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2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03" r:id="rId12"/>
    <p:sldId id="306" r:id="rId13"/>
    <p:sldId id="307" r:id="rId14"/>
    <p:sldId id="339" r:id="rId15"/>
    <p:sldId id="340" r:id="rId16"/>
    <p:sldId id="341" r:id="rId17"/>
    <p:sldId id="342" r:id="rId18"/>
    <p:sldId id="343" r:id="rId19"/>
    <p:sldId id="330" r:id="rId20"/>
    <p:sldId id="33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4J1RZyUv_I" TargetMode="External"/><Relationship Id="rId2" Type="http://schemas.openxmlformats.org/officeDocument/2006/relationships/hyperlink" Target="https://www.youtube.com/watch?v=3yLf2dNqDz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42333" y="1828800"/>
            <a:ext cx="7447287" cy="31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20CST/ITT-313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Coordinator: Er. Puneet kaur(E6913)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Man-in-the-middle Attack on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Asymmetric Cryptography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15">
            <a:extLst>
              <a:ext uri="{FF2B5EF4-FFF2-40B4-BE49-F238E27FC236}">
                <a16:creationId xmlns:a16="http://schemas.microsoft.com/office/drawing/2014/main" id="{B4BD6CE9-B7D7-44F2-B396-5C3F6E04C0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791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Digital Certificates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D494E-DCE8-43CC-A9CA-5CD602A6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who or what owns a public key</a:t>
            </a:r>
          </a:p>
          <a:p>
            <a:endParaRPr lang="en-US" dirty="0"/>
          </a:p>
          <a:p>
            <a:r>
              <a:rPr lang="en-US" dirty="0"/>
              <a:t>Public key digitally signed a trusted party</a:t>
            </a:r>
          </a:p>
          <a:p>
            <a:endParaRPr lang="en-US" dirty="0"/>
          </a:p>
          <a:p>
            <a:r>
              <a:rPr lang="en-US" dirty="0"/>
              <a:t>Trusted party receives proof of identification from entity and certifies that public key belongs to entity</a:t>
            </a:r>
          </a:p>
          <a:p>
            <a:endParaRPr lang="en-US" dirty="0"/>
          </a:p>
          <a:p>
            <a:r>
              <a:rPr lang="en-US" dirty="0"/>
              <a:t>Certificate authority are trusted party – their public keys included with web browser distributions</a:t>
            </a:r>
          </a:p>
          <a:p>
            <a:pPr lvl="1"/>
            <a:r>
              <a:rPr lang="en-US" dirty="0"/>
              <a:t>They vouch for other authorities via digitally signing their keys, and so 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1066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User Authentication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1492-7B5E-4CC6-BF91-F93913AA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Crucial to identify user correctly, as protection systems depend on user ID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User identity most often established through </a:t>
            </a:r>
            <a:r>
              <a:rPr lang="en-US" i="1" dirty="0"/>
              <a:t>passwords</a:t>
            </a:r>
            <a:r>
              <a:rPr lang="en-US" dirty="0"/>
              <a:t>, can be considered a special case of either keys or capabilities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Passwords must be kept secret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Frequent change of passwords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History to avoid repeats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of “non-guessable” passwords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Log all invalid access attempts (but not the passwords themselves)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Unauthorized transfer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Passwords may also either be encrypted or allowed to be used only once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encrypting passwords solve the exposure problem?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Might solve </a:t>
            </a:r>
            <a:r>
              <a:rPr lang="en-US" b="1" dirty="0">
                <a:solidFill>
                  <a:srgbClr val="3366FF"/>
                </a:solidFill>
              </a:rPr>
              <a:t>sniffing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Consider </a:t>
            </a:r>
            <a:r>
              <a:rPr lang="en-US" b="1" dirty="0">
                <a:solidFill>
                  <a:srgbClr val="3366FF"/>
                </a:solidFill>
              </a:rPr>
              <a:t>shoulder surfing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Consider Trojan horse keystroke logger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How are passwords stored at authenticating site?</a:t>
            </a:r>
          </a:p>
        </p:txBody>
      </p:sp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Passwords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D494E-DCE8-43CC-A9CA-5CD602A6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Encrypt to avoid having to keep secret</a:t>
            </a:r>
          </a:p>
          <a:p>
            <a:pPr lvl="1"/>
            <a:r>
              <a:rPr lang="en-US" dirty="0"/>
              <a:t>But keep secret anyway (i.e. Unix uses superuser-only readably file </a:t>
            </a:r>
            <a:r>
              <a:rPr lang="en-US" dirty="0">
                <a:latin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cs typeface="Courier New" charset="0"/>
              </a:rPr>
              <a:t>etc</a:t>
            </a:r>
            <a:r>
              <a:rPr lang="en-US" dirty="0">
                <a:latin typeface="Courier New" charset="0"/>
                <a:cs typeface="Courier New" charset="0"/>
              </a:rPr>
              <a:t>/shadow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algorithm easy to compute but difficult to invert</a:t>
            </a:r>
          </a:p>
          <a:p>
            <a:pPr lvl="1"/>
            <a:r>
              <a:rPr lang="en-US" dirty="0"/>
              <a:t>Only encrypted password stored, never decrypted</a:t>
            </a:r>
          </a:p>
          <a:p>
            <a:pPr lvl="1"/>
            <a:r>
              <a:rPr lang="en-US" dirty="0"/>
              <a:t>Add “salt” to avoid the same password being encrypted to the same value</a:t>
            </a:r>
          </a:p>
          <a:p>
            <a:r>
              <a:rPr lang="en-US" dirty="0"/>
              <a:t>One-time passwords</a:t>
            </a:r>
          </a:p>
          <a:p>
            <a:pPr lvl="1"/>
            <a:r>
              <a:rPr lang="en-US" dirty="0"/>
              <a:t>Use a function based on a seed to compute a password, both user and computer</a:t>
            </a:r>
          </a:p>
          <a:p>
            <a:pPr lvl="1"/>
            <a:r>
              <a:rPr lang="en-US" dirty="0"/>
              <a:t>Hardware device / calculator / key fob to generate the password</a:t>
            </a:r>
          </a:p>
          <a:p>
            <a:pPr lvl="2"/>
            <a:r>
              <a:rPr lang="en-US" dirty="0"/>
              <a:t>Changes very frequently</a:t>
            </a:r>
          </a:p>
          <a:p>
            <a:r>
              <a:rPr lang="en-US" dirty="0"/>
              <a:t>Biometrics</a:t>
            </a:r>
          </a:p>
          <a:p>
            <a:pPr lvl="1"/>
            <a:r>
              <a:rPr lang="en-US" dirty="0"/>
              <a:t>Some physical attribute (fingerprint, hand scan)</a:t>
            </a:r>
          </a:p>
          <a:p>
            <a:pPr lvl="1"/>
            <a:endParaRPr lang="en-US" dirty="0"/>
          </a:p>
          <a:p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Need two or more factors for authentication</a:t>
            </a:r>
          </a:p>
          <a:p>
            <a:pPr lvl="2"/>
            <a:r>
              <a:rPr lang="en-US" dirty="0"/>
              <a:t>i.e. USB “dongle”, biometric measure, and password</a:t>
            </a:r>
          </a:p>
        </p:txBody>
      </p:sp>
    </p:spTree>
    <p:extLst>
      <p:ext uri="{BB962C8B-B14F-4D97-AF65-F5344CB8AC3E}">
        <p14:creationId xmlns:p14="http://schemas.microsoft.com/office/powerpoint/2010/main" val="158322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Implementing Security Defenses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D494E-DCE8-43CC-A9CA-5CD602A6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Defense in depth</a:t>
            </a:r>
            <a:r>
              <a:rPr lang="en-US" dirty="0"/>
              <a:t> is most common security theory – multiple layers of security</a:t>
            </a:r>
          </a:p>
          <a:p>
            <a:endParaRPr lang="en-US" dirty="0"/>
          </a:p>
          <a:p>
            <a:r>
              <a:rPr lang="en-US" dirty="0"/>
              <a:t>Security policy describes what is being secured</a:t>
            </a:r>
          </a:p>
          <a:p>
            <a:endParaRPr lang="en-US" dirty="0"/>
          </a:p>
          <a:p>
            <a:r>
              <a:rPr lang="en-US" dirty="0"/>
              <a:t>Vulnerability assessment compares real state of system / network compared to security policy</a:t>
            </a:r>
          </a:p>
          <a:p>
            <a:endParaRPr lang="en-US" dirty="0"/>
          </a:p>
          <a:p>
            <a:r>
              <a:rPr lang="en-US" dirty="0"/>
              <a:t>Intrusion detection endeavors to detect attempted or successful intrusions</a:t>
            </a:r>
          </a:p>
          <a:p>
            <a:pPr lvl="1"/>
            <a:r>
              <a:rPr lang="en-US" b="1" dirty="0"/>
              <a:t>Signature-based</a:t>
            </a:r>
            <a:r>
              <a:rPr lang="en-US" dirty="0"/>
              <a:t> detection spots known bad patterns</a:t>
            </a:r>
          </a:p>
          <a:p>
            <a:pPr lvl="1"/>
            <a:r>
              <a:rPr lang="en-US" b="1" dirty="0"/>
              <a:t>Anomaly detection</a:t>
            </a:r>
            <a:r>
              <a:rPr lang="en-US" dirty="0"/>
              <a:t> spots differences from normal behavior</a:t>
            </a:r>
          </a:p>
          <a:p>
            <a:pPr lvl="2"/>
            <a:r>
              <a:rPr lang="en-US" dirty="0"/>
              <a:t>Can detect </a:t>
            </a:r>
            <a:r>
              <a:rPr lang="en-US" b="1" dirty="0"/>
              <a:t>zero-day</a:t>
            </a:r>
            <a:r>
              <a:rPr lang="en-US" dirty="0"/>
              <a:t> attacks</a:t>
            </a:r>
          </a:p>
          <a:p>
            <a:pPr lvl="1"/>
            <a:r>
              <a:rPr lang="en-US" b="1" dirty="0"/>
              <a:t>False-positives</a:t>
            </a:r>
            <a:r>
              <a:rPr lang="en-US" dirty="0"/>
              <a:t> and </a:t>
            </a:r>
            <a:r>
              <a:rPr lang="en-US" b="1" dirty="0"/>
              <a:t>false-negatives</a:t>
            </a:r>
            <a:r>
              <a:rPr lang="en-US" dirty="0"/>
              <a:t> a problem</a:t>
            </a:r>
          </a:p>
          <a:p>
            <a:endParaRPr lang="en-US" dirty="0"/>
          </a:p>
          <a:p>
            <a:r>
              <a:rPr lang="en-US" dirty="0"/>
              <a:t>Virus protection</a:t>
            </a:r>
          </a:p>
          <a:p>
            <a:endParaRPr lang="en-US" dirty="0"/>
          </a:p>
          <a:p>
            <a:r>
              <a:rPr lang="en-US" dirty="0"/>
              <a:t>Auditing, accounting, and logging of all or specific system or network activities</a:t>
            </a:r>
          </a:p>
        </p:txBody>
      </p:sp>
    </p:spTree>
    <p:extLst>
      <p:ext uri="{BB962C8B-B14F-4D97-AF65-F5344CB8AC3E}">
        <p14:creationId xmlns:p14="http://schemas.microsoft.com/office/powerpoint/2010/main" val="330236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Firewalling to Protect Systems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and Networks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D494E-DCE8-43CC-A9CA-5CD602A6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724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network firewall is placed between trusted and untrusted hosts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firewall limits network access between these two security domains</a:t>
            </a:r>
          </a:p>
          <a:p>
            <a:pPr lvl="1"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dirty="0"/>
              <a:t>Can be tunneled or spoofed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Tunneling allows disallowed protocol to travel within allowed protocol (i.e., telnet inside of HTTP)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Firewall rules typically based on host name or IP address which can be spoofed</a:t>
            </a:r>
          </a:p>
          <a:p>
            <a:pPr lvl="1"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b="1" dirty="0"/>
              <a:t>Personal firewall</a:t>
            </a:r>
            <a:r>
              <a:rPr lang="en-US" dirty="0"/>
              <a:t> is software layer on given 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monitor / limit traffic to and from the host</a:t>
            </a:r>
          </a:p>
          <a:p>
            <a:pPr lvl="1"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b="1" dirty="0"/>
              <a:t>Application proxy firewall</a:t>
            </a:r>
            <a:r>
              <a:rPr lang="en-US" dirty="0"/>
              <a:t> understands application protocol and can control them (i.e., SMTP)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b="1" dirty="0"/>
              <a:t>System-call firewall</a:t>
            </a:r>
            <a:r>
              <a:rPr lang="en-US" dirty="0"/>
              <a:t> monitors all important system calls and apply rules to them (i.e., this program can execute that system call)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Network Security Through Domain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Separation Via Firewall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15">
            <a:extLst>
              <a:ext uri="{FF2B5EF4-FFF2-40B4-BE49-F238E27FC236}">
                <a16:creationId xmlns:a16="http://schemas.microsoft.com/office/drawing/2014/main" id="{A36EA347-9D57-420A-8DDC-D212EFD6D6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010400" cy="429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575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Computer Security Classifications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D494E-DCE8-43CC-A9CA-5CD602A6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U.S. Department of Defense outlines four divisions of computer security: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D</a:t>
            </a:r>
          </a:p>
          <a:p>
            <a:endParaRPr lang="en-US" sz="1100" dirty="0">
              <a:solidFill>
                <a:srgbClr val="3366FF"/>
              </a:solidFill>
            </a:endParaRPr>
          </a:p>
          <a:p>
            <a:r>
              <a:rPr lang="en-US" b="1" dirty="0"/>
              <a:t>D</a:t>
            </a:r>
            <a:r>
              <a:rPr lang="en-US" dirty="0"/>
              <a:t> – Minimal security</a:t>
            </a:r>
          </a:p>
          <a:p>
            <a:endParaRPr lang="en-US" sz="1100" dirty="0"/>
          </a:p>
          <a:p>
            <a:r>
              <a:rPr lang="en-US" b="1" dirty="0"/>
              <a:t>C</a:t>
            </a:r>
            <a:r>
              <a:rPr lang="en-US" dirty="0"/>
              <a:t> – Provides discretionary protection through auditing</a:t>
            </a:r>
          </a:p>
          <a:p>
            <a:pPr lvl="1"/>
            <a:r>
              <a:rPr lang="en-US" dirty="0"/>
              <a:t>Divided into </a:t>
            </a:r>
            <a:r>
              <a:rPr lang="en-US" b="1" dirty="0"/>
              <a:t>C1</a:t>
            </a:r>
            <a:r>
              <a:rPr lang="en-US" dirty="0"/>
              <a:t> and </a:t>
            </a:r>
            <a:r>
              <a:rPr lang="en-US" b="1" dirty="0"/>
              <a:t>C2</a:t>
            </a:r>
            <a:endParaRPr lang="en-US" dirty="0"/>
          </a:p>
          <a:p>
            <a:pPr lvl="2"/>
            <a:r>
              <a:rPr lang="en-US" b="1" dirty="0"/>
              <a:t>C1</a:t>
            </a:r>
            <a:r>
              <a:rPr lang="en-US" dirty="0"/>
              <a:t> identifies cooperating users with the same level of protection</a:t>
            </a:r>
          </a:p>
          <a:p>
            <a:pPr lvl="2"/>
            <a:r>
              <a:rPr lang="en-US" b="1" dirty="0"/>
              <a:t>C2</a:t>
            </a:r>
            <a:r>
              <a:rPr lang="en-US" dirty="0"/>
              <a:t> allows user-level access control</a:t>
            </a:r>
          </a:p>
          <a:p>
            <a:pPr lvl="2"/>
            <a:endParaRPr lang="en-US" sz="1100" dirty="0"/>
          </a:p>
          <a:p>
            <a:r>
              <a:rPr lang="en-US" b="1" dirty="0"/>
              <a:t>B</a:t>
            </a:r>
            <a:r>
              <a:rPr lang="en-US" dirty="0"/>
              <a:t> – All the properties of </a:t>
            </a:r>
            <a:r>
              <a:rPr lang="en-US" b="1" dirty="0"/>
              <a:t>C</a:t>
            </a:r>
            <a:r>
              <a:rPr lang="en-US" dirty="0"/>
              <a:t>, however each object may have unique sensitivity labels</a:t>
            </a:r>
          </a:p>
          <a:p>
            <a:pPr lvl="1"/>
            <a:r>
              <a:rPr lang="en-US" dirty="0"/>
              <a:t>Divided into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b="1" dirty="0"/>
              <a:t>B2</a:t>
            </a:r>
            <a:r>
              <a:rPr lang="en-US" dirty="0"/>
              <a:t>, and </a:t>
            </a:r>
            <a:r>
              <a:rPr lang="en-US" b="1" dirty="0"/>
              <a:t>B3</a:t>
            </a:r>
          </a:p>
          <a:p>
            <a:pPr lvl="1"/>
            <a:endParaRPr lang="en-US" sz="1100" b="1" dirty="0"/>
          </a:p>
          <a:p>
            <a:r>
              <a:rPr lang="en-US" b="1" dirty="0"/>
              <a:t>A</a:t>
            </a:r>
            <a:r>
              <a:rPr lang="en-US" dirty="0"/>
              <a:t> – Uses formal design and verification techniques to ensure security</a:t>
            </a:r>
          </a:p>
        </p:txBody>
      </p:sp>
    </p:spTree>
    <p:extLst>
      <p:ext uri="{BB962C8B-B14F-4D97-AF65-F5344CB8AC3E}">
        <p14:creationId xmlns:p14="http://schemas.microsoft.com/office/powerpoint/2010/main" val="30934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br>
              <a:rPr lang="en-IN" sz="8800" dirty="0"/>
            </a:br>
            <a:r>
              <a:rPr lang="en-IN" sz="3600" dirty="0">
                <a:hlinkClick r:id="rId2"/>
              </a:rPr>
              <a:t>https://www.youtube.com/watch?v=3yLf2dNqDzw</a:t>
            </a:r>
            <a:r>
              <a:rPr lang="en-IN" sz="3600" dirty="0"/>
              <a:t> 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>
                <a:hlinkClick r:id="rId3"/>
              </a:rPr>
              <a:t>https://www.youtube.com/watch?v=w4J1RZyUv_I</a:t>
            </a:r>
            <a:r>
              <a:rPr lang="en-IN" sz="3600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System Protection and Security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6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Constraining set of potential senders of a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Complementary and sometimes redundant to encryption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 can prove message unmodified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Algorithm components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set </a:t>
            </a:r>
            <a:r>
              <a:rPr lang="en-US" i="1" dirty="0"/>
              <a:t>K </a:t>
            </a:r>
            <a:r>
              <a:rPr lang="en-US" dirty="0"/>
              <a:t>of keys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set </a:t>
            </a:r>
            <a:r>
              <a:rPr lang="en-US" i="1" dirty="0"/>
              <a:t>M </a:t>
            </a:r>
            <a:r>
              <a:rPr lang="en-US" dirty="0"/>
              <a:t>of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set </a:t>
            </a:r>
            <a:r>
              <a:rPr lang="en-US" i="1" dirty="0"/>
              <a:t>A </a:t>
            </a:r>
            <a:r>
              <a:rPr lang="en-US" dirty="0"/>
              <a:t>of authenticators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function </a:t>
            </a:r>
            <a:r>
              <a:rPr lang="en-US" i="1" dirty="0"/>
              <a:t>S </a:t>
            </a:r>
            <a:r>
              <a:rPr lang="en-US" dirty="0"/>
              <a:t>: </a:t>
            </a:r>
            <a:r>
              <a:rPr lang="en-US" i="1" dirty="0"/>
              <a:t>K </a:t>
            </a:r>
            <a:r>
              <a:rPr lang="en-US" dirty="0"/>
              <a:t>→ (</a:t>
            </a:r>
            <a:r>
              <a:rPr lang="en-US" i="1" dirty="0"/>
              <a:t>M</a:t>
            </a: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That is, for each </a:t>
            </a:r>
            <a:r>
              <a:rPr lang="en-US" i="1" dirty="0"/>
              <a:t>k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a function for generating authenticators from messages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Both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for any </a:t>
            </a:r>
            <a:r>
              <a:rPr lang="en-US" i="1" dirty="0"/>
              <a:t>k </a:t>
            </a:r>
            <a:r>
              <a:rPr lang="en-US" dirty="0"/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function </a:t>
            </a:r>
            <a:r>
              <a:rPr lang="en-US" i="1" dirty="0"/>
              <a:t>V </a:t>
            </a:r>
            <a:r>
              <a:rPr lang="en-US" dirty="0"/>
              <a:t>: </a:t>
            </a:r>
            <a:r>
              <a:rPr lang="en-US" i="1" dirty="0"/>
              <a:t>K </a:t>
            </a:r>
            <a:r>
              <a:rPr lang="en-US" dirty="0"/>
              <a:t>→ (</a:t>
            </a:r>
            <a:r>
              <a:rPr lang="en-US" i="1" dirty="0"/>
              <a:t>M</a:t>
            </a:r>
            <a:r>
              <a:rPr lang="en-US" dirty="0"/>
              <a:t>× </a:t>
            </a:r>
            <a:r>
              <a:rPr lang="en-US" i="1" dirty="0"/>
              <a:t>A</a:t>
            </a:r>
            <a:r>
              <a:rPr lang="en-US" dirty="0"/>
              <a:t>→ </a:t>
            </a:r>
            <a:r>
              <a:rPr lang="en-US" i="1" dirty="0"/>
              <a:t>{</a:t>
            </a:r>
            <a:r>
              <a:rPr lang="en-US" dirty="0"/>
              <a:t>true, false</a:t>
            </a:r>
            <a:r>
              <a:rPr lang="en-US" i="1" dirty="0"/>
              <a:t>}</a:t>
            </a:r>
            <a:r>
              <a:rPr lang="en-US" dirty="0"/>
              <a:t>). That is, for each </a:t>
            </a:r>
            <a:r>
              <a:rPr lang="en-US" i="1" dirty="0"/>
              <a:t>k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a function for verifying authenticators on messages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Both </a:t>
            </a:r>
            <a:r>
              <a:rPr lang="en-US" i="1" dirty="0"/>
              <a:t>V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for any </a:t>
            </a:r>
            <a:r>
              <a:rPr lang="en-US" i="1" dirty="0"/>
              <a:t>k </a:t>
            </a:r>
            <a:r>
              <a:rPr lang="en-US" dirty="0"/>
              <a:t>should be efficiently computable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For a message </a:t>
            </a:r>
            <a:r>
              <a:rPr lang="en-US" sz="4000" i="1" dirty="0"/>
              <a:t>m</a:t>
            </a:r>
            <a:r>
              <a:rPr lang="en-US" sz="4000" dirty="0"/>
              <a:t>, a computer can generate an authenticator </a:t>
            </a:r>
            <a:r>
              <a:rPr lang="en-US" sz="4000" i="1" dirty="0"/>
              <a:t>a </a:t>
            </a:r>
            <a:r>
              <a:rPr lang="en-US" sz="4000" dirty="0">
                <a:sym typeface="Symbol" charset="2"/>
              </a:rPr>
              <a:t></a:t>
            </a:r>
            <a:r>
              <a:rPr lang="en-US" sz="4000" dirty="0"/>
              <a:t> </a:t>
            </a:r>
            <a:r>
              <a:rPr lang="en-US" sz="4000" i="1" dirty="0"/>
              <a:t>A </a:t>
            </a:r>
            <a:r>
              <a:rPr lang="en-US" sz="4000" dirty="0"/>
              <a:t>such that </a:t>
            </a:r>
            <a:r>
              <a:rPr lang="en-US" sz="4000" i="1" dirty="0"/>
              <a:t>V</a:t>
            </a:r>
            <a:r>
              <a:rPr lang="en-US" sz="4000" dirty="0"/>
              <a:t>(</a:t>
            </a:r>
            <a:r>
              <a:rPr lang="en-US" sz="4000" i="1" dirty="0"/>
              <a:t>k</a:t>
            </a:r>
            <a:r>
              <a:rPr lang="en-US" sz="4000" dirty="0"/>
              <a:t>)(</a:t>
            </a:r>
            <a:r>
              <a:rPr lang="en-US" sz="4000" i="1" dirty="0"/>
              <a:t>m, a</a:t>
            </a:r>
            <a:r>
              <a:rPr lang="en-US" sz="4000" dirty="0"/>
              <a:t>) = </a:t>
            </a:r>
            <a:r>
              <a:rPr lang="en-US" sz="4000" dirty="0">
                <a:latin typeface="Courier New" charset="0"/>
              </a:rPr>
              <a:t>true</a:t>
            </a:r>
            <a:r>
              <a:rPr lang="en-US" sz="4000" dirty="0"/>
              <a:t> only if it possesses </a:t>
            </a:r>
            <a:r>
              <a:rPr lang="en-US" sz="4000" i="1" dirty="0"/>
              <a:t>S</a:t>
            </a:r>
            <a:r>
              <a:rPr lang="en-US" sz="4000" dirty="0"/>
              <a:t>(</a:t>
            </a:r>
            <a:r>
              <a:rPr lang="en-US" sz="4000" i="1" dirty="0"/>
              <a:t>k</a:t>
            </a:r>
            <a:r>
              <a:rPr lang="en-US" sz="4000" dirty="0"/>
              <a:t>)</a:t>
            </a:r>
          </a:p>
          <a:p>
            <a:endParaRPr lang="en-US" sz="4000" dirty="0"/>
          </a:p>
          <a:p>
            <a:r>
              <a:rPr lang="en-US" sz="4000" dirty="0"/>
              <a:t>Thus, computer holding </a:t>
            </a:r>
            <a:r>
              <a:rPr lang="en-US" sz="4000" i="1" dirty="0"/>
              <a:t>S</a:t>
            </a:r>
            <a:r>
              <a:rPr lang="en-US" sz="4000" dirty="0"/>
              <a:t>(</a:t>
            </a:r>
            <a:r>
              <a:rPr lang="en-US" sz="4000" i="1" dirty="0"/>
              <a:t>k</a:t>
            </a:r>
            <a:r>
              <a:rPr lang="en-US" sz="4000" dirty="0"/>
              <a:t>) can generate authenticators on messages so that any other computer possessing </a:t>
            </a:r>
            <a:r>
              <a:rPr lang="en-US" sz="4000" i="1" dirty="0"/>
              <a:t>V</a:t>
            </a:r>
            <a:r>
              <a:rPr lang="en-US" sz="4000" dirty="0"/>
              <a:t>(</a:t>
            </a:r>
            <a:r>
              <a:rPr lang="en-US" sz="4000" i="1" dirty="0"/>
              <a:t>k</a:t>
            </a:r>
            <a:r>
              <a:rPr lang="en-US" sz="4000" dirty="0"/>
              <a:t>) can verify them</a:t>
            </a:r>
          </a:p>
          <a:p>
            <a:endParaRPr lang="en-US" sz="4000" dirty="0"/>
          </a:p>
          <a:p>
            <a:r>
              <a:rPr lang="en-US" sz="4000" dirty="0"/>
              <a:t>Computer not holding </a:t>
            </a:r>
            <a:r>
              <a:rPr lang="en-US" sz="4000" i="1" dirty="0"/>
              <a:t>S</a:t>
            </a:r>
            <a:r>
              <a:rPr lang="en-US" sz="4000" dirty="0"/>
              <a:t>(</a:t>
            </a:r>
            <a:r>
              <a:rPr lang="en-US" sz="4000" i="1" dirty="0"/>
              <a:t>k</a:t>
            </a:r>
            <a:r>
              <a:rPr lang="en-US" sz="4000" dirty="0"/>
              <a:t>) cannot generate authenticators on messages that can be verified using </a:t>
            </a:r>
            <a:r>
              <a:rPr lang="en-US" sz="4000" i="1" dirty="0"/>
              <a:t>V</a:t>
            </a:r>
            <a:r>
              <a:rPr lang="en-US" sz="4000" dirty="0"/>
              <a:t>(</a:t>
            </a:r>
            <a:r>
              <a:rPr lang="en-US" sz="4000" i="1" dirty="0"/>
              <a:t>k</a:t>
            </a:r>
            <a:r>
              <a:rPr lang="en-US" sz="4000" dirty="0"/>
              <a:t>)</a:t>
            </a:r>
          </a:p>
          <a:p>
            <a:endParaRPr lang="en-US" sz="4000" dirty="0"/>
          </a:p>
          <a:p>
            <a:r>
              <a:rPr lang="en-US" sz="4000" dirty="0"/>
              <a:t>Since authenticators are generally exposed (for example, they are sent on the network with the messages themselves), it must not be feasible to derive </a:t>
            </a:r>
            <a:r>
              <a:rPr lang="en-US" sz="4000" i="1" dirty="0"/>
              <a:t>S</a:t>
            </a:r>
            <a:r>
              <a:rPr lang="en-US" sz="4000" dirty="0"/>
              <a:t>(</a:t>
            </a:r>
            <a:r>
              <a:rPr lang="en-US" sz="4000" i="1" dirty="0"/>
              <a:t>k</a:t>
            </a:r>
            <a:r>
              <a:rPr lang="en-US" sz="4000" dirty="0"/>
              <a:t>) from the authenticators</a:t>
            </a:r>
          </a:p>
          <a:p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Authentication – Hash Functions</a:t>
            </a:r>
            <a:endParaRPr lang="en-US" sz="32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E64F8-D4D1-4A16-8E8D-34A938E9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Basis of authentication</a:t>
            </a:r>
          </a:p>
          <a:p>
            <a:endParaRPr lang="en-US" dirty="0"/>
          </a:p>
          <a:p>
            <a:r>
              <a:rPr lang="en-US" dirty="0"/>
              <a:t>Creates small, fixed-size block of data (</a:t>
            </a:r>
            <a:r>
              <a:rPr lang="en-US" b="1" dirty="0"/>
              <a:t>message digest</a:t>
            </a:r>
            <a:r>
              <a:rPr lang="en-US" dirty="0"/>
              <a:t>,</a:t>
            </a:r>
            <a:r>
              <a:rPr lang="en-US" b="1" dirty="0"/>
              <a:t> hash value</a:t>
            </a:r>
            <a:r>
              <a:rPr lang="en-US" dirty="0"/>
              <a:t>) from </a:t>
            </a:r>
            <a:r>
              <a:rPr lang="en-US" i="1" dirty="0"/>
              <a:t>m</a:t>
            </a:r>
          </a:p>
          <a:p>
            <a:endParaRPr lang="en-US" i="1" dirty="0"/>
          </a:p>
          <a:p>
            <a:r>
              <a:rPr lang="en-US" dirty="0"/>
              <a:t>Hash Function </a:t>
            </a:r>
            <a:r>
              <a:rPr lang="en-US" i="1" dirty="0"/>
              <a:t>H </a:t>
            </a:r>
            <a:r>
              <a:rPr lang="en-US" dirty="0"/>
              <a:t>must be collision resistant on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dirty="0"/>
              <a:t>Must be infeasible to find an </a:t>
            </a:r>
            <a:r>
              <a:rPr lang="en-US" i="1" dirty="0"/>
              <a:t>m’</a:t>
            </a:r>
            <a:r>
              <a:rPr lang="en-US" dirty="0"/>
              <a:t> ≠ </a:t>
            </a:r>
            <a:r>
              <a:rPr lang="en-US" i="1" dirty="0"/>
              <a:t>m </a:t>
            </a:r>
            <a:r>
              <a:rPr lang="en-US" dirty="0"/>
              <a:t>such that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m’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If</a:t>
            </a:r>
            <a:r>
              <a:rPr lang="en-US" i="1" dirty="0"/>
              <a:t> 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m’</a:t>
            </a:r>
            <a:r>
              <a:rPr lang="en-US" dirty="0"/>
              <a:t>), then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message has not been modified</a:t>
            </a:r>
          </a:p>
          <a:p>
            <a:pPr lvl="1"/>
            <a:endParaRPr lang="en-US" dirty="0"/>
          </a:p>
          <a:p>
            <a:r>
              <a:rPr lang="en-US" dirty="0"/>
              <a:t>Common message-digest functions include </a:t>
            </a:r>
            <a:r>
              <a:rPr lang="en-US" b="1" dirty="0"/>
              <a:t>MD5</a:t>
            </a:r>
            <a:r>
              <a:rPr lang="en-US" dirty="0"/>
              <a:t>, which produces a 128-bit hash, and </a:t>
            </a:r>
            <a:r>
              <a:rPr lang="en-US" b="1" dirty="0"/>
              <a:t>SHA-1</a:t>
            </a:r>
            <a:r>
              <a:rPr lang="en-US" dirty="0"/>
              <a:t>, which outputs a 160-bit hash</a:t>
            </a:r>
          </a:p>
          <a:p>
            <a:endParaRPr lang="en-US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381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Authentication - MAC</a:t>
            </a:r>
            <a:endParaRPr lang="en-US" sz="32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175D-45BF-4C39-B8E8-ED2BBBD5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8839200" cy="4800600"/>
          </a:xfrm>
        </p:spPr>
        <p:txBody>
          <a:bodyPr>
            <a:normAutofit/>
          </a:bodyPr>
          <a:lstStyle/>
          <a:p>
            <a:r>
              <a:rPr lang="en-US" dirty="0"/>
              <a:t>Symmetric encryption used in </a:t>
            </a:r>
            <a:r>
              <a:rPr lang="en-US" b="1" dirty="0"/>
              <a:t>message-authentication code </a:t>
            </a:r>
            <a:r>
              <a:rPr lang="en-US" dirty="0"/>
              <a:t>(</a:t>
            </a:r>
            <a:r>
              <a:rPr lang="en-US" b="1" dirty="0"/>
              <a:t>MAC</a:t>
            </a:r>
            <a:r>
              <a:rPr lang="en-US" dirty="0"/>
              <a:t>) authentication algorithm</a:t>
            </a:r>
          </a:p>
          <a:p>
            <a:r>
              <a:rPr lang="en-US" dirty="0"/>
              <a:t>Simple example:</a:t>
            </a:r>
          </a:p>
          <a:p>
            <a:pPr lvl="1"/>
            <a:r>
              <a:rPr lang="en-US" dirty="0"/>
              <a:t>MAC defines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)(</a:t>
            </a:r>
            <a:r>
              <a:rPr lang="en-US" i="1" dirty="0"/>
              <a:t>m</a:t>
            </a:r>
            <a:r>
              <a:rPr lang="en-US" dirty="0"/>
              <a:t>) =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k, 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Where </a:t>
            </a:r>
            <a:r>
              <a:rPr lang="en-US" i="1" dirty="0"/>
              <a:t>f </a:t>
            </a:r>
            <a:r>
              <a:rPr lang="en-US" dirty="0"/>
              <a:t>is a function that is one-way on its first argument</a:t>
            </a:r>
          </a:p>
          <a:p>
            <a:pPr lvl="3"/>
            <a:r>
              <a:rPr lang="en-US" i="1" dirty="0"/>
              <a:t>k </a:t>
            </a:r>
            <a:r>
              <a:rPr lang="en-US" dirty="0"/>
              <a:t>cannot be derived from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k, 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Because of the collision resistance in the hash function, reasonably assured no other message could create the same MAC</a:t>
            </a:r>
          </a:p>
          <a:p>
            <a:pPr lvl="2"/>
            <a:r>
              <a:rPr lang="en-US" dirty="0"/>
              <a:t> A suitable verification algorithm is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)(</a:t>
            </a:r>
            <a:r>
              <a:rPr lang="en-US" i="1" dirty="0"/>
              <a:t>m, a</a:t>
            </a:r>
            <a:r>
              <a:rPr lang="en-US" dirty="0"/>
              <a:t>) ≡ (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 err="1"/>
              <a:t>k,m</a:t>
            </a:r>
            <a:r>
              <a:rPr lang="en-US" dirty="0"/>
              <a:t>) =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Note that </a:t>
            </a:r>
            <a:r>
              <a:rPr lang="en-US" i="1" dirty="0"/>
              <a:t>k </a:t>
            </a:r>
            <a:r>
              <a:rPr lang="en-US" dirty="0"/>
              <a:t>is needed to compute both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and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), so anyone able to compute one can compute the other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Authentication – Digital Signature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asymmetric keys and digital signature algorithm</a:t>
            </a:r>
          </a:p>
          <a:p>
            <a:endParaRPr lang="en-US" dirty="0"/>
          </a:p>
          <a:p>
            <a:r>
              <a:rPr lang="en-US" dirty="0"/>
              <a:t>Authenticators produced are </a:t>
            </a:r>
            <a:r>
              <a:rPr lang="en-US" b="1" dirty="0">
                <a:solidFill>
                  <a:srgbClr val="3366FF"/>
                </a:solidFill>
              </a:rPr>
              <a:t>digital signatures</a:t>
            </a:r>
          </a:p>
          <a:p>
            <a:endParaRPr lang="en-US" dirty="0"/>
          </a:p>
          <a:p>
            <a:r>
              <a:rPr lang="en-US" dirty="0"/>
              <a:t>In a digital-signature algorithm, computationally infeasible to derive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) from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V </a:t>
            </a:r>
            <a:r>
              <a:rPr lang="en-US" dirty="0"/>
              <a:t>is a one-way function</a:t>
            </a:r>
          </a:p>
          <a:p>
            <a:pPr lvl="1"/>
            <a:r>
              <a:rPr lang="en-US" dirty="0"/>
              <a:t>Thus, </a:t>
            </a:r>
            <a:r>
              <a:rPr lang="en-US" i="1" dirty="0" err="1"/>
              <a:t>k</a:t>
            </a:r>
            <a:r>
              <a:rPr lang="en-US" i="1" baseline="-25000" dirty="0" err="1"/>
              <a:t>v</a:t>
            </a:r>
            <a:r>
              <a:rPr lang="en-US" i="1" dirty="0"/>
              <a:t> </a:t>
            </a:r>
            <a:r>
              <a:rPr lang="en-US" dirty="0"/>
              <a:t>is the public key and </a:t>
            </a:r>
            <a:r>
              <a:rPr lang="en-US" i="1" dirty="0" err="1"/>
              <a:t>k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is the private key</a:t>
            </a:r>
          </a:p>
          <a:p>
            <a:endParaRPr lang="en-US" dirty="0"/>
          </a:p>
          <a:p>
            <a:r>
              <a:rPr lang="en-US" dirty="0"/>
              <a:t>Consider the RSA digital-signature algorithm</a:t>
            </a:r>
          </a:p>
          <a:p>
            <a:pPr lvl="1"/>
            <a:r>
              <a:rPr lang="en-US" dirty="0"/>
              <a:t>Similar to the RSA encryption algorithm, but the key use is reversed</a:t>
            </a:r>
          </a:p>
          <a:p>
            <a:pPr lvl="1"/>
            <a:r>
              <a:rPr lang="en-US" dirty="0"/>
              <a:t>Digital signature of message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)(</a:t>
            </a:r>
            <a:r>
              <a:rPr lang="en-US" i="1" dirty="0"/>
              <a:t>m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i="1" baseline="30000" dirty="0" err="1"/>
              <a:t>k</a:t>
            </a:r>
            <a:r>
              <a:rPr lang="en-US" i="1" baseline="12000" dirty="0" err="1"/>
              <a:t>s</a:t>
            </a:r>
            <a:r>
              <a:rPr lang="en-US" i="1" baseline="12000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  <a:endParaRPr lang="en-US" dirty="0"/>
          </a:p>
          <a:p>
            <a:pPr lvl="1"/>
            <a:r>
              <a:rPr lang="en-US" dirty="0"/>
              <a:t>The key </a:t>
            </a:r>
            <a:r>
              <a:rPr lang="en-US" i="1" dirty="0" err="1"/>
              <a:t>k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again is a pair </a:t>
            </a:r>
            <a:r>
              <a:rPr lang="en-US" i="1" dirty="0"/>
              <a:t>d, N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the product of two large, randomly chosen prime numbers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Verification algorithm is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v</a:t>
            </a:r>
            <a:r>
              <a:rPr lang="en-US" dirty="0"/>
              <a:t>)(</a:t>
            </a:r>
            <a:r>
              <a:rPr lang="en-US" i="1" dirty="0"/>
              <a:t>m, a</a:t>
            </a:r>
            <a:r>
              <a:rPr lang="en-US" dirty="0"/>
              <a:t>) ≡ (</a:t>
            </a:r>
            <a:r>
              <a:rPr lang="en-US" i="1" dirty="0" err="1"/>
              <a:t>a</a:t>
            </a:r>
            <a:r>
              <a:rPr lang="en-US" i="1" baseline="30000" dirty="0" err="1"/>
              <a:t>k</a:t>
            </a:r>
            <a:r>
              <a:rPr lang="en-US" i="1" baseline="10000" dirty="0" err="1"/>
              <a:t>v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Where </a:t>
            </a:r>
            <a:r>
              <a:rPr lang="en-US" i="1" dirty="0" err="1"/>
              <a:t>k</a:t>
            </a:r>
            <a:r>
              <a:rPr lang="en-US" i="1" baseline="-25000" dirty="0" err="1"/>
              <a:t>v</a:t>
            </a:r>
            <a:r>
              <a:rPr lang="en-US" i="1" dirty="0"/>
              <a:t> </a:t>
            </a:r>
            <a:r>
              <a:rPr lang="en-US" dirty="0"/>
              <a:t>satisfies </a:t>
            </a:r>
            <a:r>
              <a:rPr lang="en-US" i="1" dirty="0" err="1"/>
              <a:t>k</a:t>
            </a:r>
            <a:r>
              <a:rPr lang="en-US" i="1" baseline="-25000" dirty="0" err="1"/>
              <a:t>v</a:t>
            </a:r>
            <a:r>
              <a:rPr lang="en-US" i="1" dirty="0" err="1"/>
              <a:t>k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 </a:t>
            </a:r>
            <a:r>
              <a:rPr lang="en-US" dirty="0"/>
              <a:t>− 1)(</a:t>
            </a:r>
            <a:r>
              <a:rPr lang="en-US" i="1" dirty="0"/>
              <a:t>q </a:t>
            </a:r>
            <a:r>
              <a:rPr lang="en-US" dirty="0"/>
              <a:t>− 1) = 1</a:t>
            </a:r>
          </a:p>
        </p:txBody>
      </p:sp>
    </p:spTree>
    <p:extLst>
      <p:ext uri="{BB962C8B-B14F-4D97-AF65-F5344CB8AC3E}">
        <p14:creationId xmlns:p14="http://schemas.microsoft.com/office/powerpoint/2010/main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Authentication Contin….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/>
          </a:bodyPr>
          <a:lstStyle/>
          <a:p>
            <a:r>
              <a:rPr lang="en-US" dirty="0"/>
              <a:t>Why authentication if a subset of encryption?</a:t>
            </a:r>
          </a:p>
          <a:p>
            <a:pPr lvl="1"/>
            <a:r>
              <a:rPr lang="en-US" sz="2400" dirty="0"/>
              <a:t>Fewer computations (except for RSA digital signatures)</a:t>
            </a:r>
          </a:p>
          <a:p>
            <a:pPr lvl="1"/>
            <a:r>
              <a:rPr lang="en-US" sz="2400" dirty="0"/>
              <a:t>Authenticator usually shorter than message</a:t>
            </a:r>
          </a:p>
          <a:p>
            <a:pPr lvl="1"/>
            <a:r>
              <a:rPr lang="en-US" sz="2400" dirty="0"/>
              <a:t>Sometimes want authentication but not confidentiality</a:t>
            </a:r>
          </a:p>
          <a:p>
            <a:pPr lvl="2"/>
            <a:r>
              <a:rPr lang="en-US" sz="2400" dirty="0"/>
              <a:t>Signed patches et al</a:t>
            </a:r>
          </a:p>
          <a:p>
            <a:pPr lvl="1"/>
            <a:r>
              <a:rPr lang="en-US" sz="2400" dirty="0"/>
              <a:t>Can be basis for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Key Distribution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r>
              <a:rPr lang="en-US" dirty="0"/>
              <a:t>Delivery of symmetric key is huge challenge</a:t>
            </a:r>
          </a:p>
          <a:p>
            <a:pPr lvl="1"/>
            <a:r>
              <a:rPr lang="en-US" dirty="0"/>
              <a:t>Sometimes done</a:t>
            </a:r>
            <a:r>
              <a:rPr lang="en-US" b="1" dirty="0"/>
              <a:t> </a:t>
            </a:r>
            <a:r>
              <a:rPr lang="en-US" b="1" dirty="0">
                <a:solidFill>
                  <a:srgbClr val="3366FF"/>
                </a:solidFill>
              </a:rPr>
              <a:t>out-of-band</a:t>
            </a:r>
          </a:p>
          <a:p>
            <a:pPr lvl="1"/>
            <a:endParaRPr lang="en-US" b="1" dirty="0">
              <a:solidFill>
                <a:srgbClr val="3366FF"/>
              </a:solidFill>
            </a:endParaRPr>
          </a:p>
          <a:p>
            <a:r>
              <a:rPr lang="en-US" dirty="0"/>
              <a:t>Asymmetric keys can proliferate – stored on </a:t>
            </a:r>
            <a:r>
              <a:rPr lang="en-US" b="1" dirty="0">
                <a:solidFill>
                  <a:srgbClr val="3366FF"/>
                </a:solidFill>
              </a:rPr>
              <a:t>key ring</a:t>
            </a:r>
          </a:p>
          <a:p>
            <a:pPr lvl="1"/>
            <a:r>
              <a:rPr lang="en-US" dirty="0"/>
              <a:t>Even asymmetric key distribution needs care – man-in-the-middle attack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974</TotalTime>
  <Words>1491</Words>
  <Application>Microsoft Office PowerPoint</Application>
  <PresentationFormat>On-screen Show (4:3)</PresentationFormat>
  <Paragraphs>185</Paragraphs>
  <Slides>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Cambria</vt:lpstr>
      <vt:lpstr>Casper</vt:lpstr>
      <vt:lpstr>Courier New</vt:lpstr>
      <vt:lpstr>Monotype Sorts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System Protection and Security</vt:lpstr>
      <vt:lpstr>Authentication</vt:lpstr>
      <vt:lpstr>Authentication</vt:lpstr>
      <vt:lpstr>Authentication – Hash Functions</vt:lpstr>
      <vt:lpstr>Authentication - MAC</vt:lpstr>
      <vt:lpstr>Authentication – Digital Signature</vt:lpstr>
      <vt:lpstr>Authentication Contin….</vt:lpstr>
      <vt:lpstr>Key Distribution</vt:lpstr>
      <vt:lpstr>Man-in-the-middle Attack on  Asymmetric Cryptography</vt:lpstr>
      <vt:lpstr>Digital Certificates</vt:lpstr>
      <vt:lpstr>User Authentication</vt:lpstr>
      <vt:lpstr>Passwords</vt:lpstr>
      <vt:lpstr>Implementing Security Defenses</vt:lpstr>
      <vt:lpstr>Firewalling to Protect Systems  and Networks</vt:lpstr>
      <vt:lpstr>Network Security Through Domain  Separation Via Firewall</vt:lpstr>
      <vt:lpstr>Computer Security Classifications</vt:lpstr>
      <vt:lpstr> Video Links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178</cp:revision>
  <dcterms:created xsi:type="dcterms:W3CDTF">2006-08-16T00:00:00Z</dcterms:created>
  <dcterms:modified xsi:type="dcterms:W3CDTF">2022-10-27T04:11:31Z</dcterms:modified>
</cp:coreProperties>
</file>