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19"/>
  </p:notesMasterIdLst>
  <p:sldIdLst>
    <p:sldId id="328" r:id="rId3"/>
    <p:sldId id="337" r:id="rId4"/>
    <p:sldId id="338" r:id="rId5"/>
    <p:sldId id="290" r:id="rId6"/>
    <p:sldId id="291" r:id="rId7"/>
    <p:sldId id="293" r:id="rId8"/>
    <p:sldId id="336" r:id="rId9"/>
    <p:sldId id="261" r:id="rId10"/>
    <p:sldId id="294" r:id="rId11"/>
    <p:sldId id="303" r:id="rId12"/>
    <p:sldId id="306" r:id="rId13"/>
    <p:sldId id="307" r:id="rId14"/>
    <p:sldId id="339" r:id="rId15"/>
    <p:sldId id="340" r:id="rId16"/>
    <p:sldId id="330" r:id="rId17"/>
    <p:sldId id="33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vinder Singh" initials="KS" lastIdx="1" clrIdx="0">
    <p:extLst>
      <p:ext uri="{19B8F6BF-5375-455C-9EA6-DF929625EA0E}">
        <p15:presenceInfo xmlns:p15="http://schemas.microsoft.com/office/powerpoint/2012/main" userId="8ab99ac9ae8244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7" autoAdjust="0"/>
  </p:normalViewPr>
  <p:slideViewPr>
    <p:cSldViewPr>
      <p:cViewPr varScale="1">
        <p:scale>
          <a:sx n="61" d="100"/>
          <a:sy n="61" d="100"/>
        </p:scale>
        <p:origin x="14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853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703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25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0EFA5-3684-423E-8C07-DEFB44E2A047}" type="slidenum">
              <a:rPr lang="he-IL" sz="1200" smtClean="0"/>
              <a:pPr/>
              <a:t>5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2" y="4342778"/>
            <a:ext cx="5030698" cy="411575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68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77A0F-BCBE-4BAA-B21E-4E11F350D847}" type="slidenum">
              <a:rPr lang="he-IL" sz="1200" smtClean="0"/>
              <a:pPr/>
              <a:t>6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176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DC18AD-18C9-48A7-97AE-27935A04EFFB}" type="slidenum">
              <a:rPr lang="he-IL" sz="1200" smtClean="0"/>
              <a:pPr/>
              <a:t>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68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  <p:extLst>
      <p:ext uri="{BB962C8B-B14F-4D97-AF65-F5344CB8AC3E}">
        <p14:creationId xmlns:p14="http://schemas.microsoft.com/office/powerpoint/2010/main" val="111982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TP2O-UHhI" TargetMode="External"/><Relationship Id="rId2" Type="http://schemas.openxmlformats.org/officeDocument/2006/relationships/hyperlink" Target="https://www.youtube.com/watch?v=MtrcTjJfWS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os-security-management" TargetMode="External"/><Relationship Id="rId3" Type="http://schemas.openxmlformats.org/officeDocument/2006/relationships/hyperlink" Target="https://www.tutorialspoint.com/operating_system/os_security.htm" TargetMode="External"/><Relationship Id="rId7" Type="http://schemas.openxmlformats.org/officeDocument/2006/relationships/hyperlink" Target="https://www.geeksforgeeks.org/system-security/" TargetMode="External"/><Relationship Id="rId2" Type="http://schemas.openxmlformats.org/officeDocument/2006/relationships/hyperlink" Target="https://www.unf.edu/public/cop4610/ree/Notes/PPT/PPT8E/CH15-OS8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qa.io/security-threats-attack-vectors/" TargetMode="External"/><Relationship Id="rId5" Type="http://schemas.openxmlformats.org/officeDocument/2006/relationships/hyperlink" Target="https://www.cs.uic.edu/~jbell/CourseNotes/OperatingSystems/15_Security.html" TargetMode="External"/><Relationship Id="rId4" Type="http://schemas.openxmlformats.org/officeDocument/2006/relationships/hyperlink" Target="https://www.coursehero.com/file/19323929/Operating-System-Threats-and-Vulnerabiliti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7"/>
            <a:ext cx="9147315" cy="740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44409" y="5367867"/>
            <a:ext cx="4621391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Operating System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893" y="5579669"/>
            <a:ext cx="1373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Font size 24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38201" y="1828800"/>
            <a:ext cx="6934199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UNIVERSITY INSTITUTEOF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20CST/ITT-313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Coordinator: Er. Puneet Kaur(E6913)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 Depiction of typical LAN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BF4D970-70C3-4D39-BCED-1600821A09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7227" y="1600200"/>
            <a:ext cx="572755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578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Network Types (Cont.)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D494E-DCE8-43CC-A9CA-5CD602A6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Wide-Area Network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3366FF"/>
                </a:solidFill>
              </a:rPr>
              <a:t>WAN</a:t>
            </a:r>
            <a:r>
              <a:rPr lang="en-US" dirty="0"/>
              <a:t>) – links geographically separated sites</a:t>
            </a:r>
          </a:p>
          <a:p>
            <a:pPr lvl="1"/>
            <a:r>
              <a:rPr lang="en-US" dirty="0"/>
              <a:t>Point-to-point connections over long-haul lines (often leased from a phone company)</a:t>
            </a:r>
          </a:p>
          <a:p>
            <a:pPr lvl="1"/>
            <a:r>
              <a:rPr lang="en-US" dirty="0"/>
              <a:t>Speed </a:t>
            </a:r>
            <a:r>
              <a:rPr lang="en-US" dirty="0">
                <a:sym typeface="Symbol" pitchFamily="18" charset="2"/>
              </a:rPr>
              <a:t> 1.544 – 45  </a:t>
            </a:r>
            <a:r>
              <a:rPr lang="en-US" dirty="0" err="1">
                <a:sym typeface="Symbol" pitchFamily="18" charset="2"/>
              </a:rPr>
              <a:t>megbits</a:t>
            </a:r>
            <a:r>
              <a:rPr lang="en-US" dirty="0">
                <a:sym typeface="Symbol" pitchFamily="18" charset="2"/>
              </a:rPr>
              <a:t>/second</a:t>
            </a:r>
          </a:p>
          <a:p>
            <a:pPr lvl="1"/>
            <a:r>
              <a:rPr lang="en-US" dirty="0">
                <a:sym typeface="Symbol" pitchFamily="18" charset="2"/>
              </a:rPr>
              <a:t>Broadcast usually requires multiple messages</a:t>
            </a:r>
          </a:p>
          <a:p>
            <a:pPr lvl="1"/>
            <a:r>
              <a:rPr lang="en-US" dirty="0">
                <a:sym typeface="Symbol" pitchFamily="18" charset="2"/>
              </a:rPr>
              <a:t>Nodes: </a:t>
            </a:r>
          </a:p>
          <a:p>
            <a:pPr lvl="2"/>
            <a:r>
              <a:rPr lang="en-US" dirty="0"/>
              <a:t>usually a high percentage of mainframes</a:t>
            </a:r>
          </a:p>
        </p:txBody>
      </p:sp>
    </p:spTree>
    <p:extLst>
      <p:ext uri="{BB962C8B-B14F-4D97-AF65-F5344CB8AC3E}">
        <p14:creationId xmlns:p14="http://schemas.microsoft.com/office/powerpoint/2010/main" val="22898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10668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Communication Processors in a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Wide-Area Network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BA381379-0C63-4C10-B355-1B89DA1510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6819" y="1371600"/>
            <a:ext cx="59227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30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Network Topology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D494E-DCE8-43CC-A9CA-5CD602A6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Sites in the system can be physically connected in a variety of ways; they are compared with respect to the following criteria:</a:t>
            </a:r>
          </a:p>
          <a:p>
            <a:pPr lvl="1"/>
            <a:r>
              <a:rPr lang="en-US" b="1" dirty="0"/>
              <a:t>Installation cost </a:t>
            </a:r>
            <a:r>
              <a:rPr lang="en-US" dirty="0"/>
              <a:t>-  How expensive is it to link the various sites in the system?</a:t>
            </a:r>
          </a:p>
          <a:p>
            <a:pPr lvl="1"/>
            <a:r>
              <a:rPr lang="en-US" b="1" dirty="0"/>
              <a:t>Communication cost </a:t>
            </a:r>
            <a:r>
              <a:rPr lang="en-US" dirty="0"/>
              <a:t>-  How long does it take to send a message from site </a:t>
            </a:r>
            <a:r>
              <a:rPr lang="en-US" i="1" dirty="0"/>
              <a:t>A</a:t>
            </a:r>
            <a:r>
              <a:rPr lang="en-US" dirty="0"/>
              <a:t> to site </a:t>
            </a:r>
            <a:r>
              <a:rPr lang="en-US" i="1" dirty="0"/>
              <a:t>B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Reliability</a:t>
            </a:r>
            <a:r>
              <a:rPr lang="en-US" dirty="0"/>
              <a:t> -   If a link or a site in the system fails, can the remaining sites still communicate with each other?</a:t>
            </a:r>
          </a:p>
          <a:p>
            <a:pPr lvl="1"/>
            <a:endParaRPr lang="en-US" sz="800" dirty="0"/>
          </a:p>
          <a:p>
            <a:r>
              <a:rPr lang="en-US" dirty="0"/>
              <a:t>The various topologies are depicted as graphs whose nodes correspond to sites</a:t>
            </a:r>
          </a:p>
          <a:p>
            <a:pPr lvl="1"/>
            <a:r>
              <a:rPr lang="en-US" dirty="0"/>
              <a:t>An edge from node </a:t>
            </a:r>
            <a:r>
              <a:rPr lang="en-US" i="1" dirty="0"/>
              <a:t>A</a:t>
            </a:r>
            <a:r>
              <a:rPr lang="en-US" dirty="0"/>
              <a:t> to node </a:t>
            </a:r>
            <a:r>
              <a:rPr lang="en-US" i="1" dirty="0"/>
              <a:t>B</a:t>
            </a:r>
            <a:r>
              <a:rPr lang="en-US" dirty="0"/>
              <a:t> corresponds to a direct connection between the two sites</a:t>
            </a:r>
          </a:p>
          <a:p>
            <a:pPr lvl="1"/>
            <a:endParaRPr lang="en-US" sz="800" dirty="0"/>
          </a:p>
          <a:p>
            <a:r>
              <a:rPr lang="en-US" dirty="0"/>
              <a:t>The following six items depict various network topologies</a:t>
            </a:r>
          </a:p>
        </p:txBody>
      </p:sp>
    </p:spTree>
    <p:extLst>
      <p:ext uri="{BB962C8B-B14F-4D97-AF65-F5344CB8AC3E}">
        <p14:creationId xmlns:p14="http://schemas.microsoft.com/office/powerpoint/2010/main" val="158322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200" dirty="0"/>
              <a:t>Network Topology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F314859-0A9A-49CC-8279-C917F2C2FA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3800" y="1219200"/>
            <a:ext cx="6756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236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Video Links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0010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>
                <a:hlinkClick r:id="rId2"/>
              </a:rPr>
              <a:t>https://www.youtube.com/watch?v=MtrcTjJfWSY</a:t>
            </a:r>
            <a:r>
              <a:rPr lang="en-IN" sz="2000" dirty="0"/>
              <a:t> 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>
                <a:hlinkClick r:id="rId3"/>
              </a:rPr>
              <a:t>https://www.youtube.com/watch?v=-OTP2O-UHhI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924800" cy="10668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495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2"/>
              </a:rPr>
              <a:t>https://www.unf.edu/public/cop4610/ree/Notes/PPT/PPT8E/CH15-OS8e.pdf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3"/>
              </a:rPr>
              <a:t>https://www.tutorialspoint.com/operating_system/os_security.htm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4"/>
              </a:rPr>
              <a:t>https://www.coursehero.com/file/19323929/Operating-System-Threats-and-Vulnerabilities/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5"/>
              </a:rPr>
              <a:t>https://www.cs.uic.edu/~jbell/CourseNotes/OperatingSystems/15_Security.html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6"/>
              </a:rPr>
              <a:t>https://devqa.io/security-threats-attack-vectors/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7"/>
              </a:rPr>
              <a:t>https://www.geeksforgeeks.org/system-security/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8"/>
              </a:rPr>
              <a:t>https://www.javatpoint.com/os-security-management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44958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Distributed and Network Operating Systems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667000"/>
            <a:ext cx="8305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67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9144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Introduction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Distributed system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is collection of loosely coupled processors interconnected by a communications network</a:t>
            </a:r>
          </a:p>
          <a:p>
            <a:endParaRPr lang="en-US" sz="900" dirty="0"/>
          </a:p>
          <a:p>
            <a:r>
              <a:rPr lang="en-US" dirty="0"/>
              <a:t>Processors variously called </a:t>
            </a:r>
            <a:r>
              <a:rPr lang="en-US" i="1" dirty="0"/>
              <a:t>nodes, computers, machines, hosts</a:t>
            </a:r>
          </a:p>
          <a:p>
            <a:pPr lvl="1"/>
            <a:r>
              <a:rPr lang="en-US" i="1" dirty="0"/>
              <a:t>Site</a:t>
            </a:r>
            <a:r>
              <a:rPr lang="en-US" dirty="0"/>
              <a:t> is location of the processor</a:t>
            </a:r>
          </a:p>
          <a:p>
            <a:pPr lvl="1"/>
            <a:endParaRPr lang="en-US" sz="900" dirty="0"/>
          </a:p>
          <a:p>
            <a:r>
              <a:rPr lang="en-US" dirty="0"/>
              <a:t>Reasons for distributed systems</a:t>
            </a:r>
          </a:p>
          <a:p>
            <a:pPr lvl="1"/>
            <a:r>
              <a:rPr lang="en-US" dirty="0"/>
              <a:t>Resource sharing</a:t>
            </a:r>
          </a:p>
          <a:p>
            <a:pPr lvl="2"/>
            <a:r>
              <a:rPr lang="en-US" dirty="0"/>
              <a:t>sharing and printing files at remote sites</a:t>
            </a:r>
          </a:p>
          <a:p>
            <a:pPr lvl="2"/>
            <a:r>
              <a:rPr lang="en-US" dirty="0"/>
              <a:t>processing information in a distributed database</a:t>
            </a:r>
          </a:p>
          <a:p>
            <a:pPr lvl="2"/>
            <a:r>
              <a:rPr lang="en-US" dirty="0"/>
              <a:t>using remote specialized hardware devices</a:t>
            </a:r>
          </a:p>
          <a:p>
            <a:pPr lvl="1"/>
            <a:r>
              <a:rPr lang="en-US" dirty="0"/>
              <a:t>Computation speedup – </a:t>
            </a:r>
            <a:r>
              <a:rPr lang="en-US" b="1" dirty="0">
                <a:solidFill>
                  <a:srgbClr val="3366FF"/>
                </a:solidFill>
              </a:rPr>
              <a:t>load sharing</a:t>
            </a:r>
          </a:p>
          <a:p>
            <a:pPr lvl="1"/>
            <a:r>
              <a:rPr lang="en-US" dirty="0"/>
              <a:t>Reliability – detect and recover from site failure, function transfer, reintegrate failed site</a:t>
            </a:r>
          </a:p>
          <a:p>
            <a:pPr lvl="1"/>
            <a:r>
              <a:rPr lang="en-US" dirty="0"/>
              <a:t>Communication – message passing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3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A Distributed System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4219575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0D588E62-B197-438C-9542-5277E11D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1" y="1524000"/>
            <a:ext cx="8305800" cy="440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86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Types of Distributed Operating Systems</a:t>
            </a:r>
            <a:endParaRPr lang="en-US" sz="3200" dirty="0">
              <a:solidFill>
                <a:srgbClr val="FF0000"/>
              </a:solidFill>
              <a:latin typeface="Times Ni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E64F8-D4D1-4A16-8E8D-34A938E9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Operating Systems</a:t>
            </a:r>
          </a:p>
          <a:p>
            <a:endParaRPr lang="en-US" dirty="0"/>
          </a:p>
          <a:p>
            <a:r>
              <a:rPr lang="en-US" dirty="0"/>
              <a:t>Distributed Operating Systems</a:t>
            </a:r>
          </a:p>
          <a:p>
            <a:pPr>
              <a:buFont typeface="Monotype Sorts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00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381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Network-Operating Systems</a:t>
            </a:r>
            <a:endParaRPr lang="en-US" sz="3200" dirty="0">
              <a:solidFill>
                <a:srgbClr val="FF0000"/>
              </a:solidFill>
              <a:latin typeface="Times Niew Rom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4175D-45BF-4C39-B8E8-ED2BBBD5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7800"/>
            <a:ext cx="8839200" cy="4800600"/>
          </a:xfrm>
        </p:spPr>
        <p:txBody>
          <a:bodyPr>
            <a:normAutofit/>
          </a:bodyPr>
          <a:lstStyle/>
          <a:p>
            <a:r>
              <a:rPr lang="en-US" dirty="0"/>
              <a:t>Users are aware of multiplicity of machines.  Access to resources of various machines is done explicitly by:</a:t>
            </a:r>
          </a:p>
          <a:p>
            <a:pPr lvl="1"/>
            <a:r>
              <a:rPr lang="en-US" sz="2400" dirty="0"/>
              <a:t>Remote logging into the appropriate remote machine (telnet, </a:t>
            </a:r>
            <a:r>
              <a:rPr lang="en-US" sz="2400" dirty="0" err="1"/>
              <a:t>ssh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Remote Desktop (Microsoft Windows)</a:t>
            </a:r>
          </a:p>
          <a:p>
            <a:pPr lvl="1"/>
            <a:r>
              <a:rPr lang="en-US" sz="2400" dirty="0"/>
              <a:t>Transferring data from remote machines to local machines, via the File Transfer Protocol (FTP) mechanism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5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Distributed-Operating Systems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B78F2-E3EF-4060-A92B-8E8FBCD9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Users not aware of multiplicity of machines</a:t>
            </a:r>
          </a:p>
          <a:p>
            <a:pPr lvl="1"/>
            <a:r>
              <a:rPr lang="en-US" dirty="0"/>
              <a:t>Access to remote resources similar to access to local resources</a:t>
            </a:r>
          </a:p>
          <a:p>
            <a:pPr lvl="1"/>
            <a:endParaRPr lang="en-US" dirty="0"/>
          </a:p>
          <a:p>
            <a:r>
              <a:rPr lang="en-US" dirty="0"/>
              <a:t>Data Migration – transfer data by transferring entire file, or transferring only those portions of the file necessary for the immediate task</a:t>
            </a:r>
          </a:p>
          <a:p>
            <a:endParaRPr lang="en-US" dirty="0"/>
          </a:p>
          <a:p>
            <a:r>
              <a:rPr lang="en-US" dirty="0"/>
              <a:t>Computation Migration – transfer the computation, rather than the data, across the system</a:t>
            </a:r>
          </a:p>
        </p:txBody>
      </p:sp>
    </p:spTree>
    <p:extLst>
      <p:ext uri="{BB962C8B-B14F-4D97-AF65-F5344CB8AC3E}">
        <p14:creationId xmlns:p14="http://schemas.microsoft.com/office/powerpoint/2010/main" val="150747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Distributed-Operating Systems (Cont.)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>
            <a:normAutofit/>
          </a:bodyPr>
          <a:lstStyle/>
          <a:p>
            <a:r>
              <a:rPr lang="en-US" dirty="0"/>
              <a:t>Process Migration – execute an entire process, or parts of it, at different sites</a:t>
            </a:r>
          </a:p>
          <a:p>
            <a:pPr lvl="1"/>
            <a:r>
              <a:rPr lang="en-US" b="1" dirty="0"/>
              <a:t>Load balancing </a:t>
            </a:r>
            <a:r>
              <a:rPr lang="en-US" dirty="0"/>
              <a:t>– distribute processes across network to even the workload</a:t>
            </a:r>
          </a:p>
          <a:p>
            <a:pPr lvl="1"/>
            <a:r>
              <a:rPr lang="en-US" b="1" dirty="0"/>
              <a:t>Computation speedup </a:t>
            </a:r>
            <a:r>
              <a:rPr lang="en-US" dirty="0"/>
              <a:t>– subprocesses can run concurrently on different sites</a:t>
            </a:r>
          </a:p>
          <a:p>
            <a:pPr lvl="1"/>
            <a:r>
              <a:rPr lang="en-US" b="1" dirty="0"/>
              <a:t>Hardware preference </a:t>
            </a:r>
            <a:r>
              <a:rPr lang="en-US" dirty="0"/>
              <a:t>– process execution may require specialized processor</a:t>
            </a:r>
          </a:p>
          <a:p>
            <a:pPr lvl="1"/>
            <a:r>
              <a:rPr lang="en-US" b="1" dirty="0"/>
              <a:t>Software preference </a:t>
            </a:r>
            <a:r>
              <a:rPr lang="en-US" dirty="0"/>
              <a:t>– required software may be available at only a particular site</a:t>
            </a:r>
          </a:p>
          <a:p>
            <a:pPr lvl="1"/>
            <a:r>
              <a:rPr lang="en-US" b="1" dirty="0"/>
              <a:t>Data access </a:t>
            </a:r>
            <a:r>
              <a:rPr lang="en-US" dirty="0"/>
              <a:t>– run process remotely, rather than transfer all data locally</a:t>
            </a:r>
          </a:p>
        </p:txBody>
      </p:sp>
    </p:spTree>
    <p:extLst>
      <p:ext uri="{BB962C8B-B14F-4D97-AF65-F5344CB8AC3E}">
        <p14:creationId xmlns:p14="http://schemas.microsoft.com/office/powerpoint/2010/main" val="23630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Network Structure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7981950" cy="4521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Local-Area Network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3366FF"/>
                </a:solidFill>
              </a:rPr>
              <a:t>LAN</a:t>
            </a:r>
            <a:r>
              <a:rPr lang="en-US" dirty="0"/>
              <a:t>) – designed to cover small geographical area.</a:t>
            </a:r>
          </a:p>
          <a:p>
            <a:pPr lvl="1"/>
            <a:r>
              <a:rPr lang="en-US" dirty="0"/>
              <a:t>Multiaccess bus, ring, or star network</a:t>
            </a:r>
          </a:p>
          <a:p>
            <a:pPr lvl="1"/>
            <a:r>
              <a:rPr lang="en-US" dirty="0"/>
              <a:t>Speed </a:t>
            </a:r>
            <a:r>
              <a:rPr lang="en-US" dirty="0">
                <a:sym typeface="Symbol" pitchFamily="18" charset="2"/>
              </a:rPr>
              <a:t> 10 – 100 megabits/second</a:t>
            </a:r>
          </a:p>
          <a:p>
            <a:pPr lvl="1"/>
            <a:r>
              <a:rPr lang="en-US" dirty="0">
                <a:sym typeface="Symbol" pitchFamily="18" charset="2"/>
              </a:rPr>
              <a:t>Broadcast is fast and cheap</a:t>
            </a:r>
          </a:p>
          <a:p>
            <a:pPr lvl="1"/>
            <a:r>
              <a:rPr lang="en-US" dirty="0">
                <a:sym typeface="Symbol" pitchFamily="18" charset="2"/>
              </a:rPr>
              <a:t>Nodes: </a:t>
            </a:r>
          </a:p>
          <a:p>
            <a:pPr lvl="2"/>
            <a:r>
              <a:rPr lang="en-US" dirty="0"/>
              <a:t>usually workstations and/or personal computers </a:t>
            </a:r>
          </a:p>
          <a:p>
            <a:pPr lvl="2"/>
            <a:r>
              <a:rPr lang="en-US" dirty="0"/>
              <a:t>a few (usually one or two) mainframes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90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BSN" val="4"/>
  <p:tag name="SVT" val="FALSE"/>
  <p:tag name="NBP" val="1"/>
  <p:tag name="CVB" val="4"/>
  <p:tag name="SPT" val="FALSE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3"/>
  <p:tag name="BSN" val="23"/>
  <p:tag name="SVT" val="FALSE"/>
  <p:tag name="NBP" val="1"/>
  <p:tag name="CVB" val="23"/>
  <p:tag name="SPT" val="FALSE"/>
  <p:tag name="CII" val="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986</TotalTime>
  <Words>711</Words>
  <Application>Microsoft Office PowerPoint</Application>
  <PresentationFormat>On-screen Show (4:3)</PresentationFormat>
  <Paragraphs>95</Paragraphs>
  <Slides>16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</vt:lpstr>
      <vt:lpstr>Casper</vt:lpstr>
      <vt:lpstr>Monotype Sorts</vt:lpstr>
      <vt:lpstr>Raleway ExtraBold</vt:lpstr>
      <vt:lpstr>Times New Roman</vt:lpstr>
      <vt:lpstr>Times Niew Roman</vt:lpstr>
      <vt:lpstr>Wingdings</vt:lpstr>
      <vt:lpstr>Theme1</vt:lpstr>
      <vt:lpstr>Custom Design</vt:lpstr>
      <vt:lpstr>CorelDRAW</vt:lpstr>
      <vt:lpstr>PowerPoint Presentation</vt:lpstr>
      <vt:lpstr>Distributed and Network Operating Systems</vt:lpstr>
      <vt:lpstr>Introduction </vt:lpstr>
      <vt:lpstr>A Distributed System</vt:lpstr>
      <vt:lpstr>Types of Distributed Operating Systems</vt:lpstr>
      <vt:lpstr>Network-Operating Systems</vt:lpstr>
      <vt:lpstr>Distributed-Operating Systems</vt:lpstr>
      <vt:lpstr>Distributed-Operating Systems (Cont.)</vt:lpstr>
      <vt:lpstr>Network Structure</vt:lpstr>
      <vt:lpstr> Depiction of typical LAN</vt:lpstr>
      <vt:lpstr>Network Types (Cont.)</vt:lpstr>
      <vt:lpstr>Communication Processors in a Wide-Area Network</vt:lpstr>
      <vt:lpstr>Network Topology</vt:lpstr>
      <vt:lpstr>Network Topology</vt:lpstr>
      <vt:lpstr> Video Links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puneet kaur</cp:lastModifiedBy>
  <cp:revision>180</cp:revision>
  <dcterms:created xsi:type="dcterms:W3CDTF">2006-08-16T00:00:00Z</dcterms:created>
  <dcterms:modified xsi:type="dcterms:W3CDTF">2022-10-27T04:14:32Z</dcterms:modified>
</cp:coreProperties>
</file>