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4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resources/failure-detection-in-the-era-of-gray-failures" TargetMode="External"/><Relationship Id="rId2" Type="http://schemas.openxmlformats.org/officeDocument/2006/relationships/hyperlink" Target="https://www.coursera.org/lecture/cloud-computing/2-2-failure-detectors-dpWy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jGZRwEt52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30581" y="1660140"/>
            <a:ext cx="755904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20CST/ITT-313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 Er. Puneet kaur(E6913)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br>
              <a:rPr lang="en-IN" dirty="0"/>
            </a:br>
            <a:r>
              <a:rPr lang="en-IN" dirty="0">
                <a:hlinkClick r:id="rId2"/>
              </a:rPr>
              <a:t>https://www.coursera.org/lecture/cloud-computing/2-2-failure-detectors-dpWyt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hlinkClick r:id="rId3"/>
              </a:rPr>
              <a:t>https://www.hashicorp.com/resources/failure-detection-in-the-era-of-gray-failures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hlinkClick r:id="rId4"/>
              </a:rPr>
              <a:t>https://www.youtube.com/watch?v=xjGZRwEt52g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Distributed and Network Operating Systems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Robustness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648200"/>
          </a:xfrm>
        </p:spPr>
        <p:txBody>
          <a:bodyPr>
            <a:normAutofit/>
          </a:bodyPr>
          <a:lstStyle/>
          <a:p>
            <a:r>
              <a:rPr lang="en-US" dirty="0"/>
              <a:t>Failure detection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Failure Detection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 fontScale="92500"/>
          </a:bodyPr>
          <a:lstStyle/>
          <a:p>
            <a:r>
              <a:rPr lang="en-US" dirty="0"/>
              <a:t>Detecting hardware failure is difficult</a:t>
            </a:r>
          </a:p>
          <a:p>
            <a:endParaRPr lang="en-US" sz="800" dirty="0"/>
          </a:p>
          <a:p>
            <a:r>
              <a:rPr lang="en-US" dirty="0"/>
              <a:t>To detect a link failure, a </a:t>
            </a:r>
            <a:r>
              <a:rPr lang="en-US" b="1" dirty="0"/>
              <a:t>Handshaking Protocol</a:t>
            </a:r>
            <a:r>
              <a:rPr lang="en-US" dirty="0"/>
              <a:t> can be used</a:t>
            </a:r>
          </a:p>
          <a:p>
            <a:endParaRPr lang="en-US" sz="800" dirty="0"/>
          </a:p>
          <a:p>
            <a:pPr lvl="1"/>
            <a:r>
              <a:rPr lang="en-US" dirty="0"/>
              <a:t>Assume Site A and Site B have established a link</a:t>
            </a:r>
          </a:p>
          <a:p>
            <a:pPr lvl="2"/>
            <a:r>
              <a:rPr lang="en-US" dirty="0"/>
              <a:t> At fixed intervals, each site will exchange an </a:t>
            </a:r>
            <a:r>
              <a:rPr lang="en-US" i="1" dirty="0"/>
              <a:t>I-am-up</a:t>
            </a:r>
            <a:r>
              <a:rPr lang="en-US" dirty="0"/>
              <a:t> message indicating that they are up and running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If Site A does not receive a message within the fixed interval, it assumes either (a) the other site is not up or (b) the message was lost</a:t>
            </a:r>
          </a:p>
          <a:p>
            <a:endParaRPr lang="en-US" sz="800" dirty="0"/>
          </a:p>
          <a:p>
            <a:pPr lvl="1"/>
            <a:r>
              <a:rPr lang="en-US" dirty="0"/>
              <a:t>Site A can now send an </a:t>
            </a:r>
            <a:r>
              <a:rPr lang="en-US" i="1" dirty="0"/>
              <a:t>Are-you-up?</a:t>
            </a:r>
            <a:r>
              <a:rPr lang="en-US" dirty="0"/>
              <a:t> message to Site B</a:t>
            </a:r>
          </a:p>
          <a:p>
            <a:endParaRPr lang="en-US" sz="800" dirty="0"/>
          </a:p>
          <a:p>
            <a:pPr lvl="1"/>
            <a:r>
              <a:rPr lang="en-US" dirty="0"/>
              <a:t>If Site A does not receive a reply, it can repeat the message or try an alternate route to Site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Failure Detection (Cont.)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E64F8-D4D1-4A16-8E8D-34A938E9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48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If Site A does not ultimately receive a reply from Site B, it concludes some type of failure has occurred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Types of failures:</a:t>
            </a:r>
          </a:p>
          <a:p>
            <a:pPr lvl="1"/>
            <a:r>
              <a:rPr lang="en-US" dirty="0"/>
              <a:t>Site B is down</a:t>
            </a:r>
          </a:p>
          <a:p>
            <a:pPr lvl="1"/>
            <a:r>
              <a:rPr lang="en-US" dirty="0"/>
              <a:t>The direct link between A and B is down</a:t>
            </a:r>
          </a:p>
          <a:p>
            <a:pPr lvl="1"/>
            <a:r>
              <a:rPr lang="en-US" dirty="0"/>
              <a:t>The alternate link from A to B is down</a:t>
            </a:r>
          </a:p>
          <a:p>
            <a:pPr lvl="1"/>
            <a:r>
              <a:rPr lang="en-US" dirty="0"/>
              <a:t>The message has been lost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Site A cannot determine exactly </a:t>
            </a:r>
            <a:r>
              <a:rPr lang="en-US" b="1" dirty="0"/>
              <a:t>why</a:t>
            </a:r>
            <a:r>
              <a:rPr lang="en-US" dirty="0"/>
              <a:t> the failure has occurred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381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Reconfiguration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175D-45BF-4C39-B8E8-ED2BBBD5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4800600"/>
          </a:xfrm>
        </p:spPr>
        <p:txBody>
          <a:bodyPr>
            <a:normAutofit/>
          </a:bodyPr>
          <a:lstStyle/>
          <a:p>
            <a:r>
              <a:rPr lang="en-US" b="1" dirty="0"/>
              <a:t>When Site A determines a failure has occurred, it must reconfigure the system: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     1.  If the link from A to B has failed, this must be broadcast to every site in the system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     2.  If a site has failed, every other site must also be notified indicating that the services offered by the failed site are no longer available</a:t>
            </a:r>
            <a:br>
              <a:rPr lang="en-US" dirty="0"/>
            </a:b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    3. When the link or the site becomes available again, this information must again be broadcast to all other sites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Design Issues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/>
          </a:bodyPr>
          <a:lstStyle/>
          <a:p>
            <a:r>
              <a:rPr lang="en-US" b="1" dirty="0"/>
              <a:t>Transparency</a:t>
            </a:r>
            <a:r>
              <a:rPr lang="en-US" dirty="0"/>
              <a:t> – the distributed system should appear as a conventional, centralized system to the user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Fault tolerance</a:t>
            </a:r>
            <a:r>
              <a:rPr lang="en-US" dirty="0"/>
              <a:t> – the distributed system should continue to function in the face of failure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Scalability</a:t>
            </a:r>
            <a:r>
              <a:rPr lang="en-US" dirty="0"/>
              <a:t> – as demands increase, the system should easily accept the addition of new resources to accommodate the increased demand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Clusters</a:t>
            </a:r>
            <a:r>
              <a:rPr lang="en-US" dirty="0"/>
              <a:t> – a collection of semi-autonomous machines that acts as a single system</a:t>
            </a:r>
          </a:p>
        </p:txBody>
      </p:sp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8153400" cy="228600"/>
          </a:xfrm>
        </p:spPr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Issues in designing distributed systems:</a:t>
            </a:r>
            <a:br>
              <a:rPr lang="en-IN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Heterogeneity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Openness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Security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Scalability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Failure handling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Concurrency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Transparency   a) Location transparency: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</a:t>
            </a: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Migration transparency: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c) Replication transparency: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</a:t>
            </a: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Concurrency transparency:</a:t>
            </a:r>
            <a:r>
              <a:rPr lang="en-IN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 Parallelism transparency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Quality of service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Reliability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563"/>
              </a:spcAft>
            </a:pPr>
            <a:r>
              <a:rPr lang="en-IN" sz="2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Performance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Example: Networking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transmission of a network packet between hosts on an Ethernet network</a:t>
            </a:r>
          </a:p>
          <a:p>
            <a:endParaRPr lang="en-US" sz="800" dirty="0"/>
          </a:p>
          <a:p>
            <a:r>
              <a:rPr lang="en-US" dirty="0"/>
              <a:t>Every host has a unique IP address and a corresponding Ethernet (MAC) address</a:t>
            </a:r>
          </a:p>
          <a:p>
            <a:endParaRPr lang="en-US" sz="800" dirty="0"/>
          </a:p>
          <a:p>
            <a:r>
              <a:rPr lang="en-US" dirty="0"/>
              <a:t>Communication requires both addresses</a:t>
            </a:r>
          </a:p>
          <a:p>
            <a:endParaRPr lang="en-US" sz="800" dirty="0"/>
          </a:p>
          <a:p>
            <a:r>
              <a:rPr lang="en-US" dirty="0"/>
              <a:t>Domain Name Service (DNS) can be used to acquire IP addresses </a:t>
            </a:r>
          </a:p>
          <a:p>
            <a:endParaRPr lang="en-US" sz="800" dirty="0"/>
          </a:p>
          <a:p>
            <a:r>
              <a:rPr lang="en-US" dirty="0"/>
              <a:t>Address Resolution Protocol (ARP) is used to map MAC addresses to IP addresses</a:t>
            </a:r>
          </a:p>
          <a:p>
            <a:endParaRPr lang="en-US" sz="800" dirty="0"/>
          </a:p>
          <a:p>
            <a:r>
              <a:rPr lang="en-US" dirty="0"/>
              <a:t>If the hosts are on the same network, ARP can be used</a:t>
            </a:r>
          </a:p>
          <a:p>
            <a:pPr lvl="1"/>
            <a:r>
              <a:rPr lang="en-US" dirty="0"/>
              <a:t>If the hosts are on different networks, the sending host will send the packet to a </a:t>
            </a:r>
            <a:r>
              <a:rPr lang="en-US" i="1" dirty="0"/>
              <a:t>router</a:t>
            </a:r>
            <a:r>
              <a:rPr lang="en-US" dirty="0"/>
              <a:t> which routes the packet to the destination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1007</TotalTime>
  <Words>724</Words>
  <Application>Microsoft Office PowerPoint</Application>
  <PresentationFormat>On-screen Show (4:3)</PresentationFormat>
  <Paragraphs>90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Cambria</vt:lpstr>
      <vt:lpstr>Casper</vt:lpstr>
      <vt:lpstr>Monotype Sorts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Distributed and Network Operating Systems</vt:lpstr>
      <vt:lpstr>Robustness</vt:lpstr>
      <vt:lpstr>Failure Detection</vt:lpstr>
      <vt:lpstr>Failure Detection (Cont.)</vt:lpstr>
      <vt:lpstr>Reconfiguration</vt:lpstr>
      <vt:lpstr>Design Issues</vt:lpstr>
      <vt:lpstr>Issues in designing distributed systems: </vt:lpstr>
      <vt:lpstr>Example: Networking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183</cp:revision>
  <dcterms:created xsi:type="dcterms:W3CDTF">2006-08-16T00:00:00Z</dcterms:created>
  <dcterms:modified xsi:type="dcterms:W3CDTF">2022-10-27T04:19:08Z</dcterms:modified>
</cp:coreProperties>
</file>