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9" r:id="rId2"/>
  </p:sldMasterIdLst>
  <p:notesMasterIdLst>
    <p:notesMasterId r:id="rId24"/>
  </p:notesMasterIdLst>
  <p:sldIdLst>
    <p:sldId id="328" r:id="rId3"/>
    <p:sldId id="256" r:id="rId4"/>
    <p:sldId id="329" r:id="rId5"/>
    <p:sldId id="290" r:id="rId6"/>
    <p:sldId id="291" r:id="rId7"/>
    <p:sldId id="293" r:id="rId8"/>
    <p:sldId id="292" r:id="rId9"/>
    <p:sldId id="261" r:id="rId10"/>
    <p:sldId id="294" r:id="rId11"/>
    <p:sldId id="303" r:id="rId12"/>
    <p:sldId id="306" r:id="rId13"/>
    <p:sldId id="307" r:id="rId14"/>
    <p:sldId id="308" r:id="rId15"/>
    <p:sldId id="309" r:id="rId16"/>
    <p:sldId id="310" r:id="rId17"/>
    <p:sldId id="311" r:id="rId18"/>
    <p:sldId id="330" r:id="rId19"/>
    <p:sldId id="331" r:id="rId20"/>
    <p:sldId id="332" r:id="rId21"/>
    <p:sldId id="333" r:id="rId22"/>
    <p:sldId id="33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67" autoAdjust="0"/>
  </p:normalViewPr>
  <p:slideViewPr>
    <p:cSldViewPr>
      <p:cViewPr varScale="1">
        <p:scale>
          <a:sx n="61" d="100"/>
          <a:sy n="61" d="100"/>
        </p:scale>
        <p:origin x="14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1800-8745-41CE-98C4-1A8E9683EFA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827B-6B51-4CBA-A430-640550FD2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25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A0EFA5-3684-423E-8C07-DEFB44E2A047}" type="slidenum">
              <a:rPr lang="he-IL" sz="1200" smtClean="0"/>
              <a:pPr/>
              <a:t>5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2" y="4342778"/>
            <a:ext cx="5030698" cy="411575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568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977A0F-BCBE-4BAA-B21E-4E11F350D847}" type="slidenum">
              <a:rPr lang="he-IL" sz="1200" smtClean="0"/>
              <a:pPr/>
              <a:t>6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1763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AF8F97-C97E-4589-A5BB-AA04F445A926}" type="slidenum">
              <a:rPr lang="he-IL" sz="1200" smtClean="0"/>
              <a:pPr/>
              <a:t>7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4514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DC18AD-18C9-48A7-97AE-27935A04EFFB}" type="slidenum">
              <a:rPr lang="he-IL" sz="1200" smtClean="0"/>
              <a:pPr/>
              <a:t>9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468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3810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8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  <p:extLst>
      <p:ext uri="{BB962C8B-B14F-4D97-AF65-F5344CB8AC3E}">
        <p14:creationId xmlns:p14="http://schemas.microsoft.com/office/powerpoint/2010/main" val="111982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41" r:id="rId12"/>
    <p:sldLayoutId id="214748384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operating-systems/" TargetMode="External"/><Relationship Id="rId3" Type="http://schemas.openxmlformats.org/officeDocument/2006/relationships/hyperlink" Target="https://www.studytonight.com/operating-system/" TargetMode="External"/><Relationship Id="rId7" Type="http://schemas.openxmlformats.org/officeDocument/2006/relationships/hyperlink" Target="https://www.guru99.com/operating-system-tutorial.html" TargetMode="External"/><Relationship Id="rId2" Type="http://schemas.openxmlformats.org/officeDocument/2006/relationships/hyperlink" Target="https://www.includehelp.com/c-programming-question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javatpoint.com/os-tutorial" TargetMode="External"/><Relationship Id="rId5" Type="http://schemas.openxmlformats.org/officeDocument/2006/relationships/hyperlink" Target="https://www.tutorialspoint.com/operating_system/index.htm" TargetMode="External"/><Relationship Id="rId4" Type="http://schemas.openxmlformats.org/officeDocument/2006/relationships/hyperlink" Target="https://computing.llnl.gov/tutorial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344409" y="5367867"/>
            <a:ext cx="4824032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Operating System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893" y="5579669"/>
            <a:ext cx="13730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Font size 24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45029" y="2396209"/>
            <a:ext cx="7344591" cy="41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Operating System (CST-328)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latin typeface="Arial Black" panose="020B0A04020102020204" pitchFamily="34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latin typeface="Arial Black" panose="020B0A04020102020204" pitchFamily="34" charset="0"/>
              </a:rPr>
              <a:t>Subject Coordinator: Er. Puneet kaur(E6913)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85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609600"/>
          </a:xfrm>
        </p:spPr>
        <p:txBody>
          <a:bodyPr/>
          <a:lstStyle/>
          <a:p>
            <a:b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Operating-System Structure </a:t>
            </a:r>
            <a:b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01000" cy="4876800"/>
          </a:xfrm>
        </p:spPr>
        <p:txBody>
          <a:bodyPr>
            <a:no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General-purpose OS is very large program 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Various ways to structure ones </a:t>
            </a:r>
          </a:p>
          <a:p>
            <a:pPr marL="800100" lvl="2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Simple structure – MS-DOS </a:t>
            </a:r>
          </a:p>
          <a:p>
            <a:pPr marL="800100" lvl="2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More complex -- UNIX </a:t>
            </a:r>
          </a:p>
          <a:p>
            <a:pPr marL="800100" lvl="2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Layered – an abstraction </a:t>
            </a:r>
          </a:p>
          <a:p>
            <a:pPr marL="800100" lvl="2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Microkernel -Mach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8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228600"/>
            <a:ext cx="7924800" cy="609600"/>
          </a:xfrm>
        </p:spPr>
        <p:txBody>
          <a:bodyPr/>
          <a:lstStyle/>
          <a:p>
            <a:br>
              <a:rPr lang="en-US" sz="4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Simple Structure -- MS-DOS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399"/>
            <a:ext cx="3886200" cy="4733925"/>
          </a:xfrm>
        </p:spPr>
        <p:txBody>
          <a:bodyPr>
            <a:normAutofit/>
          </a:bodyPr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MS-DOS – written to provide the most functionality in the least space Not divided into modules 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Limited in H/W functionality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Although MS-DOS has some structure, its interfaces and levels of functionality are not well separated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57877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86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609600"/>
          </a:xfrm>
        </p:spPr>
        <p:txBody>
          <a:bodyPr/>
          <a:lstStyle/>
          <a:p>
            <a:br>
              <a:rPr lang="en-US" sz="4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Non Simple Structure -- UNIX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001000" cy="4495800"/>
          </a:xfrm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UNIX – limited by hardware functionality, the original UNIX operating system had limited structuring. 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 The UNIX OS consists of two separable parts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Systems programs 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kernel Consists of everything below the system-call interface and above the physical hardware 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Provides the file management, CPU scheduling, memory management, and other operating-system functions; a large number of functions for one level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4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609600"/>
          </a:xfrm>
        </p:spPr>
        <p:txBody>
          <a:bodyPr/>
          <a:lstStyle/>
          <a:p>
            <a:br>
              <a:rPr lang="en-US" sz="4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Non Simple Structure -- UNIX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1295400"/>
            <a:ext cx="66198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35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924800" cy="60960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Layered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4381500" cy="48006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operating system is divided into a number of layers (levels), each built on top of lower layers.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bottom layer (layer 0), is the hardware; the highest (layer N) is the user interface.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Main advantage of layered approach is Modularity.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With modularity, layers are selected such that each uses functions (operations) and services of only lower-level layers.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major difficulty with layered approach is to divide the layers carefully, because a layer can use only those layers which are below it.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71600"/>
            <a:ext cx="3276600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23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924800" cy="60960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Microkernel System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001000" cy="47244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Moves as much from the kernel into user space 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Mach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microkernel 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Mac OS X kernel (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Darwin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partly based on Mach 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Communication takes place between user modules using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message passing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Benefits</a:t>
            </a:r>
            <a:r>
              <a:rPr lang="en-US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685800" lvl="1"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Easier to extend a microkernel </a:t>
            </a:r>
          </a:p>
          <a:p>
            <a:pPr marL="685800" lvl="1"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Easier to port the operating system to new architectures </a:t>
            </a:r>
          </a:p>
          <a:p>
            <a:pPr marL="685800" lvl="1"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More reliable (less code is running in kernel mode) </a:t>
            </a:r>
          </a:p>
          <a:p>
            <a:pPr marL="685800" lvl="1"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More secure 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Detriments: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Performance overhead of user space to kernel space communication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33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924800" cy="60960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Microkernel System Structure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0294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1447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Kernel is a computer program that manages I/O requests from software and translates them into data processing instructions for CPU and other electronic components of computer.</a:t>
            </a:r>
          </a:p>
        </p:txBody>
      </p:sp>
    </p:spTree>
    <p:extLst>
      <p:ext uri="{BB962C8B-B14F-4D97-AF65-F5344CB8AC3E}">
        <p14:creationId xmlns:p14="http://schemas.microsoft.com/office/powerpoint/2010/main" val="301080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is a Kernel?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kernel is a computer program at the core of a computer's operating system with complete control over everything in the system. It is an integral part of any operating system. 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      Features of Kernel</a:t>
            </a:r>
          </a:p>
          <a:p>
            <a:pPr lvl="0"/>
            <a:r>
              <a:rPr lang="en-US" dirty="0"/>
              <a:t>Low-level scheduling of processes</a:t>
            </a:r>
          </a:p>
          <a:p>
            <a:pPr lvl="0"/>
            <a:r>
              <a:rPr lang="en-US" dirty="0"/>
              <a:t>Inter-process communication</a:t>
            </a:r>
          </a:p>
          <a:p>
            <a:pPr lvl="0"/>
            <a:r>
              <a:rPr lang="en-US" dirty="0"/>
              <a:t>Process synchronization</a:t>
            </a:r>
          </a:p>
          <a:p>
            <a:pPr lvl="0"/>
            <a:r>
              <a:rPr lang="en-US" dirty="0"/>
              <a:t>Context switching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User Interfaces to Operating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Command interpreter or shell</a:t>
            </a:r>
          </a:p>
          <a:p>
            <a:pPr>
              <a:buNone/>
            </a:pPr>
            <a:r>
              <a:rPr lang="en-US" b="1" dirty="0"/>
              <a:t>      </a:t>
            </a:r>
            <a:r>
              <a:rPr lang="en-US" dirty="0"/>
              <a:t>Text-driven, command-response interface style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Graphical user interface</a:t>
            </a:r>
            <a:endParaRPr lang="en-US" dirty="0"/>
          </a:p>
          <a:p>
            <a:pPr>
              <a:buNone/>
            </a:pPr>
            <a:r>
              <a:rPr lang="en-US" dirty="0"/>
              <a:t>      Menu-driven and/or direct manipulation interface style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solidFill>
                  <a:srgbClr val="C00000"/>
                </a:solidFill>
              </a:rPr>
              <a:t>Applications of Operating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r>
              <a:rPr lang="en-US" dirty="0"/>
              <a:t>Control over system performance </a:t>
            </a:r>
          </a:p>
          <a:p>
            <a:r>
              <a:rPr lang="en-US" dirty="0"/>
              <a:t>Job accounting </a:t>
            </a:r>
          </a:p>
          <a:p>
            <a:r>
              <a:rPr lang="en-US" dirty="0"/>
              <a:t>Error detecting aids </a:t>
            </a:r>
          </a:p>
          <a:p>
            <a:r>
              <a:rPr lang="en-US" dirty="0"/>
              <a:t>Coordination between other </a:t>
            </a:r>
            <a:r>
              <a:rPr lang="en-US" dirty="0" err="1"/>
              <a:t>softwares</a:t>
            </a:r>
            <a:r>
              <a:rPr lang="en-US" dirty="0"/>
              <a:t> and users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4876800"/>
          </a:xfrm>
        </p:spPr>
        <p:txBody>
          <a:bodyPr>
            <a:noAutofit/>
          </a:bodyPr>
          <a:lstStyle/>
          <a:p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Lecture 1 </a:t>
            </a: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 to the Operating System</a:t>
            </a: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1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599"/>
            <a:ext cx="7315200" cy="106680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76400"/>
            <a:ext cx="7543800" cy="3962400"/>
          </a:xfrm>
        </p:spPr>
        <p:txBody>
          <a:bodyPr/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This lecture makes the student familiar with basics of operating systems like OS Definition, need of OS, OS structure, kernel, applications of OS etc.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0667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467600" cy="3810000"/>
          </a:xfrm>
        </p:spPr>
        <p:txBody>
          <a:bodyPr/>
          <a:lstStyle/>
          <a:p>
            <a:pPr algn="l"/>
            <a:r>
              <a:rPr lang="en-US" sz="1400" dirty="0">
                <a:hlinkClick r:id="rId2"/>
              </a:rPr>
              <a:t>https://www.includehelp.com/c-programming-questions/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>
                <a:hlinkClick r:id="rId3"/>
              </a:rPr>
              <a:t>https://www.studytonight.com/operating-system/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u="sng" dirty="0">
                <a:solidFill>
                  <a:srgbClr val="0070C0"/>
                </a:solidFill>
                <a:hlinkClick r:id="rId4"/>
              </a:rPr>
              <a:t>https://computing.llnl.gov/tutorials/</a:t>
            </a:r>
            <a:endParaRPr lang="en-US" sz="1400" u="sng" dirty="0">
              <a:solidFill>
                <a:srgbClr val="0070C0"/>
              </a:solidFill>
            </a:endParaRPr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5"/>
              </a:rPr>
              <a:t>https://www.tutorialspoint.com/operating_system/index.htm#:~:text=An%20operating%20system%20(OS)%20is,software%20in%20a%20computer%20system.</a:t>
            </a:r>
            <a:endParaRPr lang="en-US" sz="1400" dirty="0"/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6"/>
              </a:rPr>
              <a:t>https://www.javatpoint.com/os-tutorial</a:t>
            </a:r>
            <a:endParaRPr lang="en-US" sz="1400" dirty="0"/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7"/>
              </a:rPr>
              <a:t>https://www.guru99.com/operating-system-tutorial.html</a:t>
            </a:r>
            <a:endParaRPr lang="en-US" sz="1400" dirty="0"/>
          </a:p>
          <a:p>
            <a:pPr algn="l"/>
            <a:r>
              <a:rPr lang="en-US" sz="1400" dirty="0">
                <a:hlinkClick r:id="rId8"/>
              </a:rPr>
              <a:t>https://www.geeksforgeeks.org/operating-systems/</a:t>
            </a:r>
            <a:endParaRPr lang="en-US" sz="1400" u="sng" dirty="0">
              <a:solidFill>
                <a:srgbClr val="0070C0"/>
              </a:solidFill>
            </a:endParaRPr>
          </a:p>
          <a:p>
            <a:pPr algn="l"/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0667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Why do we need an OS?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752600"/>
            <a:ext cx="8686800" cy="4572000"/>
          </a:xfrm>
        </p:spPr>
        <p:txBody>
          <a:bodyPr/>
          <a:lstStyle/>
          <a:p>
            <a:pPr lvl="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you to hide details of hardware by creating an abstraction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Easy to use with a GUI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Offers an environment in which a user may execute programs/applications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operating system must make sure that the computer system convenient to use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Operating System acts as an intermediary among applications and the hardware components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provides the computer system resources with easy to use format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Acts as an intermediate between all hardware's and software's of the system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Computer System Components</a:t>
            </a: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647825"/>
            <a:ext cx="8305800" cy="4219575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buFontTx/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Hardware –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provides basic computing resources (CPU, Memory, I/O devices, Communication).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Operating System –</a:t>
            </a:r>
            <a:r>
              <a:rPr lang="en-US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controls and coordinates 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 of the hardware among various application programs for various users.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&amp; Application Programs –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ways in which the system resources are used to solve computing problems of the users (Word processors, Compilers, Web browsers, Database systems, Video games).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Users –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(People, Machines, other computers).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66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924800" cy="6096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iew Roman"/>
              </a:rPr>
              <a:t>Static View of System Components</a:t>
            </a:r>
          </a:p>
        </p:txBody>
      </p:sp>
      <p:pic>
        <p:nvPicPr>
          <p:cNvPr id="23556" name="Picture 1028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951" y="1766888"/>
            <a:ext cx="7893050" cy="4252912"/>
          </a:xfr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400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6096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iew Roman"/>
              </a:rPr>
              <a:t>Dynamic View of System Components</a:t>
            </a:r>
          </a:p>
        </p:txBody>
      </p:sp>
      <p:pic>
        <p:nvPicPr>
          <p:cNvPr id="24580" name="Picture 3" descr="user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7454900" cy="4419600"/>
          </a:xfr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5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793750"/>
            <a:ext cx="8288337" cy="533400"/>
          </a:xfrm>
        </p:spPr>
        <p:txBody>
          <a:bodyPr/>
          <a:lstStyle/>
          <a:p>
            <a:pPr eaLnBrk="1" hangingPunct="1"/>
            <a:r>
              <a:rPr lang="en-US" sz="3600"/>
              <a:t>Hierarchical view of computer system</a:t>
            </a:r>
          </a:p>
        </p:txBody>
      </p:sp>
      <p:pic>
        <p:nvPicPr>
          <p:cNvPr id="22532" name="Picture 3" descr="Pictur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644651"/>
            <a:ext cx="7646987" cy="460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0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OS?</a:t>
            </a:r>
            <a:endParaRPr lang="en-US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848600" cy="4648200"/>
          </a:xfrm>
        </p:spPr>
        <p:txBody>
          <a:bodyPr>
            <a:normAutofit/>
          </a:bodyPr>
          <a:lstStyle/>
          <a:p>
            <a:pPr marL="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Operating System is a software, which makes a computer to actually work.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the software the enables all the programs we use.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OS organizes and controls the hardware.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OS acts as an interface between the application 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programs and the machine hardware.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Examples: Windows, Linux, Unix and Mac OS, etc.</a:t>
            </a:r>
          </a:p>
          <a:p>
            <a:pPr algn="just">
              <a:lnSpc>
                <a:spcPct val="8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Operating system goals: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Execute user programs and make user problems easier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Make the computer system convenient to use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 the computer hardware in an efficient manner</a:t>
            </a:r>
          </a:p>
          <a:p>
            <a:pPr algn="just">
              <a:lnSpc>
                <a:spcPct val="8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306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781050"/>
            <a:ext cx="8288337" cy="5334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Responsibilities of an Operating System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651000"/>
            <a:ext cx="7981950" cy="452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are three basic responsibilities (in literature):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Resource Manager – manages and allocates resources.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Control program – controls the execution of user programs and operations of I/O devices.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Command Executer – Provides an environment for running user commands.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But one more modern view: the Operating System as a Virtual Machine.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900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BSN" val="4"/>
  <p:tag name="SVT" val="FALSE"/>
  <p:tag name="NBP" val="1"/>
  <p:tag name="CVB" val="4"/>
  <p:tag name="SPT" val="FALSE"/>
  <p:tag name="CII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3"/>
  <p:tag name="BSN" val="23"/>
  <p:tag name="SVT" val="FALSE"/>
  <p:tag name="NBP" val="1"/>
  <p:tag name="CVB" val="23"/>
  <p:tag name="SPT" val="FALSE"/>
  <p:tag name="CII" val="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56"/>
  <p:tag name="BSN" val="56"/>
  <p:tag name="SVT" val="FALSE"/>
  <p:tag name="NBP" val="1"/>
  <p:tag name="CVB" val="56"/>
  <p:tag name="SPT" val="FALSE"/>
  <p:tag name="CII" val="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4"/>
  <p:tag name="BSN" val="24"/>
  <p:tag name="SVT" val="FALSE"/>
  <p:tag name="NBP" val="1"/>
  <p:tag name="CVB" val="24"/>
  <p:tag name="SPT" val="FALSE"/>
  <p:tag name="CII" val="24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822</TotalTime>
  <Words>998</Words>
  <Application>Microsoft Office PowerPoint</Application>
  <PresentationFormat>On-screen Show (4:3)</PresentationFormat>
  <Paragraphs>143</Paragraphs>
  <Slides>21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Black</vt:lpstr>
      <vt:lpstr>Calibri</vt:lpstr>
      <vt:lpstr>Cambria</vt:lpstr>
      <vt:lpstr>Casper</vt:lpstr>
      <vt:lpstr>Raleway ExtraBold</vt:lpstr>
      <vt:lpstr>Times New Roman</vt:lpstr>
      <vt:lpstr>Times Niew Roman</vt:lpstr>
      <vt:lpstr>Wingdings</vt:lpstr>
      <vt:lpstr>Theme1</vt:lpstr>
      <vt:lpstr>Custom Design</vt:lpstr>
      <vt:lpstr>CorelDRAW</vt:lpstr>
      <vt:lpstr>PowerPoint Presentation</vt:lpstr>
      <vt:lpstr> Lecture 1       Introduction to the Operating System     </vt:lpstr>
      <vt:lpstr>Why do we need an OS? </vt:lpstr>
      <vt:lpstr>Computer System Components</vt:lpstr>
      <vt:lpstr>Static View of System Components</vt:lpstr>
      <vt:lpstr>Dynamic View of System Components</vt:lpstr>
      <vt:lpstr>Hierarchical view of computer system</vt:lpstr>
      <vt:lpstr>What is OS?</vt:lpstr>
      <vt:lpstr>Responsibilities of an Operating System</vt:lpstr>
      <vt:lpstr>  Operating-System Structure  </vt:lpstr>
      <vt:lpstr> Simple Structure -- MS-DOS </vt:lpstr>
      <vt:lpstr> Non Simple Structure -- UNIX </vt:lpstr>
      <vt:lpstr> Non Simple Structure -- UNIX </vt:lpstr>
      <vt:lpstr>Layered Approach </vt:lpstr>
      <vt:lpstr>Microkernel System Structure </vt:lpstr>
      <vt:lpstr>Microkernel System Structure </vt:lpstr>
      <vt:lpstr>What is a Kernel? </vt:lpstr>
      <vt:lpstr>User Interfaces to Operating Systems </vt:lpstr>
      <vt:lpstr>Applications of Operating System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</dc:title>
  <dc:creator>student</dc:creator>
  <cp:lastModifiedBy>puneet kaur</cp:lastModifiedBy>
  <cp:revision>162</cp:revision>
  <dcterms:created xsi:type="dcterms:W3CDTF">2006-08-16T00:00:00Z</dcterms:created>
  <dcterms:modified xsi:type="dcterms:W3CDTF">2022-07-25T04:59:13Z</dcterms:modified>
</cp:coreProperties>
</file>