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5F8FC7-75D0-43FF-B66A-0417527EF48E}" type="datetimeFigureOut">
              <a:rPr lang="en-US" smtClean="0"/>
              <a:pPr/>
              <a:t>7/25/2022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BEEDA6-7042-406F-8F79-9124E08A93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43000" y="685800"/>
            <a:ext cx="4573588" cy="3429000"/>
          </a:xfrm>
          <a:ln/>
        </p:spPr>
      </p:sp>
      <p:sp>
        <p:nvSpPr>
          <p:cNvPr id="94211"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atin typeface="Times New Roman" pitchFamily="18" charset="0"/>
            </a:endParaRPr>
          </a:p>
        </p:txBody>
      </p:sp>
    </p:spTree>
    <p:extLst>
      <p:ext uri="{BB962C8B-B14F-4D97-AF65-F5344CB8AC3E}">
        <p14:creationId xmlns:p14="http://schemas.microsoft.com/office/powerpoint/2010/main" val="2379482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43000" y="685800"/>
            <a:ext cx="4573588" cy="3429000"/>
          </a:xfrm>
          <a:ln/>
        </p:spPr>
      </p:sp>
      <p:sp>
        <p:nvSpPr>
          <p:cNvPr id="95235"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atin typeface="Times New Roman" pitchFamily="18" charset="0"/>
            </a:endParaRPr>
          </a:p>
        </p:txBody>
      </p:sp>
    </p:spTree>
    <p:extLst>
      <p:ext uri="{BB962C8B-B14F-4D97-AF65-F5344CB8AC3E}">
        <p14:creationId xmlns:p14="http://schemas.microsoft.com/office/powerpoint/2010/main" val="305672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43000" y="685800"/>
            <a:ext cx="4573588" cy="3429000"/>
          </a:xfrm>
          <a:ln/>
        </p:spPr>
      </p:sp>
      <p:sp>
        <p:nvSpPr>
          <p:cNvPr id="96259"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atin typeface="Times New Roman" pitchFamily="18" charset="0"/>
            </a:endParaRPr>
          </a:p>
        </p:txBody>
      </p:sp>
    </p:spTree>
    <p:extLst>
      <p:ext uri="{BB962C8B-B14F-4D97-AF65-F5344CB8AC3E}">
        <p14:creationId xmlns:p14="http://schemas.microsoft.com/office/powerpoint/2010/main" val="1913629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3000" y="685800"/>
            <a:ext cx="4573588" cy="3429000"/>
          </a:xfrm>
          <a:ln/>
        </p:spPr>
      </p:sp>
      <p:sp>
        <p:nvSpPr>
          <p:cNvPr id="97283"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atin typeface="Times New Roman" pitchFamily="18" charset="0"/>
            </a:endParaRPr>
          </a:p>
        </p:txBody>
      </p:sp>
    </p:spTree>
    <p:extLst>
      <p:ext uri="{BB962C8B-B14F-4D97-AF65-F5344CB8AC3E}">
        <p14:creationId xmlns:p14="http://schemas.microsoft.com/office/powerpoint/2010/main" val="983645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43000" y="685800"/>
            <a:ext cx="4573588" cy="3429000"/>
          </a:xfrm>
          <a:ln/>
        </p:spPr>
      </p:sp>
      <p:sp>
        <p:nvSpPr>
          <p:cNvPr id="101379"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atin typeface="Times New Roman" pitchFamily="18" charset="0"/>
            </a:endParaRPr>
          </a:p>
        </p:txBody>
      </p:sp>
    </p:spTree>
    <p:extLst>
      <p:ext uri="{BB962C8B-B14F-4D97-AF65-F5344CB8AC3E}">
        <p14:creationId xmlns:p14="http://schemas.microsoft.com/office/powerpoint/2010/main" val="1872733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43000" y="685800"/>
            <a:ext cx="4573588" cy="3429000"/>
          </a:xfrm>
          <a:ln/>
        </p:spPr>
      </p:sp>
      <p:sp>
        <p:nvSpPr>
          <p:cNvPr id="102403" name="Rectangle 3"/>
          <p:cNvSpPr>
            <a:spLocks noGrp="1" noChangeArrowheads="1"/>
          </p:cNvSpPr>
          <p:nvPr>
            <p:ph type="body" idx="1"/>
          </p:nvPr>
        </p:nvSpPr>
        <p:spPr>
          <a:xfrm>
            <a:off x="686591" y="4344025"/>
            <a:ext cx="5486400"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lstStyle/>
          <a:p>
            <a:endParaRPr lang="en-US">
              <a:latin typeface="Times New Roman" pitchFamily="18" charset="0"/>
            </a:endParaRPr>
          </a:p>
        </p:txBody>
      </p:sp>
    </p:spTree>
    <p:extLst>
      <p:ext uri="{BB962C8B-B14F-4D97-AF65-F5344CB8AC3E}">
        <p14:creationId xmlns:p14="http://schemas.microsoft.com/office/powerpoint/2010/main" val="34941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443914-9E95-415C-8A5C-0BE9198D16DF}"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7AF3-72F1-4C88-B848-2E87802885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43914-9E95-415C-8A5C-0BE9198D16DF}"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7AF3-72F1-4C88-B848-2E87802885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43914-9E95-415C-8A5C-0BE9198D16DF}"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7AF3-72F1-4C88-B848-2E87802885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43914-9E95-415C-8A5C-0BE9198D16DF}"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7AF3-72F1-4C88-B848-2E87802885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43914-9E95-415C-8A5C-0BE9198D16DF}"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7AF3-72F1-4C88-B848-2E878028850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443914-9E95-415C-8A5C-0BE9198D16DF}"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E7AF3-72F1-4C88-B848-2E87802885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443914-9E95-415C-8A5C-0BE9198D16DF}" type="datetimeFigureOut">
              <a:rPr lang="en-US" smtClean="0"/>
              <a:pPr/>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E7AF3-72F1-4C88-B848-2E87802885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443914-9E95-415C-8A5C-0BE9198D16DF}" type="datetimeFigureOut">
              <a:rPr lang="en-US" smtClean="0"/>
              <a:pPr/>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E7AF3-72F1-4C88-B848-2E87802885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43914-9E95-415C-8A5C-0BE9198D16DF}" type="datetimeFigureOut">
              <a:rPr lang="en-US" smtClean="0"/>
              <a:pPr/>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8E7AF3-72F1-4C88-B848-2E87802885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43914-9E95-415C-8A5C-0BE9198D16DF}"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E7AF3-72F1-4C88-B848-2E87802885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43914-9E95-415C-8A5C-0BE9198D16DF}"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E7AF3-72F1-4C88-B848-2E878028850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43914-9E95-415C-8A5C-0BE9198D16DF}" type="datetimeFigureOut">
              <a:rPr lang="en-US" smtClean="0"/>
              <a:pPr/>
              <a:t>7/25/2022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E7AF3-72F1-4C88-B848-2E87802885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www.geeksforgeeks.org/operating-systems/" TargetMode="External"/><Relationship Id="rId3" Type="http://schemas.openxmlformats.org/officeDocument/2006/relationships/hyperlink" Target="https://www.studytonight.com/operating-system/" TargetMode="External"/><Relationship Id="rId7" Type="http://schemas.openxmlformats.org/officeDocument/2006/relationships/hyperlink" Target="https://www.guru99.com/operating-system-tutorial.html" TargetMode="External"/><Relationship Id="rId2" Type="http://schemas.openxmlformats.org/officeDocument/2006/relationships/hyperlink" Target="https://www.includehelp.com/c-programming-questions/" TargetMode="External"/><Relationship Id="rId1" Type="http://schemas.openxmlformats.org/officeDocument/2006/relationships/slideLayout" Target="../slideLayouts/slideLayout1.xml"/><Relationship Id="rId6" Type="http://schemas.openxmlformats.org/officeDocument/2006/relationships/hyperlink" Target="https://www.javatpoint.com/os-tutorial" TargetMode="External"/><Relationship Id="rId5" Type="http://schemas.openxmlformats.org/officeDocument/2006/relationships/hyperlink" Target="https://www.tutorialspoint.com/operating_system/index.htm" TargetMode="External"/><Relationship Id="rId4" Type="http://schemas.openxmlformats.org/officeDocument/2006/relationships/hyperlink" Target="https://computing.llnl.gov/tutori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spid="_x0000_s1026" name="CorelDRAW" r:id="rId2" imgW="2169000" imgH="2169360" progId="">
                  <p:embed/>
                </p:oleObj>
              </mc:Choice>
              <mc:Fallback>
                <p:oleObj name="CorelDRAW" r:id="rId2" imgW="2169000" imgH="2169360" progId="">
                  <p:embed/>
                  <p:pic>
                    <p:nvPicPr>
                      <p:cNvPr id="0" name="Picture 2"/>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2"/>
            <a:ext cx="3652047" cy="1455476"/>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p:cNvSpPr txBox="1">
            <a:spLocks noChangeArrowheads="1"/>
          </p:cNvSpPr>
          <p:nvPr/>
        </p:nvSpPr>
        <p:spPr bwMode="auto">
          <a:xfrm>
            <a:off x="1045029" y="2396209"/>
            <a:ext cx="7344591" cy="418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UNIVERSITY INSTITUTEOF ENGINEERING</a:t>
            </a:r>
          </a:p>
          <a:p>
            <a:pPr algn="ctr" defTabSz="466725">
              <a:lnSpc>
                <a:spcPct val="90000"/>
              </a:lnSpc>
              <a:spcBef>
                <a:spcPct val="0"/>
              </a:spcBef>
              <a:spcAft>
                <a:spcPct val="35000"/>
              </a:spcAft>
            </a:pPr>
            <a:r>
              <a:rPr lang="en-US" sz="2400" b="1" dirty="0">
                <a:latin typeface="Arial Black" panose="020B0A04020102020204" pitchFamily="34" charset="0"/>
              </a:rPr>
              <a:t>Bachelor of Engineering (Computer Science &amp; Engineering) </a:t>
            </a:r>
          </a:p>
          <a:p>
            <a:pPr algn="ctr" defTabSz="466725">
              <a:lnSpc>
                <a:spcPct val="90000"/>
              </a:lnSpc>
              <a:spcBef>
                <a:spcPct val="0"/>
              </a:spcBef>
              <a:spcAft>
                <a:spcPct val="35000"/>
              </a:spcAft>
            </a:pPr>
            <a:r>
              <a:rPr lang="en-US" sz="2400" b="1" dirty="0">
                <a:latin typeface="Arial Black" panose="020B0A04020102020204" pitchFamily="34" charset="0"/>
              </a:rPr>
              <a:t>Operating System (CST-328)</a:t>
            </a:r>
          </a:p>
          <a:p>
            <a:pPr algn="ctr" defTabSz="466725">
              <a:lnSpc>
                <a:spcPct val="90000"/>
              </a:lnSpc>
              <a:spcBef>
                <a:spcPct val="0"/>
              </a:spcBef>
              <a:spcAft>
                <a:spcPct val="35000"/>
              </a:spcAft>
            </a:pPr>
            <a:endParaRPr lang="en-US" sz="2400" b="1" dirty="0">
              <a:latin typeface="Arial Black" panose="020B0A04020102020204" pitchFamily="34" charset="0"/>
            </a:endParaRPr>
          </a:p>
          <a:p>
            <a:pPr algn="ctr" defTabSz="466725">
              <a:lnSpc>
                <a:spcPct val="90000"/>
              </a:lnSpc>
              <a:spcBef>
                <a:spcPct val="0"/>
              </a:spcBef>
              <a:spcAft>
                <a:spcPct val="35000"/>
              </a:spcAft>
            </a:pPr>
            <a:r>
              <a:rPr lang="en-US" b="1" dirty="0">
                <a:latin typeface="Arial Black" panose="020B0A04020102020204" pitchFamily="34" charset="0"/>
              </a:rPr>
              <a:t>Subject Coordinator: Er. </a:t>
            </a:r>
            <a:r>
              <a:rPr lang="en-US" b="1">
                <a:latin typeface="Arial Black" panose="020B0A04020102020204" pitchFamily="34" charset="0"/>
              </a:rPr>
              <a:t>Puneet kaur(E6913)</a:t>
            </a:r>
            <a:endParaRPr lang="en-US" b="1" dirty="0">
              <a:latin typeface="Arial Black" panose="020B0A04020102020204" pitchFamily="34" charset="0"/>
            </a:endParaRP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200" dirty="0">
              <a:latin typeface="Raleway ExtraBold" pitchFamily="34" charset="-52"/>
            </a:endParaRPr>
          </a:p>
        </p:txBody>
      </p:sp>
    </p:spTree>
    <p:extLst>
      <p:ext uri="{BB962C8B-B14F-4D97-AF65-F5344CB8AC3E}">
        <p14:creationId xmlns:p14="http://schemas.microsoft.com/office/powerpoint/2010/main" val="13852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normAutofit fontScale="90000"/>
          </a:bodyPr>
          <a:lstStyle/>
          <a:p>
            <a:r>
              <a:rPr lang="en-US" sz="4000" dirty="0">
                <a:solidFill>
                  <a:srgbClr val="C00000"/>
                </a:solidFill>
                <a:latin typeface="Times New Roman" pitchFamily="18" charset="0"/>
                <a:cs typeface="Times New Roman" pitchFamily="18" charset="0"/>
              </a:rPr>
              <a:t>OS challenges</a:t>
            </a:r>
          </a:p>
        </p:txBody>
      </p:sp>
      <p:sp>
        <p:nvSpPr>
          <p:cNvPr id="3" name="Content Placeholder 2"/>
          <p:cNvSpPr>
            <a:spLocks noGrp="1"/>
          </p:cNvSpPr>
          <p:nvPr>
            <p:ph idx="1"/>
          </p:nvPr>
        </p:nvSpPr>
        <p:spPr>
          <a:xfrm>
            <a:off x="914400" y="1295400"/>
            <a:ext cx="8001000" cy="4953000"/>
          </a:xfrm>
        </p:spPr>
        <p:txBody>
          <a:bodyPr>
            <a:normAutofit lnSpcReduction="10000"/>
          </a:bodyPr>
          <a:lstStyle/>
          <a:p>
            <a:endParaRPr lang="en-US" sz="1800" b="1" dirty="0">
              <a:solidFill>
                <a:srgbClr val="C00000"/>
              </a:solidFill>
              <a:latin typeface="Times New Roman" pitchFamily="18" charset="0"/>
              <a:cs typeface="Times New Roman" pitchFamily="18" charset="0"/>
            </a:endParaRPr>
          </a:p>
          <a:p>
            <a:r>
              <a:rPr lang="en-US" sz="1800" b="1" dirty="0">
                <a:solidFill>
                  <a:srgbClr val="C00000"/>
                </a:solidFill>
                <a:latin typeface="Times New Roman" pitchFamily="18" charset="0"/>
                <a:cs typeface="Times New Roman" pitchFamily="18" charset="0"/>
              </a:rPr>
              <a:t>Performance  </a:t>
            </a:r>
          </a:p>
          <a:p>
            <a:pPr marL="0" indent="0">
              <a:buNone/>
            </a:pPr>
            <a:r>
              <a:rPr lang="en-US" sz="1800" dirty="0">
                <a:latin typeface="Times New Roman" pitchFamily="18" charset="0"/>
                <a:cs typeface="Times New Roman" pitchFamily="18" charset="0"/>
              </a:rPr>
              <a:t>	Latency/response time </a:t>
            </a:r>
          </a:p>
          <a:p>
            <a:pPr marL="0" indent="0">
              <a:buNone/>
            </a:pPr>
            <a:r>
              <a:rPr lang="en-US" sz="1800" dirty="0">
                <a:latin typeface="Times New Roman" pitchFamily="18" charset="0"/>
                <a:cs typeface="Times New Roman" pitchFamily="18" charset="0"/>
              </a:rPr>
              <a:t>		How long does an operation take to complete? </a:t>
            </a:r>
          </a:p>
          <a:p>
            <a:pPr marL="0" indent="0">
              <a:buNone/>
            </a:pPr>
            <a:r>
              <a:rPr lang="en-US" sz="1800" dirty="0">
                <a:latin typeface="Times New Roman" pitchFamily="18" charset="0"/>
                <a:cs typeface="Times New Roman" pitchFamily="18" charset="0"/>
              </a:rPr>
              <a:t>	Throughput </a:t>
            </a:r>
          </a:p>
          <a:p>
            <a:pPr marL="0" indent="0">
              <a:buNone/>
            </a:pPr>
            <a:r>
              <a:rPr lang="en-US" sz="1800" dirty="0">
                <a:latin typeface="Times New Roman" pitchFamily="18" charset="0"/>
                <a:cs typeface="Times New Roman" pitchFamily="18" charset="0"/>
              </a:rPr>
              <a:t>		How many operations can be done per unit of time? </a:t>
            </a:r>
          </a:p>
          <a:p>
            <a:pPr marL="0" indent="0">
              <a:buNone/>
            </a:pPr>
            <a:r>
              <a:rPr lang="en-US" sz="1800" dirty="0">
                <a:latin typeface="Times New Roman" pitchFamily="18" charset="0"/>
                <a:cs typeface="Times New Roman" pitchFamily="18" charset="0"/>
              </a:rPr>
              <a:t>	Overhead </a:t>
            </a:r>
          </a:p>
          <a:p>
            <a:pPr marL="0" indent="0">
              <a:buNone/>
            </a:pPr>
            <a:r>
              <a:rPr lang="en-US" sz="1800" dirty="0">
                <a:latin typeface="Times New Roman" pitchFamily="18" charset="0"/>
                <a:cs typeface="Times New Roman" pitchFamily="18" charset="0"/>
              </a:rPr>
              <a:t>		How much extra work is done by the OS? </a:t>
            </a:r>
          </a:p>
          <a:p>
            <a:pPr marL="0" indent="0">
              <a:buNone/>
            </a:pPr>
            <a:r>
              <a:rPr lang="en-US" sz="1800" dirty="0">
                <a:latin typeface="Times New Roman" pitchFamily="18" charset="0"/>
                <a:cs typeface="Times New Roman" pitchFamily="18" charset="0"/>
              </a:rPr>
              <a:t>	Fairness </a:t>
            </a:r>
          </a:p>
          <a:p>
            <a:pPr marL="0" indent="0">
              <a:buNone/>
            </a:pPr>
            <a:r>
              <a:rPr lang="en-US" sz="1800" dirty="0">
                <a:latin typeface="Times New Roman" pitchFamily="18" charset="0"/>
                <a:cs typeface="Times New Roman" pitchFamily="18" charset="0"/>
              </a:rPr>
              <a:t>		How equal is the performance received by different users? </a:t>
            </a:r>
          </a:p>
          <a:p>
            <a:pPr marL="0" indent="0">
              <a:buNone/>
            </a:pPr>
            <a:r>
              <a:rPr lang="en-US" sz="1800" dirty="0">
                <a:latin typeface="Times New Roman" pitchFamily="18" charset="0"/>
                <a:cs typeface="Times New Roman" pitchFamily="18" charset="0"/>
              </a:rPr>
              <a:t>	</a:t>
            </a:r>
            <a:r>
              <a:rPr lang="en-US" sz="1800" b="1" dirty="0">
                <a:solidFill>
                  <a:srgbClr val="C00000"/>
                </a:solidFill>
                <a:latin typeface="Times New Roman" pitchFamily="18" charset="0"/>
                <a:cs typeface="Times New Roman" pitchFamily="18" charset="0"/>
              </a:rPr>
              <a:t>Portability </a:t>
            </a:r>
          </a:p>
          <a:p>
            <a:pPr marL="0" indent="0">
              <a:buNone/>
            </a:pPr>
            <a:r>
              <a:rPr lang="en-US" sz="1800" dirty="0">
                <a:latin typeface="Times New Roman" pitchFamily="18" charset="0"/>
                <a:cs typeface="Times New Roman" pitchFamily="18" charset="0"/>
              </a:rPr>
              <a:t>	For programs: </a:t>
            </a:r>
          </a:p>
          <a:p>
            <a:pPr marL="0" indent="0">
              <a:buNone/>
            </a:pPr>
            <a:r>
              <a:rPr lang="en-US" sz="1800" dirty="0">
                <a:latin typeface="Times New Roman" pitchFamily="18" charset="0"/>
                <a:cs typeface="Times New Roman" pitchFamily="18" charset="0"/>
              </a:rPr>
              <a:t>		Application programming interface (API) </a:t>
            </a:r>
          </a:p>
          <a:p>
            <a:pPr marL="0" indent="0">
              <a:buNone/>
            </a:pPr>
            <a:r>
              <a:rPr lang="en-US" sz="1800" dirty="0">
                <a:latin typeface="Times New Roman" pitchFamily="18" charset="0"/>
                <a:cs typeface="Times New Roman" pitchFamily="18" charset="0"/>
              </a:rPr>
              <a:t>	For the kernel </a:t>
            </a:r>
          </a:p>
          <a:p>
            <a:pPr marL="0" indent="0">
              <a:buNone/>
            </a:pPr>
            <a:r>
              <a:rPr lang="en-US" sz="1800" dirty="0">
                <a:latin typeface="Times New Roman" pitchFamily="18" charset="0"/>
                <a:cs typeface="Times New Roman" pitchFamily="18" charset="0"/>
              </a:rPr>
              <a:t>		Hardware abstraction layer</a:t>
            </a:r>
          </a:p>
        </p:txBody>
      </p:sp>
    </p:spTree>
    <p:extLst>
      <p:ext uri="{BB962C8B-B14F-4D97-AF65-F5344CB8AC3E}">
        <p14:creationId xmlns:p14="http://schemas.microsoft.com/office/powerpoint/2010/main" val="2167315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295399"/>
          </a:xfrm>
        </p:spPr>
        <p:txBody>
          <a:bodyPr/>
          <a:lstStyle/>
          <a:p>
            <a:r>
              <a:rPr lang="en-US" dirty="0">
                <a:solidFill>
                  <a:srgbClr val="C00000"/>
                </a:solidFill>
              </a:rPr>
              <a:t>Conclusion</a:t>
            </a:r>
          </a:p>
        </p:txBody>
      </p:sp>
      <p:sp>
        <p:nvSpPr>
          <p:cNvPr id="3" name="Subtitle 2"/>
          <p:cNvSpPr>
            <a:spLocks noGrp="1"/>
          </p:cNvSpPr>
          <p:nvPr>
            <p:ph type="subTitle" idx="1"/>
          </p:nvPr>
        </p:nvSpPr>
        <p:spPr>
          <a:xfrm>
            <a:off x="685800" y="1905000"/>
            <a:ext cx="7696200" cy="3733800"/>
          </a:xfrm>
        </p:spPr>
        <p:txBody>
          <a:bodyPr>
            <a:normAutofit/>
          </a:bodyPr>
          <a:lstStyle/>
          <a:p>
            <a:pPr algn="l"/>
            <a:endParaRPr lang="en-US" sz="2000" dirty="0">
              <a:solidFill>
                <a:schemeClr val="tx1"/>
              </a:solidFill>
            </a:endParaRPr>
          </a:p>
          <a:p>
            <a:pPr algn="l"/>
            <a:r>
              <a:rPr lang="en-US" sz="2000" dirty="0">
                <a:solidFill>
                  <a:schemeClr val="tx1"/>
                </a:solidFill>
              </a:rPr>
              <a:t>This Lecture makes the student to understand various functions and services offered by the operating system. Learning this will make the student understand the requirement of operating system for managing different functions of operating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066799"/>
          </a:xfrm>
        </p:spPr>
        <p:txBody>
          <a:bodyPr/>
          <a:lstStyle/>
          <a:p>
            <a:r>
              <a:rPr lang="en-US" dirty="0">
                <a:solidFill>
                  <a:srgbClr val="C00000"/>
                </a:solidFill>
                <a:latin typeface="Times New Roman" pitchFamily="18" charset="0"/>
                <a:cs typeface="Times New Roman" pitchFamily="18" charset="0"/>
              </a:rPr>
              <a:t>References</a:t>
            </a:r>
            <a:endParaRPr lang="en-US" dirty="0"/>
          </a:p>
        </p:txBody>
      </p:sp>
      <p:sp>
        <p:nvSpPr>
          <p:cNvPr id="3" name="Subtitle 2"/>
          <p:cNvSpPr>
            <a:spLocks noGrp="1"/>
          </p:cNvSpPr>
          <p:nvPr>
            <p:ph type="subTitle" idx="1"/>
          </p:nvPr>
        </p:nvSpPr>
        <p:spPr>
          <a:xfrm>
            <a:off x="838200" y="1828800"/>
            <a:ext cx="7467600" cy="3810000"/>
          </a:xfrm>
        </p:spPr>
        <p:txBody>
          <a:bodyPr/>
          <a:lstStyle/>
          <a:p>
            <a:pPr algn="l"/>
            <a:r>
              <a:rPr lang="en-US" sz="1400" dirty="0">
                <a:hlinkClick r:id="rId2"/>
              </a:rPr>
              <a:t>https://www.includehelp.com/c-programming-questions/</a:t>
            </a:r>
            <a:endParaRPr lang="en-US" sz="1400" dirty="0"/>
          </a:p>
          <a:p>
            <a:pPr algn="l"/>
            <a:endParaRPr lang="en-US" sz="1400" dirty="0"/>
          </a:p>
          <a:p>
            <a:pPr algn="l"/>
            <a:r>
              <a:rPr lang="en-US" sz="1400" dirty="0">
                <a:hlinkClick r:id="rId3"/>
              </a:rPr>
              <a:t>https://www.studytonight.com/operating-system/</a:t>
            </a:r>
            <a:endParaRPr lang="en-US" sz="1400" dirty="0"/>
          </a:p>
          <a:p>
            <a:pPr algn="l"/>
            <a:endParaRPr lang="en-US" sz="1400" dirty="0"/>
          </a:p>
          <a:p>
            <a:pPr algn="l"/>
            <a:r>
              <a:rPr lang="en-US" sz="1400" u="sng" dirty="0">
                <a:solidFill>
                  <a:srgbClr val="0070C0"/>
                </a:solidFill>
                <a:hlinkClick r:id="rId4"/>
              </a:rPr>
              <a:t>https://computing.llnl.gov/tutorials/</a:t>
            </a:r>
            <a:endParaRPr lang="en-US" sz="1400" u="sng" dirty="0">
              <a:solidFill>
                <a:srgbClr val="0070C0"/>
              </a:solidFill>
            </a:endParaRPr>
          </a:p>
          <a:p>
            <a:pPr algn="l"/>
            <a:endParaRPr lang="en-US" sz="1400" u="sng" dirty="0">
              <a:solidFill>
                <a:srgbClr val="0070C0"/>
              </a:solidFill>
            </a:endParaRPr>
          </a:p>
          <a:p>
            <a:pPr algn="l"/>
            <a:r>
              <a:rPr lang="en-US" sz="1400" dirty="0">
                <a:hlinkClick r:id="rId5"/>
              </a:rPr>
              <a:t>https://www.tutorialspoint.com/operating_system/index.htm#:~:text=An%20operating%20system%20(OS)%20is,software%20in%20a%20computer%20system.</a:t>
            </a:r>
            <a:endParaRPr lang="en-US" sz="1400" dirty="0"/>
          </a:p>
          <a:p>
            <a:pPr algn="l"/>
            <a:endParaRPr lang="en-US" sz="1400" u="sng" dirty="0">
              <a:solidFill>
                <a:srgbClr val="0070C0"/>
              </a:solidFill>
            </a:endParaRPr>
          </a:p>
          <a:p>
            <a:pPr algn="l"/>
            <a:r>
              <a:rPr lang="en-US" sz="1400" dirty="0">
                <a:hlinkClick r:id="rId6"/>
              </a:rPr>
              <a:t>https://www.javatpoint.com/os-tutorial</a:t>
            </a:r>
            <a:endParaRPr lang="en-US" sz="1400" dirty="0"/>
          </a:p>
          <a:p>
            <a:pPr algn="l"/>
            <a:endParaRPr lang="en-US" sz="1400" u="sng" dirty="0">
              <a:solidFill>
                <a:srgbClr val="0070C0"/>
              </a:solidFill>
            </a:endParaRPr>
          </a:p>
          <a:p>
            <a:pPr algn="l"/>
            <a:r>
              <a:rPr lang="en-US" sz="1400" dirty="0">
                <a:hlinkClick r:id="rId7"/>
              </a:rPr>
              <a:t>https://www.guru99.com/operating-system-tutorial.html</a:t>
            </a:r>
            <a:endParaRPr lang="en-US" sz="1400" dirty="0"/>
          </a:p>
          <a:p>
            <a:pPr algn="l"/>
            <a:r>
              <a:rPr lang="en-US" sz="1400" dirty="0">
                <a:hlinkClick r:id="rId8"/>
              </a:rPr>
              <a:t>https://www.geeksforgeeks.org/operating-systems/</a:t>
            </a:r>
            <a:endParaRPr lang="en-US" sz="1400" u="sng" dirty="0">
              <a:solidFill>
                <a:srgbClr val="0070C0"/>
              </a:solidFill>
            </a:endParaRPr>
          </a:p>
          <a:p>
            <a:pPr algn="l"/>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1524000"/>
          </a:xfrm>
        </p:spPr>
        <p:txBody>
          <a:bodyPr>
            <a:normAutofit/>
          </a:bodyPr>
          <a:lstStyle/>
          <a:p>
            <a:r>
              <a:rPr lang="en-US" sz="4000" dirty="0">
                <a:solidFill>
                  <a:srgbClr val="C00000"/>
                </a:solidFill>
                <a:latin typeface="Times New Roman" pitchFamily="18" charset="0"/>
                <a:cs typeface="Times New Roman" pitchFamily="18" charset="0"/>
              </a:rPr>
              <a:t>Lecture 1 </a:t>
            </a:r>
            <a:br>
              <a:rPr lang="en-US" sz="4000" dirty="0">
                <a:solidFill>
                  <a:srgbClr val="C00000"/>
                </a:solidFill>
                <a:latin typeface="Times New Roman" pitchFamily="18" charset="0"/>
                <a:cs typeface="Times New Roman" pitchFamily="18" charset="0"/>
              </a:rPr>
            </a:br>
            <a:r>
              <a:rPr lang="en-US" sz="4000" dirty="0">
                <a:solidFill>
                  <a:srgbClr val="C00000"/>
                </a:solidFill>
                <a:latin typeface="Times New Roman" pitchFamily="18" charset="0"/>
                <a:cs typeface="Times New Roman" pitchFamily="18" charset="0"/>
              </a:rPr>
              <a:t>Functions of Operating System</a:t>
            </a:r>
          </a:p>
        </p:txBody>
      </p:sp>
      <p:sp>
        <p:nvSpPr>
          <p:cNvPr id="3" name="Content Placeholder 2"/>
          <p:cNvSpPr>
            <a:spLocks noGrp="1"/>
          </p:cNvSpPr>
          <p:nvPr>
            <p:ph idx="1"/>
          </p:nvPr>
        </p:nvSpPr>
        <p:spPr>
          <a:xfrm>
            <a:off x="457200" y="1905000"/>
            <a:ext cx="8229600" cy="4221163"/>
          </a:xfrm>
        </p:spPr>
        <p:txBody>
          <a:bodyPr>
            <a:normAutofit/>
          </a:bodyPr>
          <a:lstStyle/>
          <a:p>
            <a:pPr>
              <a:buFont typeface="+mj-lt"/>
              <a:buAutoNum type="arabicPeriod"/>
            </a:pPr>
            <a:endParaRPr lang="en-US" sz="1800" dirty="0">
              <a:latin typeface="Times New Roman" pitchFamily="18" charset="0"/>
              <a:cs typeface="Times New Roman" pitchFamily="18" charset="0"/>
            </a:endParaRPr>
          </a:p>
          <a:p>
            <a:pPr>
              <a:buFont typeface="+mj-lt"/>
              <a:buAutoNum type="arabicPeriod"/>
            </a:pPr>
            <a:endParaRPr lang="en-US" sz="1800" dirty="0">
              <a:latin typeface="Times New Roman" pitchFamily="18" charset="0"/>
              <a:cs typeface="Times New Roman" pitchFamily="18" charset="0"/>
            </a:endParaRPr>
          </a:p>
          <a:p>
            <a:pPr>
              <a:buFont typeface="+mj-lt"/>
              <a:buAutoNum type="arabicPeriod"/>
            </a:pPr>
            <a:endParaRPr lang="en-US" sz="1800" dirty="0">
              <a:latin typeface="Times New Roman" pitchFamily="18" charset="0"/>
              <a:cs typeface="Times New Roman" pitchFamily="18" charset="0"/>
            </a:endParaRPr>
          </a:p>
          <a:p>
            <a:pPr>
              <a:buFont typeface="+mj-lt"/>
              <a:buAutoNum type="arabicPeriod"/>
            </a:pPr>
            <a:r>
              <a:rPr lang="en-US" sz="1800" dirty="0">
                <a:latin typeface="Times New Roman" pitchFamily="18" charset="0"/>
                <a:cs typeface="Times New Roman" pitchFamily="18" charset="0"/>
              </a:rPr>
              <a:t>Process Management</a:t>
            </a:r>
          </a:p>
          <a:p>
            <a:pPr>
              <a:buFont typeface="+mj-lt"/>
              <a:buAutoNum type="arabicPeriod"/>
            </a:pPr>
            <a:r>
              <a:rPr lang="en-US" sz="1800" dirty="0">
                <a:latin typeface="Times New Roman" pitchFamily="18" charset="0"/>
                <a:cs typeface="Times New Roman" pitchFamily="18" charset="0"/>
              </a:rPr>
              <a:t>Main Memory Management</a:t>
            </a:r>
          </a:p>
          <a:p>
            <a:pPr>
              <a:buFont typeface="+mj-lt"/>
              <a:buAutoNum type="arabicPeriod"/>
            </a:pPr>
            <a:r>
              <a:rPr lang="en-US" sz="1800" dirty="0">
                <a:latin typeface="Times New Roman" pitchFamily="18" charset="0"/>
                <a:cs typeface="Times New Roman" pitchFamily="18" charset="0"/>
              </a:rPr>
              <a:t>Secondary Storage Management</a:t>
            </a:r>
          </a:p>
          <a:p>
            <a:pPr>
              <a:buFont typeface="+mj-lt"/>
              <a:buAutoNum type="arabicPeriod"/>
            </a:pPr>
            <a:r>
              <a:rPr lang="en-US" sz="1800" dirty="0">
                <a:latin typeface="Times New Roman" pitchFamily="18" charset="0"/>
                <a:cs typeface="Times New Roman" pitchFamily="18" charset="0"/>
              </a:rPr>
              <a:t>File Management</a:t>
            </a:r>
          </a:p>
          <a:p>
            <a:pPr>
              <a:buFont typeface="+mj-lt"/>
              <a:buAutoNum type="arabicPeriod"/>
            </a:pPr>
            <a:r>
              <a:rPr lang="en-US" sz="1800" dirty="0">
                <a:latin typeface="Times New Roman" pitchFamily="18" charset="0"/>
                <a:cs typeface="Times New Roman" pitchFamily="18" charset="0"/>
              </a:rPr>
              <a:t>I/O Management</a:t>
            </a:r>
          </a:p>
          <a:p>
            <a:pPr>
              <a:buFont typeface="+mj-lt"/>
              <a:buAutoNum type="arabicPeriod"/>
            </a:pPr>
            <a:r>
              <a:rPr lang="en-US" sz="1800" dirty="0">
                <a:latin typeface="Times New Roman" pitchFamily="18" charset="0"/>
                <a:cs typeface="Times New Roman" pitchFamily="18" charset="0"/>
              </a:rPr>
              <a:t>Protection &amp; Security</a:t>
            </a:r>
          </a:p>
          <a:p>
            <a:pPr>
              <a:buFont typeface="+mj-lt"/>
              <a:buAutoNum type="arabicPeriod"/>
            </a:pPr>
            <a:r>
              <a:rPr lang="en-US" sz="1800" dirty="0">
                <a:latin typeface="Times New Roman" pitchFamily="18" charset="0"/>
                <a:cs typeface="Times New Roman" pitchFamily="18" charset="0"/>
              </a:rPr>
              <a:t>Networking</a:t>
            </a:r>
          </a:p>
          <a:p>
            <a:pPr>
              <a:buFont typeface="+mj-lt"/>
              <a:buAutoNum type="arabicPeriod"/>
            </a:pPr>
            <a:r>
              <a:rPr lang="en-US" sz="1800" dirty="0">
                <a:latin typeface="Times New Roman" pitchFamily="18" charset="0"/>
                <a:cs typeface="Times New Roman" pitchFamily="18" charset="0"/>
              </a:rPr>
              <a:t>Command Interpretation or Shell</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1105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143000" y="381000"/>
            <a:ext cx="7597775" cy="576262"/>
          </a:xfrm>
          <a:prstGeom prst="rect">
            <a:avLst/>
          </a:prstGeom>
        </p:spPr>
        <p:txBody>
          <a:bodyPr>
            <a:normAutofit fontScale="90000"/>
          </a:bodyPr>
          <a:lstStyle/>
          <a:p>
            <a:pPr eaLnBrk="1" hangingPunct="1"/>
            <a:r>
              <a:rPr lang="en-US" sz="4000" dirty="0">
                <a:solidFill>
                  <a:srgbClr val="C00000"/>
                </a:solidFill>
                <a:latin typeface="Times New Roman" pitchFamily="18" charset="0"/>
                <a:cs typeface="Times New Roman" pitchFamily="18" charset="0"/>
              </a:rPr>
              <a:t>Process Management</a:t>
            </a:r>
          </a:p>
        </p:txBody>
      </p:sp>
      <p:sp>
        <p:nvSpPr>
          <p:cNvPr id="36867" name="Rectangle 3"/>
          <p:cNvSpPr>
            <a:spLocks noGrp="1" noChangeArrowheads="1"/>
          </p:cNvSpPr>
          <p:nvPr>
            <p:ph type="body" idx="4294967295"/>
          </p:nvPr>
        </p:nvSpPr>
        <p:spPr>
          <a:xfrm>
            <a:off x="890588" y="1066799"/>
            <a:ext cx="7197725" cy="4848225"/>
          </a:xfrm>
          <a:prstGeom prst="rect">
            <a:avLst/>
          </a:prstGeom>
        </p:spPr>
        <p:txBody>
          <a:bodyPr/>
          <a:lstStyle/>
          <a:p>
            <a:pPr algn="just">
              <a:lnSpc>
                <a:spcPct val="90000"/>
              </a:lnSpc>
            </a:pPr>
            <a:r>
              <a:rPr lang="en-US" sz="1800" dirty="0">
                <a:latin typeface="Times New Roman" pitchFamily="18" charset="0"/>
                <a:cs typeface="Times New Roman" pitchFamily="18" charset="0"/>
              </a:rPr>
              <a:t>A process is a program in execution. It is a unit of work within the system. Program is a </a:t>
            </a:r>
            <a:r>
              <a:rPr lang="en-US" sz="1800" b="1" i="1" dirty="0">
                <a:latin typeface="Times New Roman" pitchFamily="18" charset="0"/>
                <a:cs typeface="Times New Roman" pitchFamily="18" charset="0"/>
              </a:rPr>
              <a:t>passive entity</a:t>
            </a:r>
            <a:r>
              <a:rPr lang="en-US" sz="1800" dirty="0">
                <a:latin typeface="Times New Roman" pitchFamily="18" charset="0"/>
                <a:cs typeface="Times New Roman" pitchFamily="18" charset="0"/>
              </a:rPr>
              <a:t>, process is </a:t>
            </a:r>
            <a:r>
              <a:rPr lang="en-US" sz="1800" dirty="0">
                <a:solidFill>
                  <a:srgbClr val="000000"/>
                </a:solidFill>
                <a:latin typeface="Times New Roman" pitchFamily="18" charset="0"/>
                <a:cs typeface="Times New Roman" pitchFamily="18" charset="0"/>
              </a:rPr>
              <a:t>an </a:t>
            </a:r>
            <a:r>
              <a:rPr lang="en-US" sz="1800" b="1" i="1" dirty="0">
                <a:solidFill>
                  <a:srgbClr val="000000"/>
                </a:solidFill>
                <a:latin typeface="Times New Roman" pitchFamily="18" charset="0"/>
                <a:cs typeface="Times New Roman" pitchFamily="18" charset="0"/>
              </a:rPr>
              <a:t>active entity</a:t>
            </a:r>
            <a:r>
              <a:rPr lang="en-US" sz="1800" dirty="0">
                <a:latin typeface="Times New Roman" pitchFamily="18" charset="0"/>
                <a:cs typeface="Times New Roman" pitchFamily="18" charset="0"/>
              </a:rPr>
              <a:t>.</a:t>
            </a:r>
          </a:p>
          <a:p>
            <a:pPr algn="just">
              <a:lnSpc>
                <a:spcPct val="90000"/>
              </a:lnSpc>
            </a:pPr>
            <a:r>
              <a:rPr lang="en-US" sz="1800" dirty="0">
                <a:latin typeface="Times New Roman" pitchFamily="18" charset="0"/>
                <a:cs typeface="Times New Roman" pitchFamily="18" charset="0"/>
              </a:rPr>
              <a:t>Process needs resources to accomplish its task</a:t>
            </a:r>
          </a:p>
          <a:p>
            <a:pPr lvl="1" algn="just">
              <a:lnSpc>
                <a:spcPct val="90000"/>
              </a:lnSpc>
            </a:pPr>
            <a:r>
              <a:rPr lang="en-US" sz="1800" dirty="0">
                <a:latin typeface="Times New Roman" pitchFamily="18" charset="0"/>
                <a:cs typeface="Times New Roman" pitchFamily="18" charset="0"/>
              </a:rPr>
              <a:t>CPU, memory, I/O, files</a:t>
            </a:r>
          </a:p>
          <a:p>
            <a:pPr lvl="1" algn="just">
              <a:lnSpc>
                <a:spcPct val="90000"/>
              </a:lnSpc>
            </a:pPr>
            <a:r>
              <a:rPr lang="en-US" sz="1800" dirty="0">
                <a:latin typeface="Times New Roman" pitchFamily="18" charset="0"/>
                <a:cs typeface="Times New Roman" pitchFamily="18" charset="0"/>
              </a:rPr>
              <a:t>Initialization data</a:t>
            </a:r>
          </a:p>
          <a:p>
            <a:pPr algn="just">
              <a:lnSpc>
                <a:spcPct val="90000"/>
              </a:lnSpc>
            </a:pPr>
            <a:r>
              <a:rPr lang="en-US" sz="1800" dirty="0">
                <a:latin typeface="Times New Roman" pitchFamily="18" charset="0"/>
                <a:cs typeface="Times New Roman" pitchFamily="18" charset="0"/>
              </a:rPr>
              <a:t>Process termination requires reclaim of any reusable resources</a:t>
            </a:r>
          </a:p>
          <a:p>
            <a:pPr algn="just">
              <a:lnSpc>
                <a:spcPct val="90000"/>
              </a:lnSpc>
            </a:pPr>
            <a:r>
              <a:rPr lang="en-US" sz="1800" dirty="0">
                <a:latin typeface="Times New Roman" pitchFamily="18" charset="0"/>
                <a:cs typeface="Times New Roman" pitchFamily="18" charset="0"/>
              </a:rPr>
              <a:t>Single-threaded process has one </a:t>
            </a:r>
            <a:r>
              <a:rPr lang="en-US" sz="1800" b="1" dirty="0">
                <a:solidFill>
                  <a:srgbClr val="3366FF"/>
                </a:solidFill>
                <a:latin typeface="Times New Roman" pitchFamily="18" charset="0"/>
                <a:cs typeface="Times New Roman" pitchFamily="18" charset="0"/>
              </a:rPr>
              <a:t>program counter </a:t>
            </a:r>
            <a:r>
              <a:rPr lang="en-US" sz="1800" dirty="0">
                <a:latin typeface="Times New Roman" pitchFamily="18" charset="0"/>
                <a:cs typeface="Times New Roman" pitchFamily="18" charset="0"/>
              </a:rPr>
              <a:t>specifying location of next instruction to execute</a:t>
            </a:r>
          </a:p>
          <a:p>
            <a:pPr lvl="1" algn="just">
              <a:lnSpc>
                <a:spcPct val="90000"/>
              </a:lnSpc>
            </a:pPr>
            <a:r>
              <a:rPr lang="en-US" sz="1800" dirty="0">
                <a:latin typeface="Times New Roman" pitchFamily="18" charset="0"/>
                <a:cs typeface="Times New Roman" pitchFamily="18" charset="0"/>
              </a:rPr>
              <a:t>Process executes instructions sequentially, one at a time, until completion</a:t>
            </a:r>
          </a:p>
          <a:p>
            <a:pPr algn="just">
              <a:lnSpc>
                <a:spcPct val="90000"/>
              </a:lnSpc>
            </a:pPr>
            <a:r>
              <a:rPr lang="en-US" sz="1800" dirty="0">
                <a:latin typeface="Times New Roman" pitchFamily="18" charset="0"/>
                <a:cs typeface="Times New Roman" pitchFamily="18" charset="0"/>
              </a:rPr>
              <a:t>Multi-threaded process has one program counter per thread</a:t>
            </a:r>
          </a:p>
          <a:p>
            <a:pPr algn="just">
              <a:lnSpc>
                <a:spcPct val="90000"/>
              </a:lnSpc>
            </a:pPr>
            <a:r>
              <a:rPr lang="en-US" sz="1800" dirty="0">
                <a:latin typeface="Times New Roman" pitchFamily="18" charset="0"/>
                <a:cs typeface="Times New Roman" pitchFamily="18" charset="0"/>
              </a:rPr>
              <a:t>Typically system has many processes, some user, some operating system running concurrently on one or more CPUs</a:t>
            </a:r>
          </a:p>
          <a:p>
            <a:pPr algn="just">
              <a:lnSpc>
                <a:spcPct val="90000"/>
              </a:lnSpc>
              <a:buFont typeface="Monotype Sorts" pitchFamily="-84" charset="2"/>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10205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143000" y="661987"/>
            <a:ext cx="7558087" cy="576263"/>
          </a:xfrm>
          <a:prstGeom prst="rect">
            <a:avLst/>
          </a:prstGeom>
        </p:spPr>
        <p:txBody>
          <a:bodyPr>
            <a:normAutofit fontScale="90000"/>
          </a:bodyPr>
          <a:lstStyle/>
          <a:p>
            <a:pPr eaLnBrk="1" hangingPunct="1"/>
            <a:r>
              <a:rPr lang="en-US" sz="4000" dirty="0">
                <a:solidFill>
                  <a:srgbClr val="C00000"/>
                </a:solidFill>
                <a:latin typeface="Times New Roman" pitchFamily="18" charset="0"/>
                <a:cs typeface="Times New Roman" pitchFamily="18" charset="0"/>
              </a:rPr>
              <a:t>Process Management Activities</a:t>
            </a:r>
          </a:p>
        </p:txBody>
      </p:sp>
      <p:sp>
        <p:nvSpPr>
          <p:cNvPr id="37891" name="Rectangle 3"/>
          <p:cNvSpPr>
            <a:spLocks noGrp="1" noChangeArrowheads="1"/>
          </p:cNvSpPr>
          <p:nvPr>
            <p:ph type="body" idx="4294967295"/>
          </p:nvPr>
        </p:nvSpPr>
        <p:spPr>
          <a:xfrm>
            <a:off x="514351" y="1607582"/>
            <a:ext cx="7958137" cy="4035425"/>
          </a:xfrm>
          <a:prstGeom prst="rect">
            <a:avLst/>
          </a:prstGeom>
        </p:spPr>
        <p:txBody>
          <a:bodyPr/>
          <a:lstStyle/>
          <a:p>
            <a:pPr algn="just">
              <a:buNone/>
            </a:pPr>
            <a:r>
              <a:rPr lang="en-US" sz="1800" dirty="0">
                <a:latin typeface="Times New Roman" pitchFamily="18" charset="0"/>
                <a:cs typeface="Times New Roman" pitchFamily="18" charset="0"/>
              </a:rPr>
              <a:t>    The operating system is responsible for the following activities in connection with process management:</a:t>
            </a:r>
          </a:p>
          <a:p>
            <a:pPr algn="just">
              <a:buFont typeface="Monotype Sorts" pitchFamily="-84" charset="2"/>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Creating and deleting both user and system processes</a:t>
            </a:r>
          </a:p>
          <a:p>
            <a:pPr algn="just"/>
            <a:r>
              <a:rPr lang="en-US" sz="1800" dirty="0">
                <a:latin typeface="Times New Roman" pitchFamily="18" charset="0"/>
                <a:cs typeface="Times New Roman" pitchFamily="18" charset="0"/>
              </a:rPr>
              <a:t>Suspending and resuming processes</a:t>
            </a:r>
          </a:p>
          <a:p>
            <a:pPr algn="just"/>
            <a:r>
              <a:rPr lang="en-US" sz="1800" dirty="0">
                <a:latin typeface="Times New Roman" pitchFamily="18" charset="0"/>
                <a:cs typeface="Times New Roman" pitchFamily="18" charset="0"/>
              </a:rPr>
              <a:t>Providing mechanisms for process synchronization</a:t>
            </a:r>
          </a:p>
          <a:p>
            <a:pPr algn="just"/>
            <a:r>
              <a:rPr lang="en-US" sz="1800" dirty="0">
                <a:latin typeface="Times New Roman" pitchFamily="18" charset="0"/>
                <a:cs typeface="Times New Roman" pitchFamily="18" charset="0"/>
              </a:rPr>
              <a:t>Providing mechanisms for process communication</a:t>
            </a:r>
          </a:p>
          <a:p>
            <a:pPr algn="just"/>
            <a:r>
              <a:rPr lang="en-US" sz="1800" dirty="0">
                <a:latin typeface="Times New Roman" pitchFamily="18" charset="0"/>
                <a:cs typeface="Times New Roman" pitchFamily="18" charset="0"/>
              </a:rPr>
              <a:t>Providing mechanisms for deadlock handling</a:t>
            </a:r>
          </a:p>
        </p:txBody>
      </p:sp>
    </p:spTree>
    <p:extLst>
      <p:ext uri="{BB962C8B-B14F-4D97-AF65-F5344CB8AC3E}">
        <p14:creationId xmlns:p14="http://schemas.microsoft.com/office/powerpoint/2010/main" val="292182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066800" y="533400"/>
            <a:ext cx="7596187" cy="576262"/>
          </a:xfrm>
          <a:prstGeom prst="rect">
            <a:avLst/>
          </a:prstGeom>
        </p:spPr>
        <p:txBody>
          <a:bodyPr>
            <a:normAutofit fontScale="90000"/>
          </a:bodyPr>
          <a:lstStyle/>
          <a:p>
            <a:pPr eaLnBrk="1" hangingPunct="1"/>
            <a:r>
              <a:rPr lang="en-US" sz="4000" dirty="0">
                <a:solidFill>
                  <a:srgbClr val="C00000"/>
                </a:solidFill>
                <a:latin typeface="Times New Roman" pitchFamily="18" charset="0"/>
                <a:cs typeface="Times New Roman" pitchFamily="18" charset="0"/>
              </a:rPr>
              <a:t>Memory Management</a:t>
            </a:r>
          </a:p>
        </p:txBody>
      </p:sp>
      <p:sp>
        <p:nvSpPr>
          <p:cNvPr id="38915" name="Rectangle 3"/>
          <p:cNvSpPr>
            <a:spLocks noGrp="1" noChangeArrowheads="1"/>
          </p:cNvSpPr>
          <p:nvPr>
            <p:ph type="body" idx="4294967295"/>
          </p:nvPr>
        </p:nvSpPr>
        <p:spPr>
          <a:xfrm>
            <a:off x="806450" y="1233488"/>
            <a:ext cx="7727950" cy="4530725"/>
          </a:xfrm>
          <a:prstGeom prst="rect">
            <a:avLst/>
          </a:prstGeom>
        </p:spPr>
        <p:txBody>
          <a:bodyPr/>
          <a:lstStyle/>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To execute a program all (or part) of the instructions must be in memory</a:t>
            </a:r>
          </a:p>
          <a:p>
            <a:pPr algn="just"/>
            <a:r>
              <a:rPr lang="en-US" sz="1800" dirty="0">
                <a:latin typeface="Times New Roman" pitchFamily="18" charset="0"/>
                <a:cs typeface="Times New Roman" pitchFamily="18" charset="0"/>
              </a:rPr>
              <a:t>All  (or part) of the data that is needed by the program must be in memory.</a:t>
            </a:r>
          </a:p>
          <a:p>
            <a:pPr algn="just"/>
            <a:r>
              <a:rPr lang="en-US" sz="1800" dirty="0">
                <a:latin typeface="Times New Roman" pitchFamily="18" charset="0"/>
                <a:cs typeface="Times New Roman" pitchFamily="18" charset="0"/>
              </a:rPr>
              <a:t>Memory management determines what is in memory and when</a:t>
            </a:r>
          </a:p>
          <a:p>
            <a:pPr lvl="1" algn="just"/>
            <a:r>
              <a:rPr lang="en-US" sz="1800" dirty="0">
                <a:latin typeface="Times New Roman" pitchFamily="18" charset="0"/>
                <a:cs typeface="Times New Roman" pitchFamily="18" charset="0"/>
              </a:rPr>
              <a:t>Optimizing CPU utilization and computer response to users</a:t>
            </a:r>
          </a:p>
          <a:p>
            <a:pPr marL="457200" lvl="1" indent="0" algn="just">
              <a:buNone/>
            </a:pPr>
            <a:endParaRPr lang="en-US" sz="1800" dirty="0">
              <a:latin typeface="Times New Roman" pitchFamily="18" charset="0"/>
              <a:cs typeface="Times New Roman" pitchFamily="18" charset="0"/>
            </a:endParaRPr>
          </a:p>
          <a:p>
            <a:pPr algn="just"/>
            <a:r>
              <a:rPr lang="en-US" sz="1800" b="1" dirty="0">
                <a:solidFill>
                  <a:srgbClr val="C00000"/>
                </a:solidFill>
                <a:latin typeface="Times New Roman" pitchFamily="18" charset="0"/>
                <a:cs typeface="Times New Roman" pitchFamily="18" charset="0"/>
              </a:rPr>
              <a:t>Memory management activities</a:t>
            </a:r>
          </a:p>
          <a:p>
            <a:pPr lvl="1" algn="just"/>
            <a:r>
              <a:rPr lang="en-US" sz="1800" dirty="0">
                <a:latin typeface="Times New Roman" pitchFamily="18" charset="0"/>
                <a:cs typeface="Times New Roman" pitchFamily="18" charset="0"/>
              </a:rPr>
              <a:t>Keeping track of which parts of memory are currently being used and by whom</a:t>
            </a:r>
          </a:p>
          <a:p>
            <a:pPr lvl="1" algn="just"/>
            <a:r>
              <a:rPr lang="en-US" sz="1800" dirty="0">
                <a:latin typeface="Times New Roman" pitchFamily="18" charset="0"/>
                <a:cs typeface="Times New Roman" pitchFamily="18" charset="0"/>
              </a:rPr>
              <a:t>Deciding which processes and data to move into and out of memory</a:t>
            </a:r>
          </a:p>
          <a:p>
            <a:pPr lvl="1" algn="just"/>
            <a:r>
              <a:rPr lang="en-US" sz="1800" dirty="0">
                <a:latin typeface="Times New Roman" pitchFamily="18" charset="0"/>
                <a:cs typeface="Times New Roman" pitchFamily="18" charset="0"/>
              </a:rPr>
              <a:t>Allocating and de-allocating memory space as needed.</a:t>
            </a:r>
          </a:p>
          <a:p>
            <a:pPr lvl="1" algn="just">
              <a:buFont typeface="Monotype Sorts" pitchFamily="-84" charset="2"/>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72438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143000" y="457200"/>
            <a:ext cx="7558087" cy="576262"/>
          </a:xfrm>
          <a:prstGeom prst="rect">
            <a:avLst/>
          </a:prstGeom>
        </p:spPr>
        <p:txBody>
          <a:bodyPr>
            <a:normAutofit fontScale="90000"/>
          </a:bodyPr>
          <a:lstStyle/>
          <a:p>
            <a:r>
              <a:rPr lang="en-US" sz="4000" dirty="0">
                <a:solidFill>
                  <a:srgbClr val="C00000"/>
                </a:solidFill>
                <a:latin typeface="Times New Roman" pitchFamily="18" charset="0"/>
                <a:cs typeface="Times New Roman" pitchFamily="18" charset="0"/>
              </a:rPr>
              <a:t>File-System Management</a:t>
            </a:r>
          </a:p>
        </p:txBody>
      </p:sp>
      <p:sp>
        <p:nvSpPr>
          <p:cNvPr id="39939" name="Rectangle 3"/>
          <p:cNvSpPr>
            <a:spLocks noGrp="1" noChangeArrowheads="1"/>
          </p:cNvSpPr>
          <p:nvPr>
            <p:ph type="body" idx="4294967295"/>
          </p:nvPr>
        </p:nvSpPr>
        <p:spPr>
          <a:xfrm>
            <a:off x="920750" y="1447800"/>
            <a:ext cx="7434263" cy="4649788"/>
          </a:xfrm>
          <a:prstGeom prst="rect">
            <a:avLst/>
          </a:prstGeom>
        </p:spPr>
        <p:txBody>
          <a:bodyPr/>
          <a:lstStyle/>
          <a:p>
            <a:pPr marL="0" indent="0">
              <a:lnSpc>
                <a:spcPct val="90000"/>
              </a:lnSpc>
              <a:buNone/>
            </a:pPr>
            <a:r>
              <a:rPr lang="en-US" sz="1800" b="1" dirty="0">
                <a:solidFill>
                  <a:srgbClr val="C00000"/>
                </a:solidFill>
                <a:latin typeface="Times New Roman" pitchFamily="18" charset="0"/>
                <a:cs typeface="Times New Roman" pitchFamily="18" charset="0"/>
              </a:rPr>
              <a:t>       </a:t>
            </a:r>
          </a:p>
          <a:p>
            <a:pPr marL="0" indent="0">
              <a:lnSpc>
                <a:spcPct val="90000"/>
              </a:lnSpc>
              <a:buNone/>
            </a:pPr>
            <a:r>
              <a:rPr lang="en-US" sz="1800" b="1" dirty="0">
                <a:solidFill>
                  <a:srgbClr val="C00000"/>
                </a:solidFill>
                <a:latin typeface="Times New Roman" pitchFamily="18" charset="0"/>
                <a:cs typeface="Times New Roman" pitchFamily="18" charset="0"/>
              </a:rPr>
              <a:t>      File-System management</a:t>
            </a:r>
          </a:p>
          <a:p>
            <a:pPr lvl="1">
              <a:lnSpc>
                <a:spcPct val="90000"/>
              </a:lnSpc>
            </a:pPr>
            <a:r>
              <a:rPr lang="en-US" sz="1800" dirty="0">
                <a:latin typeface="Times New Roman" pitchFamily="18" charset="0"/>
                <a:cs typeface="Times New Roman" pitchFamily="18" charset="0"/>
              </a:rPr>
              <a:t>Files usually organized into directories</a:t>
            </a:r>
          </a:p>
          <a:p>
            <a:pPr lvl="1">
              <a:lnSpc>
                <a:spcPct val="90000"/>
              </a:lnSpc>
            </a:pPr>
            <a:r>
              <a:rPr lang="en-US" sz="1800" dirty="0">
                <a:latin typeface="Times New Roman" pitchFamily="18" charset="0"/>
                <a:cs typeface="Times New Roman" pitchFamily="18" charset="0"/>
              </a:rPr>
              <a:t>Access control on most systems to determine who can access what</a:t>
            </a:r>
          </a:p>
          <a:p>
            <a:pPr lvl="1">
              <a:lnSpc>
                <a:spcPct val="90000"/>
              </a:lnSpc>
            </a:pPr>
            <a:r>
              <a:rPr lang="en-US" sz="1800" dirty="0">
                <a:latin typeface="Times New Roman" pitchFamily="18" charset="0"/>
                <a:cs typeface="Times New Roman" pitchFamily="18" charset="0"/>
              </a:rPr>
              <a:t>OS activities include</a:t>
            </a:r>
          </a:p>
          <a:p>
            <a:pPr lvl="2">
              <a:lnSpc>
                <a:spcPct val="90000"/>
              </a:lnSpc>
            </a:pPr>
            <a:r>
              <a:rPr lang="en-US" sz="1800" dirty="0">
                <a:latin typeface="Times New Roman" pitchFamily="18" charset="0"/>
                <a:cs typeface="Times New Roman" pitchFamily="18" charset="0"/>
              </a:rPr>
              <a:t>Creating and deleting files and directories</a:t>
            </a:r>
          </a:p>
          <a:p>
            <a:pPr lvl="2">
              <a:lnSpc>
                <a:spcPct val="90000"/>
              </a:lnSpc>
            </a:pPr>
            <a:r>
              <a:rPr lang="en-US" sz="1800" dirty="0">
                <a:latin typeface="Times New Roman" pitchFamily="18" charset="0"/>
                <a:cs typeface="Times New Roman" pitchFamily="18" charset="0"/>
              </a:rPr>
              <a:t>Primitives to manipulate files and directories</a:t>
            </a:r>
          </a:p>
          <a:p>
            <a:pPr lvl="2">
              <a:lnSpc>
                <a:spcPct val="90000"/>
              </a:lnSpc>
            </a:pPr>
            <a:r>
              <a:rPr lang="en-US" sz="1800" dirty="0">
                <a:latin typeface="Times New Roman" pitchFamily="18" charset="0"/>
                <a:cs typeface="Times New Roman" pitchFamily="18" charset="0"/>
              </a:rPr>
              <a:t>Mapping files onto secondary storage</a:t>
            </a:r>
          </a:p>
          <a:p>
            <a:pPr lvl="2">
              <a:lnSpc>
                <a:spcPct val="90000"/>
              </a:lnSpc>
            </a:pPr>
            <a:r>
              <a:rPr lang="en-US" sz="1800" dirty="0">
                <a:latin typeface="Times New Roman" pitchFamily="18" charset="0"/>
                <a:cs typeface="Times New Roman" pitchFamily="18" charset="0"/>
              </a:rPr>
              <a:t>Backup files onto stable (non-volatile) storage media</a:t>
            </a:r>
          </a:p>
        </p:txBody>
      </p:sp>
    </p:spTree>
    <p:extLst>
      <p:ext uri="{BB962C8B-B14F-4D97-AF65-F5344CB8AC3E}">
        <p14:creationId xmlns:p14="http://schemas.microsoft.com/office/powerpoint/2010/main" val="166374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99615" y="609600"/>
            <a:ext cx="8229600" cy="576262"/>
          </a:xfrm>
          <a:prstGeom prst="rect">
            <a:avLst/>
          </a:prstGeom>
        </p:spPr>
        <p:txBody>
          <a:bodyPr>
            <a:normAutofit fontScale="90000"/>
          </a:bodyPr>
          <a:lstStyle/>
          <a:p>
            <a:pPr eaLnBrk="1" hangingPunct="1"/>
            <a:r>
              <a:rPr lang="en-US" sz="4000" dirty="0">
                <a:solidFill>
                  <a:srgbClr val="C00000"/>
                </a:solidFill>
                <a:latin typeface="Times New Roman" pitchFamily="18" charset="0"/>
                <a:cs typeface="Times New Roman" pitchFamily="18" charset="0"/>
              </a:rPr>
              <a:t>I/O Subsystem</a:t>
            </a:r>
          </a:p>
        </p:txBody>
      </p:sp>
      <p:sp>
        <p:nvSpPr>
          <p:cNvPr id="44035" name="Rectangle 3"/>
          <p:cNvSpPr>
            <a:spLocks noGrp="1" noChangeArrowheads="1"/>
          </p:cNvSpPr>
          <p:nvPr>
            <p:ph type="body" idx="4294967295"/>
          </p:nvPr>
        </p:nvSpPr>
        <p:spPr>
          <a:xfrm>
            <a:off x="822324" y="1295400"/>
            <a:ext cx="7712075" cy="4405313"/>
          </a:xfrm>
          <a:prstGeom prst="rect">
            <a:avLst/>
          </a:prstGeom>
        </p:spPr>
        <p:txBody>
          <a:bodyPr/>
          <a:lstStyle/>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One purpose of OS is to hide peculiarities of hardware devices from the user</a:t>
            </a:r>
          </a:p>
          <a:p>
            <a:pPr algn="just"/>
            <a:r>
              <a:rPr lang="en-US" sz="1800" dirty="0">
                <a:latin typeface="Times New Roman" pitchFamily="18" charset="0"/>
                <a:cs typeface="Times New Roman" pitchFamily="18" charset="0"/>
              </a:rPr>
              <a:t>I/O subsystem responsible for</a:t>
            </a:r>
          </a:p>
          <a:p>
            <a:pPr lvl="1" algn="just"/>
            <a:r>
              <a:rPr lang="en-US" sz="1800" dirty="0">
                <a:latin typeface="Times New Roman" pitchFamily="18" charset="0"/>
                <a:cs typeface="Times New Roman" pitchFamily="18" charset="0"/>
              </a:rPr>
              <a:t>Memory management of I/O including buffering (storing data temporarily while it is being transferred), caching (storing parts of data in faster storage for performance), spooling (the overlapping of output of one job with input of other jobs)</a:t>
            </a:r>
          </a:p>
          <a:p>
            <a:pPr lvl="1" algn="just"/>
            <a:r>
              <a:rPr lang="en-US" sz="1800" dirty="0">
                <a:latin typeface="Times New Roman" pitchFamily="18" charset="0"/>
                <a:cs typeface="Times New Roman" pitchFamily="18" charset="0"/>
              </a:rPr>
              <a:t>Handles General device-driver interface</a:t>
            </a:r>
          </a:p>
          <a:p>
            <a:pPr lvl="1" algn="just"/>
            <a:r>
              <a:rPr lang="en-US" sz="1800" dirty="0">
                <a:latin typeface="Times New Roman" pitchFamily="18" charset="0"/>
                <a:cs typeface="Times New Roman" pitchFamily="18" charset="0"/>
              </a:rPr>
              <a:t>Manages Drivers for specific hardware devices</a:t>
            </a:r>
          </a:p>
        </p:txBody>
      </p:sp>
    </p:spTree>
    <p:extLst>
      <p:ext uri="{BB962C8B-B14F-4D97-AF65-F5344CB8AC3E}">
        <p14:creationId xmlns:p14="http://schemas.microsoft.com/office/powerpoint/2010/main" val="3731369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066800" y="533400"/>
            <a:ext cx="7664450" cy="576262"/>
          </a:xfrm>
          <a:prstGeom prst="rect">
            <a:avLst/>
          </a:prstGeom>
        </p:spPr>
        <p:txBody>
          <a:bodyPr>
            <a:normAutofit fontScale="90000"/>
          </a:bodyPr>
          <a:lstStyle/>
          <a:p>
            <a:pPr eaLnBrk="1" hangingPunct="1"/>
            <a:r>
              <a:rPr lang="en-US" sz="4000" dirty="0">
                <a:solidFill>
                  <a:srgbClr val="C00000"/>
                </a:solidFill>
                <a:latin typeface="Times New Roman" pitchFamily="18" charset="0"/>
                <a:cs typeface="Times New Roman" pitchFamily="18" charset="0"/>
              </a:rPr>
              <a:t>Protection and Security</a:t>
            </a:r>
          </a:p>
        </p:txBody>
      </p:sp>
      <p:sp>
        <p:nvSpPr>
          <p:cNvPr id="45059" name="Rectangle 3"/>
          <p:cNvSpPr>
            <a:spLocks noGrp="1" noChangeArrowheads="1"/>
          </p:cNvSpPr>
          <p:nvPr>
            <p:ph type="body" idx="4294967295"/>
          </p:nvPr>
        </p:nvSpPr>
        <p:spPr>
          <a:xfrm>
            <a:off x="806450" y="1233488"/>
            <a:ext cx="7648575" cy="5183187"/>
          </a:xfrm>
          <a:prstGeom prst="rect">
            <a:avLst/>
          </a:prstGeom>
        </p:spPr>
        <p:txBody>
          <a:bodyPr/>
          <a:lstStyle/>
          <a:p>
            <a:pPr algn="just">
              <a:lnSpc>
                <a:spcPct val="90000"/>
              </a:lnSpc>
            </a:pPr>
            <a:endParaRPr lang="en-US" sz="1800" b="1" dirty="0">
              <a:solidFill>
                <a:srgbClr val="C00000"/>
              </a:solidFill>
              <a:latin typeface="Times New Roman" pitchFamily="18" charset="0"/>
              <a:cs typeface="Times New Roman" pitchFamily="18" charset="0"/>
            </a:endParaRPr>
          </a:p>
          <a:p>
            <a:pPr algn="just">
              <a:lnSpc>
                <a:spcPct val="90000"/>
              </a:lnSpc>
            </a:pPr>
            <a:r>
              <a:rPr lang="en-US" sz="1800" b="1" dirty="0">
                <a:solidFill>
                  <a:srgbClr val="C00000"/>
                </a:solidFill>
                <a:latin typeface="Times New Roman" pitchFamily="18" charset="0"/>
                <a:cs typeface="Times New Roman" pitchFamily="18" charset="0"/>
              </a:rPr>
              <a:t>Protection</a:t>
            </a:r>
            <a:r>
              <a:rPr lang="en-US" sz="1800" b="1" dirty="0">
                <a:solidFill>
                  <a:srgbClr val="3366FF"/>
                </a:solidFill>
                <a:latin typeface="Times New Roman" pitchFamily="18" charset="0"/>
                <a:cs typeface="Times New Roman" pitchFamily="18" charset="0"/>
              </a:rPr>
              <a:t> </a:t>
            </a:r>
            <a:r>
              <a:rPr lang="en-US" sz="1800" dirty="0">
                <a:latin typeface="Times New Roman" pitchFamily="18" charset="0"/>
                <a:cs typeface="Times New Roman" pitchFamily="18" charset="0"/>
              </a:rPr>
              <a:t>– any mechanism for controlling access of processes or users to resources defined by the OS</a:t>
            </a:r>
          </a:p>
          <a:p>
            <a:pPr algn="just">
              <a:lnSpc>
                <a:spcPct val="90000"/>
              </a:lnSpc>
            </a:pPr>
            <a:r>
              <a:rPr lang="en-US" sz="1800" b="1" dirty="0">
                <a:solidFill>
                  <a:srgbClr val="C00000"/>
                </a:solidFill>
                <a:latin typeface="Times New Roman" pitchFamily="18" charset="0"/>
                <a:cs typeface="Times New Roman" pitchFamily="18" charset="0"/>
              </a:rPr>
              <a:t>Security</a:t>
            </a:r>
            <a:r>
              <a:rPr lang="en-US" sz="1800" b="1" dirty="0">
                <a:solidFill>
                  <a:srgbClr val="3366FF"/>
                </a:solidFill>
                <a:latin typeface="Times New Roman" pitchFamily="18" charset="0"/>
                <a:cs typeface="Times New Roman" pitchFamily="18" charset="0"/>
              </a:rPr>
              <a:t> </a:t>
            </a:r>
            <a:r>
              <a:rPr lang="en-US" sz="1800" dirty="0">
                <a:latin typeface="Times New Roman" pitchFamily="18" charset="0"/>
                <a:cs typeface="Times New Roman" pitchFamily="18" charset="0"/>
              </a:rPr>
              <a:t>– defense of the system against internal and external attacks</a:t>
            </a:r>
          </a:p>
          <a:p>
            <a:pPr lvl="1" algn="just">
              <a:lnSpc>
                <a:spcPct val="90000"/>
              </a:lnSpc>
            </a:pPr>
            <a:r>
              <a:rPr lang="en-US" sz="1800" dirty="0">
                <a:latin typeface="Times New Roman" pitchFamily="18" charset="0"/>
                <a:cs typeface="Times New Roman" pitchFamily="18" charset="0"/>
              </a:rPr>
              <a:t>Huge range, including denial-of-service, worms, viruses, identity theft, theft of service</a:t>
            </a:r>
          </a:p>
          <a:p>
            <a:pPr algn="just">
              <a:lnSpc>
                <a:spcPct val="90000"/>
              </a:lnSpc>
            </a:pPr>
            <a:r>
              <a:rPr lang="en-US" sz="1800" dirty="0">
                <a:latin typeface="Times New Roman" pitchFamily="18" charset="0"/>
                <a:cs typeface="Times New Roman" pitchFamily="18" charset="0"/>
              </a:rPr>
              <a:t>Systems generally first distinguish among users, to determine who can do what</a:t>
            </a:r>
          </a:p>
          <a:p>
            <a:pPr lvl="1" algn="just">
              <a:lnSpc>
                <a:spcPct val="90000"/>
              </a:lnSpc>
            </a:pPr>
            <a:r>
              <a:rPr lang="en-US" sz="1800" dirty="0">
                <a:latin typeface="Times New Roman" pitchFamily="18" charset="0"/>
                <a:cs typeface="Times New Roman" pitchFamily="18" charset="0"/>
              </a:rPr>
              <a:t>User identities (</a:t>
            </a:r>
            <a:r>
              <a:rPr lang="en-US" sz="1800" b="1" dirty="0">
                <a:latin typeface="Times New Roman" pitchFamily="18" charset="0"/>
                <a:cs typeface="Times New Roman" pitchFamily="18" charset="0"/>
              </a:rPr>
              <a:t>user IDs</a:t>
            </a:r>
            <a:r>
              <a:rPr lang="en-US" sz="1800" dirty="0">
                <a:latin typeface="Times New Roman" pitchFamily="18" charset="0"/>
                <a:cs typeface="Times New Roman" pitchFamily="18" charset="0"/>
              </a:rPr>
              <a:t>, security IDs) include name and associated number, one per user</a:t>
            </a:r>
          </a:p>
          <a:p>
            <a:pPr lvl="1" algn="just">
              <a:lnSpc>
                <a:spcPct val="90000"/>
              </a:lnSpc>
            </a:pPr>
            <a:r>
              <a:rPr lang="en-US" sz="1800" dirty="0">
                <a:latin typeface="Times New Roman" pitchFamily="18" charset="0"/>
                <a:cs typeface="Times New Roman" pitchFamily="18" charset="0"/>
              </a:rPr>
              <a:t>User ID then associated with all files, processes of that user to determine access control</a:t>
            </a:r>
          </a:p>
          <a:p>
            <a:pPr lvl="1" algn="just">
              <a:lnSpc>
                <a:spcPct val="90000"/>
              </a:lnSpc>
            </a:pPr>
            <a:r>
              <a:rPr lang="en-US" sz="1800" dirty="0">
                <a:latin typeface="Times New Roman" pitchFamily="18" charset="0"/>
                <a:cs typeface="Times New Roman" pitchFamily="18" charset="0"/>
              </a:rPr>
              <a:t>Group identifier (</a:t>
            </a:r>
            <a:r>
              <a:rPr lang="en-US" sz="1800" b="1" dirty="0">
                <a:latin typeface="Times New Roman" pitchFamily="18" charset="0"/>
                <a:cs typeface="Times New Roman" pitchFamily="18" charset="0"/>
              </a:rPr>
              <a:t>group ID</a:t>
            </a:r>
            <a:r>
              <a:rPr lang="en-US" sz="1800" dirty="0">
                <a:latin typeface="Times New Roman" pitchFamily="18" charset="0"/>
                <a:cs typeface="Times New Roman" pitchFamily="18" charset="0"/>
              </a:rPr>
              <a:t>) allows set of users to be defined and controls managed, then also associated with each process, file</a:t>
            </a:r>
          </a:p>
          <a:p>
            <a:pPr lvl="1" algn="just">
              <a:lnSpc>
                <a:spcPct val="90000"/>
              </a:lnSpc>
            </a:pPr>
            <a:r>
              <a:rPr lang="en-US" sz="1800" b="1" dirty="0">
                <a:latin typeface="Times New Roman" pitchFamily="18" charset="0"/>
                <a:cs typeface="Times New Roman" pitchFamily="18" charset="0"/>
              </a:rPr>
              <a:t>Privilege escalation </a:t>
            </a:r>
            <a:r>
              <a:rPr lang="en-US" sz="1800" dirty="0">
                <a:latin typeface="Times New Roman" pitchFamily="18" charset="0"/>
                <a:cs typeface="Times New Roman" pitchFamily="18" charset="0"/>
              </a:rPr>
              <a:t>allows user to change to effective ID with more rights</a:t>
            </a:r>
          </a:p>
        </p:txBody>
      </p:sp>
    </p:spTree>
    <p:extLst>
      <p:ext uri="{BB962C8B-B14F-4D97-AF65-F5344CB8AC3E}">
        <p14:creationId xmlns:p14="http://schemas.microsoft.com/office/powerpoint/2010/main" val="375456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609600"/>
          </a:xfrm>
        </p:spPr>
        <p:txBody>
          <a:bodyPr>
            <a:normAutofit fontScale="90000"/>
          </a:bodyPr>
          <a:lstStyle/>
          <a:p>
            <a:r>
              <a:rPr lang="en-US" sz="4000" dirty="0">
                <a:solidFill>
                  <a:srgbClr val="C00000"/>
                </a:solidFill>
                <a:latin typeface="Times New Roman" pitchFamily="18" charset="0"/>
                <a:cs typeface="Times New Roman" pitchFamily="18" charset="0"/>
              </a:rPr>
              <a:t>OS challenges</a:t>
            </a:r>
          </a:p>
        </p:txBody>
      </p:sp>
      <p:sp>
        <p:nvSpPr>
          <p:cNvPr id="3" name="Content Placeholder 2"/>
          <p:cNvSpPr>
            <a:spLocks noGrp="1"/>
          </p:cNvSpPr>
          <p:nvPr>
            <p:ph idx="1"/>
          </p:nvPr>
        </p:nvSpPr>
        <p:spPr>
          <a:xfrm>
            <a:off x="914400" y="1371600"/>
            <a:ext cx="8001000" cy="4876800"/>
          </a:xfrm>
        </p:spPr>
        <p:txBody>
          <a:bodyPr>
            <a:normAutofit/>
          </a:bodyPr>
          <a:lstStyle/>
          <a:p>
            <a:r>
              <a:rPr lang="en-US" sz="1800" b="1" dirty="0">
                <a:solidFill>
                  <a:srgbClr val="C00000"/>
                </a:solidFill>
                <a:latin typeface="Times New Roman" pitchFamily="18" charset="0"/>
                <a:cs typeface="Times New Roman" pitchFamily="18" charset="0"/>
              </a:rPr>
              <a:t>Reliability </a:t>
            </a:r>
          </a:p>
          <a:p>
            <a:pPr marL="0" indent="0">
              <a:buNone/>
            </a:pPr>
            <a:r>
              <a:rPr lang="en-US" sz="1800" dirty="0">
                <a:latin typeface="Times New Roman" pitchFamily="18" charset="0"/>
                <a:cs typeface="Times New Roman" pitchFamily="18" charset="0"/>
              </a:rPr>
              <a:t>	 Does the system do what it was designed to do? </a:t>
            </a:r>
          </a:p>
          <a:p>
            <a:r>
              <a:rPr lang="en-US" sz="1800" b="1" dirty="0">
                <a:solidFill>
                  <a:srgbClr val="C00000"/>
                </a:solidFill>
                <a:latin typeface="Times New Roman" pitchFamily="18" charset="0"/>
                <a:cs typeface="Times New Roman" pitchFamily="18" charset="0"/>
              </a:rPr>
              <a:t>Availability </a:t>
            </a:r>
          </a:p>
          <a:p>
            <a:pPr marL="0" indent="0">
              <a:buNone/>
            </a:pPr>
            <a:r>
              <a:rPr lang="en-US" sz="1800" dirty="0">
                <a:latin typeface="Times New Roman" pitchFamily="18" charset="0"/>
                <a:cs typeface="Times New Roman" pitchFamily="18" charset="0"/>
              </a:rPr>
              <a:t>	 What portion of the time is the system working? </a:t>
            </a:r>
          </a:p>
          <a:p>
            <a:pPr marL="0" indent="0">
              <a:buNone/>
            </a:pPr>
            <a:r>
              <a:rPr lang="en-US" sz="1800" dirty="0">
                <a:latin typeface="Times New Roman" pitchFamily="18" charset="0"/>
                <a:cs typeface="Times New Roman" pitchFamily="18" charset="0"/>
              </a:rPr>
              <a:t>	 Mean Time To Failure (MTTF), Mean Time to Repair</a:t>
            </a:r>
          </a:p>
          <a:p>
            <a:r>
              <a:rPr lang="en-US" sz="1800" b="1" dirty="0">
                <a:solidFill>
                  <a:srgbClr val="C00000"/>
                </a:solidFill>
                <a:latin typeface="Times New Roman" pitchFamily="18" charset="0"/>
                <a:cs typeface="Times New Roman" pitchFamily="18" charset="0"/>
              </a:rPr>
              <a:t>Security </a:t>
            </a:r>
          </a:p>
          <a:p>
            <a:pPr marL="0" indent="0">
              <a:buNone/>
            </a:pPr>
            <a:r>
              <a:rPr lang="en-US" sz="1800" dirty="0">
                <a:latin typeface="Times New Roman" pitchFamily="18" charset="0"/>
                <a:cs typeface="Times New Roman" pitchFamily="18" charset="0"/>
              </a:rPr>
              <a:t>	Can the system be compromised by an attacker?</a:t>
            </a:r>
          </a:p>
          <a:p>
            <a:r>
              <a:rPr lang="en-US" sz="1800" b="1" dirty="0">
                <a:solidFill>
                  <a:srgbClr val="C00000"/>
                </a:solidFill>
                <a:latin typeface="Times New Roman" pitchFamily="18" charset="0"/>
                <a:cs typeface="Times New Roman" pitchFamily="18" charset="0"/>
              </a:rPr>
              <a:t>Privacy </a:t>
            </a:r>
          </a:p>
          <a:p>
            <a:pPr marL="0" indent="0">
              <a:buNone/>
            </a:pPr>
            <a:r>
              <a:rPr lang="en-US" sz="1800" dirty="0">
                <a:latin typeface="Times New Roman" pitchFamily="18" charset="0"/>
                <a:cs typeface="Times New Roman" pitchFamily="18" charset="0"/>
              </a:rPr>
              <a:t> 	Data is accessible only to authorized users</a:t>
            </a:r>
          </a:p>
        </p:txBody>
      </p:sp>
    </p:spTree>
    <p:extLst>
      <p:ext uri="{BB962C8B-B14F-4D97-AF65-F5344CB8AC3E}">
        <p14:creationId xmlns:p14="http://schemas.microsoft.com/office/powerpoint/2010/main" val="1175261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857</Words>
  <Application>Microsoft Office PowerPoint</Application>
  <PresentationFormat>On-screen Show (4:3)</PresentationFormat>
  <Paragraphs>119</Paragraphs>
  <Slides>12</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Arial Black</vt:lpstr>
      <vt:lpstr>Calibri</vt:lpstr>
      <vt:lpstr>Casper</vt:lpstr>
      <vt:lpstr>Monotype Sorts</vt:lpstr>
      <vt:lpstr>Raleway ExtraBold</vt:lpstr>
      <vt:lpstr>Times New Roman</vt:lpstr>
      <vt:lpstr>Office Theme</vt:lpstr>
      <vt:lpstr>CorelDRAW</vt:lpstr>
      <vt:lpstr>PowerPoint Presentation</vt:lpstr>
      <vt:lpstr>Lecture 1  Functions of Operating System</vt:lpstr>
      <vt:lpstr>Process Management</vt:lpstr>
      <vt:lpstr>Process Management Activities</vt:lpstr>
      <vt:lpstr>Memory Management</vt:lpstr>
      <vt:lpstr>File-System Management</vt:lpstr>
      <vt:lpstr>I/O Subsystem</vt:lpstr>
      <vt:lpstr>Protection and Security</vt:lpstr>
      <vt:lpstr>OS challenges</vt:lpstr>
      <vt:lpstr>OS challenges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puneet kaur</cp:lastModifiedBy>
  <cp:revision>6</cp:revision>
  <dcterms:created xsi:type="dcterms:W3CDTF">2020-06-22T09:48:30Z</dcterms:created>
  <dcterms:modified xsi:type="dcterms:W3CDTF">2022-07-25T04:59:32Z</dcterms:modified>
</cp:coreProperties>
</file>