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C9E9A4-11C5-4B50-9B72-AF9C0D6BEFB7}"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9E9A4-11C5-4B50-9B72-AF9C0D6BEFB7}"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9E9A4-11C5-4B50-9B72-AF9C0D6BEFB7}"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9E9A4-11C5-4B50-9B72-AF9C0D6BEFB7}"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C9E9A4-11C5-4B50-9B72-AF9C0D6BEFB7}"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9E9A4-11C5-4B50-9B72-AF9C0D6BEFB7}"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C9E9A4-11C5-4B50-9B72-AF9C0D6BEFB7}"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C9E9A4-11C5-4B50-9B72-AF9C0D6BEFB7}"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9E9A4-11C5-4B50-9B72-AF9C0D6BEFB7}"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C9E9A4-11C5-4B50-9B72-AF9C0D6BEFB7}"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C9E9A4-11C5-4B50-9B72-AF9C0D6BEFB7}"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E5B26-3BAD-40C6-898D-B3C3A5D1E8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9E9A4-11C5-4B50-9B72-AF9C0D6BEFB7}"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E5B26-3BAD-40C6-898D-B3C3A5D1E8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www.geeksforgeeks.org/operating-systems/" TargetMode="External"/><Relationship Id="rId3" Type="http://schemas.openxmlformats.org/officeDocument/2006/relationships/hyperlink" Target="https://www.studytonight.com/operating-system/" TargetMode="External"/><Relationship Id="rId7" Type="http://schemas.openxmlformats.org/officeDocument/2006/relationships/hyperlink" Target="https://www.guru99.com/operating-system-tutorial.html" TargetMode="External"/><Relationship Id="rId2" Type="http://schemas.openxmlformats.org/officeDocument/2006/relationships/hyperlink" Target="https://www.includehelp.com/c-programming-questions/" TargetMode="External"/><Relationship Id="rId1" Type="http://schemas.openxmlformats.org/officeDocument/2006/relationships/slideLayout" Target="../slideLayouts/slideLayout1.xml"/><Relationship Id="rId6" Type="http://schemas.openxmlformats.org/officeDocument/2006/relationships/hyperlink" Target="https://www.javatpoint.com/os-tutorial" TargetMode="External"/><Relationship Id="rId5" Type="http://schemas.openxmlformats.org/officeDocument/2006/relationships/hyperlink" Target="https://www.tutorialspoint.com/operating_system/index.htm" TargetMode="External"/><Relationship Id="rId4" Type="http://schemas.openxmlformats.org/officeDocument/2006/relationships/hyperlink" Target="https://computing.llnl.gov/tutoria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spid="_x0000_s1026"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p:cNvSpPr txBox="1">
            <a:spLocks noChangeArrowheads="1"/>
          </p:cNvSpPr>
          <p:nvPr/>
        </p:nvSpPr>
        <p:spPr bwMode="auto">
          <a:xfrm>
            <a:off x="1045029" y="1828801"/>
            <a:ext cx="7344591" cy="453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kaur(E6913)</a:t>
            </a:r>
          </a:p>
          <a:p>
            <a:pPr algn="ctr" defTabSz="466725">
              <a:lnSpc>
                <a:spcPct val="90000"/>
              </a:lnSpc>
              <a:spcBef>
                <a:spcPct val="0"/>
              </a:spcBef>
              <a:spcAft>
                <a:spcPct val="35000"/>
              </a:spcAft>
            </a:pPr>
            <a:endParaRPr lang="en-US" b="1" dirty="0">
              <a:latin typeface="Arial Black" panose="020B0A04020102020204" pitchFamily="34"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normAutofit/>
          </a:bodyPr>
          <a:lstStyle/>
          <a:p>
            <a:br>
              <a:rPr lang="en-US" dirty="0"/>
            </a:br>
            <a:endParaRPr lang="en-US" dirty="0"/>
          </a:p>
        </p:txBody>
      </p:sp>
      <p:sp>
        <p:nvSpPr>
          <p:cNvPr id="3" name="Content Placeholder 2"/>
          <p:cNvSpPr>
            <a:spLocks noGrp="1"/>
          </p:cNvSpPr>
          <p:nvPr>
            <p:ph idx="1"/>
          </p:nvPr>
        </p:nvSpPr>
        <p:spPr>
          <a:xfrm>
            <a:off x="304800" y="1828800"/>
            <a:ext cx="8686800" cy="4267200"/>
          </a:xfrm>
        </p:spPr>
        <p:txBody>
          <a:bodyPr>
            <a:noAutofit/>
          </a:bodyPr>
          <a:lstStyle/>
          <a:p>
            <a:pPr algn="just"/>
            <a:r>
              <a:rPr lang="en-US" sz="1800" dirty="0">
                <a:latin typeface="Times New Roman" pitchFamily="18" charset="0"/>
                <a:cs typeface="Times New Roman" pitchFamily="18" charset="0"/>
              </a:rPr>
              <a:t>Time-sharing or Multitasking is a logical extension of </a:t>
            </a:r>
          </a:p>
          <a:p>
            <a:pPr algn="just">
              <a:buNone/>
            </a:pPr>
            <a:r>
              <a:rPr lang="en-US" sz="1800" dirty="0">
                <a:latin typeface="Times New Roman" pitchFamily="18" charset="0"/>
                <a:cs typeface="Times New Roman" pitchFamily="18" charset="0"/>
              </a:rPr>
              <a:t>     multiprogramming.</a:t>
            </a:r>
          </a:p>
          <a:p>
            <a:pPr algn="just"/>
            <a:r>
              <a:rPr lang="en-US" sz="1800" dirty="0">
                <a:latin typeface="Times New Roman" pitchFamily="18" charset="0"/>
                <a:cs typeface="Times New Roman" pitchFamily="18" charset="0"/>
              </a:rPr>
              <a:t>Processor's time which is shared among multiple users simultaneously is termed as time-sharing. </a:t>
            </a:r>
          </a:p>
          <a:p>
            <a:pPr algn="just"/>
            <a:r>
              <a:rPr lang="en-US" sz="1800" dirty="0">
                <a:latin typeface="Times New Roman" pitchFamily="18" charset="0"/>
                <a:cs typeface="Times New Roman" pitchFamily="18" charset="0"/>
              </a:rPr>
              <a:t>It refers to term where multiple jobs are executed by the CPU simultaneously by switching between them. </a:t>
            </a:r>
          </a:p>
          <a:p>
            <a:pPr algn="just"/>
            <a:r>
              <a:rPr lang="en-US" sz="1800" dirty="0">
                <a:latin typeface="Times New Roman" pitchFamily="18" charset="0"/>
                <a:cs typeface="Times New Roman" pitchFamily="18" charset="0"/>
              </a:rPr>
              <a:t>A time sharing operating system is that in which each task is given some time to execute and all tasks are given time so that all processes run seamlessly without any problem. </a:t>
            </a:r>
          </a:p>
          <a:p>
            <a:pPr algn="just"/>
            <a:r>
              <a:rPr lang="en-US" sz="1800" dirty="0">
                <a:latin typeface="Times New Roman" pitchFamily="18" charset="0"/>
                <a:cs typeface="Times New Roman" pitchFamily="18" charset="0"/>
              </a:rPr>
              <a:t>Suppose there are many users attached to a single system then each user has given time of CPU</a:t>
            </a:r>
            <a:r>
              <a:rPr lang="en-US" sz="20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No user can feel to have trouble in using the system</a:t>
            </a:r>
          </a:p>
          <a:p>
            <a:pPr algn="just"/>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Rectangle 3"/>
          <p:cNvSpPr/>
          <p:nvPr/>
        </p:nvSpPr>
        <p:spPr>
          <a:xfrm>
            <a:off x="152400" y="457200"/>
            <a:ext cx="8686800" cy="1323439"/>
          </a:xfrm>
          <a:prstGeom prst="rect">
            <a:avLst/>
          </a:prstGeom>
        </p:spPr>
        <p:txBody>
          <a:bodyPr wrap="square">
            <a:spAutoFit/>
          </a:bodyPr>
          <a:lstStyle/>
          <a:p>
            <a:pPr algn="ctr"/>
            <a:r>
              <a:rPr lang="en-US" sz="4000" b="1" dirty="0">
                <a:solidFill>
                  <a:srgbClr val="C00000"/>
                </a:solidFill>
                <a:latin typeface="Times New Roman" pitchFamily="18" charset="0"/>
                <a:ea typeface="+mj-ea"/>
                <a:cs typeface="Times New Roman" pitchFamily="18" charset="0"/>
              </a:rPr>
              <a:t>Multitasking and Time-sharing operating systems</a:t>
            </a:r>
          </a:p>
        </p:txBody>
      </p:sp>
    </p:spTree>
    <p:extLst>
      <p:ext uri="{BB962C8B-B14F-4D97-AF65-F5344CB8AC3E}">
        <p14:creationId xmlns:p14="http://schemas.microsoft.com/office/powerpoint/2010/main" val="417657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1066800"/>
          </a:xfrm>
        </p:spPr>
        <p:txBody>
          <a:bodyPr>
            <a:noAutofit/>
          </a:bodyPr>
          <a:lstStyle/>
          <a:p>
            <a:r>
              <a:rPr lang="en-US" sz="4000" b="1" dirty="0">
                <a:solidFill>
                  <a:srgbClr val="C00000"/>
                </a:solidFill>
                <a:latin typeface="Times New Roman" pitchFamily="18" charset="0"/>
                <a:cs typeface="Times New Roman" pitchFamily="18" charset="0"/>
              </a:rPr>
              <a:t>Multitasking and</a:t>
            </a:r>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Time-sharing operating systems</a:t>
            </a:r>
            <a:br>
              <a:rPr lang="en-US" sz="4000" dirty="0">
                <a:solidFill>
                  <a:srgbClr val="C00000"/>
                </a:solidFill>
                <a:latin typeface="Times New Roman" pitchFamily="18" charset="0"/>
                <a:cs typeface="Times New Roman" pitchFamily="18" charset="0"/>
              </a:rPr>
            </a:br>
            <a:endParaRPr lang="en-US" sz="4000" dirty="0">
              <a:solidFill>
                <a:srgbClr val="C00000"/>
              </a:solidFill>
              <a:latin typeface="Times New Roman" pitchFamily="18" charset="0"/>
              <a:cs typeface="Times New Roman" pitchFamily="18" charset="0"/>
            </a:endParaRPr>
          </a:p>
        </p:txBody>
      </p:sp>
      <p:pic>
        <p:nvPicPr>
          <p:cNvPr id="1026" name="Picture 2" descr="C:\Users\student\Desktop\multitasking.jpg"/>
          <p:cNvPicPr>
            <a:picLocks noGrp="1" noChangeAspect="1" noChangeArrowheads="1"/>
          </p:cNvPicPr>
          <p:nvPr>
            <p:ph idx="1"/>
          </p:nvPr>
        </p:nvPicPr>
        <p:blipFill>
          <a:blip r:embed="rId2" cstate="print"/>
          <a:stretch>
            <a:fillRect/>
          </a:stretch>
        </p:blipFill>
        <p:spPr bwMode="auto">
          <a:xfrm>
            <a:off x="1219200" y="1981200"/>
            <a:ext cx="6858000" cy="3853656"/>
          </a:xfrm>
          <a:prstGeom prst="rect">
            <a:avLst/>
          </a:prstGeom>
          <a:noFill/>
        </p:spPr>
      </p:pic>
    </p:spTree>
    <p:extLst>
      <p:ext uri="{BB962C8B-B14F-4D97-AF65-F5344CB8AC3E}">
        <p14:creationId xmlns:p14="http://schemas.microsoft.com/office/powerpoint/2010/main" val="219374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391400" cy="990600"/>
          </a:xfrm>
        </p:spPr>
        <p:txBody>
          <a:bodyPr>
            <a:noAutofit/>
          </a:bodyPr>
          <a:lstStyle/>
          <a:p>
            <a:pPr algn="l"/>
            <a:br>
              <a:rPr lang="en-US" dirty="0"/>
            </a:br>
            <a:endParaRPr lang="en-US" dirty="0"/>
          </a:p>
        </p:txBody>
      </p:sp>
      <p:sp>
        <p:nvSpPr>
          <p:cNvPr id="3" name="Content Placeholder 2"/>
          <p:cNvSpPr>
            <a:spLocks noGrp="1"/>
          </p:cNvSpPr>
          <p:nvPr>
            <p:ph idx="1"/>
          </p:nvPr>
        </p:nvSpPr>
        <p:spPr>
          <a:xfrm>
            <a:off x="304800" y="1676400"/>
            <a:ext cx="8610600" cy="4724400"/>
          </a:xfrm>
        </p:spPr>
        <p:txBody>
          <a:bodyPr>
            <a:normAutofit/>
          </a:bodyPr>
          <a:lstStyle/>
          <a:p>
            <a:pPr marL="0" indent="0" algn="just">
              <a:buNone/>
            </a:pPr>
            <a:endParaRPr lang="en-US" sz="1800" b="1" dirty="0">
              <a:solidFill>
                <a:srgbClr val="C00000"/>
              </a:solidFill>
              <a:latin typeface="Times New Roman" pitchFamily="18" charset="0"/>
              <a:cs typeface="Times New Roman" pitchFamily="18" charset="0"/>
            </a:endParaRPr>
          </a:p>
          <a:p>
            <a:pPr marL="0" indent="0" algn="just">
              <a:buNone/>
            </a:pPr>
            <a:r>
              <a:rPr lang="en-US" sz="1800" b="1" dirty="0">
                <a:solidFill>
                  <a:srgbClr val="C00000"/>
                </a:solidFill>
                <a:latin typeface="Times New Roman" pitchFamily="18" charset="0"/>
                <a:cs typeface="Times New Roman" pitchFamily="18" charset="0"/>
              </a:rPr>
              <a:t>Advantages –</a:t>
            </a:r>
          </a:p>
          <a:p>
            <a:pPr algn="just"/>
            <a:r>
              <a:rPr lang="en-US" sz="1800" dirty="0">
                <a:latin typeface="Times New Roman" pitchFamily="18" charset="0"/>
                <a:cs typeface="Times New Roman" pitchFamily="18" charset="0"/>
              </a:rPr>
              <a:t>Provide advantage of quick response.</a:t>
            </a:r>
          </a:p>
          <a:p>
            <a:pPr algn="just"/>
            <a:r>
              <a:rPr lang="en-US" sz="1800" dirty="0">
                <a:latin typeface="Times New Roman" pitchFamily="18" charset="0"/>
                <a:cs typeface="Times New Roman" pitchFamily="18" charset="0"/>
              </a:rPr>
              <a:t>Reduces CPU idle time.</a:t>
            </a:r>
          </a:p>
          <a:p>
            <a:pPr>
              <a:buNone/>
            </a:pPr>
            <a:endParaRPr lang="en-US" sz="1800" dirty="0">
              <a:latin typeface="Times New Roman" pitchFamily="18" charset="0"/>
              <a:cs typeface="Times New Roman" pitchFamily="18" charset="0"/>
            </a:endParaRPr>
          </a:p>
          <a:p>
            <a:pPr>
              <a:buNone/>
            </a:pPr>
            <a:r>
              <a:rPr lang="en-US" sz="1800" b="1" dirty="0">
                <a:solidFill>
                  <a:srgbClr val="C00000"/>
                </a:solidFill>
                <a:latin typeface="Times New Roman" pitchFamily="18" charset="0"/>
                <a:ea typeface="+mj-ea"/>
                <a:cs typeface="Times New Roman" pitchFamily="18" charset="0"/>
              </a:rPr>
              <a:t>Disadvantages -</a:t>
            </a:r>
            <a:r>
              <a:rPr lang="en-US" sz="1800" dirty="0">
                <a:solidFill>
                  <a:srgbClr val="C00000"/>
                </a:solidFill>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Problem of reliability.</a:t>
            </a:r>
          </a:p>
          <a:p>
            <a:pPr algn="just"/>
            <a:r>
              <a:rPr lang="en-US" sz="1800" dirty="0">
                <a:latin typeface="Times New Roman" pitchFamily="18" charset="0"/>
                <a:cs typeface="Times New Roman" pitchFamily="18" charset="0"/>
              </a:rPr>
              <a:t>Security and Integrity of user programs and data is at risk.</a:t>
            </a:r>
          </a:p>
          <a:p>
            <a:pPr algn="just"/>
            <a:r>
              <a:rPr lang="en-US" sz="1800" dirty="0">
                <a:latin typeface="Times New Roman" pitchFamily="18" charset="0"/>
                <a:cs typeface="Times New Roman" pitchFamily="18" charset="0"/>
              </a:rPr>
              <a:t>It consumes much resources so it need special operating systems.</a:t>
            </a:r>
          </a:p>
          <a:p>
            <a:pPr algn="just"/>
            <a:r>
              <a:rPr lang="en-US" sz="1800" dirty="0">
                <a:latin typeface="Times New Roman" pitchFamily="18" charset="0"/>
                <a:cs typeface="Times New Roman" pitchFamily="18" charset="0"/>
              </a:rPr>
              <a:t>Switching between tasks becomes overhead sometimes.</a:t>
            </a:r>
          </a:p>
          <a:p>
            <a:endParaRPr lang="en-US" sz="1800" dirty="0">
              <a:latin typeface="Times New Roman" pitchFamily="18" charset="0"/>
              <a:cs typeface="Times New Roman" pitchFamily="18" charset="0"/>
            </a:endParaRPr>
          </a:p>
        </p:txBody>
      </p:sp>
      <p:sp>
        <p:nvSpPr>
          <p:cNvPr id="4" name="Title 1"/>
          <p:cNvSpPr txBox="1">
            <a:spLocks/>
          </p:cNvSpPr>
          <p:nvPr/>
        </p:nvSpPr>
        <p:spPr>
          <a:xfrm>
            <a:off x="457200" y="228600"/>
            <a:ext cx="8229600" cy="1524000"/>
          </a:xfrm>
          <a:prstGeom prst="rect">
            <a:avLst/>
          </a:prstGeom>
          <a:scene3d>
            <a:camera prst="orthographicFront"/>
            <a:lightRig rig="threePt" dir="t"/>
          </a:scene3d>
          <a:sp3d>
            <a:bevelT prst="relaxedInset"/>
          </a:sp3d>
        </p:spPr>
        <p:txBody>
          <a:bodyPr anchor="ctr">
            <a:norm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br>
              <a:rPr lang="en-US"/>
            </a:br>
            <a:endParaRPr lang="en-US" dirty="0"/>
          </a:p>
        </p:txBody>
      </p:sp>
      <p:sp>
        <p:nvSpPr>
          <p:cNvPr id="6" name="Rectangle 5"/>
          <p:cNvSpPr/>
          <p:nvPr/>
        </p:nvSpPr>
        <p:spPr>
          <a:xfrm>
            <a:off x="990600" y="457200"/>
            <a:ext cx="7848600" cy="1323439"/>
          </a:xfrm>
          <a:prstGeom prst="rect">
            <a:avLst/>
          </a:prstGeom>
        </p:spPr>
        <p:txBody>
          <a:bodyPr wrap="square">
            <a:spAutoFit/>
          </a:bodyPr>
          <a:lstStyle/>
          <a:p>
            <a:pPr algn="ctr"/>
            <a:r>
              <a:rPr lang="en-US" sz="4000" b="1" dirty="0">
                <a:solidFill>
                  <a:srgbClr val="C00000"/>
                </a:solidFill>
                <a:latin typeface="Times New Roman" pitchFamily="18" charset="0"/>
                <a:ea typeface="+mj-ea"/>
                <a:cs typeface="Times New Roman" pitchFamily="18" charset="0"/>
              </a:rPr>
              <a:t>Multitasking and Time-sharing operating systems</a:t>
            </a:r>
          </a:p>
        </p:txBody>
      </p:sp>
    </p:spTree>
    <p:extLst>
      <p:ext uri="{BB962C8B-B14F-4D97-AF65-F5344CB8AC3E}">
        <p14:creationId xmlns:p14="http://schemas.microsoft.com/office/powerpoint/2010/main" val="385138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543800" cy="715962"/>
          </a:xfrm>
        </p:spPr>
        <p:txBody>
          <a:bodyPr>
            <a:normAutofit/>
          </a:bodyPr>
          <a:lstStyle/>
          <a:p>
            <a:r>
              <a:rPr lang="en-US" sz="4000" b="1" dirty="0">
                <a:solidFill>
                  <a:srgbClr val="C00000"/>
                </a:solidFill>
                <a:latin typeface="Times New Roman" pitchFamily="18" charset="0"/>
                <a:cs typeface="Times New Roman" pitchFamily="18" charset="0"/>
              </a:rPr>
              <a:t>Multiprocessing systems</a:t>
            </a:r>
          </a:p>
        </p:txBody>
      </p:sp>
      <p:sp>
        <p:nvSpPr>
          <p:cNvPr id="3" name="Content Placeholder 2"/>
          <p:cNvSpPr>
            <a:spLocks noGrp="1"/>
          </p:cNvSpPr>
          <p:nvPr>
            <p:ph idx="1"/>
          </p:nvPr>
        </p:nvSpPr>
        <p:spPr>
          <a:xfrm>
            <a:off x="914400" y="1752600"/>
            <a:ext cx="7848600" cy="4343400"/>
          </a:xfrm>
        </p:spPr>
        <p:txBody>
          <a:bodyPr>
            <a:noAutofit/>
          </a:bodyPr>
          <a:lstStyle/>
          <a:p>
            <a:pPr algn="just"/>
            <a:r>
              <a:rPr lang="en-US" sz="1800" dirty="0">
                <a:latin typeface="Times New Roman" pitchFamily="18" charset="0"/>
                <a:cs typeface="Times New Roman" pitchFamily="18" charset="0"/>
              </a:rPr>
              <a:t>Multiprocessing is the use of two or more central processing units (CPUs) within a single computer system. </a:t>
            </a:r>
          </a:p>
          <a:p>
            <a:pPr algn="just"/>
            <a:r>
              <a:rPr lang="en-US" sz="1800" dirty="0">
                <a:latin typeface="Times New Roman" pitchFamily="18" charset="0"/>
                <a:cs typeface="Times New Roman" pitchFamily="18" charset="0"/>
              </a:rPr>
              <a:t>The term also refers to the ability of a system to support more than one processor and/or the ability to allocate tasks between them.</a:t>
            </a:r>
          </a:p>
          <a:p>
            <a:pPr algn="just"/>
            <a:endParaRPr lang="en-US" sz="1800" dirty="0">
              <a:latin typeface="Times New Roman" pitchFamily="18" charset="0"/>
              <a:cs typeface="Times New Roman" pitchFamily="18" charset="0"/>
            </a:endParaRPr>
          </a:p>
          <a:p>
            <a:pPr>
              <a:buNone/>
            </a:pPr>
            <a:r>
              <a:rPr lang="en-US" sz="1800" b="1" dirty="0">
                <a:solidFill>
                  <a:srgbClr val="C00000"/>
                </a:solidFill>
                <a:latin typeface="Times New Roman" pitchFamily="18" charset="0"/>
                <a:cs typeface="Times New Roman" pitchFamily="18" charset="0"/>
              </a:rPr>
              <a:t>Advantage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1.Increased throughput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2.Economy of scale</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3. Increased reliability</a:t>
            </a:r>
          </a:p>
          <a:p>
            <a:pPr>
              <a:buNone/>
            </a:pPr>
            <a:endParaRPr lang="en-US" sz="1800" dirty="0">
              <a:latin typeface="Times New Roman" pitchFamily="18" charset="0"/>
              <a:cs typeface="Times New Roman" pitchFamily="18" charset="0"/>
            </a:endParaRPr>
          </a:p>
          <a:p>
            <a:pPr>
              <a:buNone/>
            </a:pPr>
            <a:r>
              <a:rPr lang="en-US" sz="1800" b="1" dirty="0">
                <a:solidFill>
                  <a:srgbClr val="C00000"/>
                </a:solidFill>
                <a:latin typeface="Times New Roman" pitchFamily="18" charset="0"/>
                <a:cs typeface="Times New Roman" pitchFamily="18" charset="0"/>
              </a:rPr>
              <a:t>Disadvantage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1) If one processor fails then it will affect in the speed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2) Multiprocessor systems are expensive </a:t>
            </a:r>
          </a:p>
          <a:p>
            <a:pPr>
              <a:buNone/>
            </a:pPr>
            <a:r>
              <a:rPr lang="en-US" sz="1800" dirty="0">
                <a:latin typeface="Times New Roman" pitchFamily="18" charset="0"/>
                <a:cs typeface="Times New Roman" pitchFamily="18" charset="0"/>
              </a:rPr>
              <a:t>      3) Large main memory required.</a:t>
            </a:r>
          </a:p>
          <a:p>
            <a:pPr>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181135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772400" cy="639762"/>
          </a:xfrm>
        </p:spPr>
        <p:txBody>
          <a:bodyPr>
            <a:noAutofit/>
          </a:bodyPr>
          <a:lstStyle/>
          <a:p>
            <a:r>
              <a:rPr lang="en-US" sz="4000" b="1" dirty="0">
                <a:solidFill>
                  <a:srgbClr val="C00000"/>
                </a:solidFill>
                <a:latin typeface="Times New Roman" pitchFamily="18" charset="0"/>
                <a:cs typeface="Times New Roman" pitchFamily="18" charset="0"/>
              </a:rPr>
              <a:t>Types of Multiprocessor systems</a:t>
            </a:r>
          </a:p>
        </p:txBody>
      </p:sp>
      <p:sp>
        <p:nvSpPr>
          <p:cNvPr id="3" name="Content Placeholder 2"/>
          <p:cNvSpPr>
            <a:spLocks noGrp="1"/>
          </p:cNvSpPr>
          <p:nvPr>
            <p:ph idx="1"/>
          </p:nvPr>
        </p:nvSpPr>
        <p:spPr>
          <a:xfrm>
            <a:off x="457200" y="1828800"/>
            <a:ext cx="8229600" cy="4297363"/>
          </a:xfrm>
        </p:spPr>
        <p:txBody>
          <a:bodyPr>
            <a:normAutofit/>
          </a:bodyPr>
          <a:lstStyle/>
          <a:p>
            <a:pPr>
              <a:buFont typeface="Wingdings" pitchFamily="2" charset="2"/>
              <a:buChar char="Ø"/>
            </a:pPr>
            <a:r>
              <a:rPr lang="en-US" sz="1800" dirty="0">
                <a:solidFill>
                  <a:srgbClr val="C00000"/>
                </a:solidFill>
                <a:latin typeface="Times New Roman" pitchFamily="18" charset="0"/>
                <a:cs typeface="Times New Roman" pitchFamily="18" charset="0"/>
              </a:rPr>
              <a:t> </a:t>
            </a:r>
            <a:r>
              <a:rPr lang="en-US" sz="1800" b="1" dirty="0">
                <a:solidFill>
                  <a:srgbClr val="C00000"/>
                </a:solidFill>
                <a:latin typeface="Times New Roman" pitchFamily="18" charset="0"/>
                <a:cs typeface="Times New Roman" pitchFamily="18" charset="0"/>
              </a:rPr>
              <a:t>Symmetric Multiprocessor (SMP) – </a:t>
            </a:r>
          </a:p>
          <a:p>
            <a:pPr algn="just">
              <a:buNone/>
            </a:pPr>
            <a:r>
              <a:rPr lang="en-US" sz="1800" dirty="0">
                <a:latin typeface="Times New Roman" pitchFamily="18" charset="0"/>
                <a:cs typeface="Times New Roman" pitchFamily="18" charset="0"/>
              </a:rPr>
              <a:t>    In this, each CPU runs an identical copy of OS and can communicate as needed.</a:t>
            </a:r>
          </a:p>
          <a:p>
            <a:pPr algn="just">
              <a:buNone/>
            </a:pPr>
            <a:endParaRPr lang="en-US" sz="1800" dirty="0">
              <a:latin typeface="Times New Roman" pitchFamily="18" charset="0"/>
              <a:cs typeface="Times New Roman" pitchFamily="18" charset="0"/>
            </a:endParaRPr>
          </a:p>
          <a:p>
            <a:pPr>
              <a:buFont typeface="Wingdings" pitchFamily="2" charset="2"/>
              <a:buChar char="Ø"/>
            </a:pPr>
            <a:r>
              <a:rPr lang="en-US" sz="1800" b="1" dirty="0">
                <a:solidFill>
                  <a:srgbClr val="C00000"/>
                </a:solidFill>
                <a:latin typeface="Times New Roman" pitchFamily="18" charset="0"/>
                <a:cs typeface="Times New Roman" pitchFamily="18" charset="0"/>
              </a:rPr>
              <a:t>Asymmetric Multiprocessor (ASMP) –</a:t>
            </a:r>
          </a:p>
          <a:p>
            <a:pPr algn="just">
              <a:buNone/>
            </a:pPr>
            <a:r>
              <a:rPr lang="en-US" sz="1800" dirty="0">
                <a:latin typeface="Times New Roman" pitchFamily="18" charset="0"/>
                <a:cs typeface="Times New Roman" pitchFamily="18" charset="0"/>
              </a:rPr>
              <a:t>    In this, each processor assigned a specific task. This model is called master-slave since one CPU  is the master and all the others are slaves.</a:t>
            </a:r>
          </a:p>
        </p:txBody>
      </p:sp>
    </p:spTree>
    <p:extLst>
      <p:ext uri="{BB962C8B-B14F-4D97-AF65-F5344CB8AC3E}">
        <p14:creationId xmlns:p14="http://schemas.microsoft.com/office/powerpoint/2010/main" val="345362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696200" cy="792162"/>
          </a:xfrm>
        </p:spPr>
        <p:txBody>
          <a:bodyPr>
            <a:normAutofit/>
          </a:bodyPr>
          <a:lstStyle/>
          <a:p>
            <a:r>
              <a:rPr lang="en-US" sz="4000" b="1" dirty="0">
                <a:solidFill>
                  <a:srgbClr val="C00000"/>
                </a:solidFill>
                <a:latin typeface="Times New Roman" pitchFamily="18" charset="0"/>
                <a:cs typeface="Times New Roman" pitchFamily="18" charset="0"/>
              </a:rPr>
              <a:t>Distributed systems</a:t>
            </a:r>
          </a:p>
        </p:txBody>
      </p:sp>
      <p:sp>
        <p:nvSpPr>
          <p:cNvPr id="3" name="Content Placeholder 2"/>
          <p:cNvSpPr>
            <a:spLocks noGrp="1"/>
          </p:cNvSpPr>
          <p:nvPr>
            <p:ph idx="1"/>
          </p:nvPr>
        </p:nvSpPr>
        <p:spPr>
          <a:xfrm>
            <a:off x="457200" y="1828800"/>
            <a:ext cx="8229600" cy="4648200"/>
          </a:xfrm>
        </p:spPr>
        <p:txBody>
          <a:bodyPr>
            <a:normAutofit/>
          </a:bodyPr>
          <a:lstStyle/>
          <a:p>
            <a:pPr algn="just">
              <a:buFont typeface="Wingdings" pitchFamily="2" charset="2"/>
              <a:buChar char="Ø"/>
            </a:pPr>
            <a:r>
              <a:rPr lang="en-US" sz="1800" dirty="0">
                <a:latin typeface="Times New Roman" pitchFamily="18" charset="0"/>
                <a:cs typeface="Times New Roman" pitchFamily="18" charset="0"/>
              </a:rPr>
              <a:t>Distributed systems use multiple central processors to serve multiple real time application and multiple users.</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 Data processing jobs are distributed among the processors accordingly to which one can perform each job most efficiently.</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The processors communicate with one another through various communication lines (such as high-speed buses or telephone lines). These are referred as </a:t>
            </a:r>
            <a:r>
              <a:rPr lang="en-US" sz="1800" b="1" dirty="0">
                <a:latin typeface="Times New Roman" pitchFamily="18" charset="0"/>
                <a:cs typeface="Times New Roman" pitchFamily="18" charset="0"/>
              </a:rPr>
              <a:t>loosely coupled systems or distributed systems</a:t>
            </a:r>
            <a:r>
              <a:rPr lang="en-US" sz="1800" dirty="0">
                <a:latin typeface="Times New Roman" pitchFamily="18" charset="0"/>
                <a:cs typeface="Times New Roman" pitchFamily="18" charset="0"/>
              </a:rPr>
              <a:t>. </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Processors in a distributed system may vary in size and function. These processors are referred as sites, nodes, computers and so on.</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07445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05400"/>
          </a:xfrm>
        </p:spPr>
        <p:txBody>
          <a:bodyPr>
            <a:normAutofit/>
          </a:bodyPr>
          <a:lstStyle/>
          <a:p>
            <a:pPr>
              <a:buNone/>
            </a:pPr>
            <a:r>
              <a:rPr lang="en-US" sz="1800" b="1" dirty="0">
                <a:solidFill>
                  <a:srgbClr val="C00000"/>
                </a:solidFill>
                <a:latin typeface="Times New Roman" pitchFamily="18" charset="0"/>
                <a:ea typeface="+mj-ea"/>
                <a:cs typeface="Times New Roman" pitchFamily="18" charset="0"/>
              </a:rPr>
              <a:t>Advantages –</a:t>
            </a:r>
          </a:p>
          <a:p>
            <a:r>
              <a:rPr lang="en-US" sz="1800" dirty="0">
                <a:latin typeface="Times New Roman" pitchFamily="18" charset="0"/>
                <a:cs typeface="Times New Roman" pitchFamily="18" charset="0"/>
              </a:rPr>
              <a:t>Speedup the exchange of data with one another via electronic mail.</a:t>
            </a:r>
          </a:p>
          <a:p>
            <a:r>
              <a:rPr lang="en-US" sz="1800" dirty="0">
                <a:latin typeface="Times New Roman" pitchFamily="18" charset="0"/>
                <a:cs typeface="Times New Roman" pitchFamily="18" charset="0"/>
              </a:rPr>
              <a:t>Reduction of the load on the host computer.</a:t>
            </a:r>
          </a:p>
          <a:p>
            <a:r>
              <a:rPr lang="en-US" sz="1800" dirty="0">
                <a:latin typeface="Times New Roman" pitchFamily="18" charset="0"/>
                <a:cs typeface="Times New Roman" pitchFamily="18" charset="0"/>
              </a:rPr>
              <a:t>Reliability (fault tolerance) - if some of the machines crash, the system can survive.</a:t>
            </a:r>
          </a:p>
          <a:p>
            <a:r>
              <a:rPr lang="en-US" sz="1800" dirty="0">
                <a:latin typeface="Times New Roman" pitchFamily="18" charset="0"/>
                <a:cs typeface="Times New Roman" pitchFamily="18" charset="0"/>
              </a:rPr>
              <a:t>Sharing of data/resources - shared data is essential to many applications (banking, computer- supported cooperative work, reservation systems); other resources can be also shared (e.g. expensive printers).</a:t>
            </a:r>
          </a:p>
          <a:p>
            <a:pPr>
              <a:buNone/>
            </a:pPr>
            <a:endParaRPr lang="en-US" sz="1800" dirty="0">
              <a:latin typeface="Times New Roman" pitchFamily="18" charset="0"/>
              <a:cs typeface="Times New Roman" pitchFamily="18" charset="0"/>
            </a:endParaRPr>
          </a:p>
          <a:p>
            <a:pPr>
              <a:buNone/>
            </a:pPr>
            <a:r>
              <a:rPr lang="en-US" sz="1800" b="1" dirty="0">
                <a:solidFill>
                  <a:srgbClr val="C00000"/>
                </a:solidFill>
                <a:latin typeface="Times New Roman" pitchFamily="18" charset="0"/>
                <a:ea typeface="+mj-ea"/>
                <a:cs typeface="Times New Roman" pitchFamily="18" charset="0"/>
              </a:rPr>
              <a:t>Disadvantages –</a:t>
            </a:r>
          </a:p>
          <a:p>
            <a:r>
              <a:rPr lang="en-US" sz="1800" b="1" dirty="0">
                <a:latin typeface="Times New Roman" pitchFamily="18" charset="0"/>
                <a:cs typeface="Times New Roman" pitchFamily="18" charset="0"/>
              </a:rPr>
              <a:t>Complex System - </a:t>
            </a:r>
            <a:r>
              <a:rPr lang="en-US" sz="1800" dirty="0">
                <a:latin typeface="Times New Roman" pitchFamily="18" charset="0"/>
                <a:cs typeface="Times New Roman" pitchFamily="18" charset="0"/>
              </a:rPr>
              <a:t>Distributed systems are much more complex to setup and difficult to maintain.</a:t>
            </a:r>
          </a:p>
          <a:p>
            <a:r>
              <a:rPr lang="en-US" sz="1800" b="1" dirty="0">
                <a:latin typeface="Times New Roman" pitchFamily="18" charset="0"/>
                <a:cs typeface="Times New Roman" pitchFamily="18" charset="0"/>
              </a:rPr>
              <a:t>Security problems -</a:t>
            </a:r>
            <a:r>
              <a:rPr lang="en-US" sz="1800" dirty="0">
                <a:latin typeface="Times New Roman" pitchFamily="18" charset="0"/>
                <a:cs typeface="Times New Roman" pitchFamily="18" charset="0"/>
              </a:rPr>
              <a:t> sharing generates the problem of data security.</a:t>
            </a:r>
          </a:p>
          <a:p>
            <a:r>
              <a:rPr lang="en-US" sz="1800" b="1" dirty="0">
                <a:latin typeface="Times New Roman" pitchFamily="18" charset="0"/>
                <a:cs typeface="Times New Roman" pitchFamily="18" charset="0"/>
              </a:rPr>
              <a:t>Networking problems</a:t>
            </a:r>
            <a:r>
              <a:rPr lang="en-US" sz="1800" dirty="0">
                <a:latin typeface="Times New Roman" pitchFamily="18" charset="0"/>
                <a:cs typeface="Times New Roman" pitchFamily="18" charset="0"/>
              </a:rPr>
              <a:t>: several problems are created by the network infrastructure, which have to be dealt with: loss of messages, overloading, ...</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a:buNone/>
            </a:pPr>
            <a:endParaRPr lang="en-US" sz="1800" b="1" i="1" dirty="0">
              <a:latin typeface="Times New Roman" pitchFamily="18" charset="0"/>
              <a:ea typeface="+mj-ea"/>
              <a:cs typeface="Times New Roman" pitchFamily="18" charset="0"/>
            </a:endParaRPr>
          </a:p>
        </p:txBody>
      </p:sp>
      <p:sp>
        <p:nvSpPr>
          <p:cNvPr id="4" name="Title 1"/>
          <p:cNvSpPr>
            <a:spLocks noGrp="1"/>
          </p:cNvSpPr>
          <p:nvPr>
            <p:ph type="title"/>
          </p:nvPr>
        </p:nvSpPr>
        <p:spPr>
          <a:xfrm>
            <a:off x="990600" y="609600"/>
            <a:ext cx="7696200" cy="792162"/>
          </a:xfrm>
        </p:spPr>
        <p:txBody>
          <a:bodyPr>
            <a:normAutofit/>
          </a:bodyPr>
          <a:lstStyle/>
          <a:p>
            <a:r>
              <a:rPr lang="en-US" sz="4000" b="1" dirty="0">
                <a:solidFill>
                  <a:srgbClr val="C00000"/>
                </a:solidFill>
                <a:latin typeface="Times New Roman" pitchFamily="18" charset="0"/>
                <a:cs typeface="Times New Roman" pitchFamily="18" charset="0"/>
              </a:rPr>
              <a:t>Distributed systems</a:t>
            </a:r>
          </a:p>
        </p:txBody>
      </p:sp>
    </p:spTree>
    <p:extLst>
      <p:ext uri="{BB962C8B-B14F-4D97-AF65-F5344CB8AC3E}">
        <p14:creationId xmlns:p14="http://schemas.microsoft.com/office/powerpoint/2010/main" val="172414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715962"/>
          </a:xfrm>
        </p:spPr>
        <p:txBody>
          <a:bodyPr>
            <a:normAutofit/>
          </a:bodyPr>
          <a:lstStyle/>
          <a:p>
            <a:r>
              <a:rPr lang="en-US" sz="4000" b="1" dirty="0">
                <a:solidFill>
                  <a:srgbClr val="C00000"/>
                </a:solidFill>
                <a:latin typeface="Times New Roman" pitchFamily="18" charset="0"/>
                <a:cs typeface="Times New Roman" pitchFamily="18" charset="0"/>
              </a:rPr>
              <a:t>Real Time Systems</a:t>
            </a:r>
          </a:p>
        </p:txBody>
      </p:sp>
      <p:sp>
        <p:nvSpPr>
          <p:cNvPr id="3" name="Content Placeholder 2"/>
          <p:cNvSpPr>
            <a:spLocks noGrp="1"/>
          </p:cNvSpPr>
          <p:nvPr>
            <p:ph idx="1"/>
          </p:nvPr>
        </p:nvSpPr>
        <p:spPr>
          <a:xfrm>
            <a:off x="304800" y="1371600"/>
            <a:ext cx="8382000" cy="4754563"/>
          </a:xfrm>
        </p:spPr>
        <p:txBody>
          <a:bodyPr>
            <a:normAutofit fontScale="92500"/>
          </a:bodyPr>
          <a:lstStyle/>
          <a:p>
            <a:pPr algn="just"/>
            <a:r>
              <a:rPr lang="en-US" sz="1800" dirty="0">
                <a:latin typeface="Times New Roman" pitchFamily="18" charset="0"/>
                <a:cs typeface="Times New Roman" pitchFamily="18" charset="0"/>
              </a:rPr>
              <a:t>A real time operating system is the type of system which uses maximum time and resources to output exact and on the time result. </a:t>
            </a:r>
          </a:p>
          <a:p>
            <a:pPr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is no difference between the results when same problem run on different occasion on same machine. </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Real System is always on line whereas on line system need not be real time. </a:t>
            </a:r>
          </a:p>
          <a:p>
            <a:pPr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Real-time systems are used when there are rigid time requirements on the operation of a processor or the flow of data and real-time systems can be used as a control device in a dedicated application. </a:t>
            </a:r>
          </a:p>
          <a:p>
            <a:pPr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Real-time operating system has well-defined, fixed time constraints otherwise system will fail. </a:t>
            </a:r>
          </a:p>
          <a:p>
            <a:pPr algn="just"/>
            <a:r>
              <a:rPr lang="en-US" sz="1800" dirty="0">
                <a:latin typeface="Times New Roman" pitchFamily="18" charset="0"/>
                <a:cs typeface="Times New Roman" pitchFamily="18" charset="0"/>
              </a:rPr>
              <a:t>Example Scientific experiments, medical imaging systems, industrial control systems, weapon systems, robots, and home-applicance controllers, Air traffic control system etc.</a:t>
            </a:r>
          </a:p>
        </p:txBody>
      </p:sp>
    </p:spTree>
    <p:extLst>
      <p:ext uri="{BB962C8B-B14F-4D97-AF65-F5344CB8AC3E}">
        <p14:creationId xmlns:p14="http://schemas.microsoft.com/office/powerpoint/2010/main" val="201437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10600" cy="5029200"/>
          </a:xfrm>
        </p:spPr>
        <p:txBody>
          <a:bodyPr>
            <a:normAutofit/>
          </a:bodyPr>
          <a:lstStyle/>
          <a:p>
            <a:pPr algn="just">
              <a:buNone/>
            </a:pPr>
            <a:r>
              <a:rPr lang="en-US" sz="1800" b="1" dirty="0">
                <a:solidFill>
                  <a:srgbClr val="C00000"/>
                </a:solidFill>
                <a:latin typeface="Times New Roman" pitchFamily="18" charset="0"/>
                <a:cs typeface="Times New Roman" pitchFamily="18" charset="0"/>
              </a:rPr>
              <a:t>Hard real-time systems -</a:t>
            </a:r>
          </a:p>
          <a:p>
            <a:pPr algn="just"/>
            <a:r>
              <a:rPr lang="en-US" sz="1800" dirty="0">
                <a:latin typeface="Times New Roman" pitchFamily="18" charset="0"/>
                <a:cs typeface="Times New Roman" pitchFamily="18" charset="0"/>
              </a:rPr>
              <a:t>Hard real-time systems guarantee that critical tasks complete on time. For Ex. Scientific experiments, medical imaging systems, industrial control systems, weapon systems, robots, and home-applicance controllers, Air traffic control system etc.</a:t>
            </a:r>
          </a:p>
          <a:p>
            <a:pPr algn="just">
              <a:buNone/>
            </a:pPr>
            <a:endParaRPr lang="en-US" sz="1800" dirty="0">
              <a:latin typeface="Times New Roman" pitchFamily="18" charset="0"/>
              <a:cs typeface="Times New Roman" pitchFamily="18" charset="0"/>
            </a:endParaRPr>
          </a:p>
          <a:p>
            <a:pPr algn="just">
              <a:buNone/>
            </a:pPr>
            <a:r>
              <a:rPr lang="en-US" sz="1800" b="1" dirty="0">
                <a:solidFill>
                  <a:srgbClr val="C00000"/>
                </a:solidFill>
                <a:latin typeface="Times New Roman" pitchFamily="18" charset="0"/>
                <a:cs typeface="Times New Roman" pitchFamily="18" charset="0"/>
              </a:rPr>
              <a:t>Soft real-time systems -</a:t>
            </a:r>
          </a:p>
          <a:p>
            <a:pPr algn="just"/>
            <a:r>
              <a:rPr lang="en-US" sz="1800" dirty="0">
                <a:latin typeface="Times New Roman" pitchFamily="18" charset="0"/>
                <a:cs typeface="Times New Roman" pitchFamily="18" charset="0"/>
              </a:rPr>
              <a:t>Soft real time systems are less restrictive. Critical real-time task gets priority over other tasks and retains the priority until it completes. Soft real-time systems have limited utility than hard real-time systems.For example, Multimedia, virtual reality, Advanced Scientific Projects like undersea exploration and planetary rovers etc.</a:t>
            </a:r>
          </a:p>
          <a:p>
            <a:endParaRPr lang="en-US" sz="1800" dirty="0"/>
          </a:p>
        </p:txBody>
      </p:sp>
      <p:sp>
        <p:nvSpPr>
          <p:cNvPr id="4" name="Title 1"/>
          <p:cNvSpPr>
            <a:spLocks noGrp="1"/>
          </p:cNvSpPr>
          <p:nvPr>
            <p:ph type="title"/>
          </p:nvPr>
        </p:nvSpPr>
        <p:spPr>
          <a:xfrm>
            <a:off x="914400" y="685800"/>
            <a:ext cx="7772400" cy="715962"/>
          </a:xfrm>
        </p:spPr>
        <p:txBody>
          <a:bodyPr>
            <a:noAutofit/>
          </a:bodyPr>
          <a:lstStyle/>
          <a:p>
            <a:r>
              <a:rPr lang="en-US" sz="4000" dirty="0">
                <a:solidFill>
                  <a:srgbClr val="C00000"/>
                </a:solidFill>
                <a:latin typeface="Times New Roman" pitchFamily="18" charset="0"/>
                <a:cs typeface="Times New Roman" pitchFamily="18" charset="0"/>
              </a:rPr>
              <a:t>Types of real-time operating systems </a:t>
            </a:r>
          </a:p>
        </p:txBody>
      </p:sp>
    </p:spTree>
    <p:extLst>
      <p:ext uri="{BB962C8B-B14F-4D97-AF65-F5344CB8AC3E}">
        <p14:creationId xmlns:p14="http://schemas.microsoft.com/office/powerpoint/2010/main" val="205820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05400"/>
          </a:xfrm>
        </p:spPr>
        <p:txBody>
          <a:bodyPr>
            <a:normAutofit lnSpcReduction="10000"/>
          </a:bodyPr>
          <a:lstStyle/>
          <a:p>
            <a:pPr>
              <a:buNone/>
            </a:pPr>
            <a:r>
              <a:rPr lang="en-US" sz="1800" b="1" dirty="0">
                <a:solidFill>
                  <a:srgbClr val="C00000"/>
                </a:solidFill>
                <a:latin typeface="Times New Roman" pitchFamily="18" charset="0"/>
                <a:cs typeface="Times New Roman" pitchFamily="18" charset="0"/>
              </a:rPr>
              <a:t>Advantages -</a:t>
            </a:r>
            <a:endParaRPr lang="en-US" sz="1800" dirty="0">
              <a:solidFill>
                <a:srgbClr val="C00000"/>
              </a:solidFill>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Focus on Application </a:t>
            </a:r>
            <a:r>
              <a:rPr lang="en-US" sz="1800" dirty="0">
                <a:latin typeface="Times New Roman" pitchFamily="18" charset="0"/>
                <a:cs typeface="Times New Roman" pitchFamily="18" charset="0"/>
              </a:rPr>
              <a:t>- These type of operating system focus on applications which are running and usually give less importance to other application residing in waiting stage of life cycle. So less applications or tasks are managed and give exact result on current execution work.</a:t>
            </a:r>
          </a:p>
          <a:p>
            <a:pPr algn="just"/>
            <a:r>
              <a:rPr lang="en-US" sz="1800" b="1" dirty="0">
                <a:latin typeface="Times New Roman" pitchFamily="18" charset="0"/>
                <a:cs typeface="Times New Roman" pitchFamily="18" charset="0"/>
              </a:rPr>
              <a:t>Error Free </a:t>
            </a:r>
            <a:r>
              <a:rPr lang="en-US" sz="1800" dirty="0">
                <a:latin typeface="Times New Roman" pitchFamily="18" charset="0"/>
                <a:cs typeface="Times New Roman" pitchFamily="18" charset="0"/>
              </a:rPr>
              <a:t>- RTOS (Real Time Operating System) is error free that mean it has no chances of error in performing tasks.</a:t>
            </a:r>
          </a:p>
          <a:p>
            <a:pPr algn="just"/>
            <a:r>
              <a:rPr lang="en-US" sz="1800" b="1" dirty="0">
                <a:latin typeface="Times New Roman" pitchFamily="18" charset="0"/>
                <a:cs typeface="Times New Roman" pitchFamily="18" charset="0"/>
              </a:rPr>
              <a:t>24-7 systems</a:t>
            </a:r>
            <a:r>
              <a:rPr lang="en-US" sz="1800" dirty="0">
                <a:latin typeface="Times New Roman" pitchFamily="18" charset="0"/>
                <a:cs typeface="Times New Roman" pitchFamily="18" charset="0"/>
              </a:rPr>
              <a:t>: – RTOS can be best used for any applications which run 24 hours and 7 days because it do less task shifting and give maximum output.</a:t>
            </a:r>
          </a:p>
          <a:p>
            <a:pPr algn="just"/>
            <a:r>
              <a:rPr lang="en-US" sz="1800" b="1" dirty="0">
                <a:latin typeface="Times New Roman" pitchFamily="18" charset="0"/>
                <a:cs typeface="Times New Roman" pitchFamily="18" charset="0"/>
              </a:rPr>
              <a:t>Memory Allocation</a:t>
            </a:r>
            <a:r>
              <a:rPr lang="en-US" sz="1800" dirty="0">
                <a:latin typeface="Times New Roman" pitchFamily="18" charset="0"/>
                <a:cs typeface="Times New Roman" pitchFamily="18" charset="0"/>
              </a:rPr>
              <a:t>: - Memory allocation is best managed in these type of systems.</a:t>
            </a:r>
          </a:p>
          <a:p>
            <a:pPr>
              <a:buNone/>
            </a:pPr>
            <a:r>
              <a:rPr lang="en-US" sz="1800" b="1" dirty="0">
                <a:solidFill>
                  <a:srgbClr val="C00000"/>
                </a:solidFill>
                <a:latin typeface="Times New Roman" pitchFamily="18" charset="0"/>
                <a:cs typeface="Times New Roman" pitchFamily="18" charset="0"/>
              </a:rPr>
              <a:t>Disadvantages –</a:t>
            </a:r>
          </a:p>
          <a:p>
            <a:pPr algn="just"/>
            <a:r>
              <a:rPr lang="en-US" sz="1800" b="1" dirty="0">
                <a:latin typeface="Times New Roman" pitchFamily="18" charset="0"/>
                <a:cs typeface="Times New Roman" pitchFamily="18" charset="0"/>
              </a:rPr>
              <a:t>Expensive</a:t>
            </a:r>
            <a:r>
              <a:rPr lang="en-US" sz="1800" dirty="0">
                <a:latin typeface="Times New Roman" pitchFamily="18" charset="0"/>
                <a:cs typeface="Times New Roman" pitchFamily="18" charset="0"/>
              </a:rPr>
              <a:t>: - RTOS are usually very expensive because of the resources they need to work.</a:t>
            </a:r>
          </a:p>
          <a:p>
            <a:pPr algn="just"/>
            <a:r>
              <a:rPr lang="en-US" sz="1800" b="1" dirty="0">
                <a:latin typeface="Times New Roman" pitchFamily="18" charset="0"/>
                <a:cs typeface="Times New Roman" pitchFamily="18" charset="0"/>
              </a:rPr>
              <a:t>Not easy to program</a:t>
            </a:r>
            <a:r>
              <a:rPr lang="en-US" sz="1800" dirty="0">
                <a:latin typeface="Times New Roman" pitchFamily="18" charset="0"/>
                <a:cs typeface="Times New Roman" pitchFamily="18" charset="0"/>
              </a:rPr>
              <a:t>: - The designer have to write proficient program for real time operating system which is not easy as a piece of cake.</a:t>
            </a:r>
          </a:p>
          <a:p>
            <a:pPr algn="just"/>
            <a:r>
              <a:rPr lang="en-US" sz="1800" b="1" dirty="0">
                <a:latin typeface="Times New Roman" pitchFamily="18" charset="0"/>
                <a:cs typeface="Times New Roman" pitchFamily="18" charset="0"/>
              </a:rPr>
              <a:t>Low Priority Tasks</a:t>
            </a:r>
            <a:r>
              <a:rPr lang="en-US" sz="1800" dirty="0">
                <a:latin typeface="Times New Roman" pitchFamily="18" charset="0"/>
                <a:cs typeface="Times New Roman" pitchFamily="18" charset="0"/>
              </a:rPr>
              <a:t>: - The low priority tasks may not get time to run because these systems have to keep accuracy of current running programs</a:t>
            </a:r>
          </a:p>
          <a:p>
            <a:pPr>
              <a:buNone/>
            </a:pPr>
            <a:endParaRPr lang="en-US" sz="1800" b="1"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sp>
        <p:nvSpPr>
          <p:cNvPr id="4" name="Title 1"/>
          <p:cNvSpPr>
            <a:spLocks noGrp="1"/>
          </p:cNvSpPr>
          <p:nvPr>
            <p:ph type="title"/>
          </p:nvPr>
        </p:nvSpPr>
        <p:spPr>
          <a:xfrm>
            <a:off x="914400" y="685800"/>
            <a:ext cx="7772400" cy="715962"/>
          </a:xfrm>
        </p:spPr>
        <p:txBody>
          <a:bodyPr>
            <a:noAutofit/>
          </a:bodyPr>
          <a:lstStyle/>
          <a:p>
            <a:r>
              <a:rPr lang="en-US" sz="4000" dirty="0">
                <a:solidFill>
                  <a:srgbClr val="C00000"/>
                </a:solidFill>
                <a:latin typeface="Times New Roman" pitchFamily="18" charset="0"/>
                <a:cs typeface="Times New Roman" pitchFamily="18" charset="0"/>
              </a:rPr>
              <a:t>Real-time operating systems </a:t>
            </a:r>
          </a:p>
        </p:txBody>
      </p:sp>
    </p:spTree>
    <p:extLst>
      <p:ext uri="{BB962C8B-B14F-4D97-AF65-F5344CB8AC3E}">
        <p14:creationId xmlns:p14="http://schemas.microsoft.com/office/powerpoint/2010/main" val="421904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Times New Roman" pitchFamily="18" charset="0"/>
                <a:cs typeface="Times New Roman" pitchFamily="18" charset="0"/>
              </a:rPr>
              <a:t>Lecture 3 </a:t>
            </a:r>
            <a:br>
              <a:rPr lang="en-US" dirty="0">
                <a:solidFill>
                  <a:srgbClr val="C00000"/>
                </a:solidFill>
                <a:latin typeface="Times New Roman" pitchFamily="18" charset="0"/>
                <a:cs typeface="Times New Roman" pitchFamily="18" charset="0"/>
              </a:rPr>
            </a:br>
            <a:r>
              <a:rPr lang="en-US" b="1" dirty="0">
                <a:solidFill>
                  <a:srgbClr val="C00000"/>
                </a:solidFill>
              </a:rPr>
              <a:t>Types of Operating System</a:t>
            </a:r>
            <a:endParaRPr lang="en-US" dirty="0"/>
          </a:p>
        </p:txBody>
      </p:sp>
      <p:sp>
        <p:nvSpPr>
          <p:cNvPr id="3" name="Content Placeholder 2"/>
          <p:cNvSpPr>
            <a:spLocks noGrp="1"/>
          </p:cNvSpPr>
          <p:nvPr>
            <p:ph idx="1"/>
          </p:nvPr>
        </p:nvSpPr>
        <p:spPr/>
        <p:txBody>
          <a:bodyPr>
            <a:normAutofit/>
          </a:bodyPr>
          <a:lstStyle/>
          <a:p>
            <a:r>
              <a:rPr lang="en-US" dirty="0"/>
              <a:t>Simple Batch Systems</a:t>
            </a:r>
          </a:p>
          <a:p>
            <a:r>
              <a:rPr lang="en-US" dirty="0" err="1"/>
              <a:t>Multiprogrammed</a:t>
            </a:r>
            <a:r>
              <a:rPr lang="en-US" dirty="0"/>
              <a:t> Batch Systems</a:t>
            </a:r>
          </a:p>
          <a:p>
            <a:r>
              <a:rPr lang="en-US" dirty="0"/>
              <a:t>Time-sharing operating systems</a:t>
            </a:r>
          </a:p>
          <a:p>
            <a:r>
              <a:rPr lang="en-US" dirty="0"/>
              <a:t>Distributed operating System</a:t>
            </a:r>
          </a:p>
          <a:p>
            <a:r>
              <a:rPr lang="en-US" dirty="0"/>
              <a:t>Network operating System</a:t>
            </a:r>
            <a:endParaRPr lang="en-US" b="1" dirty="0"/>
          </a:p>
          <a:p>
            <a:r>
              <a:rPr lang="en-US" dirty="0"/>
              <a:t>Real Time operating System</a:t>
            </a:r>
            <a:endParaRPr lang="en-US" b="1" dirty="0"/>
          </a:p>
          <a:p>
            <a:pPr>
              <a:buNone/>
            </a:pPr>
            <a:r>
              <a:rPr lang="en-US" dirty="0"/>
              <a:t> 		</a:t>
            </a:r>
            <a:r>
              <a:rPr lang="en-US" sz="2000" dirty="0"/>
              <a:t>Hard real-time systems</a:t>
            </a:r>
          </a:p>
          <a:p>
            <a:pPr>
              <a:buNone/>
            </a:pPr>
            <a:r>
              <a:rPr lang="en-US" sz="2000" dirty="0"/>
              <a:t>		Soft real-time systems</a:t>
            </a:r>
          </a:p>
          <a:p>
            <a:pPr>
              <a:buNone/>
            </a:pPr>
            <a:endParaRPr lang="en-US" b="1"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066799"/>
          </a:xfrm>
        </p:spPr>
        <p:txBody>
          <a:bodyPr/>
          <a:lstStyle/>
          <a:p>
            <a:r>
              <a:rPr lang="en-US" dirty="0">
                <a:solidFill>
                  <a:srgbClr val="C00000"/>
                </a:solidFill>
              </a:rPr>
              <a:t>Conclusion</a:t>
            </a:r>
            <a:endParaRPr lang="en-US" dirty="0"/>
          </a:p>
        </p:txBody>
      </p:sp>
      <p:sp>
        <p:nvSpPr>
          <p:cNvPr id="3" name="Subtitle 2"/>
          <p:cNvSpPr>
            <a:spLocks noGrp="1"/>
          </p:cNvSpPr>
          <p:nvPr>
            <p:ph type="subTitle" idx="1"/>
          </p:nvPr>
        </p:nvSpPr>
        <p:spPr>
          <a:xfrm>
            <a:off x="762000" y="1752600"/>
            <a:ext cx="7696200" cy="4495800"/>
          </a:xfrm>
        </p:spPr>
        <p:txBody>
          <a:bodyPr>
            <a:normAutofit/>
          </a:bodyPr>
          <a:lstStyle/>
          <a:p>
            <a:pPr algn="l"/>
            <a:r>
              <a:rPr lang="en-US" sz="2000" dirty="0">
                <a:solidFill>
                  <a:schemeClr val="tx1"/>
                </a:solidFill>
              </a:rPr>
              <a:t>Learning this lecture will enable the students to understand various types of operating systems. It also gives students the opportunity to compare different types of operating systems on the basis of advantages and disadvantages mentioned in </a:t>
            </a:r>
            <a:r>
              <a:rPr lang="en-US" sz="2000">
                <a:solidFill>
                  <a:schemeClr val="tx1"/>
                </a:solidFill>
              </a:rPr>
              <a:t>these slides.</a:t>
            </a:r>
            <a:endParaRPr lang="en-US" sz="2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gn="l"/>
            <a:r>
              <a:rPr lang="en-US" sz="1400" dirty="0">
                <a:hlinkClick r:id="rId2"/>
              </a:rPr>
              <a:t>https://www.includehelp.com/c-programming-questions/</a:t>
            </a:r>
            <a:endParaRPr lang="en-US" sz="1400" dirty="0"/>
          </a:p>
          <a:p>
            <a:pPr algn="l"/>
            <a:endParaRPr lang="en-US" sz="1400" dirty="0"/>
          </a:p>
          <a:p>
            <a:pPr algn="l"/>
            <a:r>
              <a:rPr lang="en-US" sz="1400" dirty="0">
                <a:hlinkClick r:id="rId3"/>
              </a:rPr>
              <a:t>https://www.studytonight.com/operating-system/</a:t>
            </a:r>
            <a:endParaRPr lang="en-US" sz="1400" dirty="0"/>
          </a:p>
          <a:p>
            <a:pPr algn="l"/>
            <a:endParaRPr lang="en-US" sz="1400" dirty="0"/>
          </a:p>
          <a:p>
            <a:pPr algn="l"/>
            <a:r>
              <a:rPr lang="en-US" sz="1400" u="sng" dirty="0">
                <a:solidFill>
                  <a:srgbClr val="0070C0"/>
                </a:solidFill>
                <a:hlinkClick r:id="rId4"/>
              </a:rPr>
              <a:t>https://computing.llnl.gov/tutorials/</a:t>
            </a:r>
            <a:endParaRPr lang="en-US" sz="1400" u="sng" dirty="0">
              <a:solidFill>
                <a:srgbClr val="0070C0"/>
              </a:solidFill>
            </a:endParaRPr>
          </a:p>
          <a:p>
            <a:pPr algn="l"/>
            <a:endParaRPr lang="en-US" sz="1400" u="sng" dirty="0">
              <a:solidFill>
                <a:srgbClr val="0070C0"/>
              </a:solidFill>
            </a:endParaRPr>
          </a:p>
          <a:p>
            <a:pPr algn="l"/>
            <a:r>
              <a:rPr lang="en-US" sz="1400" dirty="0">
                <a:hlinkClick r:id="rId5"/>
              </a:rPr>
              <a:t>https://www.tutorialspoint.com/operating_system/index.htm#:~:text=An%20operating%20system%20(OS)%20is,software%20in%20a%20computer%20system.</a:t>
            </a:r>
            <a:endParaRPr lang="en-US" sz="1400" dirty="0"/>
          </a:p>
          <a:p>
            <a:pPr algn="l"/>
            <a:endParaRPr lang="en-US" sz="1400" u="sng" dirty="0">
              <a:solidFill>
                <a:srgbClr val="0070C0"/>
              </a:solidFill>
            </a:endParaRPr>
          </a:p>
          <a:p>
            <a:pPr algn="l"/>
            <a:r>
              <a:rPr lang="en-US" sz="1400" dirty="0">
                <a:hlinkClick r:id="rId6"/>
              </a:rPr>
              <a:t>https://www.javatpoint.com/os-tutorial</a:t>
            </a:r>
            <a:endParaRPr lang="en-US" sz="1400" dirty="0"/>
          </a:p>
          <a:p>
            <a:pPr algn="l"/>
            <a:endParaRPr lang="en-US" sz="1400" u="sng" dirty="0">
              <a:solidFill>
                <a:srgbClr val="0070C0"/>
              </a:solidFill>
            </a:endParaRPr>
          </a:p>
          <a:p>
            <a:pPr algn="l"/>
            <a:r>
              <a:rPr lang="en-US" sz="1400" dirty="0">
                <a:hlinkClick r:id="rId7"/>
              </a:rPr>
              <a:t>https://www.guru99.com/operating-system-tutorial.html</a:t>
            </a:r>
            <a:endParaRPr lang="en-US" sz="1400" dirty="0"/>
          </a:p>
          <a:p>
            <a:pPr algn="l"/>
            <a:r>
              <a:rPr lang="en-US" sz="1400" dirty="0">
                <a:hlinkClick r:id="rId8"/>
              </a:rPr>
              <a:t>https://www.geeksforgeeks.org/operating-systems/</a:t>
            </a:r>
            <a:endParaRPr lang="en-US" sz="1400" u="sng" dirty="0">
              <a:solidFill>
                <a:srgbClr val="0070C0"/>
              </a:solidFill>
            </a:endParaRPr>
          </a:p>
          <a:p>
            <a:pPr algn="l"/>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838200"/>
          </a:xfrm>
        </p:spPr>
        <p:txBody>
          <a:bodyPr>
            <a:noAutofit/>
          </a:bodyPr>
          <a:lstStyle/>
          <a:p>
            <a:r>
              <a:rPr lang="en-US" sz="4000" b="1" dirty="0">
                <a:solidFill>
                  <a:srgbClr val="C00000"/>
                </a:solidFill>
                <a:latin typeface="Times New Roman" pitchFamily="18" charset="0"/>
                <a:cs typeface="Times New Roman" pitchFamily="18" charset="0"/>
              </a:rPr>
              <a:t>Batch operating system</a:t>
            </a:r>
            <a:br>
              <a:rPr lang="en-US" sz="4000" b="1" dirty="0">
                <a:solidFill>
                  <a:srgbClr val="C00000"/>
                </a:solidFill>
                <a:latin typeface="Times New Roman" pitchFamily="18" charset="0"/>
                <a:cs typeface="Times New Roman" pitchFamily="18" charset="0"/>
              </a:rPr>
            </a:br>
            <a:endParaRPr lang="en-US" sz="40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724400"/>
          </a:xfrm>
        </p:spPr>
        <p:txBody>
          <a:bodyPr>
            <a:normAutofit/>
          </a:bodyPr>
          <a:lstStyle/>
          <a:p>
            <a:pPr marL="0" algn="just">
              <a:spcBef>
                <a:spcPts val="0"/>
              </a:spcBef>
              <a:buFont typeface="Wingdings" pitchFamily="2" charset="2"/>
              <a:buChar char="Ø"/>
            </a:pPr>
            <a:r>
              <a:rPr lang="en-US" sz="1800" dirty="0">
                <a:latin typeface="Times New Roman" pitchFamily="18" charset="0"/>
                <a:cs typeface="Times New Roman" pitchFamily="18" charset="0"/>
              </a:rPr>
              <a:t>In early days, computer work was given on punch cards and then these punch cards behave as input to the computer. </a:t>
            </a:r>
          </a:p>
          <a:p>
            <a:pPr marL="0" algn="just">
              <a:spcBef>
                <a:spcPts val="0"/>
              </a:spcBef>
              <a:buNone/>
            </a:pPr>
            <a:endParaRPr lang="en-US" sz="1800" dirty="0">
              <a:latin typeface="Times New Roman" pitchFamily="18" charset="0"/>
              <a:cs typeface="Times New Roman" pitchFamily="18" charset="0"/>
            </a:endParaRPr>
          </a:p>
          <a:p>
            <a:pPr marL="0" algn="just">
              <a:spcBef>
                <a:spcPts val="0"/>
              </a:spcBef>
              <a:buFont typeface="Wingdings" pitchFamily="2" charset="2"/>
              <a:buChar char="Ø"/>
            </a:pPr>
            <a:r>
              <a:rPr lang="en-US" sz="1800" dirty="0">
                <a:latin typeface="Times New Roman" pitchFamily="18" charset="0"/>
                <a:cs typeface="Times New Roman" pitchFamily="18" charset="0"/>
              </a:rPr>
              <a:t>These jobs or batch jobs were then executed by the computer one by one. So that computers were called as batch computers or batch systems. </a:t>
            </a:r>
          </a:p>
          <a:p>
            <a:pPr marL="0" algn="just">
              <a:spcBef>
                <a:spcPts val="0"/>
              </a:spcBef>
              <a:buNone/>
            </a:pPr>
            <a:endParaRPr lang="en-US" sz="1800" dirty="0">
              <a:latin typeface="Times New Roman" pitchFamily="18" charset="0"/>
              <a:cs typeface="Times New Roman" pitchFamily="18" charset="0"/>
            </a:endParaRPr>
          </a:p>
          <a:p>
            <a:pPr marL="0" algn="just">
              <a:spcBef>
                <a:spcPts val="0"/>
              </a:spcBef>
              <a:buFont typeface="Wingdings" pitchFamily="2" charset="2"/>
              <a:buChar char="Ø"/>
            </a:pPr>
            <a:r>
              <a:rPr lang="en-US" sz="1800" dirty="0">
                <a:latin typeface="Times New Roman" pitchFamily="18" charset="0"/>
                <a:cs typeface="Times New Roman" pitchFamily="18" charset="0"/>
              </a:rPr>
              <a:t>The work done by batch systems are in parts i.e. one job is processed then another job in the queue is processed and so on.</a:t>
            </a:r>
          </a:p>
          <a:p>
            <a:pPr marL="0" algn="just">
              <a:spcBef>
                <a:spcPts val="0"/>
              </a:spcBef>
              <a:buFont typeface="Wingdings" pitchFamily="2" charset="2"/>
              <a:buChar char="Ø"/>
            </a:pPr>
            <a:endParaRPr lang="en-US" sz="1800" dirty="0">
              <a:latin typeface="Times New Roman" pitchFamily="18" charset="0"/>
              <a:cs typeface="Times New Roman" pitchFamily="18" charset="0"/>
            </a:endParaRPr>
          </a:p>
          <a:p>
            <a:pPr marL="0" algn="just">
              <a:spcBef>
                <a:spcPts val="0"/>
              </a:spcBef>
              <a:buFont typeface="Wingdings" pitchFamily="2" charset="2"/>
              <a:buChar char="Ø"/>
            </a:pPr>
            <a:r>
              <a:rPr lang="en-US" sz="1800" dirty="0">
                <a:latin typeface="Times New Roman" pitchFamily="18" charset="0"/>
                <a:cs typeface="Times New Roman" pitchFamily="18" charset="0"/>
              </a:rPr>
              <a:t>The various jobs of the users are collected in a queue. This process is known as </a:t>
            </a:r>
            <a:r>
              <a:rPr lang="en-US" sz="1800" b="1" dirty="0">
                <a:latin typeface="Times New Roman" pitchFamily="18" charset="0"/>
                <a:cs typeface="Times New Roman" pitchFamily="18" charset="0"/>
              </a:rPr>
              <a:t>Spooling (Simultaneous Peripheral Operations On Line).</a:t>
            </a:r>
          </a:p>
          <a:p>
            <a:pPr marL="0" algn="just">
              <a:spcBef>
                <a:spcPts val="0"/>
              </a:spcBef>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9093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03766"/>
            <a:ext cx="6705600" cy="1301234"/>
          </a:xfrm>
        </p:spPr>
        <p:txBody>
          <a:bodyPr>
            <a:noAutofit/>
          </a:bodyPr>
          <a:lstStyle/>
          <a:p>
            <a:pPr algn="ctr">
              <a:buNone/>
            </a:pPr>
            <a:r>
              <a:rPr lang="en-US" sz="4000" b="1" dirty="0">
                <a:solidFill>
                  <a:srgbClr val="C00000"/>
                </a:solidFill>
                <a:latin typeface="Times New Roman" pitchFamily="18" charset="0"/>
                <a:cs typeface="Times New Roman" pitchFamily="18" charset="0"/>
              </a:rPr>
              <a:t> Memory Layout for a Simple Batch System</a:t>
            </a:r>
          </a:p>
          <a:p>
            <a:pPr>
              <a:buNone/>
            </a:pPr>
            <a:endParaRPr lang="en-US" sz="4000" dirty="0">
              <a:solidFill>
                <a:srgbClr val="C00000"/>
              </a:solidFill>
              <a:latin typeface="Times New Roman" pitchFamily="18" charset="0"/>
              <a:cs typeface="Times New Roman" pitchFamily="18" charset="0"/>
            </a:endParaRPr>
          </a:p>
          <a:p>
            <a:pPr>
              <a:buNone/>
            </a:pPr>
            <a:r>
              <a:rPr lang="en-US" sz="4000" dirty="0">
                <a:solidFill>
                  <a:srgbClr val="C00000"/>
                </a:solidFill>
                <a:latin typeface="Times New Roman" pitchFamily="18" charset="0"/>
                <a:cs typeface="Times New Roman" pitchFamily="18" charset="0"/>
              </a:rPr>
              <a:t> </a:t>
            </a:r>
          </a:p>
          <a:p>
            <a:pPr>
              <a:buNone/>
            </a:pPr>
            <a:r>
              <a:rPr lang="en-US" sz="4000" dirty="0">
                <a:solidFill>
                  <a:srgbClr val="C00000"/>
                </a:solidFill>
                <a:latin typeface="Times New Roman" pitchFamily="18" charset="0"/>
                <a:cs typeface="Times New Roman" pitchFamily="18" charset="0"/>
              </a:rPr>
              <a:t>				</a:t>
            </a:r>
          </a:p>
          <a:p>
            <a:pPr>
              <a:buNone/>
            </a:pPr>
            <a:endParaRPr lang="en-US" sz="4000" dirty="0">
              <a:solidFill>
                <a:srgbClr val="C00000"/>
              </a:solidFill>
              <a:latin typeface="Times New Roman" pitchFamily="18" charset="0"/>
              <a:cs typeface="Times New Roman" pitchFamily="18" charset="0"/>
            </a:endParaRPr>
          </a:p>
          <a:p>
            <a:pPr>
              <a:buNone/>
            </a:pPr>
            <a:endParaRPr lang="en-US" sz="4000" dirty="0">
              <a:solidFill>
                <a:srgbClr val="C00000"/>
              </a:solidFill>
              <a:latin typeface="Times New Roman" pitchFamily="18" charset="0"/>
              <a:cs typeface="Times New Roman" pitchFamily="18" charset="0"/>
            </a:endParaRPr>
          </a:p>
        </p:txBody>
      </p:sp>
      <p:sp>
        <p:nvSpPr>
          <p:cNvPr id="7" name="Rectangle 6"/>
          <p:cNvSpPr/>
          <p:nvPr/>
        </p:nvSpPr>
        <p:spPr>
          <a:xfrm>
            <a:off x="3733800" y="1905000"/>
            <a:ext cx="1524000" cy="274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124200" y="2286000"/>
            <a:ext cx="2362200" cy="3048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3124200" y="3352800"/>
            <a:ext cx="236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0" y="2743200"/>
            <a:ext cx="990600" cy="369332"/>
          </a:xfrm>
          <a:prstGeom prst="rect">
            <a:avLst/>
          </a:prstGeom>
          <a:noFill/>
        </p:spPr>
        <p:txBody>
          <a:bodyPr wrap="square" rtlCol="0">
            <a:spAutoFit/>
          </a:bodyPr>
          <a:lstStyle/>
          <a:p>
            <a:r>
              <a:rPr lang="en-US" dirty="0"/>
              <a:t>      OS</a:t>
            </a:r>
          </a:p>
        </p:txBody>
      </p:sp>
      <p:sp>
        <p:nvSpPr>
          <p:cNvPr id="20" name="TextBox 19"/>
          <p:cNvSpPr txBox="1"/>
          <p:nvPr/>
        </p:nvSpPr>
        <p:spPr>
          <a:xfrm>
            <a:off x="3810000" y="3810000"/>
            <a:ext cx="990600" cy="923330"/>
          </a:xfrm>
          <a:prstGeom prst="rect">
            <a:avLst/>
          </a:prstGeom>
          <a:noFill/>
        </p:spPr>
        <p:txBody>
          <a:bodyPr wrap="square" rtlCol="0">
            <a:spAutoFit/>
          </a:bodyPr>
          <a:lstStyle/>
          <a:p>
            <a:pPr algn="ctr"/>
            <a:r>
              <a:rPr lang="en-US" dirty="0"/>
              <a:t>User</a:t>
            </a:r>
          </a:p>
          <a:p>
            <a:pPr algn="ctr"/>
            <a:r>
              <a:rPr lang="en-US" dirty="0"/>
              <a:t>Program</a:t>
            </a:r>
          </a:p>
          <a:p>
            <a:pPr algn="ctr"/>
            <a:r>
              <a:rPr lang="en-US" dirty="0"/>
              <a:t>Area</a:t>
            </a:r>
          </a:p>
        </p:txBody>
      </p:sp>
    </p:spTree>
    <p:extLst>
      <p:ext uri="{BB962C8B-B14F-4D97-AF65-F5344CB8AC3E}">
        <p14:creationId xmlns:p14="http://schemas.microsoft.com/office/powerpoint/2010/main" val="25961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87362"/>
          </a:xfrm>
        </p:spPr>
        <p:txBody>
          <a:bodyPr>
            <a:noAutofit/>
          </a:bodyPr>
          <a:lstStyle/>
          <a:p>
            <a:r>
              <a:rPr lang="en-US" sz="4000" b="1" dirty="0">
                <a:solidFill>
                  <a:srgbClr val="C00000"/>
                </a:solidFill>
                <a:latin typeface="Times New Roman" pitchFamily="18" charset="0"/>
                <a:cs typeface="Times New Roman" pitchFamily="18" charset="0"/>
              </a:rPr>
              <a:t>Batch Processing system</a:t>
            </a:r>
          </a:p>
        </p:txBody>
      </p:sp>
      <p:pic>
        <p:nvPicPr>
          <p:cNvPr id="1026" name="Picture 2" descr="C:\Users\Student\Desktop\Batch-processing-system.png"/>
          <p:cNvPicPr>
            <a:picLocks noGrp="1" noChangeAspect="1" noChangeArrowheads="1"/>
          </p:cNvPicPr>
          <p:nvPr>
            <p:ph idx="1"/>
          </p:nvPr>
        </p:nvPicPr>
        <p:blipFill>
          <a:blip r:embed="rId2" cstate="print"/>
          <a:stretch>
            <a:fillRect/>
          </a:stretch>
        </p:blipFill>
        <p:spPr bwMode="auto">
          <a:xfrm>
            <a:off x="1447800" y="1371600"/>
            <a:ext cx="6553200" cy="3610105"/>
          </a:xfrm>
          <a:prstGeom prst="rect">
            <a:avLst/>
          </a:prstGeom>
          <a:noFill/>
        </p:spPr>
      </p:pic>
    </p:spTree>
    <p:extLst>
      <p:ext uri="{BB962C8B-B14F-4D97-AF65-F5344CB8AC3E}">
        <p14:creationId xmlns:p14="http://schemas.microsoft.com/office/powerpoint/2010/main" val="131085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724400"/>
          </a:xfrm>
        </p:spPr>
        <p:txBody>
          <a:bodyPr>
            <a:noAutofit/>
          </a:bodyPr>
          <a:lstStyle/>
          <a:p>
            <a:pPr marL="0" indent="0">
              <a:buNone/>
            </a:pPr>
            <a:endParaRPr lang="en-US" sz="1800" b="1" dirty="0">
              <a:solidFill>
                <a:srgbClr val="C00000"/>
              </a:solidFill>
              <a:latin typeface="Times New Roman" pitchFamily="18" charset="0"/>
              <a:cs typeface="Times New Roman" pitchFamily="18" charset="0"/>
            </a:endParaRPr>
          </a:p>
          <a:p>
            <a:pPr marL="0" indent="0">
              <a:buNone/>
            </a:pPr>
            <a:r>
              <a:rPr lang="en-US" sz="1800" b="1" dirty="0">
                <a:solidFill>
                  <a:srgbClr val="C00000"/>
                </a:solidFill>
                <a:latin typeface="Times New Roman" pitchFamily="18" charset="0"/>
                <a:cs typeface="Times New Roman" pitchFamily="18" charset="0"/>
              </a:rPr>
              <a:t>Advantages -</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Repeated jobs are done fast in batch systems without user interaction.</a:t>
            </a:r>
          </a:p>
          <a:p>
            <a:r>
              <a:rPr lang="en-US" sz="1800" dirty="0">
                <a:latin typeface="Times New Roman" pitchFamily="18" charset="0"/>
                <a:cs typeface="Times New Roman" pitchFamily="18" charset="0"/>
              </a:rPr>
              <a:t>You don’t need special hardware and system support to input data in batch systems.</a:t>
            </a:r>
          </a:p>
          <a:p>
            <a:r>
              <a:rPr lang="en-US" sz="1800" dirty="0">
                <a:latin typeface="Times New Roman" pitchFamily="18" charset="0"/>
                <a:cs typeface="Times New Roman" pitchFamily="18" charset="0"/>
              </a:rPr>
              <a:t>Best for large organizations but small organizations can also benefit from it.</a:t>
            </a:r>
          </a:p>
          <a:p>
            <a:pPr>
              <a:buNone/>
            </a:pPr>
            <a:endParaRPr lang="en-US" sz="1800" dirty="0">
              <a:latin typeface="Times New Roman" pitchFamily="18" charset="0"/>
              <a:cs typeface="Times New Roman" pitchFamily="18" charset="0"/>
            </a:endParaRPr>
          </a:p>
          <a:p>
            <a:pPr>
              <a:buNone/>
            </a:pPr>
            <a:r>
              <a:rPr lang="en-US" sz="1800" b="1" dirty="0">
                <a:solidFill>
                  <a:srgbClr val="C00000"/>
                </a:solidFill>
                <a:latin typeface="Times New Roman" pitchFamily="18" charset="0"/>
                <a:ea typeface="+mj-ea"/>
                <a:cs typeface="Times New Roman" pitchFamily="18" charset="0"/>
              </a:rPr>
              <a:t>Disadvantages</a:t>
            </a:r>
            <a:r>
              <a:rPr lang="en-US" sz="1800" b="1" dirty="0">
                <a:latin typeface="Times New Roman" pitchFamily="18" charset="0"/>
                <a:ea typeface="+mj-ea"/>
                <a:cs typeface="Times New Roman" pitchFamily="18" charset="0"/>
              </a:rPr>
              <a:t> </a:t>
            </a:r>
            <a:r>
              <a:rPr lang="en-US" sz="1800" b="1" dirty="0">
                <a:solidFill>
                  <a:srgbClr val="C00000"/>
                </a:solidFill>
                <a:latin typeface="Times New Roman" pitchFamily="18" charset="0"/>
                <a:ea typeface="+mj-ea"/>
                <a:cs typeface="Times New Roman" pitchFamily="18" charset="0"/>
              </a:rPr>
              <a:t>- </a:t>
            </a:r>
            <a:endParaRPr lang="en-US" sz="1800" dirty="0">
              <a:solidFill>
                <a:srgbClr val="C00000"/>
              </a:solidFill>
              <a:latin typeface="Times New Roman" pitchFamily="18" charset="0"/>
              <a:cs typeface="Times New Roman" pitchFamily="18" charset="0"/>
            </a:endParaRPr>
          </a:p>
          <a:p>
            <a:r>
              <a:rPr lang="en-US" sz="1800" dirty="0">
                <a:latin typeface="Times New Roman" pitchFamily="18" charset="0"/>
                <a:cs typeface="Times New Roman" pitchFamily="18" charset="0"/>
              </a:rPr>
              <a:t>Lack of interaction between the user and job.</a:t>
            </a:r>
          </a:p>
          <a:p>
            <a:r>
              <a:rPr lang="en-US" sz="1800" dirty="0">
                <a:latin typeface="Times New Roman" pitchFamily="18" charset="0"/>
                <a:cs typeface="Times New Roman" pitchFamily="18" charset="0"/>
              </a:rPr>
              <a:t>CPU is often idle, because the speeds of the mechanical I/O devices is slower than CPU.</a:t>
            </a:r>
          </a:p>
          <a:p>
            <a:r>
              <a:rPr lang="en-US" sz="1800" dirty="0">
                <a:latin typeface="Times New Roman" pitchFamily="18" charset="0"/>
                <a:cs typeface="Times New Roman" pitchFamily="18" charset="0"/>
              </a:rPr>
              <a:t>Difficult to provide the desired priority.</a:t>
            </a:r>
          </a:p>
          <a:p>
            <a:endParaRPr lang="en-US" sz="1800" dirty="0">
              <a:latin typeface="Times New Roman" pitchFamily="18" charset="0"/>
              <a:cs typeface="Times New Roman" pitchFamily="18" charset="0"/>
            </a:endParaRPr>
          </a:p>
          <a:p>
            <a:pPr>
              <a:buNone/>
            </a:pPr>
            <a:r>
              <a:rPr lang="en-US" sz="1800" b="1" dirty="0">
                <a:solidFill>
                  <a:srgbClr val="C00000"/>
                </a:solidFill>
                <a:latin typeface="Times New Roman" pitchFamily="18" charset="0"/>
                <a:cs typeface="Times New Roman" pitchFamily="18" charset="0"/>
              </a:rPr>
              <a:t>Examples</a:t>
            </a:r>
            <a:r>
              <a:rPr lang="en-US" sz="1800" dirty="0">
                <a:solidFill>
                  <a:srgbClr val="C00000"/>
                </a:solidFill>
                <a:latin typeface="Times New Roman" pitchFamily="18" charset="0"/>
                <a:cs typeface="Times New Roman" pitchFamily="18" charset="0"/>
              </a:rPr>
              <a:t> –</a:t>
            </a:r>
            <a:r>
              <a:rPr lang="en-US" sz="1800" dirty="0">
                <a:latin typeface="Times New Roman" pitchFamily="18" charset="0"/>
                <a:cs typeface="Times New Roman" pitchFamily="18" charset="0"/>
              </a:rPr>
              <a:t> Payroll   systems, Bank statements…etc.</a:t>
            </a:r>
          </a:p>
          <a:p>
            <a:endParaRPr lang="en-US" sz="1800" dirty="0">
              <a:latin typeface="Times New Roman" pitchFamily="18" charset="0"/>
              <a:cs typeface="Times New Roman" pitchFamily="18" charset="0"/>
            </a:endParaRPr>
          </a:p>
        </p:txBody>
      </p:sp>
      <p:sp>
        <p:nvSpPr>
          <p:cNvPr id="4" name="Title 3"/>
          <p:cNvSpPr>
            <a:spLocks noGrp="1"/>
          </p:cNvSpPr>
          <p:nvPr>
            <p:ph type="title"/>
          </p:nvPr>
        </p:nvSpPr>
        <p:spPr>
          <a:xfrm>
            <a:off x="990600" y="685800"/>
            <a:ext cx="7924800" cy="609600"/>
          </a:xfrm>
        </p:spPr>
        <p:txBody>
          <a:bodyPr>
            <a:normAutofit fontScale="90000"/>
          </a:bodyPr>
          <a:lstStyle/>
          <a:p>
            <a:r>
              <a:rPr lang="en-US" sz="4000" dirty="0">
                <a:solidFill>
                  <a:srgbClr val="C00000"/>
                </a:solidFill>
                <a:latin typeface="Times New Roman" pitchFamily="18" charset="0"/>
                <a:cs typeface="Times New Roman" pitchFamily="18" charset="0"/>
              </a:rPr>
              <a:t>Batch operating system</a:t>
            </a:r>
            <a:br>
              <a:rPr lang="en-US" sz="4000" dirty="0">
                <a:solidFill>
                  <a:srgbClr val="C00000"/>
                </a:solidFill>
                <a:latin typeface="Times New Roman" pitchFamily="18" charset="0"/>
                <a:cs typeface="Times New Roman" pitchFamily="18" charset="0"/>
              </a:rPr>
            </a:br>
            <a:endParaRPr lang="en-US" sz="4000" dirty="0"/>
          </a:p>
        </p:txBody>
      </p:sp>
    </p:spTree>
    <p:extLst>
      <p:ext uri="{BB962C8B-B14F-4D97-AF65-F5344CB8AC3E}">
        <p14:creationId xmlns:p14="http://schemas.microsoft.com/office/powerpoint/2010/main" val="310752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solidFill>
                  <a:srgbClr val="C00000"/>
                </a:solidFill>
                <a:latin typeface="Times New Roman" pitchFamily="18" charset="0"/>
                <a:cs typeface="Times New Roman" pitchFamily="18" charset="0"/>
              </a:rPr>
              <a:t>Multiprogrammed Systems</a:t>
            </a:r>
          </a:p>
        </p:txBody>
      </p:sp>
      <p:sp>
        <p:nvSpPr>
          <p:cNvPr id="3" name="Content Placeholder 2"/>
          <p:cNvSpPr>
            <a:spLocks noGrp="1"/>
          </p:cNvSpPr>
          <p:nvPr>
            <p:ph idx="1"/>
          </p:nvPr>
        </p:nvSpPr>
        <p:spPr>
          <a:xfrm>
            <a:off x="228600" y="1371600"/>
            <a:ext cx="8686800" cy="4495800"/>
          </a:xfrm>
        </p:spPr>
        <p:txBody>
          <a:bodyPr>
            <a:normAutofit/>
          </a:bodyPr>
          <a:lstStyle/>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This allows to execute multiple programs.</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In this, several processes are kept in memory (set of jobs are kept in </a:t>
            </a:r>
            <a:r>
              <a:rPr lang="en-US" sz="1800" b="1" dirty="0">
                <a:latin typeface="Times New Roman" pitchFamily="18" charset="0"/>
                <a:cs typeface="Times New Roman" pitchFamily="18" charset="0"/>
              </a:rPr>
              <a:t>Job Pool</a:t>
            </a:r>
            <a:r>
              <a:rPr lang="en-US" sz="1800" dirty="0">
                <a:latin typeface="Times New Roman" pitchFamily="18" charset="0"/>
                <a:cs typeface="Times New Roman" pitchFamily="18" charset="0"/>
              </a:rPr>
              <a:t>) &amp; CPU execute all these processes concurrently.</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When one process start performing I/O operations , the CPU is allocated to another user process in the main memory that is ready to use the CPU.</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Multiprogramming </a:t>
            </a:r>
            <a:r>
              <a:rPr lang="en-US" sz="1800" b="1" dirty="0">
                <a:latin typeface="Times New Roman" pitchFamily="18" charset="0"/>
                <a:cs typeface="Times New Roman" pitchFamily="18" charset="0"/>
              </a:rPr>
              <a:t>increases CPU utilization</a:t>
            </a:r>
            <a:r>
              <a:rPr lang="en-US" sz="1800" dirty="0">
                <a:latin typeface="Times New Roman" pitchFamily="18" charset="0"/>
                <a:cs typeface="Times New Roman" pitchFamily="18" charset="0"/>
              </a:rPr>
              <a:t> by organizing jobs so that the CPU always has one to execute.</a:t>
            </a:r>
          </a:p>
        </p:txBody>
      </p:sp>
    </p:spTree>
    <p:extLst>
      <p:ext uri="{BB962C8B-B14F-4D97-AF65-F5344CB8AC3E}">
        <p14:creationId xmlns:p14="http://schemas.microsoft.com/office/powerpoint/2010/main" val="219660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924800" cy="609600"/>
          </a:xfrm>
        </p:spPr>
        <p:txBody>
          <a:bodyPr>
            <a:noAutofit/>
          </a:bodyPr>
          <a:lstStyle/>
          <a:p>
            <a:r>
              <a:rPr lang="en-US" sz="4000" b="1" dirty="0">
                <a:solidFill>
                  <a:srgbClr val="C00000"/>
                </a:solidFill>
                <a:latin typeface="Times New Roman" pitchFamily="18" charset="0"/>
                <a:cs typeface="Times New Roman" pitchFamily="18" charset="0"/>
              </a:rPr>
              <a:t>Memory layout for a multiprogramming system</a:t>
            </a:r>
            <a:r>
              <a:rPr lang="en-US" sz="4000" dirty="0">
                <a:solidFill>
                  <a:srgbClr val="C00000"/>
                </a:solidFill>
                <a:latin typeface="Times New Roman" pitchFamily="18" charset="0"/>
                <a:cs typeface="Times New Roman" pitchFamily="18" charset="0"/>
              </a:rPr>
              <a:t>.</a:t>
            </a:r>
          </a:p>
        </p:txBody>
      </p:sp>
      <p:pic>
        <p:nvPicPr>
          <p:cNvPr id="2050" name="Picture 2" descr="C:\Users\Student\Desktop\memory_layout.jpg"/>
          <p:cNvPicPr>
            <a:picLocks noGrp="1" noChangeAspect="1" noChangeArrowheads="1"/>
          </p:cNvPicPr>
          <p:nvPr>
            <p:ph idx="1"/>
          </p:nvPr>
        </p:nvPicPr>
        <p:blipFill>
          <a:blip r:embed="rId2" cstate="print"/>
          <a:stretch>
            <a:fillRect/>
          </a:stretch>
        </p:blipFill>
        <p:spPr bwMode="auto">
          <a:xfrm>
            <a:off x="2514600" y="2057400"/>
            <a:ext cx="3057525" cy="3906044"/>
          </a:xfrm>
          <a:prstGeom prst="rect">
            <a:avLst/>
          </a:prstGeom>
          <a:noFill/>
        </p:spPr>
      </p:pic>
    </p:spTree>
    <p:extLst>
      <p:ext uri="{BB962C8B-B14F-4D97-AF65-F5344CB8AC3E}">
        <p14:creationId xmlns:p14="http://schemas.microsoft.com/office/powerpoint/2010/main" val="143615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639762"/>
          </a:xfrm>
        </p:spPr>
        <p:txBody>
          <a:bodyPr>
            <a:noAutofit/>
          </a:bodyPr>
          <a:lstStyle/>
          <a:p>
            <a:r>
              <a:rPr lang="en-US" sz="4000" dirty="0" err="1">
                <a:solidFill>
                  <a:srgbClr val="C00000"/>
                </a:solidFill>
                <a:latin typeface="Times New Roman" pitchFamily="18" charset="0"/>
                <a:cs typeface="Times New Roman" pitchFamily="18" charset="0"/>
              </a:rPr>
              <a:t>Multiprogrammed</a:t>
            </a:r>
            <a:r>
              <a:rPr lang="en-US" sz="4000" dirty="0">
                <a:solidFill>
                  <a:srgbClr val="C00000"/>
                </a:solidFill>
                <a:latin typeface="Times New Roman" pitchFamily="18" charset="0"/>
                <a:cs typeface="Times New Roman" pitchFamily="18" charset="0"/>
              </a:rPr>
              <a:t> Systems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724400"/>
          </a:xfrm>
        </p:spPr>
        <p:txBody>
          <a:bodyPr>
            <a:normAutofit/>
          </a:bodyPr>
          <a:lstStyle/>
          <a:p>
            <a:pPr marL="0" indent="0">
              <a:lnSpc>
                <a:spcPct val="120000"/>
              </a:lnSpc>
              <a:buNone/>
            </a:pPr>
            <a:endParaRPr lang="en-US" sz="1800" b="1" dirty="0">
              <a:solidFill>
                <a:srgbClr val="C00000"/>
              </a:solidFill>
              <a:latin typeface="Times New Roman" pitchFamily="18" charset="0"/>
              <a:cs typeface="Times New Roman" pitchFamily="18" charset="0"/>
            </a:endParaRPr>
          </a:p>
          <a:p>
            <a:pPr marL="0" indent="0">
              <a:lnSpc>
                <a:spcPct val="120000"/>
              </a:lnSpc>
              <a:buNone/>
            </a:pPr>
            <a:r>
              <a:rPr lang="en-US" sz="1800" b="1" dirty="0">
                <a:solidFill>
                  <a:srgbClr val="C00000"/>
                </a:solidFill>
                <a:latin typeface="Times New Roman" pitchFamily="18" charset="0"/>
                <a:cs typeface="Times New Roman" pitchFamily="18" charset="0"/>
              </a:rPr>
              <a:t>Advantages –</a:t>
            </a:r>
          </a:p>
          <a:p>
            <a:pPr>
              <a:lnSpc>
                <a:spcPct val="120000"/>
              </a:lnSpc>
            </a:pPr>
            <a:r>
              <a:rPr lang="en-US" sz="1800" dirty="0">
                <a:latin typeface="Times New Roman" pitchFamily="18" charset="0"/>
                <a:cs typeface="Times New Roman" pitchFamily="18" charset="0"/>
              </a:rPr>
              <a:t> It increases CPU utilization. </a:t>
            </a:r>
          </a:p>
          <a:p>
            <a:pPr>
              <a:lnSpc>
                <a:spcPct val="120000"/>
              </a:lnSpc>
            </a:pPr>
            <a:r>
              <a:rPr lang="en-US" sz="1800" dirty="0">
                <a:latin typeface="Times New Roman" pitchFamily="18" charset="0"/>
                <a:cs typeface="Times New Roman" pitchFamily="18" charset="0"/>
              </a:rPr>
              <a:t> It increases throughput also by utilizing idle time of CPU for running other programs that are already present in main memory.  </a:t>
            </a:r>
          </a:p>
          <a:p>
            <a:pPr>
              <a:lnSpc>
                <a:spcPct val="120000"/>
              </a:lnSpc>
            </a:pPr>
            <a:r>
              <a:rPr lang="en-US" sz="1800" dirty="0">
                <a:latin typeface="Times New Roman" pitchFamily="18" charset="0"/>
                <a:cs typeface="Times New Roman" pitchFamily="18" charset="0"/>
              </a:rPr>
              <a:t>It lowers the Response time by recognizing the priority of a job as it enters the system &amp; by processing jobs on a priority basis.</a:t>
            </a:r>
          </a:p>
          <a:p>
            <a:pPr marL="0" indent="0">
              <a:lnSpc>
                <a:spcPct val="120000"/>
              </a:lnSpc>
              <a:buNone/>
            </a:pPr>
            <a:r>
              <a:rPr lang="en-US" sz="1800" b="1" dirty="0">
                <a:solidFill>
                  <a:srgbClr val="C00000"/>
                </a:solidFill>
                <a:latin typeface="Times New Roman" pitchFamily="18" charset="0"/>
                <a:ea typeface="+mj-ea"/>
                <a:cs typeface="Times New Roman" pitchFamily="18" charset="0"/>
              </a:rPr>
              <a:t>Disadvantages -</a:t>
            </a:r>
            <a:endParaRPr lang="en-US" sz="1800" dirty="0">
              <a:solidFill>
                <a:srgbClr val="C00000"/>
              </a:solidFill>
              <a:latin typeface="Times New Roman" pitchFamily="18" charset="0"/>
              <a:cs typeface="Times New Roman" pitchFamily="18" charset="0"/>
            </a:endParaRPr>
          </a:p>
          <a:p>
            <a:pPr>
              <a:lnSpc>
                <a:spcPct val="120000"/>
              </a:lnSpc>
            </a:pPr>
            <a:r>
              <a:rPr lang="en-US" sz="1800" dirty="0">
                <a:latin typeface="Times New Roman" pitchFamily="18" charset="0"/>
                <a:cs typeface="Times New Roman" pitchFamily="18" charset="0"/>
              </a:rPr>
              <a:t> It is fairly sophisticated and more complex.</a:t>
            </a:r>
          </a:p>
          <a:p>
            <a:pPr>
              <a:lnSpc>
                <a:spcPct val="120000"/>
              </a:lnSpc>
            </a:pPr>
            <a:r>
              <a:rPr lang="en-US" sz="1800" dirty="0">
                <a:latin typeface="Times New Roman" pitchFamily="18" charset="0"/>
                <a:cs typeface="Times New Roman" pitchFamily="18" charset="0"/>
              </a:rPr>
              <a:t>A multiprogramming operating system must keep track of all kinds of jobs it is concurrently running.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53182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1622</Words>
  <Application>Microsoft Office PowerPoint</Application>
  <PresentationFormat>On-screen Show (4:3)</PresentationFormat>
  <Paragraphs>171</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Arial</vt:lpstr>
      <vt:lpstr>Arial Black</vt:lpstr>
      <vt:lpstr>Calibri</vt:lpstr>
      <vt:lpstr>Cambria</vt:lpstr>
      <vt:lpstr>Casper</vt:lpstr>
      <vt:lpstr>Raleway ExtraBold</vt:lpstr>
      <vt:lpstr>Times New Roman</vt:lpstr>
      <vt:lpstr>Wingdings</vt:lpstr>
      <vt:lpstr>Office Theme</vt:lpstr>
      <vt:lpstr>CorelDRAW</vt:lpstr>
      <vt:lpstr>PowerPoint Presentation</vt:lpstr>
      <vt:lpstr>Lecture 3  Types of Operating System</vt:lpstr>
      <vt:lpstr>Batch operating system </vt:lpstr>
      <vt:lpstr>PowerPoint Presentation</vt:lpstr>
      <vt:lpstr>Batch Processing system</vt:lpstr>
      <vt:lpstr>Batch operating system </vt:lpstr>
      <vt:lpstr>Multiprogrammed Systems</vt:lpstr>
      <vt:lpstr>Memory layout for a multiprogramming system.</vt:lpstr>
      <vt:lpstr>Multiprogrammed Systems</vt:lpstr>
      <vt:lpstr> </vt:lpstr>
      <vt:lpstr>Multitasking and Time-sharing operating systems </vt:lpstr>
      <vt:lpstr> </vt:lpstr>
      <vt:lpstr>Multiprocessing systems</vt:lpstr>
      <vt:lpstr>Types of Multiprocessor systems</vt:lpstr>
      <vt:lpstr>Distributed systems</vt:lpstr>
      <vt:lpstr>Distributed systems</vt:lpstr>
      <vt:lpstr>Real Time Systems</vt:lpstr>
      <vt:lpstr>Types of real-time operating systems </vt:lpstr>
      <vt:lpstr>Real-time operating systems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puneet kaur</cp:lastModifiedBy>
  <cp:revision>10</cp:revision>
  <dcterms:created xsi:type="dcterms:W3CDTF">2020-06-22T09:54:16Z</dcterms:created>
  <dcterms:modified xsi:type="dcterms:W3CDTF">2022-07-25T04:59:49Z</dcterms:modified>
</cp:coreProperties>
</file>