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4" r:id="rId1"/>
    <p:sldMasterId id="2147483686" r:id="rId2"/>
  </p:sldMasterIdLst>
  <p:notesMasterIdLst>
    <p:notesMasterId r:id="rId17"/>
  </p:notesMasterIdLst>
  <p:handoutMasterIdLst>
    <p:handoutMasterId r:id="rId18"/>
  </p:handoutMasterIdLst>
  <p:sldIdLst>
    <p:sldId id="1039" r:id="rId3"/>
    <p:sldId id="961" r:id="rId4"/>
    <p:sldId id="1027" r:id="rId5"/>
    <p:sldId id="1028" r:id="rId6"/>
    <p:sldId id="1029" r:id="rId7"/>
    <p:sldId id="1036" r:id="rId8"/>
    <p:sldId id="1030" r:id="rId9"/>
    <p:sldId id="1031" r:id="rId10"/>
    <p:sldId id="1032" r:id="rId11"/>
    <p:sldId id="1033" r:id="rId12"/>
    <p:sldId id="1034" r:id="rId13"/>
    <p:sldId id="1035" r:id="rId14"/>
    <p:sldId id="1037" r:id="rId15"/>
    <p:sldId id="103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3F5B"/>
    <a:srgbClr val="ED8137"/>
    <a:srgbClr val="BC8F00"/>
    <a:srgbClr val="860000"/>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62" autoAdjust="0"/>
    <p:restoredTop sz="94660"/>
  </p:normalViewPr>
  <p:slideViewPr>
    <p:cSldViewPr snapToGrid="0">
      <p:cViewPr varScale="1">
        <p:scale>
          <a:sx n="67" d="100"/>
          <a:sy n="67" d="100"/>
        </p:scale>
        <p:origin x="33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geeksforgeeks.org/operating-systems/" TargetMode="External"/><Relationship Id="rId3" Type="http://schemas.openxmlformats.org/officeDocument/2006/relationships/hyperlink" Target="https://www.studytonight.com/operating-system/" TargetMode="External"/><Relationship Id="rId7" Type="http://schemas.openxmlformats.org/officeDocument/2006/relationships/hyperlink" Target="https://www.guru99.com/operating-system-tutorial.html" TargetMode="External"/><Relationship Id="rId2" Type="http://schemas.openxmlformats.org/officeDocument/2006/relationships/hyperlink" Target="https://www.includehelp.com/c-programming-questions/" TargetMode="External"/><Relationship Id="rId1" Type="http://schemas.openxmlformats.org/officeDocument/2006/relationships/slideLayout" Target="../slideLayouts/slideLayout1.xml"/><Relationship Id="rId6" Type="http://schemas.openxmlformats.org/officeDocument/2006/relationships/hyperlink" Target="https://www.javatpoint.com/os-tutorial" TargetMode="External"/><Relationship Id="rId5" Type="http://schemas.openxmlformats.org/officeDocument/2006/relationships/hyperlink" Target="https://www.tutorialspoint.com/operating_system/index.htm" TargetMode="External"/><Relationship Id="rId4" Type="http://schemas.openxmlformats.org/officeDocument/2006/relationships/hyperlink" Target="https://computing.llnl.gov/tuto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4927757"/>
            <a:ext cx="12196420"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Rectangle 31"/>
          <p:cNvSpPr/>
          <p:nvPr/>
        </p:nvSpPr>
        <p:spPr>
          <a:xfrm>
            <a:off x="302198" y="5283740"/>
            <a:ext cx="4571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4" name="Slide Number Placeholder 2"/>
          <p:cNvSpPr txBox="1">
            <a:spLocks/>
          </p:cNvSpPr>
          <p:nvPr/>
        </p:nvSpPr>
        <p:spPr>
          <a:xfrm>
            <a:off x="8763000" y="5738813"/>
            <a:ext cx="27432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8" y="5312161"/>
            <a:ext cx="1291772"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98541"/>
          <a:ext cx="3303056" cy="2361044"/>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2"/>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98541"/>
                        <a:ext cx="3303056"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808530"/>
            <a:ext cx="5146563"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defRPr/>
            </a:pPr>
            <a:endParaRPr lang="en-ID" sz="1350" kern="0">
              <a:solidFill>
                <a:srgbClr val="FFFFFF"/>
              </a:solidFill>
              <a:latin typeface="Calibri" panose="020F0502020204030204"/>
            </a:endParaRPr>
          </a:p>
        </p:txBody>
      </p:sp>
      <p:sp>
        <p:nvSpPr>
          <p:cNvPr id="45" name="Rectangle 44"/>
          <p:cNvSpPr/>
          <p:nvPr/>
        </p:nvSpPr>
        <p:spPr>
          <a:xfrm>
            <a:off x="2124076" y="2376395"/>
            <a:ext cx="6829425"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p:cNvPicPr>
            <a:picLocks noChangeAspect="1"/>
          </p:cNvPicPr>
          <p:nvPr/>
        </p:nvPicPr>
        <p:blipFill>
          <a:blip r:embed="rId4">
            <a:extLst>
              <a:ext uri="{BEBA8EAE-BF5A-486C-A8C5-ECC9F3942E4B}">
                <a14:imgProps xmlns:a14="http://schemas.microsoft.com/office/drawing/2010/main">
                  <a14:imgLayer r:embed="rId5">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76789" y="80792"/>
            <a:ext cx="4869396" cy="1455476"/>
          </a:xfrm>
          <a:prstGeom prst="rect">
            <a:avLst/>
          </a:prstGeom>
        </p:spPr>
      </p:pic>
      <p:sp>
        <p:nvSpPr>
          <p:cNvPr id="43" name="Right Triangle 42"/>
          <p:cNvSpPr/>
          <p:nvPr/>
        </p:nvSpPr>
        <p:spPr>
          <a:xfrm rot="10800000" flipV="1">
            <a:off x="9829798" y="4857751"/>
            <a:ext cx="2366623"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TextBox 35"/>
          <p:cNvSpPr txBox="1">
            <a:spLocks noChangeArrowheads="1"/>
          </p:cNvSpPr>
          <p:nvPr/>
        </p:nvSpPr>
        <p:spPr bwMode="auto">
          <a:xfrm>
            <a:off x="6881359" y="5371922"/>
            <a:ext cx="492860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dirty="0">
              <a:solidFill>
                <a:prstClr val="black"/>
              </a:solidFill>
              <a:latin typeface="Casper" panose="02000506000000020004" pitchFamily="2" charset="0"/>
            </a:endParaRPr>
          </a:p>
          <a:p>
            <a:pPr eaLnBrk="1" hangingPunct="1"/>
            <a:endParaRPr lang="en-US" sz="1200" b="1" dirty="0">
              <a:latin typeface="Casper" panose="02000506000000020004" pitchFamily="2" charset="0"/>
            </a:endParaRPr>
          </a:p>
        </p:txBody>
      </p:sp>
      <p:sp>
        <p:nvSpPr>
          <p:cNvPr id="52" name="Rectangle 51"/>
          <p:cNvSpPr/>
          <p:nvPr/>
        </p:nvSpPr>
        <p:spPr>
          <a:xfrm>
            <a:off x="6885782" y="5389986"/>
            <a:ext cx="4571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p:cNvSpPr txBox="1">
            <a:spLocks noChangeArrowheads="1"/>
          </p:cNvSpPr>
          <p:nvPr/>
        </p:nvSpPr>
        <p:spPr bwMode="auto">
          <a:xfrm>
            <a:off x="1393373" y="2396210"/>
            <a:ext cx="9792788" cy="4358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pPr>
            <a:r>
              <a:rPr lang="en-US" sz="2800" b="1" dirty="0">
                <a:latin typeface="Arial Black" panose="020B0A04020102020204" pitchFamily="34" charset="0"/>
                <a:ea typeface="Karla" pitchFamily="2" charset="0"/>
                <a:cs typeface="Karla" pitchFamily="2" charset="0"/>
              </a:rPr>
              <a:t>UNIVERSITY INSTITUTE OF ENGINEERING</a:t>
            </a:r>
          </a:p>
          <a:p>
            <a:pPr algn="ctr" defTabSz="466725">
              <a:lnSpc>
                <a:spcPct val="90000"/>
              </a:lnSpc>
              <a:spcBef>
                <a:spcPct val="0"/>
              </a:spcBef>
              <a:spcAft>
                <a:spcPct val="35000"/>
              </a:spcAft>
            </a:pPr>
            <a:r>
              <a:rPr lang="en-US" sz="2800" b="1" dirty="0">
                <a:latin typeface="Arial Black" panose="020B0A04020102020204" pitchFamily="34" charset="0"/>
              </a:rPr>
              <a:t>Bachelor of Engineering (Computer Science &amp; Engineering) </a:t>
            </a:r>
          </a:p>
          <a:p>
            <a:pPr algn="ctr" defTabSz="466725">
              <a:lnSpc>
                <a:spcPct val="90000"/>
              </a:lnSpc>
              <a:spcBef>
                <a:spcPct val="0"/>
              </a:spcBef>
              <a:spcAft>
                <a:spcPct val="35000"/>
              </a:spcAft>
            </a:pPr>
            <a:r>
              <a:rPr lang="en-US" sz="2800" b="1" dirty="0">
                <a:latin typeface="Arial Black" panose="020B0A04020102020204" pitchFamily="34" charset="0"/>
              </a:rPr>
              <a:t>Operating System (CST-328)</a:t>
            </a:r>
          </a:p>
          <a:p>
            <a:pPr algn="ctr" defTabSz="466725">
              <a:lnSpc>
                <a:spcPct val="90000"/>
              </a:lnSpc>
              <a:spcBef>
                <a:spcPct val="0"/>
              </a:spcBef>
              <a:spcAft>
                <a:spcPct val="35000"/>
              </a:spcAft>
            </a:pPr>
            <a:endParaRPr lang="en-US" b="1" dirty="0">
              <a:latin typeface="Arial Black" panose="020B0A04020102020204" pitchFamily="34" charset="0"/>
            </a:endParaRPr>
          </a:p>
          <a:p>
            <a:pPr algn="ctr" defTabSz="466725">
              <a:lnSpc>
                <a:spcPct val="90000"/>
              </a:lnSpc>
              <a:spcBef>
                <a:spcPct val="0"/>
              </a:spcBef>
              <a:spcAft>
                <a:spcPct val="35000"/>
              </a:spcAft>
            </a:pPr>
            <a:r>
              <a:rPr lang="en-US" b="1" dirty="0">
                <a:latin typeface="Arial Black" panose="020B0A04020102020204" pitchFamily="34" charset="0"/>
              </a:rPr>
              <a:t>Subject Coordinator: Er. Puneet kaur(E6913)</a:t>
            </a:r>
            <a:endParaRPr lang="en-US" sz="2400" b="1" dirty="0">
              <a:latin typeface="Arial Black" panose="020B0A04020102020204" pitchFamily="34"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endParaRPr lang="en-US" sz="2400"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725">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200" dirty="0">
              <a:latin typeface="Raleway ExtraBold" pitchFamily="34" charset="-52"/>
            </a:endParaRPr>
          </a:p>
        </p:txBody>
      </p:sp>
    </p:spTree>
    <p:extLst>
      <p:ext uri="{BB962C8B-B14F-4D97-AF65-F5344CB8AC3E}">
        <p14:creationId xmlns:p14="http://schemas.microsoft.com/office/powerpoint/2010/main" val="13852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C00000"/>
                </a:solidFill>
              </a:rPr>
              <a:t>Sequences of events in a remote procedure call</a:t>
            </a:r>
          </a:p>
        </p:txBody>
      </p:sp>
      <p:sp>
        <p:nvSpPr>
          <p:cNvPr id="3" name="Content Placeholder 2"/>
          <p:cNvSpPr>
            <a:spLocks noGrp="1"/>
          </p:cNvSpPr>
          <p:nvPr>
            <p:ph idx="1"/>
          </p:nvPr>
        </p:nvSpPr>
        <p:spPr>
          <a:xfrm>
            <a:off x="838200" y="1645920"/>
            <a:ext cx="10515600" cy="4821381"/>
          </a:xfrm>
        </p:spPr>
        <p:txBody>
          <a:bodyPr/>
          <a:lstStyle/>
          <a:p>
            <a:pPr lvl="0"/>
            <a:r>
              <a:rPr lang="en-US" dirty="0"/>
              <a:t>The client stub is called by the client.</a:t>
            </a:r>
          </a:p>
          <a:p>
            <a:pPr lvl="0"/>
            <a:r>
              <a:rPr lang="en-US" dirty="0"/>
              <a:t>The client stub makes a system call to send the message to the server and puts the parameters in the message.</a:t>
            </a:r>
          </a:p>
          <a:p>
            <a:pPr lvl="0"/>
            <a:r>
              <a:rPr lang="en-US" dirty="0"/>
              <a:t>The message is sent from the client to the server by the client’s operating system.</a:t>
            </a:r>
          </a:p>
          <a:p>
            <a:pPr lvl="0"/>
            <a:r>
              <a:rPr lang="en-US" dirty="0"/>
              <a:t>The message is passed to the server stub by the server operating system.</a:t>
            </a:r>
          </a:p>
          <a:p>
            <a:pPr lvl="0"/>
            <a:r>
              <a:rPr lang="en-US" dirty="0"/>
              <a:t>The parameters are removed from the message by the server stub.</a:t>
            </a:r>
          </a:p>
          <a:p>
            <a:pPr lvl="0"/>
            <a:r>
              <a:rPr lang="en-US" dirty="0"/>
              <a:t>Then, the server procedure is called by the server stub.</a:t>
            </a:r>
          </a:p>
          <a:p>
            <a:pPr>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C00000"/>
                </a:solidFill>
              </a:rPr>
              <a:t>Advantages of Remote Procedure Call</a:t>
            </a:r>
            <a:br>
              <a:rPr lang="en-US" sz="3600"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normAutofit lnSpcReduction="10000"/>
          </a:bodyPr>
          <a:lstStyle/>
          <a:p>
            <a:pPr lvl="0"/>
            <a:r>
              <a:rPr lang="en-US" dirty="0"/>
              <a:t>Remote procedure calls support process oriented and thread oriented models.</a:t>
            </a:r>
          </a:p>
          <a:p>
            <a:pPr lvl="0"/>
            <a:r>
              <a:rPr lang="en-US" dirty="0"/>
              <a:t>The internal message passing mechanism of RPC is hidden from the user.</a:t>
            </a:r>
          </a:p>
          <a:p>
            <a:pPr lvl="0"/>
            <a:r>
              <a:rPr lang="en-US" dirty="0"/>
              <a:t>The effort to re-write and re-develop the code is minimum in remote procedure calls.</a:t>
            </a:r>
          </a:p>
          <a:p>
            <a:pPr lvl="0"/>
            <a:r>
              <a:rPr lang="en-US" dirty="0"/>
              <a:t>Remote procedure calls can be used in distributed environment as well as the local environment.</a:t>
            </a:r>
          </a:p>
          <a:p>
            <a:pPr lvl="0"/>
            <a:r>
              <a:rPr lang="en-US" dirty="0"/>
              <a:t>Many of the protocol layers are omitted by RPC to improve performance.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C00000"/>
                </a:solidFill>
              </a:rPr>
              <a:t>Disadvantages of Remote Procedure Call</a:t>
            </a:r>
            <a:br>
              <a:rPr lang="en-US" sz="3600" dirty="0">
                <a:solidFill>
                  <a:srgbClr val="C00000"/>
                </a:solidFill>
              </a:rPr>
            </a:br>
            <a:endParaRPr lang="en-US" sz="3600" dirty="0">
              <a:solidFill>
                <a:srgbClr val="C00000"/>
              </a:solidFill>
            </a:endParaRPr>
          </a:p>
        </p:txBody>
      </p:sp>
      <p:sp>
        <p:nvSpPr>
          <p:cNvPr id="3" name="Content Placeholder 2"/>
          <p:cNvSpPr>
            <a:spLocks noGrp="1"/>
          </p:cNvSpPr>
          <p:nvPr>
            <p:ph idx="1"/>
          </p:nvPr>
        </p:nvSpPr>
        <p:spPr/>
        <p:txBody>
          <a:bodyPr/>
          <a:lstStyle/>
          <a:p>
            <a:pPr lvl="0"/>
            <a:r>
              <a:rPr lang="en-US" dirty="0"/>
              <a:t>The remote procedure call is a concept that can be implemented in different ways. It is not a standard.</a:t>
            </a:r>
          </a:p>
          <a:p>
            <a:pPr lvl="0"/>
            <a:endParaRPr lang="en-US" dirty="0"/>
          </a:p>
          <a:p>
            <a:pPr lvl="0"/>
            <a:r>
              <a:rPr lang="en-US" dirty="0"/>
              <a:t>There is no flexibility in RPC for hardware architecture. It is only interaction based.</a:t>
            </a:r>
          </a:p>
          <a:p>
            <a:pPr lvl="0"/>
            <a:endParaRPr lang="en-US" dirty="0"/>
          </a:p>
          <a:p>
            <a:pPr lvl="0"/>
            <a:r>
              <a:rPr lang="en-US" dirty="0"/>
              <a:t>There is an increase in costs because of remote procedure call.</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5637"/>
            <a:ext cx="9144000" cy="931025"/>
          </a:xfrm>
        </p:spPr>
        <p:txBody>
          <a:bodyPr>
            <a:normAutofit/>
          </a:bodyPr>
          <a:lstStyle/>
          <a:p>
            <a:r>
              <a:rPr lang="en-US" sz="4400" b="1" dirty="0">
                <a:solidFill>
                  <a:srgbClr val="C00000"/>
                </a:solidFill>
                <a:latin typeface="+mn-lt"/>
              </a:rPr>
              <a:t>Conclusion</a:t>
            </a:r>
            <a:endParaRPr lang="en-US" sz="4400" b="1" dirty="0">
              <a:latin typeface="+mn-lt"/>
            </a:endParaRPr>
          </a:p>
        </p:txBody>
      </p:sp>
      <p:sp>
        <p:nvSpPr>
          <p:cNvPr id="3" name="Subtitle 2"/>
          <p:cNvSpPr>
            <a:spLocks noGrp="1"/>
          </p:cNvSpPr>
          <p:nvPr>
            <p:ph type="subTitle" idx="1"/>
          </p:nvPr>
        </p:nvSpPr>
        <p:spPr>
          <a:xfrm>
            <a:off x="1524000" y="2161309"/>
            <a:ext cx="9144000" cy="3096491"/>
          </a:xfrm>
        </p:spPr>
        <p:txBody>
          <a:bodyPr/>
          <a:lstStyle/>
          <a:p>
            <a:pPr algn="l"/>
            <a:r>
              <a:rPr lang="en-US" dirty="0"/>
              <a:t>This lecture enables students to understand what is a process, process states, process table, process control block, remote procedure calls its advantages and disadvantages.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81001"/>
            <a:ext cx="10363200" cy="1066799"/>
          </a:xfrm>
        </p:spPr>
        <p:txBody>
          <a:bodyPr/>
          <a:lstStyle/>
          <a:p>
            <a:r>
              <a:rPr lang="en-US" dirty="0">
                <a:solidFill>
                  <a:srgbClr val="C00000"/>
                </a:solidFill>
                <a:latin typeface="Times New Roman" pitchFamily="18" charset="0"/>
                <a:cs typeface="Times New Roman" pitchFamily="18" charset="0"/>
              </a:rPr>
              <a:t>References</a:t>
            </a:r>
            <a:endParaRPr lang="en-US" dirty="0"/>
          </a:p>
        </p:txBody>
      </p:sp>
      <p:sp>
        <p:nvSpPr>
          <p:cNvPr id="3" name="Subtitle 2"/>
          <p:cNvSpPr>
            <a:spLocks noGrp="1"/>
          </p:cNvSpPr>
          <p:nvPr>
            <p:ph type="subTitle" idx="1"/>
          </p:nvPr>
        </p:nvSpPr>
        <p:spPr>
          <a:xfrm>
            <a:off x="1117600" y="1828800"/>
            <a:ext cx="9956800" cy="3810000"/>
          </a:xfrm>
        </p:spPr>
        <p:txBody>
          <a:bodyPr/>
          <a:lstStyle/>
          <a:p>
            <a:pPr algn="l"/>
            <a:r>
              <a:rPr lang="en-US" sz="1400" dirty="0">
                <a:hlinkClick r:id="rId2"/>
              </a:rPr>
              <a:t>https://www.includehelp.com/c-programming-questions/</a:t>
            </a:r>
            <a:endParaRPr lang="en-US" sz="1400" dirty="0"/>
          </a:p>
          <a:p>
            <a:pPr algn="l"/>
            <a:endParaRPr lang="en-US" sz="1400" dirty="0"/>
          </a:p>
          <a:p>
            <a:pPr algn="l"/>
            <a:r>
              <a:rPr lang="en-US" sz="1400" dirty="0">
                <a:hlinkClick r:id="rId3"/>
              </a:rPr>
              <a:t>https://www.studytonight.com/operating-system/</a:t>
            </a:r>
            <a:endParaRPr lang="en-US" sz="1400" dirty="0"/>
          </a:p>
          <a:p>
            <a:pPr algn="l"/>
            <a:endParaRPr lang="en-US" sz="1400" dirty="0"/>
          </a:p>
          <a:p>
            <a:pPr algn="l"/>
            <a:r>
              <a:rPr lang="en-US" sz="1400" u="sng" dirty="0">
                <a:solidFill>
                  <a:srgbClr val="0070C0"/>
                </a:solidFill>
                <a:hlinkClick r:id="rId4"/>
              </a:rPr>
              <a:t>https://computing.llnl.gov/tutorials/</a:t>
            </a:r>
            <a:endParaRPr lang="en-US" sz="1400" u="sng" dirty="0">
              <a:solidFill>
                <a:srgbClr val="0070C0"/>
              </a:solidFill>
            </a:endParaRPr>
          </a:p>
          <a:p>
            <a:pPr algn="l"/>
            <a:endParaRPr lang="en-US" sz="1400" u="sng" dirty="0">
              <a:solidFill>
                <a:srgbClr val="0070C0"/>
              </a:solidFill>
            </a:endParaRPr>
          </a:p>
          <a:p>
            <a:pPr algn="l"/>
            <a:r>
              <a:rPr lang="en-US" sz="1400" dirty="0">
                <a:hlinkClick r:id="rId5"/>
              </a:rPr>
              <a:t>https://www.tutorialspoint.com/operating_system/index.htm#:~:text=An%20operating%20system%20(OS)%20is,software%20in%20a%20computer%20system.</a:t>
            </a:r>
            <a:endParaRPr lang="en-US" sz="1400" dirty="0"/>
          </a:p>
          <a:p>
            <a:pPr algn="l"/>
            <a:endParaRPr lang="en-US" sz="1400" u="sng" dirty="0">
              <a:solidFill>
                <a:srgbClr val="0070C0"/>
              </a:solidFill>
            </a:endParaRPr>
          </a:p>
          <a:p>
            <a:pPr algn="l"/>
            <a:r>
              <a:rPr lang="en-US" sz="1400" dirty="0">
                <a:hlinkClick r:id="rId6"/>
              </a:rPr>
              <a:t>https://www.javatpoint.com/os-tutorial</a:t>
            </a:r>
            <a:endParaRPr lang="en-US" sz="1400" dirty="0"/>
          </a:p>
          <a:p>
            <a:pPr algn="l"/>
            <a:endParaRPr lang="en-US" sz="1400" u="sng" dirty="0">
              <a:solidFill>
                <a:srgbClr val="0070C0"/>
              </a:solidFill>
            </a:endParaRPr>
          </a:p>
          <a:p>
            <a:pPr algn="l"/>
            <a:r>
              <a:rPr lang="en-US" sz="1400" dirty="0">
                <a:hlinkClick r:id="rId7"/>
              </a:rPr>
              <a:t>https://www.guru99.com/operating-system-tutorial.html</a:t>
            </a:r>
            <a:endParaRPr lang="en-US" sz="1400" dirty="0"/>
          </a:p>
          <a:p>
            <a:pPr algn="l"/>
            <a:r>
              <a:rPr lang="en-US" sz="1400" dirty="0">
                <a:hlinkClick r:id="rId8"/>
              </a:rPr>
              <a:t>https://www.geeksforgeeks.org/operating-systems/</a:t>
            </a:r>
            <a:endParaRPr lang="en-US" sz="1400" u="sng" dirty="0">
              <a:solidFill>
                <a:srgbClr val="0070C0"/>
              </a:solidFill>
            </a:endParaRPr>
          </a:p>
          <a:p>
            <a:pPr algn="l"/>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CF3-5C66-47E1-8773-1AD30262E808}"/>
              </a:ext>
            </a:extLst>
          </p:cNvPr>
          <p:cNvSpPr>
            <a:spLocks noGrp="1"/>
          </p:cNvSpPr>
          <p:nvPr>
            <p:ph type="title"/>
          </p:nvPr>
        </p:nvSpPr>
        <p:spPr>
          <a:xfrm>
            <a:off x="838200" y="22225"/>
            <a:ext cx="10515600" cy="1325563"/>
          </a:xfrm>
        </p:spPr>
        <p:txBody>
          <a:bodyPr/>
          <a:lstStyle/>
          <a:p>
            <a:pPr algn="ctr"/>
            <a:r>
              <a:rPr lang="en-US" b="1" dirty="0">
                <a:solidFill>
                  <a:srgbClr val="C00000"/>
                </a:solidFill>
                <a:latin typeface="Times New Roman" pitchFamily="18" charset="0"/>
                <a:cs typeface="Times New Roman" pitchFamily="18" charset="0"/>
              </a:rPr>
              <a:t>Lecture 5</a:t>
            </a:r>
            <a:br>
              <a:rPr lang="en-US" b="1" dirty="0">
                <a:solidFill>
                  <a:srgbClr val="C00000"/>
                </a:solidFill>
                <a:latin typeface="Times New Roman" pitchFamily="18" charset="0"/>
                <a:cs typeface="Times New Roman" pitchFamily="18" charset="0"/>
              </a:rPr>
            </a:br>
            <a:r>
              <a:rPr lang="en-US" b="1" dirty="0">
                <a:solidFill>
                  <a:srgbClr val="C00000"/>
                </a:solidFill>
                <a:latin typeface="Times New Roman" pitchFamily="18" charset="0"/>
                <a:cs typeface="Times New Roman" pitchFamily="18" charset="0"/>
              </a:rPr>
              <a:t>Process Concepts</a:t>
            </a:r>
            <a:endParaRPr lang="en-US" b="1" dirty="0"/>
          </a:p>
        </p:txBody>
      </p:sp>
      <p:sp>
        <p:nvSpPr>
          <p:cNvPr id="3" name="Content Placeholder 2">
            <a:extLst>
              <a:ext uri="{FF2B5EF4-FFF2-40B4-BE49-F238E27FC236}">
                <a16:creationId xmlns:a16="http://schemas.microsoft.com/office/drawing/2014/main" id="{2429C1C9-571A-41C5-AF2B-1FE61DD740DD}"/>
              </a:ext>
            </a:extLst>
          </p:cNvPr>
          <p:cNvSpPr>
            <a:spLocks noGrp="1"/>
          </p:cNvSpPr>
          <p:nvPr>
            <p:ph idx="1"/>
          </p:nvPr>
        </p:nvSpPr>
        <p:spPr>
          <a:xfrm>
            <a:off x="4056611" y="2144684"/>
            <a:ext cx="7748945" cy="3524596"/>
          </a:xfrm>
        </p:spPr>
        <p:txBody>
          <a:bodyPr>
            <a:noAutofit/>
          </a:bodyPr>
          <a:lstStyle/>
          <a:p>
            <a:pPr algn="just"/>
            <a:r>
              <a:rPr lang="en-US" dirty="0">
                <a:latin typeface="Times New Roman" pitchFamily="18" charset="0"/>
                <a:cs typeface="Times New Roman" pitchFamily="18" charset="0"/>
              </a:rPr>
              <a:t>Process</a:t>
            </a:r>
          </a:p>
          <a:p>
            <a:pPr algn="just"/>
            <a:r>
              <a:rPr lang="en-US" dirty="0"/>
              <a:t>Process State </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Process Control Block</a:t>
            </a:r>
          </a:p>
          <a:p>
            <a:pPr algn="just"/>
            <a:r>
              <a:rPr lang="en-US" dirty="0">
                <a:latin typeface="Times New Roman" pitchFamily="18" charset="0"/>
                <a:cs typeface="Times New Roman" pitchFamily="18" charset="0"/>
              </a:rPr>
              <a:t>Remote Procedure Calls</a:t>
            </a:r>
          </a:p>
          <a:p>
            <a:pPr marL="0" indent="0" algn="just">
              <a:buNone/>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8BC20F59-2A94-47E2-B985-08CB90408753}"/>
              </a:ext>
            </a:extLst>
          </p:cNvPr>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20731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               The process : Definitions</a:t>
            </a:r>
            <a:endParaRPr lang="en-US" dirty="0">
              <a:solidFill>
                <a:srgbClr val="C00000"/>
              </a:solidFill>
            </a:endParaRPr>
          </a:p>
        </p:txBody>
      </p:sp>
      <p:sp>
        <p:nvSpPr>
          <p:cNvPr id="3" name="Content Placeholder 2"/>
          <p:cNvSpPr>
            <a:spLocks noGrp="1"/>
          </p:cNvSpPr>
          <p:nvPr>
            <p:ph idx="1"/>
          </p:nvPr>
        </p:nvSpPr>
        <p:spPr/>
        <p:txBody>
          <a:bodyPr/>
          <a:lstStyle/>
          <a:p>
            <a:pPr lvl="0"/>
            <a:r>
              <a:rPr lang="en-US" dirty="0"/>
              <a:t>A program in Execution.</a:t>
            </a:r>
          </a:p>
          <a:p>
            <a:pPr lvl="0"/>
            <a:r>
              <a:rPr lang="en-US" dirty="0"/>
              <a:t>An asynchronous activity.</a:t>
            </a:r>
          </a:p>
          <a:p>
            <a:pPr lvl="0"/>
            <a:r>
              <a:rPr lang="en-US" dirty="0"/>
              <a:t>The 'animated spirit' of a procedure in execution.</a:t>
            </a:r>
          </a:p>
          <a:p>
            <a:pPr lvl="0"/>
            <a:r>
              <a:rPr lang="en-US" dirty="0"/>
              <a:t>The entity to which processors are assigned.</a:t>
            </a:r>
          </a:p>
          <a:p>
            <a:pPr lvl="0"/>
            <a:r>
              <a:rPr lang="en-US" dirty="0"/>
              <a:t>The '</a:t>
            </a:r>
            <a:r>
              <a:rPr lang="en-US" dirty="0" err="1"/>
              <a:t>dispatchable</a:t>
            </a:r>
            <a:r>
              <a:rPr lang="en-US" dirty="0"/>
              <a:t>' unit.</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The process state consists of :</a:t>
            </a:r>
          </a:p>
        </p:txBody>
      </p:sp>
      <p:sp>
        <p:nvSpPr>
          <p:cNvPr id="3" name="Content Placeholder 2"/>
          <p:cNvSpPr>
            <a:spLocks noGrp="1"/>
          </p:cNvSpPr>
          <p:nvPr>
            <p:ph idx="1"/>
          </p:nvPr>
        </p:nvSpPr>
        <p:spPr/>
        <p:txBody>
          <a:bodyPr/>
          <a:lstStyle/>
          <a:p>
            <a:pPr lvl="0"/>
            <a:r>
              <a:rPr lang="en-US" dirty="0"/>
              <a:t>Code for the program.</a:t>
            </a:r>
          </a:p>
          <a:p>
            <a:pPr lvl="0"/>
            <a:r>
              <a:rPr lang="en-US" dirty="0"/>
              <a:t>Program's static data.</a:t>
            </a:r>
          </a:p>
          <a:p>
            <a:pPr lvl="0"/>
            <a:r>
              <a:rPr lang="en-US" dirty="0"/>
              <a:t>Program's dynamic data.</a:t>
            </a:r>
          </a:p>
          <a:p>
            <a:pPr lvl="0"/>
            <a:r>
              <a:rPr lang="en-US" dirty="0"/>
              <a:t>Program's procedure call stack.</a:t>
            </a:r>
          </a:p>
          <a:p>
            <a:pPr lvl="0"/>
            <a:r>
              <a:rPr lang="en-US" dirty="0"/>
              <a:t>Contents of general purpose registers.</a:t>
            </a:r>
          </a:p>
          <a:p>
            <a:pPr lvl="0"/>
            <a:r>
              <a:rPr lang="en-US" dirty="0"/>
              <a:t>Contents of program counter (PC)</a:t>
            </a:r>
          </a:p>
          <a:p>
            <a:pPr lvl="0"/>
            <a:r>
              <a:rPr lang="en-US" dirty="0"/>
              <a:t>Contents of program status word (PSW).</a:t>
            </a:r>
          </a:p>
          <a:p>
            <a:pPr lvl="0"/>
            <a:r>
              <a:rPr lang="en-US" dirty="0"/>
              <a:t>Operating Systems resource in use.</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Process States</a:t>
            </a:r>
            <a:br>
              <a:rPr lang="en-US" dirty="0"/>
            </a:br>
            <a:endParaRPr lang="en-US" dirty="0"/>
          </a:p>
        </p:txBody>
      </p:sp>
      <p:sp>
        <p:nvSpPr>
          <p:cNvPr id="3" name="Content Placeholder 2"/>
          <p:cNvSpPr>
            <a:spLocks noGrp="1"/>
          </p:cNvSpPr>
          <p:nvPr>
            <p:ph idx="1"/>
          </p:nvPr>
        </p:nvSpPr>
        <p:spPr/>
        <p:txBody>
          <a:bodyPr/>
          <a:lstStyle/>
          <a:p>
            <a:r>
              <a:rPr lang="en-US" b="1" dirty="0"/>
              <a:t>New State:</a:t>
            </a:r>
            <a:r>
              <a:rPr lang="en-US" dirty="0"/>
              <a:t> The process being created.</a:t>
            </a:r>
          </a:p>
          <a:p>
            <a:r>
              <a:rPr lang="en-US" b="1" dirty="0"/>
              <a:t>Running State</a:t>
            </a:r>
            <a:r>
              <a:rPr lang="en-US" dirty="0"/>
              <a:t>: process actually using the CPU at that particular instance.</a:t>
            </a:r>
          </a:p>
          <a:p>
            <a:r>
              <a:rPr lang="en-US" b="1" dirty="0"/>
              <a:t>Blocked (or waiting) State:</a:t>
            </a:r>
            <a:r>
              <a:rPr lang="en-US" dirty="0"/>
              <a:t> A process is said to be blocked if it is waiting for some event to happen such that as an I/O completion before it can proceed.</a:t>
            </a:r>
          </a:p>
          <a:p>
            <a:r>
              <a:rPr lang="en-US" b="1" dirty="0"/>
              <a:t>Ready State: </a:t>
            </a:r>
            <a:r>
              <a:rPr lang="en-US" dirty="0"/>
              <a:t>A process is said to be ready if it is waiting to be assigned to a processor.</a:t>
            </a:r>
          </a:p>
          <a:p>
            <a:r>
              <a:rPr lang="en-US" b="1" dirty="0"/>
              <a:t>Terminated state:</a:t>
            </a:r>
            <a:r>
              <a:rPr lang="en-US" dirty="0"/>
              <a:t> The process has finished execution.</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279"/>
          </a:xfrm>
        </p:spPr>
        <p:txBody>
          <a:bodyPr>
            <a:normAutofit/>
          </a:bodyPr>
          <a:lstStyle/>
          <a:p>
            <a:pPr algn="ctr"/>
            <a:r>
              <a:rPr lang="en-US" altLang="en-US" sz="3600" dirty="0">
                <a:solidFill>
                  <a:srgbClr val="C00000"/>
                </a:solidFill>
                <a:latin typeface="+mn-lt"/>
              </a:rPr>
              <a:t>Process in Memory</a:t>
            </a:r>
            <a:endParaRPr lang="en-US" sz="3600" dirty="0">
              <a:latin typeface="+mn-lt"/>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pic>
        <p:nvPicPr>
          <p:cNvPr id="5" name="Content Placeholder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8259" y="1363287"/>
            <a:ext cx="3215481" cy="5153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Process Control Block</a:t>
            </a:r>
            <a:br>
              <a:rPr lang="en-US" dirty="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lstStyle/>
          <a:p>
            <a:endParaRPr lang="en-US" dirty="0"/>
          </a:p>
          <a:p>
            <a:r>
              <a:rPr lang="en-US" dirty="0"/>
              <a:t>A process control block (PCB) contains information about the process, i.e. registers, quantum, priority, etc. The process table is an array of PCB’s, that means logically contains a PCB for all of the current processes in the system.</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Process Table Contains</a:t>
            </a:r>
            <a:endParaRPr lang="en-US" dirty="0"/>
          </a:p>
        </p:txBody>
      </p:sp>
      <p:sp>
        <p:nvSpPr>
          <p:cNvPr id="3" name="Content Placeholder 2"/>
          <p:cNvSpPr>
            <a:spLocks noGrp="1"/>
          </p:cNvSpPr>
          <p:nvPr>
            <p:ph idx="1"/>
          </p:nvPr>
        </p:nvSpPr>
        <p:spPr>
          <a:xfrm>
            <a:off x="838200" y="1512916"/>
            <a:ext cx="10515600" cy="4854633"/>
          </a:xfrm>
        </p:spPr>
        <p:txBody>
          <a:bodyPr/>
          <a:lstStyle/>
          <a:p>
            <a:r>
              <a:rPr lang="en-US" dirty="0"/>
              <a:t>Pointer</a:t>
            </a:r>
          </a:p>
          <a:p>
            <a:r>
              <a:rPr lang="en-US" dirty="0"/>
              <a:t>Process state</a:t>
            </a:r>
          </a:p>
          <a:p>
            <a:r>
              <a:rPr lang="en-US" dirty="0"/>
              <a:t>Process number</a:t>
            </a:r>
          </a:p>
          <a:p>
            <a:r>
              <a:rPr lang="en-US" dirty="0"/>
              <a:t>Program counter</a:t>
            </a:r>
          </a:p>
          <a:p>
            <a:r>
              <a:rPr lang="en-US" dirty="0"/>
              <a:t>Register</a:t>
            </a:r>
          </a:p>
          <a:p>
            <a:r>
              <a:rPr lang="en-US" dirty="0"/>
              <a:t>Memory limits</a:t>
            </a:r>
          </a:p>
          <a:p>
            <a:r>
              <a:rPr lang="en-US" dirty="0"/>
              <a:t>Open files list</a:t>
            </a:r>
          </a:p>
          <a:p>
            <a:r>
              <a:rPr lang="en-US" dirty="0"/>
              <a:t>Miscellaneous accounting and status data</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solidFill>
                  <a:srgbClr val="C00000"/>
                </a:solidFill>
              </a:rPr>
              <a:t>Remote Procedure Calls</a:t>
            </a:r>
            <a:br>
              <a:rPr lang="en-US" sz="3600" dirty="0">
                <a:solidFill>
                  <a:srgbClr val="C00000"/>
                </a:solidFill>
              </a:rPr>
            </a:br>
            <a:endParaRPr lang="en-US" sz="3600" dirty="0">
              <a:solidFill>
                <a:srgbClr val="C00000"/>
              </a:solidFill>
            </a:endParaRPr>
          </a:p>
        </p:txBody>
      </p:sp>
      <p:sp>
        <p:nvSpPr>
          <p:cNvPr id="3" name="Content Placeholder 2"/>
          <p:cNvSpPr>
            <a:spLocks noGrp="1"/>
          </p:cNvSpPr>
          <p:nvPr>
            <p:ph idx="1"/>
          </p:nvPr>
        </p:nvSpPr>
        <p:spPr>
          <a:xfrm>
            <a:off x="838200" y="1280160"/>
            <a:ext cx="10515600" cy="5153891"/>
          </a:xfrm>
        </p:spPr>
        <p:txBody>
          <a:bodyPr/>
          <a:lstStyle/>
          <a:p>
            <a:r>
              <a:rPr lang="en-US" dirty="0"/>
              <a:t>A remote procedure call is an inter-process communication technique that is used for client-server based applications. It is also known as a subroutine call or a function call.</a:t>
            </a:r>
          </a:p>
          <a:p>
            <a:r>
              <a:rPr lang="en-US" dirty="0"/>
              <a:t>A client has a request message that the RPC translates and sends to the server.</a:t>
            </a:r>
          </a:p>
          <a:p>
            <a:r>
              <a:rPr lang="en-US" dirty="0"/>
              <a:t>This request may be a procedure or a function call to a remote server</a:t>
            </a:r>
          </a:p>
          <a:p>
            <a:r>
              <a:rPr lang="en-US" dirty="0"/>
              <a:t>When the server receives the request, it sends the required response back to the client. The client is blocked while the server is processing the call and only resumed execution after the server is finished.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3020</TotalTime>
  <Words>771</Words>
  <Application>Microsoft Office PowerPoint</Application>
  <PresentationFormat>Widescreen</PresentationFormat>
  <Paragraphs>99</Paragraphs>
  <Slides>14</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4" baseType="lpstr">
      <vt:lpstr>Arial</vt:lpstr>
      <vt:lpstr>Arial Black</vt:lpstr>
      <vt:lpstr>Calibri</vt:lpstr>
      <vt:lpstr>Calibri Light</vt:lpstr>
      <vt:lpstr>Casper</vt:lpstr>
      <vt:lpstr>Raleway ExtraBold</vt:lpstr>
      <vt:lpstr>Times New Roman</vt:lpstr>
      <vt:lpstr>1_Office Theme</vt:lpstr>
      <vt:lpstr>Contents Slide Master</vt:lpstr>
      <vt:lpstr>CorelDRAW</vt:lpstr>
      <vt:lpstr>PowerPoint Presentation</vt:lpstr>
      <vt:lpstr>Lecture 5 Process Concepts</vt:lpstr>
      <vt:lpstr>               The process : Definitions</vt:lpstr>
      <vt:lpstr>The process state consists of :</vt:lpstr>
      <vt:lpstr>Process States </vt:lpstr>
      <vt:lpstr>Process in Memory</vt:lpstr>
      <vt:lpstr>Process Control Block </vt:lpstr>
      <vt:lpstr>Process Table Contains</vt:lpstr>
      <vt:lpstr>Remote Procedure Calls </vt:lpstr>
      <vt:lpstr>Sequences of events in a remote procedure call</vt:lpstr>
      <vt:lpstr>Advantages of Remote Procedure Call </vt:lpstr>
      <vt:lpstr>Disadvantages of Remote Procedure Call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puneet kaur</cp:lastModifiedBy>
  <cp:revision>283</cp:revision>
  <dcterms:created xsi:type="dcterms:W3CDTF">2019-01-09T10:33:58Z</dcterms:created>
  <dcterms:modified xsi:type="dcterms:W3CDTF">2022-07-25T05:02:27Z</dcterms:modified>
</cp:coreProperties>
</file>