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686" r:id="rId2"/>
  </p:sldMasterIdLst>
  <p:notesMasterIdLst>
    <p:notesMasterId r:id="rId23"/>
  </p:notesMasterIdLst>
  <p:handoutMasterIdLst>
    <p:handoutMasterId r:id="rId24"/>
  </p:handoutMasterIdLst>
  <p:sldIdLst>
    <p:sldId id="1045" r:id="rId3"/>
    <p:sldId id="961" r:id="rId4"/>
    <p:sldId id="1027" r:id="rId5"/>
    <p:sldId id="1028" r:id="rId6"/>
    <p:sldId id="1029" r:id="rId7"/>
    <p:sldId id="1030" r:id="rId8"/>
    <p:sldId id="1031" r:id="rId9"/>
    <p:sldId id="1032" r:id="rId10"/>
    <p:sldId id="1034" r:id="rId11"/>
    <p:sldId id="1033" r:id="rId12"/>
    <p:sldId id="1035" r:id="rId13"/>
    <p:sldId id="1036" r:id="rId14"/>
    <p:sldId id="1037" r:id="rId15"/>
    <p:sldId id="1038" r:id="rId16"/>
    <p:sldId id="1039" r:id="rId17"/>
    <p:sldId id="1040" r:id="rId18"/>
    <p:sldId id="1041" r:id="rId19"/>
    <p:sldId id="1042" r:id="rId20"/>
    <p:sldId id="1043" r:id="rId21"/>
    <p:sldId id="10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2" autoAdjust="0"/>
    <p:restoredTop sz="94660"/>
  </p:normalViewPr>
  <p:slideViewPr>
    <p:cSldViewPr snapToGrid="0">
      <p:cViewPr varScale="1">
        <p:scale>
          <a:sx n="67" d="100"/>
          <a:sy n="67" d="100"/>
        </p:scale>
        <p:origin x="33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eeksforgeeks.org/operating-systems/" TargetMode="External"/><Relationship Id="rId3" Type="http://schemas.openxmlformats.org/officeDocument/2006/relationships/hyperlink" Target="https://www.studytonight.com/operating-system/" TargetMode="External"/><Relationship Id="rId7" Type="http://schemas.openxmlformats.org/officeDocument/2006/relationships/hyperlink" Target="https://www.guru99.com/operating-system-tutorial.html" TargetMode="External"/><Relationship Id="rId2" Type="http://schemas.openxmlformats.org/officeDocument/2006/relationships/hyperlink" Target="https://www.includehelp.com/c-programming-questions/" TargetMode="External"/><Relationship Id="rId1" Type="http://schemas.openxmlformats.org/officeDocument/2006/relationships/slideLayout" Target="../slideLayouts/slideLayout1.xml"/><Relationship Id="rId6" Type="http://schemas.openxmlformats.org/officeDocument/2006/relationships/hyperlink" Target="https://www.javatpoint.com/os-tutorial" TargetMode="External"/><Relationship Id="rId5" Type="http://schemas.openxmlformats.org/officeDocument/2006/relationships/hyperlink" Target="https://www.tutorialspoint.com/operating_system/index.htm" TargetMode="External"/><Relationship Id="rId4" Type="http://schemas.openxmlformats.org/officeDocument/2006/relationships/hyperlink" Target="https://computing.llnl.gov/tutoria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1995344" y="1576600"/>
            <a:ext cx="9063318" cy="45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UNIVERSITY INSTITUTE OF ENGINEERING</a:t>
            </a:r>
          </a:p>
          <a:p>
            <a:pPr algn="ctr" defTabSz="466725">
              <a:lnSpc>
                <a:spcPct val="90000"/>
              </a:lnSpc>
              <a:spcBef>
                <a:spcPct val="0"/>
              </a:spcBef>
              <a:spcAft>
                <a:spcPct val="35000"/>
              </a:spcAft>
            </a:pPr>
            <a:r>
              <a:rPr lang="en-US" sz="28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8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32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a:t>
            </a:r>
            <a:r>
              <a:rPr lang="en-US" b="1">
                <a:latin typeface="Arial Black" panose="020B0A04020102020204" pitchFamily="34" charset="0"/>
              </a:rPr>
              <a:t>Puneet kaur(E6913)</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244514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rgbClr val="C00000"/>
                </a:solidFill>
              </a:rPr>
              <a:t>First Come First Serve (FCFS)</a:t>
            </a:r>
            <a:br>
              <a:rPr lang="en-US" sz="3600" b="1" i="1"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pPr lvl="0"/>
            <a:r>
              <a:rPr lang="en-US" dirty="0"/>
              <a:t>Jobs are executed on first come, first serve basis.</a:t>
            </a:r>
          </a:p>
          <a:p>
            <a:pPr lvl="0"/>
            <a:r>
              <a:rPr lang="en-US" dirty="0"/>
              <a:t>It is a non-preemptive scheduling algorithm.</a:t>
            </a:r>
          </a:p>
          <a:p>
            <a:pPr lvl="0"/>
            <a:r>
              <a:rPr lang="en-US" dirty="0"/>
              <a:t>Easy to understand and implement.</a:t>
            </a:r>
          </a:p>
          <a:p>
            <a:pPr lvl="0"/>
            <a:r>
              <a:rPr lang="en-US" dirty="0"/>
              <a:t>Its implementation is based on FIFO queue.</a:t>
            </a:r>
          </a:p>
          <a:p>
            <a:pPr lvl="0"/>
            <a:r>
              <a:rPr lang="en-US" dirty="0"/>
              <a:t>Poor in performance as average wait time is high.</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FCFS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Content Placeholder 4" descr="Description: C:\Users\HP 250 G5\Desktop\Capture.PNG"/>
          <p:cNvPicPr>
            <a:picLocks noGrp="1"/>
          </p:cNvPicPr>
          <p:nvPr>
            <p:ph idx="1"/>
          </p:nvPr>
        </p:nvPicPr>
        <p:blipFill>
          <a:blip r:embed="rId2"/>
          <a:srcRect/>
          <a:stretch>
            <a:fillRect/>
          </a:stretch>
        </p:blipFill>
        <p:spPr bwMode="auto">
          <a:xfrm>
            <a:off x="1945178" y="2044932"/>
            <a:ext cx="7581207" cy="437249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rgbClr val="C00000"/>
                </a:solidFill>
              </a:rPr>
              <a:t>Shortest Job Next (SJN)</a:t>
            </a:r>
            <a:endParaRPr lang="en-US" sz="3600" dirty="0">
              <a:solidFill>
                <a:srgbClr val="C00000"/>
              </a:solidFill>
            </a:endParaRPr>
          </a:p>
        </p:txBody>
      </p:sp>
      <p:sp>
        <p:nvSpPr>
          <p:cNvPr id="3" name="Content Placeholder 2"/>
          <p:cNvSpPr>
            <a:spLocks noGrp="1"/>
          </p:cNvSpPr>
          <p:nvPr>
            <p:ph idx="1"/>
          </p:nvPr>
        </p:nvSpPr>
        <p:spPr>
          <a:xfrm>
            <a:off x="838200" y="1645920"/>
            <a:ext cx="10515600" cy="4821381"/>
          </a:xfrm>
        </p:spPr>
        <p:txBody>
          <a:bodyPr>
            <a:normAutofit/>
          </a:bodyPr>
          <a:lstStyle/>
          <a:p>
            <a:pPr lvl="0"/>
            <a:r>
              <a:rPr lang="en-US" dirty="0"/>
              <a:t>This is also known as </a:t>
            </a:r>
            <a:r>
              <a:rPr lang="en-US" b="1" dirty="0"/>
              <a:t>shortest job first</a:t>
            </a:r>
            <a:r>
              <a:rPr lang="en-US" dirty="0"/>
              <a:t>, or SJF</a:t>
            </a:r>
          </a:p>
          <a:p>
            <a:pPr lvl="0"/>
            <a:r>
              <a:rPr lang="en-US" dirty="0"/>
              <a:t>This is a non-preemptive scheduling algorithm.</a:t>
            </a:r>
          </a:p>
          <a:p>
            <a:pPr lvl="0"/>
            <a:r>
              <a:rPr lang="en-US" dirty="0"/>
              <a:t>Best approach to minimize waiting time.</a:t>
            </a:r>
          </a:p>
          <a:p>
            <a:pPr lvl="0"/>
            <a:r>
              <a:rPr lang="en-US" dirty="0"/>
              <a:t>Easy to implement in Batch systems where required CPU time is known in advance.</a:t>
            </a:r>
          </a:p>
          <a:p>
            <a:pPr lvl="0"/>
            <a:r>
              <a:rPr lang="en-US" dirty="0"/>
              <a:t>Impossible to implement in interactive systems where required CPU time is not known.</a:t>
            </a:r>
          </a:p>
          <a:p>
            <a:pPr lvl="0"/>
            <a:r>
              <a:rPr lang="en-US" dirty="0"/>
              <a:t>The processer should know in advance how much time process will take.</a:t>
            </a:r>
          </a:p>
          <a:p>
            <a:r>
              <a:rPr lang="en-US" dirty="0"/>
              <a:t>Given: Table of processes, and their Arrival time, Execution time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C00000"/>
                </a:solidFill>
              </a:rPr>
              <a:t>Shortest Job Next (SJN)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Content Placeholder 4" descr="Description: C:\Users\HP 250 G5\Desktop\Capture.PNG"/>
          <p:cNvPicPr>
            <a:picLocks noGrp="1"/>
          </p:cNvPicPr>
          <p:nvPr>
            <p:ph idx="1"/>
          </p:nvPr>
        </p:nvPicPr>
        <p:blipFill>
          <a:blip r:embed="rId2"/>
          <a:srcRect/>
          <a:stretch>
            <a:fillRect/>
          </a:stretch>
        </p:blipFill>
        <p:spPr bwMode="auto">
          <a:xfrm>
            <a:off x="698269" y="1745673"/>
            <a:ext cx="9543011" cy="2277688"/>
          </a:xfrm>
          <a:prstGeom prst="rect">
            <a:avLst/>
          </a:prstGeom>
          <a:noFill/>
          <a:ln w="9525">
            <a:noFill/>
            <a:miter lim="800000"/>
            <a:headEnd/>
            <a:tailEnd/>
          </a:ln>
        </p:spPr>
      </p:pic>
      <p:pic>
        <p:nvPicPr>
          <p:cNvPr id="6" name="Picture 5" descr="Description: C:\Users\HP 250 G5\Desktop\Capture.PNG"/>
          <p:cNvPicPr/>
          <p:nvPr/>
        </p:nvPicPr>
        <p:blipFill>
          <a:blip r:embed="rId3"/>
          <a:srcRect/>
          <a:stretch>
            <a:fillRect/>
          </a:stretch>
        </p:blipFill>
        <p:spPr bwMode="auto">
          <a:xfrm>
            <a:off x="1695797" y="4222865"/>
            <a:ext cx="7267546" cy="237744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rgbClr val="C00000"/>
                </a:solidFill>
              </a:rPr>
              <a:t>Priority Based Scheduling</a:t>
            </a:r>
            <a:br>
              <a:rPr lang="en-US" sz="3600" b="1" i="1"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pPr lvl="0"/>
            <a:r>
              <a:rPr lang="en-US" dirty="0"/>
              <a:t>Priority scheduling is a non-preemptive algorithm and one of the most common scheduling algorithms in batch systems.</a:t>
            </a:r>
          </a:p>
          <a:p>
            <a:pPr lvl="0"/>
            <a:r>
              <a:rPr lang="en-US" dirty="0"/>
              <a:t>Each process is assigned a priority. Process with highest priority is to be executed first and so on.</a:t>
            </a:r>
          </a:p>
          <a:p>
            <a:pPr lvl="0"/>
            <a:r>
              <a:rPr lang="en-US" dirty="0"/>
              <a:t>Processes with same priority are executed on first come first served basis.</a:t>
            </a:r>
          </a:p>
          <a:p>
            <a:pPr lvl="0"/>
            <a:r>
              <a:rPr lang="en-US" dirty="0"/>
              <a:t>Priority can be decided based on memory requirements, time requirements or any other resource requirement.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908"/>
          </a:xfrm>
        </p:spPr>
        <p:txBody>
          <a:bodyPr>
            <a:normAutofit fontScale="90000"/>
          </a:bodyPr>
          <a:lstStyle/>
          <a:p>
            <a:pPr algn="ctr"/>
            <a:r>
              <a:rPr lang="en-IN" sz="3200" dirty="0">
                <a:solidFill>
                  <a:srgbClr val="C00000"/>
                </a:solidFill>
              </a:rPr>
              <a:t>Priority Based Scheduling</a:t>
            </a:r>
            <a:br>
              <a:rPr lang="en-US" sz="3200" i="1" dirty="0">
                <a:solidFill>
                  <a:srgbClr val="C00000"/>
                </a:solidFill>
              </a:rPr>
            </a:b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Content Placeholder 4" descr="Description: C:\Users\HP 250 G5\Desktop\Capture.PNG"/>
          <p:cNvPicPr>
            <a:picLocks noGrp="1"/>
          </p:cNvPicPr>
          <p:nvPr>
            <p:ph idx="1"/>
          </p:nvPr>
        </p:nvPicPr>
        <p:blipFill>
          <a:blip r:embed="rId2"/>
          <a:srcRect/>
          <a:stretch>
            <a:fillRect/>
          </a:stretch>
        </p:blipFill>
        <p:spPr bwMode="auto">
          <a:xfrm>
            <a:off x="1014152" y="997527"/>
            <a:ext cx="9659389" cy="550302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rgbClr val="C00000"/>
                </a:solidFill>
              </a:rPr>
              <a:t>Shortest Remaining Time</a:t>
            </a:r>
            <a:br>
              <a:rPr lang="en-US" sz="3600" b="1" i="1"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pPr lvl="0"/>
            <a:r>
              <a:rPr lang="en-US" dirty="0"/>
              <a:t>Shortest remaining time (SRT) is the preemptive version of the SJN algorithm.</a:t>
            </a:r>
          </a:p>
          <a:p>
            <a:pPr lvl="0"/>
            <a:r>
              <a:rPr lang="en-US" dirty="0"/>
              <a:t>The processor is allocated to the job closest to completion but it can be preempted by a newer ready job with shorter time to completion.</a:t>
            </a:r>
          </a:p>
          <a:p>
            <a:pPr lvl="0"/>
            <a:r>
              <a:rPr lang="en-US" dirty="0"/>
              <a:t>Impossible to implement in interactive systems where required CPU time is not known.</a:t>
            </a:r>
          </a:p>
          <a:p>
            <a:pPr lvl="0"/>
            <a:r>
              <a:rPr lang="en-US" dirty="0"/>
              <a:t>It is often used in batch environments where short jobs need to give preference.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rgbClr val="C00000"/>
                </a:solidFill>
              </a:rPr>
              <a:t>Round Robin Scheduling</a:t>
            </a:r>
            <a:br>
              <a:rPr lang="en-US" sz="3600" b="1" i="1"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pPr lvl="0"/>
            <a:r>
              <a:rPr lang="en-US" dirty="0"/>
              <a:t>Round Robin is the preemptive process scheduling algorithm.</a:t>
            </a:r>
          </a:p>
          <a:p>
            <a:pPr lvl="0"/>
            <a:r>
              <a:rPr lang="en-US" dirty="0"/>
              <a:t>Each process is provided a fix time to execute, it is called a </a:t>
            </a:r>
            <a:r>
              <a:rPr lang="en-US" b="1" dirty="0"/>
              <a:t>quantum</a:t>
            </a:r>
            <a:r>
              <a:rPr lang="en-US" dirty="0"/>
              <a:t>.</a:t>
            </a:r>
          </a:p>
          <a:p>
            <a:pPr lvl="0"/>
            <a:r>
              <a:rPr lang="en-US" dirty="0"/>
              <a:t>Once a process is executed for a given time period, it is preempted and other process executes for a given time period.</a:t>
            </a:r>
          </a:p>
          <a:p>
            <a:pPr lvl="0"/>
            <a:r>
              <a:rPr lang="en-US" dirty="0"/>
              <a:t>Context switching is used to save states of preempted processes.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5652"/>
          </a:xfrm>
        </p:spPr>
        <p:txBody>
          <a:bodyPr>
            <a:normAutofit/>
          </a:bodyPr>
          <a:lstStyle/>
          <a:p>
            <a:pPr algn="ctr"/>
            <a:r>
              <a:rPr lang="en-IN" sz="3200" b="1" dirty="0">
                <a:solidFill>
                  <a:srgbClr val="C00000"/>
                </a:solidFill>
              </a:rPr>
              <a:t>Round Robin Scheduling</a:t>
            </a: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Content Placeholder 4" descr="Description: C:\Users\HP 250 G5\Desktop\Capture.PNG"/>
          <p:cNvPicPr>
            <a:picLocks noGrp="1"/>
          </p:cNvPicPr>
          <p:nvPr>
            <p:ph idx="1"/>
          </p:nvPr>
        </p:nvPicPr>
        <p:blipFill>
          <a:blip r:embed="rId2"/>
          <a:srcRect/>
          <a:stretch>
            <a:fillRect/>
          </a:stretch>
        </p:blipFill>
        <p:spPr bwMode="auto">
          <a:xfrm>
            <a:off x="1296785" y="1163782"/>
            <a:ext cx="9659390" cy="541989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2263"/>
            <a:ext cx="9144000" cy="1446414"/>
          </a:xfrm>
        </p:spPr>
        <p:txBody>
          <a:bodyPr>
            <a:normAutofit/>
          </a:bodyPr>
          <a:lstStyle/>
          <a:p>
            <a:r>
              <a:rPr lang="en-US" sz="4400" dirty="0">
                <a:solidFill>
                  <a:srgbClr val="C00000"/>
                </a:solidFill>
              </a:rPr>
              <a:t>Conclusion</a:t>
            </a:r>
            <a:endParaRPr lang="en-US" sz="4400" dirty="0"/>
          </a:p>
        </p:txBody>
      </p:sp>
      <p:sp>
        <p:nvSpPr>
          <p:cNvPr id="3" name="Subtitle 2"/>
          <p:cNvSpPr>
            <a:spLocks noGrp="1"/>
          </p:cNvSpPr>
          <p:nvPr>
            <p:ph type="subTitle" idx="1"/>
          </p:nvPr>
        </p:nvSpPr>
        <p:spPr>
          <a:xfrm>
            <a:off x="1524000" y="2909455"/>
            <a:ext cx="9144000" cy="2348345"/>
          </a:xfrm>
        </p:spPr>
        <p:txBody>
          <a:bodyPr/>
          <a:lstStyle/>
          <a:p>
            <a:pPr algn="l"/>
            <a:r>
              <a:rPr lang="en-US" dirty="0"/>
              <a:t>Learning this topic will enable you to understand various types of CPU scheduling algorithm. To compare the performance of various Scheduling algorithms you need to implement these algorithms in OS Labs.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590444"/>
          </a:xfrm>
        </p:spPr>
        <p:txBody>
          <a:bodyPr>
            <a:normAutofit/>
          </a:bodyPr>
          <a:lstStyle/>
          <a:p>
            <a:pPr algn="ctr"/>
            <a:r>
              <a:rPr lang="en-US" sz="3600" b="1" dirty="0">
                <a:solidFill>
                  <a:srgbClr val="C00000"/>
                </a:solidFill>
                <a:latin typeface="Times New Roman" pitchFamily="18" charset="0"/>
                <a:cs typeface="Times New Roman" pitchFamily="18" charset="0"/>
              </a:rPr>
              <a:t>Lecture 6</a:t>
            </a:r>
            <a:br>
              <a:rPr lang="en-US" sz="3600" b="1" dirty="0">
                <a:solidFill>
                  <a:srgbClr val="C00000"/>
                </a:solidFill>
                <a:latin typeface="Times New Roman" pitchFamily="18" charset="0"/>
                <a:cs typeface="Times New Roman" pitchFamily="18" charset="0"/>
              </a:rPr>
            </a:b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CPU Scheduling</a:t>
            </a:r>
            <a:endParaRPr lang="en-US" sz="3600"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795549"/>
            <a:ext cx="11367407" cy="5040226"/>
          </a:xfrm>
        </p:spPr>
        <p:txBody>
          <a:bodyPr>
            <a:noAutofit/>
          </a:bodyPr>
          <a:lstStyle/>
          <a:p>
            <a:r>
              <a:rPr lang="en-US" dirty="0"/>
              <a:t>CPU Scheduling</a:t>
            </a:r>
          </a:p>
          <a:p>
            <a:pPr algn="just"/>
            <a:r>
              <a:rPr lang="en-IN" dirty="0"/>
              <a:t>Goals of Scheduling (objectives)</a:t>
            </a:r>
            <a:endParaRPr lang="en-US" dirty="0"/>
          </a:p>
          <a:p>
            <a:pPr algn="just"/>
            <a:r>
              <a:rPr lang="en-IN" dirty="0" err="1"/>
              <a:t>Preemptive</a:t>
            </a:r>
            <a:r>
              <a:rPr lang="en-IN" dirty="0"/>
              <a:t> Vs </a:t>
            </a:r>
            <a:r>
              <a:rPr lang="en-IN" dirty="0" err="1"/>
              <a:t>Nonpreemptive</a:t>
            </a:r>
            <a:r>
              <a:rPr lang="en-IN" dirty="0"/>
              <a:t> Scheduling</a:t>
            </a:r>
            <a:endParaRPr lang="en-US" dirty="0"/>
          </a:p>
          <a:p>
            <a:pPr algn="just"/>
            <a:r>
              <a:rPr lang="en-US" dirty="0"/>
              <a:t>CPU Scheduling Algorithms</a:t>
            </a:r>
          </a:p>
          <a:p>
            <a:pPr lvl="1"/>
            <a:r>
              <a:rPr lang="en-US" sz="2000" dirty="0"/>
              <a:t>First-Come, First-Served (FCFS) Scheduling</a:t>
            </a:r>
          </a:p>
          <a:p>
            <a:pPr lvl="1"/>
            <a:r>
              <a:rPr lang="en-US" sz="2000" dirty="0"/>
              <a:t>Shortest-Job-Next (SJN) Scheduling</a:t>
            </a:r>
          </a:p>
          <a:p>
            <a:pPr lvl="1"/>
            <a:r>
              <a:rPr lang="en-US" sz="2000" dirty="0"/>
              <a:t>Priority Scheduling</a:t>
            </a:r>
          </a:p>
          <a:p>
            <a:pPr lvl="1"/>
            <a:r>
              <a:rPr lang="en-US" sz="2000" dirty="0"/>
              <a:t>Shortest Remaining Time</a:t>
            </a:r>
          </a:p>
          <a:p>
            <a:pPr lvl="1"/>
            <a:r>
              <a:rPr lang="en-US" sz="2000" dirty="0"/>
              <a:t>Round Robin(RR) Scheduling</a:t>
            </a:r>
          </a:p>
          <a:p>
            <a:pPr lvl="1"/>
            <a:r>
              <a:rPr lang="en-US" sz="2000" dirty="0"/>
              <a:t>Multiple-Level Queues Scheduling</a:t>
            </a:r>
          </a:p>
          <a:p>
            <a:pPr algn="just">
              <a:buNone/>
            </a:pPr>
            <a:r>
              <a:rPr lang="en-US" dirty="0">
                <a:latin typeface="Times New Roman" pitchFamily="18" charset="0"/>
                <a:cs typeface="Times New Roman" pitchFamily="18" charset="0"/>
              </a:rPr>
              <a:t>	</a:t>
            </a:r>
          </a:p>
          <a:p>
            <a:pPr marL="0" indent="0" algn="just">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20731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1"/>
            <a:ext cx="103632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1117600" y="1828800"/>
            <a:ext cx="9956800" cy="3810000"/>
          </a:xfrm>
        </p:spPr>
        <p:txBody>
          <a:bodyPr>
            <a:normAutofit lnSpcReduction="10000"/>
          </a:bodyPr>
          <a:lstStyle/>
          <a:p>
            <a:pPr algn="l"/>
            <a:r>
              <a:rPr lang="en-US" sz="1400" dirty="0">
                <a:hlinkClick r:id="rId2"/>
              </a:rPr>
              <a:t>https://www.includehelp.com/c-programming-questions/</a:t>
            </a:r>
            <a:endParaRPr lang="en-US" sz="1400" dirty="0"/>
          </a:p>
          <a:p>
            <a:pPr algn="l"/>
            <a:endParaRPr lang="en-US" sz="1400" dirty="0"/>
          </a:p>
          <a:p>
            <a:pPr algn="l"/>
            <a:r>
              <a:rPr lang="en-US" sz="1400" dirty="0">
                <a:hlinkClick r:id="rId3"/>
              </a:rPr>
              <a:t>https://www.studytonight.com/operating-system/</a:t>
            </a:r>
            <a:endParaRPr lang="en-US" sz="1400" dirty="0"/>
          </a:p>
          <a:p>
            <a:pPr algn="l"/>
            <a:endParaRPr lang="en-US" sz="1400" dirty="0"/>
          </a:p>
          <a:p>
            <a:pPr algn="l"/>
            <a:r>
              <a:rPr lang="en-US" sz="1400" u="sng" dirty="0">
                <a:solidFill>
                  <a:srgbClr val="0070C0"/>
                </a:solidFill>
                <a:hlinkClick r:id="rId4"/>
              </a:rPr>
              <a:t>https://computing.llnl.gov/tutorials/</a:t>
            </a:r>
            <a:endParaRPr lang="en-US" sz="1400" u="sng" dirty="0">
              <a:solidFill>
                <a:srgbClr val="0070C0"/>
              </a:solidFill>
            </a:endParaRPr>
          </a:p>
          <a:p>
            <a:pPr algn="l"/>
            <a:endParaRPr lang="en-US" sz="1400" u="sng" dirty="0">
              <a:solidFill>
                <a:srgbClr val="0070C0"/>
              </a:solidFill>
            </a:endParaRPr>
          </a:p>
          <a:p>
            <a:pPr algn="l"/>
            <a:r>
              <a:rPr lang="en-US" sz="1400" dirty="0">
                <a:hlinkClick r:id="rId5"/>
              </a:rPr>
              <a:t>https://www.tutorialspoint.com/operating_system/index.htm#:~:text=An%20operating%20system%20(OS)%20is,software%20in%20a%20computer%20system.</a:t>
            </a:r>
            <a:endParaRPr lang="en-US" sz="1400" dirty="0"/>
          </a:p>
          <a:p>
            <a:pPr algn="l"/>
            <a:endParaRPr lang="en-US" sz="1400" u="sng" dirty="0">
              <a:solidFill>
                <a:srgbClr val="0070C0"/>
              </a:solidFill>
            </a:endParaRPr>
          </a:p>
          <a:p>
            <a:pPr algn="l"/>
            <a:r>
              <a:rPr lang="en-US" sz="1400" dirty="0">
                <a:hlinkClick r:id="rId6"/>
              </a:rPr>
              <a:t>https://www.javatpoint.com/os-tutorial</a:t>
            </a:r>
            <a:endParaRPr lang="en-US" sz="1400" dirty="0"/>
          </a:p>
          <a:p>
            <a:pPr algn="l"/>
            <a:endParaRPr lang="en-US" sz="1400" u="sng" dirty="0">
              <a:solidFill>
                <a:srgbClr val="0070C0"/>
              </a:solidFill>
            </a:endParaRPr>
          </a:p>
          <a:p>
            <a:pPr algn="l"/>
            <a:r>
              <a:rPr lang="en-US" sz="1400" dirty="0">
                <a:hlinkClick r:id="rId7"/>
              </a:rPr>
              <a:t>https://www.guru99.com/operating-system-tutorial.html</a:t>
            </a:r>
            <a:endParaRPr lang="en-US" sz="1400" dirty="0"/>
          </a:p>
          <a:p>
            <a:pPr algn="l"/>
            <a:r>
              <a:rPr lang="en-US" sz="1400" dirty="0">
                <a:hlinkClick r:id="rId8"/>
              </a:rPr>
              <a:t>https://www.geeksforgeeks.org/operating-systems/</a:t>
            </a:r>
            <a:endParaRPr lang="en-US" sz="1400" u="sng" dirty="0">
              <a:solidFill>
                <a:srgbClr val="0070C0"/>
              </a:solidFill>
            </a:endParaRPr>
          </a:p>
          <a:p>
            <a:pPr algn="l"/>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C00000"/>
                </a:solidFill>
              </a:rPr>
              <a:t>CPU Scheduling</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r>
              <a:rPr lang="en-US" dirty="0"/>
              <a:t>CPU scheduling is the basis of multi-programmed operating systems. By switching the CPU among processes, the operating system can make the computer more productive.</a:t>
            </a:r>
          </a:p>
          <a:p>
            <a:r>
              <a:rPr lang="en-US" dirty="0"/>
              <a:t>Scheduling is a fundamental operating-system function. Almost all computer resources are scheduled before use.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C00000"/>
                </a:solidFill>
              </a:rPr>
              <a:t>Context Switch</a:t>
            </a:r>
          </a:p>
        </p:txBody>
      </p:sp>
      <p:sp>
        <p:nvSpPr>
          <p:cNvPr id="3" name="Content Placeholder 2"/>
          <p:cNvSpPr>
            <a:spLocks noGrp="1"/>
          </p:cNvSpPr>
          <p:nvPr>
            <p:ph idx="1"/>
          </p:nvPr>
        </p:nvSpPr>
        <p:spPr/>
        <p:txBody>
          <a:bodyPr/>
          <a:lstStyle/>
          <a:p>
            <a:r>
              <a:rPr lang="en-US" dirty="0"/>
              <a:t>To give each process on a multi-programmed machine a fair share of the CPU, a hardware clock generates interrupts periodically. This allows the operating system to schedule all processes in main memory (using scheduling algorithm) to run on the CPU at equal intervals. Each switch of the CPU from one process to another is called a context switch.</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rPr>
              <a:t>CPU scheduling decisions may take place under the following four circumstances:</a:t>
            </a:r>
            <a:br>
              <a:rPr lang="en-US" sz="2800" dirty="0">
                <a:solidFill>
                  <a:srgbClr val="C00000"/>
                </a:solidFill>
              </a:rPr>
            </a:br>
            <a:endParaRPr lang="en-US" sz="2800" dirty="0">
              <a:solidFill>
                <a:srgbClr val="C00000"/>
              </a:solidFill>
            </a:endParaRPr>
          </a:p>
        </p:txBody>
      </p:sp>
      <p:sp>
        <p:nvSpPr>
          <p:cNvPr id="3" name="Content Placeholder 2"/>
          <p:cNvSpPr>
            <a:spLocks noGrp="1"/>
          </p:cNvSpPr>
          <p:nvPr>
            <p:ph idx="1"/>
          </p:nvPr>
        </p:nvSpPr>
        <p:spPr/>
        <p:txBody>
          <a:bodyPr>
            <a:normAutofit/>
          </a:bodyPr>
          <a:lstStyle/>
          <a:p>
            <a:pPr>
              <a:buNone/>
            </a:pPr>
            <a:r>
              <a:rPr lang="en-US" dirty="0"/>
              <a:t>1. When a process switches from the running state to the waiting state (for. example, I/O request, or invocation of wait for the termination of one of the child processes).</a:t>
            </a:r>
          </a:p>
          <a:p>
            <a:pPr>
              <a:buNone/>
            </a:pPr>
            <a:r>
              <a:rPr lang="en-US" dirty="0"/>
              <a:t>2. When a process switches from the running state to the ready state (for example, when an interrupt occurs).</a:t>
            </a:r>
          </a:p>
          <a:p>
            <a:pPr>
              <a:buNone/>
            </a:pPr>
            <a:r>
              <a:rPr lang="en-US" dirty="0"/>
              <a:t>3. When a process switches from the waiting state to the ready state (for example, completion of I/O).</a:t>
            </a:r>
          </a:p>
          <a:p>
            <a:pPr>
              <a:buNone/>
            </a:pPr>
            <a:r>
              <a:rPr lang="en-US" dirty="0"/>
              <a:t>4. When a process terminates.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Criteria used for CPU scheduling algorithms are:</a:t>
            </a:r>
          </a:p>
        </p:txBody>
      </p:sp>
      <p:sp>
        <p:nvSpPr>
          <p:cNvPr id="3" name="Content Placeholder 2"/>
          <p:cNvSpPr>
            <a:spLocks noGrp="1"/>
          </p:cNvSpPr>
          <p:nvPr>
            <p:ph idx="1"/>
          </p:nvPr>
        </p:nvSpPr>
        <p:spPr/>
        <p:txBody>
          <a:bodyPr>
            <a:normAutofit/>
          </a:bodyPr>
          <a:lstStyle/>
          <a:p>
            <a:pPr>
              <a:buNone/>
            </a:pPr>
            <a:r>
              <a:rPr lang="en-US" dirty="0"/>
              <a:t>• CPU utilization.</a:t>
            </a:r>
          </a:p>
          <a:p>
            <a:pPr>
              <a:buNone/>
            </a:pPr>
            <a:r>
              <a:rPr lang="en-US" dirty="0"/>
              <a:t>• Throughput.</a:t>
            </a:r>
          </a:p>
          <a:p>
            <a:r>
              <a:rPr lang="en-US" dirty="0"/>
              <a:t>Arrival Time</a:t>
            </a:r>
          </a:p>
          <a:p>
            <a:r>
              <a:rPr lang="en-US" dirty="0"/>
              <a:t>Burst Time</a:t>
            </a:r>
          </a:p>
          <a:p>
            <a:pPr>
              <a:buNone/>
            </a:pPr>
            <a:r>
              <a:rPr lang="en-US" dirty="0"/>
              <a:t>• Turnaround time= Exit time - Arrival Time</a:t>
            </a:r>
          </a:p>
          <a:p>
            <a:pPr>
              <a:buNone/>
            </a:pPr>
            <a:r>
              <a:rPr lang="en-US" dirty="0"/>
              <a:t>• Waiting time.</a:t>
            </a:r>
          </a:p>
          <a:p>
            <a:pPr>
              <a:buNone/>
            </a:pPr>
            <a:r>
              <a:rPr lang="en-US" dirty="0"/>
              <a:t>• Response time.</a:t>
            </a:r>
          </a:p>
          <a:p>
            <a:r>
              <a:rPr lang="en-US" dirty="0"/>
              <a:t>Exit time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C00000"/>
                </a:solidFill>
              </a:rPr>
              <a:t>Goals of Scheduling</a:t>
            </a:r>
          </a:p>
        </p:txBody>
      </p:sp>
      <p:sp>
        <p:nvSpPr>
          <p:cNvPr id="3" name="Content Placeholder 2"/>
          <p:cNvSpPr>
            <a:spLocks noGrp="1"/>
          </p:cNvSpPr>
          <p:nvPr>
            <p:ph idx="1"/>
          </p:nvPr>
        </p:nvSpPr>
        <p:spPr/>
        <p:txBody>
          <a:bodyPr>
            <a:normAutofit/>
          </a:bodyPr>
          <a:lstStyle/>
          <a:p>
            <a:r>
              <a:rPr lang="en-US" b="1" dirty="0"/>
              <a:t>Fairness</a:t>
            </a:r>
            <a:r>
              <a:rPr lang="en-US" dirty="0"/>
              <a:t>    </a:t>
            </a:r>
          </a:p>
          <a:p>
            <a:r>
              <a:rPr lang="en-US" b="1" dirty="0"/>
              <a:t>Policy Enforcement </a:t>
            </a:r>
            <a:r>
              <a:rPr lang="en-US" dirty="0"/>
              <a:t>  </a:t>
            </a:r>
          </a:p>
          <a:p>
            <a:r>
              <a:rPr lang="en-US" dirty="0"/>
              <a:t> </a:t>
            </a:r>
            <a:r>
              <a:rPr lang="en-US" b="1" dirty="0"/>
              <a:t>Efficiency</a:t>
            </a:r>
            <a:r>
              <a:rPr lang="en-US" dirty="0"/>
              <a:t>        </a:t>
            </a:r>
          </a:p>
          <a:p>
            <a:r>
              <a:rPr lang="en-US" b="1" dirty="0"/>
              <a:t>Response Time </a:t>
            </a:r>
            <a:endParaRPr lang="en-US" dirty="0"/>
          </a:p>
          <a:p>
            <a:r>
              <a:rPr lang="en-US" b="1" dirty="0"/>
              <a:t>Turnaround Time</a:t>
            </a:r>
          </a:p>
          <a:p>
            <a:r>
              <a:rPr lang="en-US" b="1" dirty="0"/>
              <a:t>Throughput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C00000"/>
                </a:solidFill>
              </a:rPr>
              <a:t>Preemptive/</a:t>
            </a:r>
            <a:r>
              <a:rPr lang="en-US" sz="3600" b="1" dirty="0"/>
              <a:t> </a:t>
            </a:r>
            <a:r>
              <a:rPr lang="en-US" sz="3600" dirty="0">
                <a:solidFill>
                  <a:srgbClr val="C00000"/>
                </a:solidFill>
              </a:rPr>
              <a:t>Non-preemptive Scheduling</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r>
              <a:rPr lang="en-US" dirty="0"/>
              <a:t>A scheduling discipline is non-preemptive if, once a process has been given the CPU, the CPU cannot be taken away from that process.</a:t>
            </a:r>
          </a:p>
          <a:p>
            <a:endParaRPr lang="en-US" dirty="0"/>
          </a:p>
          <a:p>
            <a:r>
              <a:rPr lang="en-US" dirty="0"/>
              <a:t>A scheduling discipline is preemptive if, once a process has been given the CPU, the CPU can be taken away.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rPr>
              <a:t>CPU Scheduling Algorithms</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pPr lvl="0"/>
            <a:r>
              <a:rPr lang="en-US" dirty="0"/>
              <a:t>First-Come, First-Served (FCFS) Scheduling</a:t>
            </a:r>
          </a:p>
          <a:p>
            <a:pPr lvl="0"/>
            <a:r>
              <a:rPr lang="en-US" dirty="0"/>
              <a:t>Shortest-Job-Next (SJN) Scheduling</a:t>
            </a:r>
          </a:p>
          <a:p>
            <a:pPr lvl="0"/>
            <a:r>
              <a:rPr lang="en-US" dirty="0"/>
              <a:t>Priority Scheduling</a:t>
            </a:r>
          </a:p>
          <a:p>
            <a:pPr lvl="0"/>
            <a:r>
              <a:rPr lang="en-US" dirty="0"/>
              <a:t>Shortest Remaining Time</a:t>
            </a:r>
          </a:p>
          <a:p>
            <a:pPr lvl="0"/>
            <a:r>
              <a:rPr lang="en-US" dirty="0"/>
              <a:t>Round Robin(RR) Scheduling</a:t>
            </a:r>
          </a:p>
          <a:p>
            <a:pPr lvl="0"/>
            <a:r>
              <a:rPr lang="en-US" dirty="0"/>
              <a:t>Multiple-Level Queues Scheduling</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3050</TotalTime>
  <Words>948</Words>
  <Application>Microsoft Office PowerPoint</Application>
  <PresentationFormat>Widescreen</PresentationFormat>
  <Paragraphs>124</Paragraphs>
  <Slides>20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0" baseType="lpstr">
      <vt:lpstr>Arial</vt:lpstr>
      <vt:lpstr>Arial Black</vt:lpstr>
      <vt:lpstr>Calibri</vt:lpstr>
      <vt:lpstr>Calibri Light</vt:lpstr>
      <vt:lpstr>Casper</vt:lpstr>
      <vt:lpstr>Raleway ExtraBold</vt:lpstr>
      <vt:lpstr>Times New Roman</vt:lpstr>
      <vt:lpstr>1_Office Theme</vt:lpstr>
      <vt:lpstr>Contents Slide Master</vt:lpstr>
      <vt:lpstr>CorelDRAW</vt:lpstr>
      <vt:lpstr>PowerPoint Presentation</vt:lpstr>
      <vt:lpstr>Lecture 6  CPU Scheduling</vt:lpstr>
      <vt:lpstr>CPU Scheduling </vt:lpstr>
      <vt:lpstr>Context Switch</vt:lpstr>
      <vt:lpstr>CPU scheduling decisions may take place under the following four circumstances: </vt:lpstr>
      <vt:lpstr>Criteria used for CPU scheduling algorithms are:</vt:lpstr>
      <vt:lpstr>Goals of Scheduling</vt:lpstr>
      <vt:lpstr>Preemptive/ Non-preemptive Scheduling </vt:lpstr>
      <vt:lpstr>CPU Scheduling Algorithms </vt:lpstr>
      <vt:lpstr>First Come First Serve (FCFS) </vt:lpstr>
      <vt:lpstr>FCFS</vt:lpstr>
      <vt:lpstr>Shortest Job Next (SJN)</vt:lpstr>
      <vt:lpstr>Shortest Job Next (SJN)</vt:lpstr>
      <vt:lpstr>Priority Based Scheduling </vt:lpstr>
      <vt:lpstr>Priority Based Scheduling </vt:lpstr>
      <vt:lpstr>Shortest Remaining Time </vt:lpstr>
      <vt:lpstr>Round Robin Scheduling </vt:lpstr>
      <vt:lpstr>Round Robin Scheduling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puneet kaur</cp:lastModifiedBy>
  <cp:revision>284</cp:revision>
  <dcterms:created xsi:type="dcterms:W3CDTF">2019-01-09T10:33:58Z</dcterms:created>
  <dcterms:modified xsi:type="dcterms:W3CDTF">2022-07-25T05:02:42Z</dcterms:modified>
</cp:coreProperties>
</file>