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4" r:id="rId1"/>
    <p:sldMasterId id="2147483686" r:id="rId2"/>
  </p:sldMasterIdLst>
  <p:notesMasterIdLst>
    <p:notesMasterId r:id="rId32"/>
  </p:notesMasterIdLst>
  <p:handoutMasterIdLst>
    <p:handoutMasterId r:id="rId33"/>
  </p:handoutMasterIdLst>
  <p:sldIdLst>
    <p:sldId id="1024" r:id="rId3"/>
    <p:sldId id="961" r:id="rId4"/>
    <p:sldId id="907" r:id="rId5"/>
    <p:sldId id="908" r:id="rId6"/>
    <p:sldId id="993" r:id="rId7"/>
    <p:sldId id="995" r:id="rId8"/>
    <p:sldId id="909" r:id="rId9"/>
    <p:sldId id="997" r:id="rId10"/>
    <p:sldId id="996" r:id="rId11"/>
    <p:sldId id="998" r:id="rId12"/>
    <p:sldId id="999" r:id="rId13"/>
    <p:sldId id="1000" r:id="rId14"/>
    <p:sldId id="1009" r:id="rId15"/>
    <p:sldId id="1010" r:id="rId16"/>
    <p:sldId id="1011" r:id="rId17"/>
    <p:sldId id="1012" r:id="rId18"/>
    <p:sldId id="1013" r:id="rId19"/>
    <p:sldId id="1014" r:id="rId20"/>
    <p:sldId id="1015" r:id="rId21"/>
    <p:sldId id="1016" r:id="rId22"/>
    <p:sldId id="1017" r:id="rId23"/>
    <p:sldId id="1018" r:id="rId24"/>
    <p:sldId id="1019" r:id="rId25"/>
    <p:sldId id="1020" r:id="rId26"/>
    <p:sldId id="1021" r:id="rId27"/>
    <p:sldId id="1022" r:id="rId28"/>
    <p:sldId id="1023" r:id="rId29"/>
    <p:sldId id="1025" r:id="rId30"/>
    <p:sldId id="102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94660"/>
  </p:normalViewPr>
  <p:slideViewPr>
    <p:cSldViewPr snapToGrid="0">
      <p:cViewPr varScale="1">
        <p:scale>
          <a:sx n="63" d="100"/>
          <a:sy n="63" d="100"/>
        </p:scale>
        <p:origin x="49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www.geeksforgeeks.org/operating-systems/" TargetMode="External"/><Relationship Id="rId3" Type="http://schemas.openxmlformats.org/officeDocument/2006/relationships/hyperlink" Target="https://www.studytonight.com/operating-system/" TargetMode="External"/><Relationship Id="rId7" Type="http://schemas.openxmlformats.org/officeDocument/2006/relationships/hyperlink" Target="https://www.guru99.com/operating-system-tutorial.html" TargetMode="External"/><Relationship Id="rId2" Type="http://schemas.openxmlformats.org/officeDocument/2006/relationships/hyperlink" Target="https://www.includehelp.com/c-programming-questions/" TargetMode="External"/><Relationship Id="rId1" Type="http://schemas.openxmlformats.org/officeDocument/2006/relationships/slideLayout" Target="../slideLayouts/slideLayout1.xml"/><Relationship Id="rId6" Type="http://schemas.openxmlformats.org/officeDocument/2006/relationships/hyperlink" Target="https://www.javatpoint.com/os-tutorial" TargetMode="External"/><Relationship Id="rId5" Type="http://schemas.openxmlformats.org/officeDocument/2006/relationships/hyperlink" Target="https://www.tutorialspoint.com/operating_system/index.htm" TargetMode="External"/><Relationship Id="rId4" Type="http://schemas.openxmlformats.org/officeDocument/2006/relationships/hyperlink" Target="https://computing.llnl.gov/tutoria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5"/>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1995344" y="2111433"/>
            <a:ext cx="9063318" cy="269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800" b="1" dirty="0">
                <a:latin typeface="Arial Black" panose="020B0A04020102020204" pitchFamily="34" charset="0"/>
                <a:ea typeface="Karla" pitchFamily="2" charset="0"/>
                <a:cs typeface="Karla" pitchFamily="2" charset="0"/>
              </a:rPr>
              <a:t>UNIVERSITY INSTITUTE OF ENGINEERING</a:t>
            </a:r>
          </a:p>
          <a:p>
            <a:pPr algn="ctr" defTabSz="466725">
              <a:lnSpc>
                <a:spcPct val="90000"/>
              </a:lnSpc>
              <a:spcBef>
                <a:spcPct val="0"/>
              </a:spcBef>
              <a:spcAft>
                <a:spcPct val="35000"/>
              </a:spcAft>
            </a:pPr>
            <a:r>
              <a:rPr lang="en-US" sz="2800" b="1" dirty="0">
                <a:latin typeface="Arial Black" panose="020B0A04020102020204" pitchFamily="34" charset="0"/>
              </a:rPr>
              <a:t>Bachelor of Engineering (Computer Science &amp; Engineering) </a:t>
            </a:r>
          </a:p>
          <a:p>
            <a:pPr algn="ctr" defTabSz="466725">
              <a:lnSpc>
                <a:spcPct val="90000"/>
              </a:lnSpc>
              <a:spcBef>
                <a:spcPct val="0"/>
              </a:spcBef>
              <a:spcAft>
                <a:spcPct val="35000"/>
              </a:spcAft>
            </a:pPr>
            <a:r>
              <a:rPr lang="en-US" sz="2800" b="1" dirty="0">
                <a:latin typeface="Arial Black" panose="020B0A04020102020204" pitchFamily="34" charset="0"/>
              </a:rPr>
              <a:t>Operating System (CST-328)</a:t>
            </a:r>
          </a:p>
          <a:p>
            <a:pPr algn="ctr" defTabSz="466725">
              <a:lnSpc>
                <a:spcPct val="90000"/>
              </a:lnSpc>
              <a:spcBef>
                <a:spcPct val="0"/>
              </a:spcBef>
              <a:spcAft>
                <a:spcPct val="35000"/>
              </a:spcAft>
            </a:pPr>
            <a:endParaRPr lang="en-US" b="1" dirty="0">
              <a:latin typeface="Arial Black" panose="020B0A04020102020204" pitchFamily="34" charset="0"/>
            </a:endParaRPr>
          </a:p>
          <a:p>
            <a:pPr algn="ctr" defTabSz="466725">
              <a:lnSpc>
                <a:spcPct val="90000"/>
              </a:lnSpc>
              <a:spcBef>
                <a:spcPct val="0"/>
              </a:spcBef>
              <a:spcAft>
                <a:spcPct val="35000"/>
              </a:spcAft>
            </a:pPr>
            <a:r>
              <a:rPr lang="en-US" b="1" dirty="0">
                <a:latin typeface="Arial Black" panose="020B0A04020102020204" pitchFamily="34" charset="0"/>
              </a:rPr>
              <a:t>Subject Coordinator: Er. Puneet kaur(E6913)</a:t>
            </a:r>
          </a:p>
        </p:txBody>
      </p:sp>
    </p:spTree>
    <p:extLst>
      <p:ext uri="{BB962C8B-B14F-4D97-AF65-F5344CB8AC3E}">
        <p14:creationId xmlns:p14="http://schemas.microsoft.com/office/powerpoint/2010/main" val="135248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Critical Section Problem</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marL="342900" lvl="1" indent="-342900"/>
            <a:r>
              <a:rPr lang="en-IN" dirty="0">
                <a:latin typeface="Times New Roman" pitchFamily="18" charset="0"/>
                <a:cs typeface="Times New Roman" pitchFamily="18" charset="0"/>
              </a:rPr>
              <a:t>A solution to the critical-section problem must satisfy the following three requirements:</a:t>
            </a:r>
          </a:p>
          <a:p>
            <a:pPr marL="342900" lvl="1" indent="-342900"/>
            <a:endParaRPr lang="en-IN" dirty="0">
              <a:latin typeface="Times New Roman" pitchFamily="18" charset="0"/>
              <a:cs typeface="Times New Roman" pitchFamily="18" charset="0"/>
            </a:endParaRPr>
          </a:p>
          <a:p>
            <a:pPr marL="342900" lvl="1" indent="-342900"/>
            <a:r>
              <a:rPr lang="en-IN" dirty="0">
                <a:latin typeface="Times New Roman" pitchFamily="18" charset="0"/>
                <a:cs typeface="Times New Roman" pitchFamily="18" charset="0"/>
              </a:rPr>
              <a:t>1. </a:t>
            </a:r>
            <a:r>
              <a:rPr lang="en-IN" b="1" dirty="0">
                <a:latin typeface="Times New Roman" pitchFamily="18" charset="0"/>
                <a:cs typeface="Times New Roman" pitchFamily="18" charset="0"/>
              </a:rPr>
              <a:t>Mutual exclusion</a:t>
            </a:r>
            <a:r>
              <a:rPr lang="en-IN" dirty="0">
                <a:latin typeface="Times New Roman" pitchFamily="18" charset="0"/>
                <a:cs typeface="Times New Roman" pitchFamily="18" charset="0"/>
              </a:rPr>
              <a:t>: If process Pi is executing in its critical section, then no other processes can be executing in their critical sections. </a:t>
            </a:r>
          </a:p>
          <a:p>
            <a:pPr marL="342900" lvl="1" indent="-342900"/>
            <a:endParaRPr lang="en-IN" dirty="0">
              <a:latin typeface="Times New Roman" pitchFamily="18" charset="0"/>
              <a:cs typeface="Times New Roman" pitchFamily="18" charset="0"/>
            </a:endParaRPr>
          </a:p>
          <a:p>
            <a:pPr marL="342900" lvl="1" indent="-342900"/>
            <a:r>
              <a:rPr lang="en-IN" dirty="0">
                <a:latin typeface="Times New Roman" pitchFamily="18" charset="0"/>
                <a:cs typeface="Times New Roman" pitchFamily="18" charset="0"/>
              </a:rPr>
              <a:t>2. </a:t>
            </a:r>
            <a:r>
              <a:rPr lang="en-IN" b="1" dirty="0">
                <a:latin typeface="Times New Roman" pitchFamily="18" charset="0"/>
                <a:cs typeface="Times New Roman" pitchFamily="18" charset="0"/>
              </a:rPr>
              <a:t>Progress</a:t>
            </a:r>
            <a:r>
              <a:rPr lang="en-IN" dirty="0">
                <a:latin typeface="Times New Roman" pitchFamily="18" charset="0"/>
                <a:cs typeface="Times New Roman" pitchFamily="18" charset="0"/>
              </a:rPr>
              <a:t>: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indeﬁnitely. </a:t>
            </a:r>
          </a:p>
          <a:p>
            <a:pPr marL="342900" lvl="1" indent="-342900"/>
            <a:endParaRPr lang="en-IN" dirty="0">
              <a:latin typeface="Times New Roman" pitchFamily="18" charset="0"/>
              <a:cs typeface="Times New Roman" pitchFamily="18" charset="0"/>
            </a:endParaRPr>
          </a:p>
          <a:p>
            <a:pPr marL="342900" lvl="1" indent="-342900"/>
            <a:r>
              <a:rPr lang="en-IN" dirty="0">
                <a:latin typeface="Times New Roman" pitchFamily="18" charset="0"/>
                <a:cs typeface="Times New Roman" pitchFamily="18" charset="0"/>
              </a:rPr>
              <a:t>3. </a:t>
            </a:r>
            <a:r>
              <a:rPr lang="en-IN" b="1" dirty="0">
                <a:latin typeface="Times New Roman" pitchFamily="18" charset="0"/>
                <a:cs typeface="Times New Roman" pitchFamily="18" charset="0"/>
              </a:rPr>
              <a:t>Bounded waiting</a:t>
            </a:r>
            <a:r>
              <a:rPr lang="en-IN" dirty="0">
                <a:latin typeface="Times New Roman" pitchFamily="18" charset="0"/>
                <a:cs typeface="Times New Roman" pitchFamily="18" charset="0"/>
              </a:rPr>
              <a:t>: There exists a bound, or limit, on the number of times that other processes are allowed to enter their critical sections after a process has made a request to enter its critical section and before that request is granted.</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75900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Critical Section Problem</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marL="342900" lvl="1" indent="-342900"/>
            <a:r>
              <a:rPr lang="en-IN" dirty="0">
                <a:latin typeface="Times New Roman" pitchFamily="18" charset="0"/>
                <a:cs typeface="Times New Roman" pitchFamily="18" charset="0"/>
              </a:rPr>
              <a:t>Two general approaches are used to handle critical sections in operating systems: </a:t>
            </a:r>
            <a:r>
              <a:rPr lang="en-IN" dirty="0" err="1">
                <a:latin typeface="Times New Roman" pitchFamily="18" charset="0"/>
                <a:cs typeface="Times New Roman" pitchFamily="18" charset="0"/>
              </a:rPr>
              <a:t>preemptive</a:t>
            </a:r>
            <a:r>
              <a:rPr lang="en-IN" dirty="0">
                <a:latin typeface="Times New Roman" pitchFamily="18" charset="0"/>
                <a:cs typeface="Times New Roman" pitchFamily="18" charset="0"/>
              </a:rPr>
              <a:t> kernels and non </a:t>
            </a:r>
            <a:r>
              <a:rPr lang="en-IN" dirty="0" err="1">
                <a:latin typeface="Times New Roman" pitchFamily="18" charset="0"/>
                <a:cs typeface="Times New Roman" pitchFamily="18" charset="0"/>
              </a:rPr>
              <a:t>preemptive</a:t>
            </a:r>
            <a:r>
              <a:rPr lang="en-IN" dirty="0">
                <a:latin typeface="Times New Roman" pitchFamily="18" charset="0"/>
                <a:cs typeface="Times New Roman" pitchFamily="18" charset="0"/>
              </a:rPr>
              <a:t> kernels. </a:t>
            </a:r>
          </a:p>
          <a:p>
            <a:pPr marL="342900" lvl="1" indent="-342900"/>
            <a:endParaRPr lang="en-IN" dirty="0">
              <a:latin typeface="Times New Roman" pitchFamily="18" charset="0"/>
              <a:cs typeface="Times New Roman" pitchFamily="18" charset="0"/>
            </a:endParaRPr>
          </a:p>
          <a:p>
            <a:pPr marL="342900" lvl="1" indent="-342900"/>
            <a:r>
              <a:rPr lang="en-IN" dirty="0">
                <a:latin typeface="Times New Roman" pitchFamily="18" charset="0"/>
                <a:cs typeface="Times New Roman" pitchFamily="18" charset="0"/>
              </a:rPr>
              <a:t>A </a:t>
            </a:r>
            <a:r>
              <a:rPr lang="en-IN" b="1" dirty="0" err="1">
                <a:latin typeface="Times New Roman" pitchFamily="18" charset="0"/>
                <a:cs typeface="Times New Roman" pitchFamily="18" charset="0"/>
              </a:rPr>
              <a:t>preemptive</a:t>
            </a:r>
            <a:r>
              <a:rPr lang="en-IN" dirty="0">
                <a:latin typeface="Times New Roman" pitchFamily="18" charset="0"/>
                <a:cs typeface="Times New Roman" pitchFamily="18" charset="0"/>
              </a:rPr>
              <a:t> kernel allows a process to be pre-empted while it is running in kernel mode. </a:t>
            </a:r>
          </a:p>
          <a:p>
            <a:pPr marL="342900" lvl="1" indent="-342900"/>
            <a:r>
              <a:rPr lang="en-IN" dirty="0">
                <a:latin typeface="Times New Roman" pitchFamily="18" charset="0"/>
                <a:cs typeface="Times New Roman" pitchFamily="18" charset="0"/>
              </a:rPr>
              <a:t>A </a:t>
            </a:r>
            <a:r>
              <a:rPr lang="en-IN" b="1" dirty="0">
                <a:latin typeface="Times New Roman" pitchFamily="18" charset="0"/>
                <a:cs typeface="Times New Roman" pitchFamily="18" charset="0"/>
              </a:rPr>
              <a:t>non </a:t>
            </a:r>
            <a:r>
              <a:rPr lang="en-IN" b="1" dirty="0" err="1">
                <a:latin typeface="Times New Roman" pitchFamily="18" charset="0"/>
                <a:cs typeface="Times New Roman" pitchFamily="18" charset="0"/>
              </a:rPr>
              <a:t>preemptive</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kernel does not allow a process running in kernel mode to be </a:t>
            </a:r>
            <a:r>
              <a:rPr lang="en-IN" dirty="0" err="1">
                <a:latin typeface="Times New Roman" pitchFamily="18" charset="0"/>
                <a:cs typeface="Times New Roman" pitchFamily="18" charset="0"/>
              </a:rPr>
              <a:t>preempted</a:t>
            </a:r>
            <a:r>
              <a:rPr lang="en-IN" dirty="0">
                <a:latin typeface="Times New Roman" pitchFamily="18" charset="0"/>
                <a:cs typeface="Times New Roman" pitchFamily="18" charset="0"/>
              </a:rPr>
              <a:t>; a kernel-mode process will run until it exits kernel mode, blocks, or voluntarily yields control of the CPU. </a:t>
            </a:r>
          </a:p>
          <a:p>
            <a:pPr marL="342900" lvl="1" indent="-342900"/>
            <a:endParaRPr lang="en-IN" dirty="0">
              <a:latin typeface="Times New Roman" pitchFamily="18" charset="0"/>
              <a:cs typeface="Times New Roman" pitchFamily="18" charset="0"/>
            </a:endParaRPr>
          </a:p>
          <a:p>
            <a:pPr marL="342900" lvl="1" indent="-342900"/>
            <a:r>
              <a:rPr lang="en-IN" dirty="0" err="1">
                <a:latin typeface="Times New Roman" pitchFamily="18" charset="0"/>
                <a:cs typeface="Times New Roman" pitchFamily="18" charset="0"/>
              </a:rPr>
              <a:t>Obviously,a</a:t>
            </a: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non </a:t>
            </a:r>
            <a:r>
              <a:rPr lang="en-IN" b="1" dirty="0" err="1">
                <a:latin typeface="Times New Roman" pitchFamily="18" charset="0"/>
                <a:cs typeface="Times New Roman" pitchFamily="18" charset="0"/>
              </a:rPr>
              <a:t>preemptive</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kernel is essentially free from race conditions, as only one process is active in the kernel at a time. </a:t>
            </a:r>
          </a:p>
          <a:p>
            <a:pPr marL="342900" lvl="1" indent="-342900"/>
            <a:r>
              <a:rPr lang="en-IN" b="1" dirty="0" err="1">
                <a:latin typeface="Times New Roman" pitchFamily="18" charset="0"/>
                <a:cs typeface="Times New Roman" pitchFamily="18" charset="0"/>
              </a:rPr>
              <a:t>Preemptive</a:t>
            </a:r>
            <a:r>
              <a:rPr lang="en-IN" dirty="0">
                <a:latin typeface="Times New Roman" pitchFamily="18" charset="0"/>
                <a:cs typeface="Times New Roman" pitchFamily="18" charset="0"/>
              </a:rPr>
              <a:t> kernel must be carefully designed to ensure that shared kernel data are free from race conditions. </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78150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Critical Section Problem</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marL="342900" lvl="1" indent="-342900"/>
            <a:r>
              <a:rPr lang="en-IN" dirty="0">
                <a:latin typeface="Times New Roman" pitchFamily="18" charset="0"/>
                <a:cs typeface="Times New Roman" pitchFamily="18" charset="0"/>
              </a:rPr>
              <a:t>Why would any one favour a </a:t>
            </a:r>
            <a:r>
              <a:rPr lang="en-IN" dirty="0" err="1">
                <a:latin typeface="Times New Roman" pitchFamily="18" charset="0"/>
                <a:cs typeface="Times New Roman" pitchFamily="18" charset="0"/>
              </a:rPr>
              <a:t>preemptive</a:t>
            </a:r>
            <a:r>
              <a:rPr lang="en-IN" dirty="0">
                <a:latin typeface="Times New Roman" pitchFamily="18" charset="0"/>
                <a:cs typeface="Times New Roman" pitchFamily="18" charset="0"/>
              </a:rPr>
              <a:t> kernel over a non </a:t>
            </a:r>
            <a:r>
              <a:rPr lang="en-IN" dirty="0" err="1">
                <a:latin typeface="Times New Roman" pitchFamily="18" charset="0"/>
                <a:cs typeface="Times New Roman" pitchFamily="18" charset="0"/>
              </a:rPr>
              <a:t>preemptive</a:t>
            </a:r>
            <a:r>
              <a:rPr lang="en-IN" dirty="0">
                <a:latin typeface="Times New Roman" pitchFamily="18" charset="0"/>
                <a:cs typeface="Times New Roman" pitchFamily="18" charset="0"/>
              </a:rPr>
              <a:t> one?</a:t>
            </a:r>
          </a:p>
          <a:p>
            <a:pPr marL="342900" lvl="1" indent="-342900"/>
            <a:endParaRPr lang="en-IN" dirty="0">
              <a:latin typeface="Times New Roman" pitchFamily="18" charset="0"/>
              <a:cs typeface="Times New Roman" pitchFamily="18" charset="0"/>
            </a:endParaRPr>
          </a:p>
          <a:p>
            <a:pPr marL="342900" lvl="1" indent="-342900"/>
            <a:r>
              <a:rPr lang="en-IN" dirty="0">
                <a:latin typeface="Times New Roman" pitchFamily="18" charset="0"/>
                <a:cs typeface="Times New Roman" pitchFamily="18" charset="0"/>
              </a:rPr>
              <a:t>A </a:t>
            </a:r>
            <a:r>
              <a:rPr lang="en-IN" dirty="0" err="1">
                <a:latin typeface="Times New Roman" pitchFamily="18" charset="0"/>
                <a:cs typeface="Times New Roman" pitchFamily="18" charset="0"/>
              </a:rPr>
              <a:t>preemptive</a:t>
            </a:r>
            <a:r>
              <a:rPr lang="en-IN" dirty="0">
                <a:latin typeface="Times New Roman" pitchFamily="18" charset="0"/>
                <a:cs typeface="Times New Roman" pitchFamily="18" charset="0"/>
              </a:rPr>
              <a:t> kernel may be more responsive, since there is less risk that a kernel-mode process will run for an arbitrarily long period before relinquishing the processor to waiting processes. </a:t>
            </a:r>
          </a:p>
          <a:p>
            <a:pPr marL="342900" lvl="1" indent="-342900"/>
            <a:endParaRPr lang="en-IN" dirty="0">
              <a:latin typeface="Times New Roman" pitchFamily="18" charset="0"/>
              <a:cs typeface="Times New Roman" pitchFamily="18" charset="0"/>
            </a:endParaRPr>
          </a:p>
          <a:p>
            <a:pPr marL="342900" lvl="1" indent="-342900"/>
            <a:r>
              <a:rPr lang="en-IN" dirty="0">
                <a:latin typeface="Times New Roman" pitchFamily="18" charset="0"/>
                <a:cs typeface="Times New Roman" pitchFamily="18" charset="0"/>
              </a:rPr>
              <a:t>Furthermore, a </a:t>
            </a:r>
            <a:r>
              <a:rPr lang="en-IN" dirty="0" err="1">
                <a:latin typeface="Times New Roman" pitchFamily="18" charset="0"/>
                <a:cs typeface="Times New Roman" pitchFamily="18" charset="0"/>
              </a:rPr>
              <a:t>preemptive</a:t>
            </a:r>
            <a:r>
              <a:rPr lang="en-IN" dirty="0">
                <a:latin typeface="Times New Roman" pitchFamily="18" charset="0"/>
                <a:cs typeface="Times New Roman" pitchFamily="18" charset="0"/>
              </a:rPr>
              <a:t> kernel is more suitable for real-time programming, as it will allow a real-time process to pre-empt a process currently running in the kernel.</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453676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Petersons Solution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Peterson’s solution is restricted to two processes that alternate execution between their critical sections and remainder sections. </a:t>
            </a:r>
          </a:p>
          <a:p>
            <a:pPr fontAlgn="base"/>
            <a:r>
              <a:rPr lang="en-IN" sz="2400" dirty="0">
                <a:latin typeface="Times New Roman" panose="02020603050405020304" pitchFamily="18" charset="0"/>
                <a:cs typeface="Times New Roman" panose="02020603050405020304" pitchFamily="18" charset="0"/>
              </a:rPr>
              <a:t>The processes are numbered P0 and P1. For convenience, when presenting Pi, we use </a:t>
            </a:r>
            <a:r>
              <a:rPr lang="en-IN" sz="2400" dirty="0" err="1">
                <a:latin typeface="Times New Roman" panose="02020603050405020304" pitchFamily="18" charset="0"/>
                <a:cs typeface="Times New Roman" panose="02020603050405020304" pitchFamily="18" charset="0"/>
              </a:rPr>
              <a:t>Pj</a:t>
            </a:r>
            <a:r>
              <a:rPr lang="en-IN" sz="2400" dirty="0">
                <a:latin typeface="Times New Roman" panose="02020603050405020304" pitchFamily="18" charset="0"/>
                <a:cs typeface="Times New Roman" panose="02020603050405020304" pitchFamily="18" charset="0"/>
              </a:rPr>
              <a:t> to denote the other process; that is, j equals 1−i. </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Peterson’s solution requires the two processes to share two data items:</a:t>
            </a:r>
          </a:p>
          <a:p>
            <a:pPr marL="0" indent="0" fontAlgn="base">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turn; </a:t>
            </a:r>
          </a:p>
          <a:p>
            <a:pPr marL="0" indent="0" fontAlgn="base">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boolean</a:t>
            </a:r>
            <a:r>
              <a:rPr lang="en-IN" sz="2400" dirty="0">
                <a:latin typeface="Times New Roman" panose="02020603050405020304" pitchFamily="18" charset="0"/>
                <a:cs typeface="Times New Roman" panose="02020603050405020304" pitchFamily="18" charset="0"/>
              </a:rPr>
              <a:t> flag[2];</a:t>
            </a:r>
          </a:p>
          <a:p>
            <a:pPr fontAlgn="base"/>
            <a:r>
              <a:rPr lang="en-IN" sz="2400" dirty="0">
                <a:latin typeface="Times New Roman" panose="02020603050405020304" pitchFamily="18" charset="0"/>
                <a:cs typeface="Times New Roman" panose="02020603050405020304" pitchFamily="18" charset="0"/>
              </a:rPr>
              <a:t>The variable </a:t>
            </a:r>
            <a:r>
              <a:rPr lang="en-IN" sz="2400" b="1" dirty="0">
                <a:latin typeface="Times New Roman" panose="02020603050405020304" pitchFamily="18" charset="0"/>
                <a:cs typeface="Times New Roman" panose="02020603050405020304" pitchFamily="18" charset="0"/>
              </a:rPr>
              <a:t>turn</a:t>
            </a:r>
            <a:r>
              <a:rPr lang="en-IN" sz="2400" dirty="0">
                <a:latin typeface="Times New Roman" panose="02020603050405020304" pitchFamily="18" charset="0"/>
                <a:cs typeface="Times New Roman" panose="02020603050405020304" pitchFamily="18" charset="0"/>
              </a:rPr>
              <a:t> indicates whose turn it is to enter its critical section. That is, if turn == i, then process Pi is allowed to execute in its critical section. </a:t>
            </a:r>
          </a:p>
          <a:p>
            <a:pPr fontAlgn="base"/>
            <a:r>
              <a:rPr lang="en-IN" sz="2400" dirty="0">
                <a:latin typeface="Times New Roman" panose="02020603050405020304" pitchFamily="18" charset="0"/>
                <a:cs typeface="Times New Roman" panose="02020603050405020304" pitchFamily="18" charset="0"/>
              </a:rPr>
              <a:t>The flag array is used to indicate if a process is ready to enter its critical section. For example, if flag[i] is true, this value indicates that Pi is ready to enter its critical section.</a:t>
            </a: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403340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Petersons Solution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To enter the critical section, process Pi ﬁrst sets flag[i] to be true and then sets turn to the value j, there by asserting that if the other process wishes to enter the critical section, it can do so. </a:t>
            </a:r>
          </a:p>
          <a:p>
            <a:pPr fontAlgn="base"/>
            <a:r>
              <a:rPr lang="en-IN" sz="2400" dirty="0">
                <a:latin typeface="Times New Roman" panose="02020603050405020304" pitchFamily="18" charset="0"/>
                <a:cs typeface="Times New Roman" panose="02020603050405020304" pitchFamily="18" charset="0"/>
              </a:rPr>
              <a:t>If both processes try to enter at the same time, turn will be set to both I and j at roughly the same time.</a:t>
            </a:r>
          </a:p>
          <a:p>
            <a:pPr fontAlgn="base"/>
            <a:r>
              <a:rPr lang="en-IN" sz="2400" dirty="0">
                <a:latin typeface="Times New Roman" panose="02020603050405020304" pitchFamily="18" charset="0"/>
                <a:cs typeface="Times New Roman" panose="02020603050405020304" pitchFamily="18" charset="0"/>
              </a:rPr>
              <a:t>Only one of these assignments will last; the other will occur but will be overwritten immediately. </a:t>
            </a:r>
          </a:p>
          <a:p>
            <a:pPr fontAlgn="base"/>
            <a:r>
              <a:rPr lang="en-IN" sz="2400" dirty="0">
                <a:latin typeface="Times New Roman" panose="02020603050405020304" pitchFamily="18" charset="0"/>
                <a:cs typeface="Times New Roman" panose="02020603050405020304" pitchFamily="18" charset="0"/>
              </a:rPr>
              <a:t>The eventual value of turn determines which of the two processes is allowed to enter its critical section ﬁrst. </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379534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Petersons Solution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Structure of Pi in Petersons Solution:</a:t>
            </a:r>
          </a:p>
          <a:p>
            <a:pPr fontAlgn="base"/>
            <a:endParaRPr lang="en-IN" sz="2400" dirty="0">
              <a:latin typeface="Times New Roman" panose="02020603050405020304" pitchFamily="18" charset="0"/>
              <a:cs typeface="Times New Roman" panose="02020603050405020304" pitchFamily="18" charset="0"/>
            </a:endParaRPr>
          </a:p>
          <a:p>
            <a:pPr marL="0" indent="0" fontAlgn="base">
              <a:buNone/>
            </a:pPr>
            <a:r>
              <a:rPr lang="en-IN" sz="2400" dirty="0">
                <a:latin typeface="Times New Roman" panose="02020603050405020304" pitchFamily="18" charset="0"/>
                <a:cs typeface="Times New Roman" panose="02020603050405020304" pitchFamily="18" charset="0"/>
              </a:rPr>
              <a:t>do {</a:t>
            </a:r>
          </a:p>
          <a:p>
            <a:pPr marL="0" indent="0" fontAlgn="base">
              <a:buNone/>
            </a:pPr>
            <a:r>
              <a:rPr lang="en-IN" sz="2400" dirty="0">
                <a:latin typeface="Times New Roman" panose="02020603050405020304" pitchFamily="18" charset="0"/>
                <a:cs typeface="Times New Roman" panose="02020603050405020304" pitchFamily="18" charset="0"/>
              </a:rPr>
              <a:t>	flag[i] = true; </a:t>
            </a:r>
          </a:p>
          <a:p>
            <a:pPr marL="0" indent="0" fontAlgn="base">
              <a:buNone/>
            </a:pPr>
            <a:r>
              <a:rPr lang="en-IN" sz="2400" dirty="0">
                <a:latin typeface="Times New Roman" panose="02020603050405020304" pitchFamily="18" charset="0"/>
                <a:cs typeface="Times New Roman" panose="02020603050405020304" pitchFamily="18" charset="0"/>
              </a:rPr>
              <a:t>	turn = j; </a:t>
            </a:r>
          </a:p>
          <a:p>
            <a:pPr marL="0" indent="0" fontAlgn="base">
              <a:buNone/>
            </a:pPr>
            <a:r>
              <a:rPr lang="en-IN" sz="2400" dirty="0">
                <a:latin typeface="Times New Roman" panose="02020603050405020304" pitchFamily="18" charset="0"/>
                <a:cs typeface="Times New Roman" panose="02020603050405020304" pitchFamily="18" charset="0"/>
              </a:rPr>
              <a:t>	while (flag[j] &amp;&amp; turn == j);</a:t>
            </a:r>
          </a:p>
          <a:p>
            <a:pPr marL="0" indent="0" fontAlgn="base">
              <a:buNone/>
            </a:pPr>
            <a:r>
              <a:rPr lang="en-IN" sz="2400" dirty="0">
                <a:latin typeface="Times New Roman" panose="02020603050405020304" pitchFamily="18" charset="0"/>
                <a:cs typeface="Times New Roman" panose="02020603050405020304" pitchFamily="18" charset="0"/>
              </a:rPr>
              <a:t>		critical section</a:t>
            </a:r>
          </a:p>
          <a:p>
            <a:pPr marL="0" indent="0" fontAlgn="base">
              <a:buNone/>
            </a:pPr>
            <a:r>
              <a:rPr lang="en-IN" sz="2400" dirty="0">
                <a:latin typeface="Times New Roman" panose="02020603050405020304" pitchFamily="18" charset="0"/>
                <a:cs typeface="Times New Roman" panose="02020603050405020304" pitchFamily="18" charset="0"/>
              </a:rPr>
              <a:t>	flag[i] = false;</a:t>
            </a:r>
          </a:p>
          <a:p>
            <a:pPr marL="0" indent="0" fontAlgn="base">
              <a:buNone/>
            </a:pPr>
            <a:r>
              <a:rPr lang="en-IN" sz="2400" dirty="0">
                <a:latin typeface="Times New Roman" panose="02020603050405020304" pitchFamily="18" charset="0"/>
                <a:cs typeface="Times New Roman" panose="02020603050405020304" pitchFamily="18" charset="0"/>
              </a:rPr>
              <a:t>	remainder section </a:t>
            </a:r>
          </a:p>
          <a:p>
            <a:pPr marL="0" indent="0" fontAlgn="base">
              <a:buNone/>
            </a:pPr>
            <a:endParaRPr lang="en-IN" sz="2400" dirty="0">
              <a:latin typeface="Times New Roman" panose="02020603050405020304" pitchFamily="18" charset="0"/>
              <a:cs typeface="Times New Roman" panose="02020603050405020304" pitchFamily="18" charset="0"/>
            </a:endParaRPr>
          </a:p>
          <a:p>
            <a:pPr marL="0" indent="0" fontAlgn="base">
              <a:buNone/>
            </a:pPr>
            <a:r>
              <a:rPr lang="en-IN" sz="2400" dirty="0">
                <a:latin typeface="Times New Roman" panose="02020603050405020304" pitchFamily="18" charset="0"/>
                <a:cs typeface="Times New Roman" panose="02020603050405020304" pitchFamily="18" charset="0"/>
              </a:rPr>
              <a:t>  }while (true); </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5" name="Rectangle 4"/>
          <p:cNvSpPr/>
          <p:nvPr/>
        </p:nvSpPr>
        <p:spPr>
          <a:xfrm>
            <a:off x="1285103" y="2607276"/>
            <a:ext cx="4263081" cy="1470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346886" y="4534930"/>
            <a:ext cx="2372498" cy="432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293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Hardware </a:t>
            </a:r>
            <a:r>
              <a:rPr lang="en-US" b="1" dirty="0" err="1">
                <a:solidFill>
                  <a:srgbClr val="C00000"/>
                </a:solidFill>
                <a:latin typeface="Times New Roman" pitchFamily="18" charset="0"/>
                <a:cs typeface="Times New Roman" pitchFamily="18" charset="0"/>
              </a:rPr>
              <a:t>Implementaion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 Hardware features can make any programming task easier and improve system efﬁciency. </a:t>
            </a:r>
          </a:p>
          <a:p>
            <a:pPr fontAlgn="base"/>
            <a:r>
              <a:rPr lang="en-IN" sz="2400" dirty="0">
                <a:latin typeface="Times New Roman" panose="02020603050405020304" pitchFamily="18" charset="0"/>
                <a:cs typeface="Times New Roman" panose="02020603050405020304" pitchFamily="18" charset="0"/>
              </a:rPr>
              <a:t>The critical-section problem could be solved simply in a single-processor environment if we could prevent interrupts from occurring while a shared variable was being modiﬁed.</a:t>
            </a:r>
          </a:p>
          <a:p>
            <a:pPr fontAlgn="base"/>
            <a:r>
              <a:rPr lang="en-IN" sz="2400" dirty="0">
                <a:latin typeface="Times New Roman" panose="02020603050405020304" pitchFamily="18" charset="0"/>
                <a:cs typeface="Times New Roman" panose="02020603050405020304" pitchFamily="18" charset="0"/>
              </a:rPr>
              <a:t> In this way, we could be sure that the current sequence of instructions would be allowed to execute in order without pre-emption. No other instructions would be run, so no unexpected modiﬁcations could be made to the shared variable. </a:t>
            </a:r>
          </a:p>
          <a:p>
            <a:pPr fontAlgn="base"/>
            <a:r>
              <a:rPr lang="en-IN" sz="2400" dirty="0">
                <a:latin typeface="Times New Roman" panose="02020603050405020304" pitchFamily="18" charset="0"/>
                <a:cs typeface="Times New Roman" panose="02020603050405020304" pitchFamily="18" charset="0"/>
              </a:rPr>
              <a:t>This is often the approach taken by non pre-emptive kernels. </a:t>
            </a:r>
          </a:p>
          <a:p>
            <a:pPr fontAlgn="base"/>
            <a:r>
              <a:rPr lang="en-IN" sz="2400" dirty="0">
                <a:latin typeface="Times New Roman" panose="02020603050405020304" pitchFamily="18" charset="0"/>
                <a:cs typeface="Times New Roman" panose="02020603050405020304" pitchFamily="18" charset="0"/>
              </a:rPr>
              <a:t>But it is not good for multi-processing systems.</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400861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Hardware </a:t>
            </a:r>
            <a:r>
              <a:rPr lang="en-US" b="1" dirty="0" err="1">
                <a:solidFill>
                  <a:srgbClr val="C00000"/>
                </a:solidFill>
                <a:latin typeface="Times New Roman" pitchFamily="18" charset="0"/>
                <a:cs typeface="Times New Roman" pitchFamily="18" charset="0"/>
              </a:rPr>
              <a:t>Implementaion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 test and set() and compare and swap() instructions are used to solve critical section problem.</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The test and set() instruction  which executed atomically can be deﬁned as :</a:t>
            </a:r>
          </a:p>
          <a:p>
            <a:pPr marL="0" indent="0" fontAlgn="base">
              <a:buNone/>
            </a:pPr>
            <a:r>
              <a:rPr lang="en-IN" sz="2400" dirty="0" err="1">
                <a:latin typeface="Times New Roman" panose="02020603050405020304" pitchFamily="18" charset="0"/>
                <a:cs typeface="Times New Roman" panose="02020603050405020304" pitchFamily="18" charset="0"/>
              </a:rPr>
              <a:t>boolean</a:t>
            </a:r>
            <a:r>
              <a:rPr lang="en-IN" sz="2400" dirty="0">
                <a:latin typeface="Times New Roman" panose="02020603050405020304" pitchFamily="18" charset="0"/>
                <a:cs typeface="Times New Roman" panose="02020603050405020304" pitchFamily="18" charset="0"/>
              </a:rPr>
              <a:t> test and set(</a:t>
            </a:r>
            <a:r>
              <a:rPr lang="en-IN" sz="2400" dirty="0" err="1">
                <a:latin typeface="Times New Roman" panose="02020603050405020304" pitchFamily="18" charset="0"/>
                <a:cs typeface="Times New Roman" panose="02020603050405020304" pitchFamily="18" charset="0"/>
              </a:rPr>
              <a:t>boolean</a:t>
            </a:r>
            <a:r>
              <a:rPr lang="en-IN" sz="2400" dirty="0">
                <a:latin typeface="Times New Roman" panose="02020603050405020304" pitchFamily="18" charset="0"/>
                <a:cs typeface="Times New Roman" panose="02020603050405020304" pitchFamily="18" charset="0"/>
              </a:rPr>
              <a:t> *target) { </a:t>
            </a:r>
          </a:p>
          <a:p>
            <a:pPr marL="0" indent="0" fontAlgn="base">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boolean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rv</a:t>
            </a:r>
            <a:r>
              <a:rPr lang="en-IN" sz="2400" dirty="0">
                <a:latin typeface="Times New Roman" panose="02020603050405020304" pitchFamily="18" charset="0"/>
                <a:cs typeface="Times New Roman" panose="02020603050405020304" pitchFamily="18" charset="0"/>
              </a:rPr>
              <a:t> = *target; </a:t>
            </a:r>
          </a:p>
          <a:p>
            <a:pPr marL="0" indent="0" fontAlgn="base">
              <a:buNone/>
            </a:pPr>
            <a:r>
              <a:rPr lang="en-IN" sz="2400" dirty="0">
                <a:latin typeface="Times New Roman" panose="02020603050405020304" pitchFamily="18" charset="0"/>
                <a:cs typeface="Times New Roman" panose="02020603050405020304" pitchFamily="18" charset="0"/>
              </a:rPr>
              <a:t>	*target = true;</a:t>
            </a:r>
          </a:p>
          <a:p>
            <a:pPr marL="0" indent="0" fontAlgn="base">
              <a:buNone/>
            </a:pPr>
            <a:r>
              <a:rPr lang="en-IN" sz="2400" dirty="0">
                <a:latin typeface="Times New Roman" panose="02020603050405020304" pitchFamily="18" charset="0"/>
                <a:cs typeface="Times New Roman" panose="02020603050405020304" pitchFamily="18" charset="0"/>
              </a:rPr>
              <a:t>	return </a:t>
            </a:r>
            <a:r>
              <a:rPr lang="en-IN" sz="2400" dirty="0" err="1">
                <a:latin typeface="Times New Roman" panose="02020603050405020304" pitchFamily="18" charset="0"/>
                <a:cs typeface="Times New Roman" panose="02020603050405020304" pitchFamily="18" charset="0"/>
              </a:rPr>
              <a:t>rv</a:t>
            </a:r>
            <a:r>
              <a:rPr lang="en-IN" sz="2400" dirty="0">
                <a:latin typeface="Times New Roman" panose="02020603050405020304" pitchFamily="18" charset="0"/>
                <a:cs typeface="Times New Roman" panose="02020603050405020304" pitchFamily="18" charset="0"/>
              </a:rPr>
              <a:t>;</a:t>
            </a:r>
          </a:p>
          <a:p>
            <a:pPr marL="0" indent="0" fontAlgn="base">
              <a:buNone/>
            </a:pPr>
            <a:r>
              <a:rPr lang="en-IN" sz="2400" dirty="0">
                <a:latin typeface="Times New Roman" panose="02020603050405020304" pitchFamily="18" charset="0"/>
                <a:cs typeface="Times New Roman" panose="02020603050405020304" pitchFamily="18" charset="0"/>
              </a:rPr>
              <a:t>  } </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2922638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Hardware </a:t>
            </a:r>
            <a:r>
              <a:rPr lang="en-US" b="1" dirty="0" err="1">
                <a:solidFill>
                  <a:srgbClr val="C00000"/>
                </a:solidFill>
                <a:latin typeface="Times New Roman" pitchFamily="18" charset="0"/>
                <a:cs typeface="Times New Roman" pitchFamily="18" charset="0"/>
              </a:rPr>
              <a:t>Implementaion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Mutual Exclusion Implementation with test and set()</a:t>
            </a:r>
          </a:p>
          <a:p>
            <a:pPr fontAlgn="base"/>
            <a:endParaRPr lang="en-IN" sz="2400" dirty="0">
              <a:latin typeface="Times New Roman" panose="02020603050405020304" pitchFamily="18" charset="0"/>
              <a:cs typeface="Times New Roman" panose="02020603050405020304" pitchFamily="18" charset="0"/>
            </a:endParaRPr>
          </a:p>
          <a:p>
            <a:pPr marL="0" indent="0" fontAlgn="base">
              <a:buNone/>
            </a:pPr>
            <a:r>
              <a:rPr lang="en-IN" sz="2400" dirty="0">
                <a:latin typeface="Times New Roman" panose="02020603050405020304" pitchFamily="18" charset="0"/>
                <a:cs typeface="Times New Roman" panose="02020603050405020304" pitchFamily="18" charset="0"/>
              </a:rPr>
              <a:t>do {</a:t>
            </a:r>
          </a:p>
          <a:p>
            <a:pPr marL="0" indent="0" fontAlgn="base">
              <a:buNone/>
            </a:pPr>
            <a:r>
              <a:rPr lang="en-IN" sz="2400" dirty="0">
                <a:latin typeface="Times New Roman" panose="02020603050405020304" pitchFamily="18" charset="0"/>
                <a:cs typeface="Times New Roman" panose="02020603050405020304" pitchFamily="18" charset="0"/>
              </a:rPr>
              <a:t>	while (test and set(&amp;lock) ; </a:t>
            </a:r>
          </a:p>
          <a:p>
            <a:pPr marL="0" indent="0" fontAlgn="base">
              <a:buNone/>
            </a:pPr>
            <a:r>
              <a:rPr lang="en-IN" sz="2400" dirty="0">
                <a:latin typeface="Times New Roman" panose="02020603050405020304" pitchFamily="18" charset="0"/>
                <a:cs typeface="Times New Roman" panose="02020603050405020304" pitchFamily="18" charset="0"/>
              </a:rPr>
              <a:t>		/* do nothing */</a:t>
            </a:r>
          </a:p>
          <a:p>
            <a:pPr marL="0" indent="0" fontAlgn="base">
              <a:buNone/>
            </a:pPr>
            <a:endParaRPr lang="en-IN" sz="2400" dirty="0">
              <a:latin typeface="Times New Roman" panose="02020603050405020304" pitchFamily="18" charset="0"/>
              <a:cs typeface="Times New Roman" panose="02020603050405020304" pitchFamily="18" charset="0"/>
            </a:endParaRPr>
          </a:p>
          <a:p>
            <a:pPr marL="0" indent="0" fontAlgn="base">
              <a:buNone/>
            </a:pPr>
            <a:r>
              <a:rPr lang="en-IN" sz="2400" dirty="0">
                <a:latin typeface="Times New Roman" panose="02020603050405020304" pitchFamily="18" charset="0"/>
                <a:cs typeface="Times New Roman" panose="02020603050405020304" pitchFamily="18" charset="0"/>
              </a:rPr>
              <a:t>		/* critical section */</a:t>
            </a:r>
          </a:p>
          <a:p>
            <a:pPr marL="0" indent="0" fontAlgn="base">
              <a:buNone/>
            </a:pPr>
            <a:endParaRPr lang="en-IN" sz="2400" dirty="0">
              <a:latin typeface="Times New Roman" panose="02020603050405020304" pitchFamily="18" charset="0"/>
              <a:cs typeface="Times New Roman" panose="02020603050405020304" pitchFamily="18" charset="0"/>
            </a:endParaRPr>
          </a:p>
          <a:p>
            <a:pPr marL="0" indent="0" fontAlgn="base">
              <a:buNone/>
            </a:pPr>
            <a:r>
              <a:rPr lang="en-IN" sz="2400" dirty="0">
                <a:latin typeface="Times New Roman" panose="02020603050405020304" pitchFamily="18" charset="0"/>
                <a:cs typeface="Times New Roman" panose="02020603050405020304" pitchFamily="18" charset="0"/>
              </a:rPr>
              <a:t>	lock = false;</a:t>
            </a:r>
          </a:p>
          <a:p>
            <a:pPr marL="0" indent="0" fontAlgn="base">
              <a:buNone/>
            </a:pPr>
            <a:endParaRPr lang="en-IN" sz="2400" dirty="0">
              <a:latin typeface="Times New Roman" panose="02020603050405020304" pitchFamily="18" charset="0"/>
              <a:cs typeface="Times New Roman" panose="02020603050405020304" pitchFamily="18" charset="0"/>
            </a:endParaRPr>
          </a:p>
          <a:p>
            <a:pPr marL="0" indent="0" fontAlgn="base">
              <a:buNone/>
            </a:pPr>
            <a:r>
              <a:rPr lang="en-IN" sz="2400" dirty="0">
                <a:latin typeface="Times New Roman" panose="02020603050405020304" pitchFamily="18" charset="0"/>
                <a:cs typeface="Times New Roman" panose="02020603050405020304" pitchFamily="18" charset="0"/>
              </a:rPr>
              <a:t>		/* remainder section */ </a:t>
            </a:r>
          </a:p>
          <a:p>
            <a:pPr marL="0" indent="0" fontAlgn="base">
              <a:buNone/>
            </a:pPr>
            <a:r>
              <a:rPr lang="en-IN" sz="2400" dirty="0">
                <a:latin typeface="Times New Roman" panose="02020603050405020304" pitchFamily="18" charset="0"/>
                <a:cs typeface="Times New Roman" panose="02020603050405020304" pitchFamily="18" charset="0"/>
              </a:rPr>
              <a:t>} while (true); </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586130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Hardware </a:t>
            </a:r>
            <a:r>
              <a:rPr lang="en-US" b="1" dirty="0" err="1">
                <a:solidFill>
                  <a:srgbClr val="C00000"/>
                </a:solidFill>
                <a:latin typeface="Times New Roman" pitchFamily="18" charset="0"/>
                <a:cs typeface="Times New Roman" pitchFamily="18" charset="0"/>
              </a:rPr>
              <a:t>Implementaion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The compare and swap() instruction (executes atomically), in contrast to the test and set() instruction, operates on three operands; it is deﬁned as:</a:t>
            </a:r>
          </a:p>
          <a:p>
            <a:pPr marL="0" indent="0" fontAlgn="base">
              <a:buNone/>
            </a:pP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compare and swap(</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*value,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expected,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new value) { </a:t>
            </a:r>
          </a:p>
          <a:p>
            <a:pPr marL="0" indent="0" fontAlgn="base">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temp = *value;</a:t>
            </a:r>
          </a:p>
          <a:p>
            <a:pPr marL="0" indent="0" fontAlgn="base">
              <a:buNone/>
            </a:pPr>
            <a:r>
              <a:rPr lang="en-IN" sz="2400" dirty="0">
                <a:latin typeface="Times New Roman" panose="02020603050405020304" pitchFamily="18" charset="0"/>
                <a:cs typeface="Times New Roman" panose="02020603050405020304" pitchFamily="18" charset="0"/>
              </a:rPr>
              <a:t>	if (*value == expected) </a:t>
            </a:r>
          </a:p>
          <a:p>
            <a:pPr marL="0" indent="0" fontAlgn="base">
              <a:buNone/>
            </a:pPr>
            <a:r>
              <a:rPr lang="en-IN" sz="2400" dirty="0">
                <a:latin typeface="Times New Roman" panose="02020603050405020304" pitchFamily="18" charset="0"/>
                <a:cs typeface="Times New Roman" panose="02020603050405020304" pitchFamily="18" charset="0"/>
              </a:rPr>
              <a:t>		*value = new value;</a:t>
            </a:r>
          </a:p>
          <a:p>
            <a:pPr marL="0" indent="0" fontAlgn="base">
              <a:buNone/>
            </a:pPr>
            <a:r>
              <a:rPr lang="en-IN" sz="2400" dirty="0">
                <a:latin typeface="Times New Roman" panose="02020603050405020304" pitchFamily="18" charset="0"/>
                <a:cs typeface="Times New Roman" panose="02020603050405020304" pitchFamily="18" charset="0"/>
              </a:rPr>
              <a:t>	return temp;</a:t>
            </a:r>
          </a:p>
          <a:p>
            <a:pPr marL="0" indent="0" fontAlgn="base">
              <a:buNone/>
            </a:pPr>
            <a:r>
              <a:rPr lang="en-IN" sz="2400" dirty="0">
                <a:latin typeface="Times New Roman" panose="02020603050405020304" pitchFamily="18" charset="0"/>
                <a:cs typeface="Times New Roman" panose="02020603050405020304" pitchFamily="18" charset="0"/>
              </a:rPr>
              <a:t>}</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The operand value is set to new value only if the expression (*value == expected) is true. Regardless, compare and swap() always returns the original value of the variable value. </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366953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16131"/>
            <a:ext cx="10515600" cy="1529542"/>
          </a:xfrm>
        </p:spPr>
        <p:txBody>
          <a:bodyPr>
            <a:normAutofit fontScale="90000"/>
          </a:bodyPr>
          <a:lstStyle/>
          <a:p>
            <a:pPr algn="ctr"/>
            <a:r>
              <a:rPr lang="en-US" b="1" dirty="0">
                <a:solidFill>
                  <a:srgbClr val="C00000"/>
                </a:solidFill>
                <a:latin typeface="Times New Roman" pitchFamily="18" charset="0"/>
                <a:cs typeface="Times New Roman" pitchFamily="18" charset="0"/>
              </a:rPr>
              <a:t>Lecture 8 </a:t>
            </a:r>
            <a:br>
              <a:rPr lang="en-US" b="1" dirty="0">
                <a:solidFill>
                  <a:srgbClr val="C00000"/>
                </a:solidFill>
                <a:latin typeface="Times New Roman" pitchFamily="18" charset="0"/>
                <a:cs typeface="Times New Roman" pitchFamily="18" charset="0"/>
              </a:rPr>
            </a:br>
            <a:r>
              <a:rPr lang="en-US" dirty="0">
                <a:solidFill>
                  <a:srgbClr val="C00000"/>
                </a:solidFill>
                <a:latin typeface="Times New Roman" pitchFamily="18" charset="0"/>
                <a:cs typeface="Times New Roman" pitchFamily="18" charset="0"/>
              </a:rPr>
              <a:t>Process Synchronization</a:t>
            </a:r>
            <a:br>
              <a:rPr lang="en-US" dirty="0">
                <a:latin typeface="Times New Roman" pitchFamily="18" charset="0"/>
                <a:cs typeface="Times New Roman" pitchFamily="18" charset="0"/>
              </a:rPr>
            </a:b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2028305"/>
            <a:ext cx="11367407" cy="4807470"/>
          </a:xfrm>
        </p:spPr>
        <p:txBody>
          <a:bodyPr>
            <a:noAutofit/>
          </a:bodyPr>
          <a:lstStyle/>
          <a:p>
            <a:pPr algn="just"/>
            <a:r>
              <a:rPr lang="en-US" dirty="0">
                <a:latin typeface="Times New Roman" pitchFamily="18" charset="0"/>
                <a:cs typeface="Times New Roman" pitchFamily="18" charset="0"/>
              </a:rPr>
              <a:t>Process Synchronization</a:t>
            </a:r>
          </a:p>
          <a:p>
            <a:pPr algn="just"/>
            <a:r>
              <a:rPr lang="en-US" dirty="0">
                <a:latin typeface="Times New Roman" pitchFamily="18" charset="0"/>
                <a:cs typeface="Times New Roman" pitchFamily="18" charset="0"/>
              </a:rPr>
              <a:t>Race Conditions</a:t>
            </a:r>
          </a:p>
          <a:p>
            <a:pPr algn="just"/>
            <a:r>
              <a:rPr lang="en-US" dirty="0">
                <a:latin typeface="Times New Roman" pitchFamily="18" charset="0"/>
                <a:cs typeface="Times New Roman" pitchFamily="18" charset="0"/>
              </a:rPr>
              <a:t>Critical Section Problem</a:t>
            </a:r>
          </a:p>
          <a:p>
            <a:pPr algn="just"/>
            <a:r>
              <a:rPr lang="en-US" dirty="0">
                <a:latin typeface="Times New Roman" pitchFamily="18" charset="0"/>
                <a:cs typeface="Times New Roman" pitchFamily="18" charset="0"/>
              </a:rPr>
              <a:t>Exercise</a:t>
            </a:r>
          </a:p>
          <a:p>
            <a:pPr algn="just"/>
            <a:r>
              <a:rPr lang="en-US" dirty="0">
                <a:latin typeface="Times New Roman" pitchFamily="18" charset="0"/>
                <a:cs typeface="Times New Roman" pitchFamily="18" charset="0"/>
              </a:rPr>
              <a:t>Petersons solution</a:t>
            </a:r>
          </a:p>
          <a:p>
            <a:pPr algn="just"/>
            <a:r>
              <a:rPr lang="en-US" dirty="0">
                <a:latin typeface="Times New Roman" pitchFamily="18" charset="0"/>
                <a:cs typeface="Times New Roman" pitchFamily="18" charset="0"/>
              </a:rPr>
              <a:t>Hardware implementation</a:t>
            </a:r>
          </a:p>
          <a:p>
            <a:pPr algn="just"/>
            <a:r>
              <a:rPr lang="en-US" dirty="0" err="1">
                <a:latin typeface="Times New Roman" pitchFamily="18" charset="0"/>
                <a:cs typeface="Times New Roman" pitchFamily="18" charset="0"/>
              </a:rPr>
              <a:t>Mutex</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20731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Hardware </a:t>
            </a:r>
            <a:r>
              <a:rPr lang="en-US" b="1" dirty="0" err="1">
                <a:solidFill>
                  <a:srgbClr val="C00000"/>
                </a:solidFill>
                <a:latin typeface="Times New Roman" pitchFamily="18" charset="0"/>
                <a:cs typeface="Times New Roman" pitchFamily="18" charset="0"/>
              </a:rPr>
              <a:t>Implementaion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Mutual Exclusion Implementation with compare and swap()</a:t>
            </a:r>
          </a:p>
          <a:p>
            <a:pPr fontAlgn="base"/>
            <a:endParaRPr lang="en-IN" sz="2400" dirty="0">
              <a:latin typeface="Times New Roman" panose="02020603050405020304" pitchFamily="18" charset="0"/>
              <a:cs typeface="Times New Roman" panose="02020603050405020304" pitchFamily="18" charset="0"/>
            </a:endParaRPr>
          </a:p>
          <a:p>
            <a:pPr marL="0" indent="0" fontAlgn="base">
              <a:buNone/>
            </a:pPr>
            <a:r>
              <a:rPr lang="en-IN" sz="2400" dirty="0">
                <a:latin typeface="Times New Roman" panose="02020603050405020304" pitchFamily="18" charset="0"/>
                <a:cs typeface="Times New Roman" panose="02020603050405020304" pitchFamily="18" charset="0"/>
              </a:rPr>
              <a:t>do {</a:t>
            </a:r>
          </a:p>
          <a:p>
            <a:pPr marL="0" indent="0" fontAlgn="base">
              <a:buNone/>
            </a:pPr>
            <a:r>
              <a:rPr lang="en-IN" sz="2400" dirty="0">
                <a:latin typeface="Times New Roman" panose="02020603050405020304" pitchFamily="18" charset="0"/>
                <a:cs typeface="Times New Roman" panose="02020603050405020304" pitchFamily="18" charset="0"/>
              </a:rPr>
              <a:t>	while (compare and swap(&amp;lock, 0, 1) != 0) ; </a:t>
            </a:r>
          </a:p>
          <a:p>
            <a:pPr marL="0" indent="0" fontAlgn="base">
              <a:buNone/>
            </a:pPr>
            <a:r>
              <a:rPr lang="en-IN" sz="2400" dirty="0">
                <a:latin typeface="Times New Roman" panose="02020603050405020304" pitchFamily="18" charset="0"/>
                <a:cs typeface="Times New Roman" panose="02020603050405020304" pitchFamily="18" charset="0"/>
              </a:rPr>
              <a:t>		/* do nothing */</a:t>
            </a:r>
          </a:p>
          <a:p>
            <a:pPr marL="0" indent="0" fontAlgn="base">
              <a:buNone/>
            </a:pPr>
            <a:endParaRPr lang="en-IN" sz="2400" dirty="0">
              <a:latin typeface="Times New Roman" panose="02020603050405020304" pitchFamily="18" charset="0"/>
              <a:cs typeface="Times New Roman" panose="02020603050405020304" pitchFamily="18" charset="0"/>
            </a:endParaRPr>
          </a:p>
          <a:p>
            <a:pPr marL="0" indent="0" fontAlgn="base">
              <a:buNone/>
            </a:pPr>
            <a:r>
              <a:rPr lang="en-IN" sz="2400" dirty="0">
                <a:latin typeface="Times New Roman" panose="02020603050405020304" pitchFamily="18" charset="0"/>
                <a:cs typeface="Times New Roman" panose="02020603050405020304" pitchFamily="18" charset="0"/>
              </a:rPr>
              <a:t>		/* critical section */</a:t>
            </a:r>
          </a:p>
          <a:p>
            <a:pPr marL="0" indent="0" fontAlgn="base">
              <a:buNone/>
            </a:pPr>
            <a:endParaRPr lang="en-IN" sz="2400" dirty="0">
              <a:latin typeface="Times New Roman" panose="02020603050405020304" pitchFamily="18" charset="0"/>
              <a:cs typeface="Times New Roman" panose="02020603050405020304" pitchFamily="18" charset="0"/>
            </a:endParaRPr>
          </a:p>
          <a:p>
            <a:pPr marL="0" indent="0" fontAlgn="base">
              <a:buNone/>
            </a:pPr>
            <a:r>
              <a:rPr lang="en-IN" sz="2400" dirty="0">
                <a:latin typeface="Times New Roman" panose="02020603050405020304" pitchFamily="18" charset="0"/>
                <a:cs typeface="Times New Roman" panose="02020603050405020304" pitchFamily="18" charset="0"/>
              </a:rPr>
              <a:t>	lock = 0;</a:t>
            </a:r>
          </a:p>
          <a:p>
            <a:pPr marL="0" indent="0" fontAlgn="base">
              <a:buNone/>
            </a:pPr>
            <a:endParaRPr lang="en-IN" sz="2400" dirty="0">
              <a:latin typeface="Times New Roman" panose="02020603050405020304" pitchFamily="18" charset="0"/>
              <a:cs typeface="Times New Roman" panose="02020603050405020304" pitchFamily="18" charset="0"/>
            </a:endParaRPr>
          </a:p>
          <a:p>
            <a:pPr marL="0" indent="0" fontAlgn="base">
              <a:buNone/>
            </a:pPr>
            <a:r>
              <a:rPr lang="en-IN" sz="2400" dirty="0">
                <a:latin typeface="Times New Roman" panose="02020603050405020304" pitchFamily="18" charset="0"/>
                <a:cs typeface="Times New Roman" panose="02020603050405020304" pitchFamily="18" charset="0"/>
              </a:rPr>
              <a:t>		/* remainder section */ </a:t>
            </a:r>
          </a:p>
          <a:p>
            <a:pPr marL="0" indent="0" fontAlgn="base">
              <a:buNone/>
            </a:pPr>
            <a:r>
              <a:rPr lang="en-IN" sz="2400" dirty="0">
                <a:latin typeface="Times New Roman" panose="02020603050405020304" pitchFamily="18" charset="0"/>
                <a:cs typeface="Times New Roman" panose="02020603050405020304" pitchFamily="18" charset="0"/>
              </a:rPr>
              <a:t>} while (true); </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976152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Hardware </a:t>
            </a:r>
            <a:r>
              <a:rPr lang="en-US" b="1" dirty="0" err="1">
                <a:solidFill>
                  <a:srgbClr val="C00000"/>
                </a:solidFill>
                <a:latin typeface="Times New Roman" pitchFamily="18" charset="0"/>
                <a:cs typeface="Times New Roman" pitchFamily="18" charset="0"/>
              </a:rPr>
              <a:t>Implementaion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The above implementation is not valid for bounded waiting. So for it new data structures are used as:</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err="1">
                <a:latin typeface="Times New Roman" panose="02020603050405020304" pitchFamily="18" charset="0"/>
                <a:cs typeface="Times New Roman" panose="02020603050405020304" pitchFamily="18" charset="0"/>
              </a:rPr>
              <a:t>boolean</a:t>
            </a:r>
            <a:r>
              <a:rPr lang="en-IN" sz="2400" dirty="0">
                <a:latin typeface="Times New Roman" panose="02020603050405020304" pitchFamily="18" charset="0"/>
                <a:cs typeface="Times New Roman" panose="02020603050405020304" pitchFamily="18" charset="0"/>
              </a:rPr>
              <a:t> waiting[n]; </a:t>
            </a:r>
          </a:p>
          <a:p>
            <a:pPr fontAlgn="base"/>
            <a:r>
              <a:rPr lang="en-IN" sz="2400" dirty="0" err="1">
                <a:latin typeface="Times New Roman" panose="02020603050405020304" pitchFamily="18" charset="0"/>
                <a:cs typeface="Times New Roman" panose="02020603050405020304" pitchFamily="18" charset="0"/>
              </a:rPr>
              <a:t>boolean</a:t>
            </a:r>
            <a:r>
              <a:rPr lang="en-IN" sz="2400" dirty="0">
                <a:latin typeface="Times New Roman" panose="02020603050405020304" pitchFamily="18" charset="0"/>
                <a:cs typeface="Times New Roman" panose="02020603050405020304" pitchFamily="18" charset="0"/>
              </a:rPr>
              <a:t> lock;</a:t>
            </a:r>
          </a:p>
          <a:p>
            <a:pPr marL="0" indent="0" fontAlgn="base">
              <a:buNone/>
            </a:pP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These data structures are initialized to false. </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2745413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Hardware </a:t>
            </a:r>
            <a:r>
              <a:rPr lang="en-US" b="1" dirty="0" err="1">
                <a:solidFill>
                  <a:srgbClr val="C00000"/>
                </a:solidFill>
                <a:latin typeface="Times New Roman" pitchFamily="18" charset="0"/>
                <a:cs typeface="Times New Roman" pitchFamily="18" charset="0"/>
              </a:rPr>
              <a:t>Implementaion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9"/>
            <a:ext cx="5340351" cy="4316412"/>
          </a:xfrm>
        </p:spPr>
        <p:style>
          <a:lnRef idx="2">
            <a:schemeClr val="dk1"/>
          </a:lnRef>
          <a:fillRef idx="1">
            <a:schemeClr val="lt1"/>
          </a:fillRef>
          <a:effectRef idx="0">
            <a:schemeClr val="dk1"/>
          </a:effectRef>
          <a:fontRef idx="minor">
            <a:schemeClr val="dk1"/>
          </a:fontRef>
        </p:style>
        <p:txBody>
          <a:bodyPr>
            <a:noAutofit/>
          </a:bodyPr>
          <a:lstStyle/>
          <a:p>
            <a:pPr fontAlgn="base"/>
            <a:r>
              <a:rPr lang="en-IN" sz="2000" dirty="0">
                <a:latin typeface="Times New Roman" panose="02020603050405020304" pitchFamily="18" charset="0"/>
                <a:cs typeface="Times New Roman" panose="02020603050405020304" pitchFamily="18" charset="0"/>
              </a:rPr>
              <a:t>Mutual Exclusion Implementation and bounded waiting with test and set()</a:t>
            </a:r>
          </a:p>
          <a:p>
            <a:pPr fontAlgn="base"/>
            <a:endParaRPr lang="en-IN" sz="2000" dirty="0">
              <a:latin typeface="Times New Roman" panose="02020603050405020304" pitchFamily="18" charset="0"/>
              <a:cs typeface="Times New Roman" panose="02020603050405020304" pitchFamily="18" charset="0"/>
            </a:endParaRPr>
          </a:p>
          <a:p>
            <a:pPr marL="0" indent="0" fontAlgn="base">
              <a:buNone/>
            </a:pPr>
            <a:r>
              <a:rPr lang="en-IN" sz="2000" dirty="0">
                <a:latin typeface="Times New Roman" panose="02020603050405020304" pitchFamily="18" charset="0"/>
                <a:cs typeface="Times New Roman" panose="02020603050405020304" pitchFamily="18" charset="0"/>
              </a:rPr>
              <a:t>do {</a:t>
            </a:r>
          </a:p>
          <a:p>
            <a:pPr marL="0" indent="0" fontAlgn="base">
              <a:buNone/>
            </a:pPr>
            <a:r>
              <a:rPr lang="en-IN" sz="2000" dirty="0">
                <a:latin typeface="Times New Roman" panose="02020603050405020304" pitchFamily="18" charset="0"/>
                <a:cs typeface="Times New Roman" panose="02020603050405020304" pitchFamily="18" charset="0"/>
              </a:rPr>
              <a:t>	waiting[i] = true; </a:t>
            </a:r>
          </a:p>
          <a:p>
            <a:pPr marL="0" indent="0" fontAlgn="base">
              <a:buNone/>
            </a:pPr>
            <a:r>
              <a:rPr lang="en-IN" sz="2000" dirty="0">
                <a:latin typeface="Times New Roman" panose="02020603050405020304" pitchFamily="18" charset="0"/>
                <a:cs typeface="Times New Roman" panose="02020603050405020304" pitchFamily="18" charset="0"/>
              </a:rPr>
              <a:t>	key = true; </a:t>
            </a:r>
          </a:p>
          <a:p>
            <a:pPr marL="0" indent="0" fontAlgn="base">
              <a:buNone/>
            </a:pPr>
            <a:r>
              <a:rPr lang="en-IN" sz="2000" dirty="0">
                <a:latin typeface="Times New Roman" panose="02020603050405020304" pitchFamily="18" charset="0"/>
                <a:cs typeface="Times New Roman" panose="02020603050405020304" pitchFamily="18" charset="0"/>
              </a:rPr>
              <a:t>	while (waiting[i] &amp;&amp; key)</a:t>
            </a:r>
          </a:p>
          <a:p>
            <a:pPr marL="0" indent="0" fontAlgn="base">
              <a:buNone/>
            </a:pPr>
            <a:r>
              <a:rPr lang="en-IN" sz="2000" dirty="0">
                <a:latin typeface="Times New Roman" panose="02020603050405020304" pitchFamily="18" charset="0"/>
                <a:cs typeface="Times New Roman" panose="02020603050405020304" pitchFamily="18" charset="0"/>
              </a:rPr>
              <a:t>		 key = test and set(&amp;lock); </a:t>
            </a:r>
          </a:p>
          <a:p>
            <a:pPr marL="0" indent="0" fontAlgn="base">
              <a:buNone/>
            </a:pPr>
            <a:r>
              <a:rPr lang="en-IN" sz="2000" dirty="0">
                <a:latin typeface="Times New Roman" panose="02020603050405020304" pitchFamily="18" charset="0"/>
                <a:cs typeface="Times New Roman" panose="02020603050405020304" pitchFamily="18" charset="0"/>
              </a:rPr>
              <a:t>	waiting[i] = false;</a:t>
            </a:r>
          </a:p>
          <a:p>
            <a:pPr marL="0" indent="0" fontAlgn="base">
              <a:buNone/>
            </a:pPr>
            <a:r>
              <a:rPr lang="en-IN" sz="2000" dirty="0">
                <a:latin typeface="Times New Roman" panose="02020603050405020304" pitchFamily="18" charset="0"/>
                <a:cs typeface="Times New Roman" panose="02020603050405020304" pitchFamily="18" charset="0"/>
              </a:rPr>
              <a:t>		/* critical section */</a:t>
            </a:r>
          </a:p>
          <a:p>
            <a:pPr marL="0" indent="0" fontAlgn="base">
              <a:buNone/>
            </a:pPr>
            <a:r>
              <a:rPr lang="en-IN" sz="2000" dirty="0">
                <a:latin typeface="Times New Roman" panose="02020603050405020304" pitchFamily="18" charset="0"/>
                <a:cs typeface="Times New Roman" panose="02020603050405020304" pitchFamily="18" charset="0"/>
              </a:rPr>
              <a:t>	j = (i + 1) % n; </a:t>
            </a:r>
          </a:p>
          <a:p>
            <a:pPr marL="0" indent="0" fontAlgn="base">
              <a:buNone/>
            </a:pPr>
            <a:r>
              <a:rPr lang="en-IN" sz="20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5" name="Content Placeholder 2">
            <a:extLst>
              <a:ext uri="{FF2B5EF4-FFF2-40B4-BE49-F238E27FC236}">
                <a16:creationId xmlns:a16="http://schemas.microsoft.com/office/drawing/2014/main" id="{2429C1C9-571A-41C5-AF2B-1FE61DD740DD}"/>
              </a:ext>
            </a:extLst>
          </p:cNvPr>
          <p:cNvSpPr txBox="1">
            <a:spLocks/>
          </p:cNvSpPr>
          <p:nvPr/>
        </p:nvSpPr>
        <p:spPr>
          <a:xfrm>
            <a:off x="6096000" y="1347789"/>
            <a:ext cx="5340351" cy="431641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while ((j != i) &amp;&amp; !waiting[j]) 	</a:t>
            </a:r>
          </a:p>
          <a:p>
            <a:pPr marL="0" indent="0" fontAlgn="base">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j = (j + 1) % n;</a:t>
            </a:r>
          </a:p>
          <a:p>
            <a:pPr marL="0" indent="0" fontAlgn="base">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if (j == i) </a:t>
            </a:r>
          </a:p>
          <a:p>
            <a:pPr marL="0" indent="0" fontAlgn="base">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lock = false; </a:t>
            </a:r>
          </a:p>
          <a:p>
            <a:pPr marL="0" indent="0" fontAlgn="base">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else </a:t>
            </a:r>
          </a:p>
          <a:p>
            <a:pPr marL="0" indent="0" fontAlgn="base">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waiting[j] = false;</a:t>
            </a:r>
          </a:p>
          <a:p>
            <a:pPr marL="0" indent="0" fontAlgn="base">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 remainder section */ </a:t>
            </a:r>
          </a:p>
          <a:p>
            <a:pPr marL="0" indent="0" fontAlgn="base">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while (true); </a:t>
            </a:r>
          </a:p>
        </p:txBody>
      </p:sp>
    </p:spTree>
    <p:extLst>
      <p:ext uri="{BB962C8B-B14F-4D97-AF65-F5344CB8AC3E}">
        <p14:creationId xmlns:p14="http://schemas.microsoft.com/office/powerpoint/2010/main" val="3189700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err="1">
                <a:solidFill>
                  <a:srgbClr val="C00000"/>
                </a:solidFill>
                <a:latin typeface="Times New Roman" pitchFamily="18" charset="0"/>
                <a:cs typeface="Times New Roman" pitchFamily="18" charset="0"/>
              </a:rPr>
              <a:t>Mutex</a:t>
            </a:r>
            <a:r>
              <a:rPr lang="en-US" b="1" dirty="0">
                <a:solidFill>
                  <a:srgbClr val="C00000"/>
                </a:solidFill>
                <a:latin typeface="Times New Roman" pitchFamily="18" charset="0"/>
                <a:cs typeface="Times New Roman" pitchFamily="18" charset="0"/>
              </a:rPr>
              <a:t> Locks</a:t>
            </a:r>
            <a:endParaRPr lang="en-US" b="1"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6" name="Content Placeholder 5"/>
          <p:cNvSpPr>
            <a:spLocks noGrp="1"/>
          </p:cNvSpPr>
          <p:nvPr>
            <p:ph idx="1"/>
          </p:nvPr>
        </p:nvSpPr>
        <p:spPr>
          <a:xfrm>
            <a:off x="838200" y="939114"/>
            <a:ext cx="10515600" cy="5237849"/>
          </a:xfrm>
        </p:spPr>
        <p:txBody>
          <a:bodyPr>
            <a:normAutofit fontScale="92500"/>
          </a:bodyPr>
          <a:lstStyle/>
          <a:p>
            <a:r>
              <a:rPr lang="en-IN" sz="2400" dirty="0">
                <a:latin typeface="Times New Roman" panose="02020603050405020304" pitchFamily="18" charset="0"/>
                <a:cs typeface="Times New Roman" panose="02020603050405020304" pitchFamily="18" charset="0"/>
              </a:rPr>
              <a:t>The hardware-based solutions to the critical-section problem complicated as well as generally inaccessible to application programmers. </a:t>
            </a:r>
          </a:p>
          <a:p>
            <a:r>
              <a:rPr lang="en-IN" sz="2400" dirty="0">
                <a:latin typeface="Times New Roman" panose="02020603050405020304" pitchFamily="18" charset="0"/>
                <a:cs typeface="Times New Roman" panose="02020603050405020304" pitchFamily="18" charset="0"/>
              </a:rPr>
              <a:t>Instead, operating-systems designers build software tools to solve the critical-section problem. </a:t>
            </a:r>
          </a:p>
          <a:p>
            <a:r>
              <a:rPr lang="en-IN" sz="2400" dirty="0">
                <a:latin typeface="Times New Roman" panose="02020603050405020304" pitchFamily="18" charset="0"/>
                <a:cs typeface="Times New Roman" panose="02020603050405020304" pitchFamily="18" charset="0"/>
              </a:rPr>
              <a:t>The simplest of these tools is the mutex lock. (short for mutual exclusion.) </a:t>
            </a:r>
          </a:p>
          <a:p>
            <a:r>
              <a:rPr lang="en-IN" sz="2400" dirty="0">
                <a:latin typeface="Times New Roman" panose="02020603050405020304" pitchFamily="18" charset="0"/>
                <a:cs typeface="Times New Roman" panose="02020603050405020304" pitchFamily="18" charset="0"/>
              </a:rPr>
              <a:t>We use the mutex lock to protect critical regions and thus prevent race conditions. That is, a process must acquire the lock before entering a critical section; it releases the lock when it exits the critical section.</a:t>
            </a:r>
          </a:p>
          <a:p>
            <a:r>
              <a:rPr lang="en-IN" sz="2400" dirty="0">
                <a:latin typeface="Times New Roman" panose="02020603050405020304" pitchFamily="18" charset="0"/>
                <a:cs typeface="Times New Roman" panose="02020603050405020304" pitchFamily="18" charset="0"/>
              </a:rPr>
              <a:t>The acquire() function acquires the lock, and the release() function releases the lock.</a:t>
            </a:r>
          </a:p>
          <a:p>
            <a:r>
              <a:rPr lang="en-IN" sz="2400" dirty="0">
                <a:latin typeface="Times New Roman" panose="02020603050405020304" pitchFamily="18" charset="0"/>
                <a:cs typeface="Times New Roman" panose="02020603050405020304" pitchFamily="18" charset="0"/>
              </a:rPr>
              <a:t> A mutex lock has a </a:t>
            </a:r>
            <a:r>
              <a:rPr lang="en-IN" sz="2400" dirty="0" err="1">
                <a:latin typeface="Times New Roman" panose="02020603050405020304" pitchFamily="18" charset="0"/>
                <a:cs typeface="Times New Roman" panose="02020603050405020304" pitchFamily="18" charset="0"/>
              </a:rPr>
              <a:t>boolean</a:t>
            </a:r>
            <a:r>
              <a:rPr lang="en-IN" sz="2400" dirty="0">
                <a:latin typeface="Times New Roman" panose="02020603050405020304" pitchFamily="18" charset="0"/>
                <a:cs typeface="Times New Roman" panose="02020603050405020304" pitchFamily="18" charset="0"/>
              </a:rPr>
              <a:t> variable available whose value indicates if the lock is available or not. If the lock is available, a call to acquire() succeeds, and the lock is then considered unavailable. </a:t>
            </a:r>
          </a:p>
          <a:p>
            <a:r>
              <a:rPr lang="en-IN" sz="2400" dirty="0">
                <a:latin typeface="Times New Roman" panose="02020603050405020304" pitchFamily="18" charset="0"/>
                <a:cs typeface="Times New Roman" panose="02020603050405020304" pitchFamily="18" charset="0"/>
              </a:rPr>
              <a:t>A process that attempts to acquire an unavailable lock is blocked until the lock is released. </a:t>
            </a:r>
          </a:p>
        </p:txBody>
      </p:sp>
    </p:spTree>
    <p:extLst>
      <p:ext uri="{BB962C8B-B14F-4D97-AF65-F5344CB8AC3E}">
        <p14:creationId xmlns:p14="http://schemas.microsoft.com/office/powerpoint/2010/main" val="4040734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err="1">
                <a:solidFill>
                  <a:srgbClr val="C00000"/>
                </a:solidFill>
                <a:latin typeface="Times New Roman" pitchFamily="18" charset="0"/>
                <a:cs typeface="Times New Roman" pitchFamily="18" charset="0"/>
              </a:rPr>
              <a:t>Mutex</a:t>
            </a:r>
            <a:r>
              <a:rPr lang="en-US" b="1" dirty="0">
                <a:solidFill>
                  <a:srgbClr val="C00000"/>
                </a:solidFill>
                <a:latin typeface="Times New Roman" pitchFamily="18" charset="0"/>
                <a:cs typeface="Times New Roman" pitchFamily="18" charset="0"/>
              </a:rPr>
              <a:t> Locks</a:t>
            </a:r>
            <a:endParaRPr lang="en-US" b="1"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24</a:t>
            </a:fld>
            <a:endParaRPr lang="en-US"/>
          </a:p>
        </p:txBody>
      </p:sp>
      <p:sp>
        <p:nvSpPr>
          <p:cNvPr id="6" name="Content Placeholder 5"/>
          <p:cNvSpPr>
            <a:spLocks noGrp="1"/>
          </p:cNvSpPr>
          <p:nvPr>
            <p:ph idx="1"/>
          </p:nvPr>
        </p:nvSpPr>
        <p:spPr>
          <a:xfrm>
            <a:off x="691243" y="1625640"/>
            <a:ext cx="5366657" cy="4377469"/>
          </a:xfrm>
        </p:spPr>
        <p:style>
          <a:lnRef idx="2">
            <a:schemeClr val="dk1"/>
          </a:lnRef>
          <a:fillRef idx="1">
            <a:schemeClr val="lt1"/>
          </a:fillRef>
          <a:effectRef idx="0">
            <a:schemeClr val="dk1"/>
          </a:effectRef>
          <a:fontRef idx="minor">
            <a:schemeClr val="dk1"/>
          </a:fontRef>
        </p:style>
        <p:txBody>
          <a:bodyPr>
            <a:noAutofit/>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deﬁnition of acquire() is as follows:</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acquire() { </a:t>
            </a:r>
          </a:p>
          <a:p>
            <a:pPr marL="0" indent="0">
              <a:buNone/>
            </a:pPr>
            <a:r>
              <a:rPr lang="en-IN" sz="2400" dirty="0">
                <a:latin typeface="Times New Roman" panose="02020603050405020304" pitchFamily="18" charset="0"/>
                <a:cs typeface="Times New Roman" panose="02020603050405020304" pitchFamily="18" charset="0"/>
              </a:rPr>
              <a:t>	while (!available) ;</a:t>
            </a:r>
          </a:p>
          <a:p>
            <a:pPr marL="0" indent="0">
              <a:buNone/>
            </a:pPr>
            <a:r>
              <a:rPr lang="en-IN" sz="2400" dirty="0">
                <a:latin typeface="Times New Roman" panose="02020603050405020304" pitchFamily="18" charset="0"/>
                <a:cs typeface="Times New Roman" panose="02020603050405020304" pitchFamily="18" charset="0"/>
              </a:rPr>
              <a:t>	 /* busy wait */ </a:t>
            </a:r>
          </a:p>
          <a:p>
            <a:pPr marL="0" indent="0">
              <a:buNone/>
            </a:pPr>
            <a:r>
              <a:rPr lang="en-IN" sz="2400" dirty="0">
                <a:latin typeface="Times New Roman" panose="02020603050405020304" pitchFamily="18" charset="0"/>
                <a:cs typeface="Times New Roman" panose="02020603050405020304" pitchFamily="18" charset="0"/>
              </a:rPr>
              <a:t>	available = false;; </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p:txBody>
      </p:sp>
      <p:sp>
        <p:nvSpPr>
          <p:cNvPr id="5" name="Content Placeholder 5"/>
          <p:cNvSpPr txBox="1">
            <a:spLocks/>
          </p:cNvSpPr>
          <p:nvPr/>
        </p:nvSpPr>
        <p:spPr>
          <a:xfrm>
            <a:off x="6248400" y="1625640"/>
            <a:ext cx="5105399" cy="437746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latin typeface="Times New Roman" panose="02020603050405020304" pitchFamily="18" charset="0"/>
                <a:cs typeface="Times New Roman" panose="02020603050405020304" pitchFamily="18" charset="0"/>
              </a:rPr>
              <a:t>The deﬁnition of release() is as follows: </a:t>
            </a:r>
          </a:p>
          <a:p>
            <a:pPr marL="0"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release() </a:t>
            </a:r>
          </a:p>
          <a:p>
            <a:pPr marL="0"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 </a:t>
            </a:r>
          </a:p>
          <a:p>
            <a:pPr marL="0"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available = true; </a:t>
            </a:r>
          </a:p>
          <a:p>
            <a:pPr marL="0"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247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Solution with </a:t>
            </a:r>
            <a:r>
              <a:rPr lang="en-US" b="1" dirty="0" err="1">
                <a:solidFill>
                  <a:srgbClr val="C00000"/>
                </a:solidFill>
                <a:latin typeface="Times New Roman" pitchFamily="18" charset="0"/>
                <a:cs typeface="Times New Roman" pitchFamily="18" charset="0"/>
              </a:rPr>
              <a:t>mutex</a:t>
            </a:r>
            <a:r>
              <a:rPr lang="en-US" b="1" dirty="0">
                <a:solidFill>
                  <a:srgbClr val="C00000"/>
                </a:solidFill>
                <a:latin typeface="Times New Roman" pitchFamily="18" charset="0"/>
                <a:cs typeface="Times New Roman" pitchFamily="18" charset="0"/>
              </a:rPr>
              <a:t> locks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do {</a:t>
            </a:r>
          </a:p>
          <a:p>
            <a:pPr marL="0" indent="0">
              <a:buNone/>
            </a:pPr>
            <a:r>
              <a:rPr lang="en-IN" sz="2400" dirty="0">
                <a:latin typeface="Times New Roman" panose="02020603050405020304" pitchFamily="18" charset="0"/>
                <a:cs typeface="Times New Roman" panose="02020603050405020304" pitchFamily="18" charset="0"/>
              </a:rPr>
              <a:t>	acquire lock</a:t>
            </a:r>
          </a:p>
          <a:p>
            <a:pPr marL="0" indent="0">
              <a:buNone/>
            </a:pPr>
            <a:r>
              <a:rPr lang="en-IN" sz="2400" dirty="0">
                <a:latin typeface="Times New Roman" panose="02020603050405020304" pitchFamily="18" charset="0"/>
                <a:cs typeface="Times New Roman" panose="02020603050405020304" pitchFamily="18" charset="0"/>
              </a:rPr>
              <a:t>	critical section</a:t>
            </a:r>
          </a:p>
          <a:p>
            <a:pPr marL="0" indent="0">
              <a:buNone/>
            </a:pPr>
            <a:r>
              <a:rPr lang="en-IN" sz="2400" dirty="0">
                <a:latin typeface="Times New Roman" panose="02020603050405020304" pitchFamily="18" charset="0"/>
                <a:cs typeface="Times New Roman" panose="02020603050405020304" pitchFamily="18" charset="0"/>
              </a:rPr>
              <a:t>	release lock</a:t>
            </a:r>
          </a:p>
          <a:p>
            <a:pPr marL="0" indent="0">
              <a:buNone/>
            </a:pPr>
            <a:r>
              <a:rPr lang="en-IN" sz="2400" dirty="0">
                <a:latin typeface="Times New Roman" panose="02020603050405020304" pitchFamily="18" charset="0"/>
                <a:cs typeface="Times New Roman" panose="02020603050405020304" pitchFamily="18" charset="0"/>
              </a:rPr>
              <a:t>	remainder section</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}while (true); </a:t>
            </a:r>
          </a:p>
          <a:p>
            <a:pPr marL="457200" indent="-457200" fontAlgn="base">
              <a:buFont typeface="+mj-lt"/>
              <a:buAutoNum type="arabicPeriod"/>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3069242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Spin Locks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The main disadvantage is that it requires busy waiting. </a:t>
            </a:r>
          </a:p>
          <a:p>
            <a:r>
              <a:rPr lang="en-IN" sz="2400" dirty="0">
                <a:latin typeface="Times New Roman" panose="02020603050405020304" pitchFamily="18" charset="0"/>
                <a:cs typeface="Times New Roman" panose="02020603050405020304" pitchFamily="18" charset="0"/>
              </a:rPr>
              <a:t>While a process is in its critical section, any other process that tries to enter its critical section must loop continuously in the call to acquire(). </a:t>
            </a:r>
          </a:p>
          <a:p>
            <a:r>
              <a:rPr lang="en-IN" sz="2400" dirty="0">
                <a:latin typeface="Times New Roman" panose="02020603050405020304" pitchFamily="18" charset="0"/>
                <a:cs typeface="Times New Roman" panose="02020603050405020304" pitchFamily="18" charset="0"/>
              </a:rPr>
              <a:t>In fact, this type of mutex lock is also called a spinlock because the process “spins” while waiting for the lock to become available. </a:t>
            </a:r>
          </a:p>
          <a:p>
            <a:r>
              <a:rPr lang="en-IN" sz="2400" dirty="0">
                <a:latin typeface="Times New Roman" panose="02020603050405020304" pitchFamily="18" charset="0"/>
                <a:cs typeface="Times New Roman" panose="02020603050405020304" pitchFamily="18" charset="0"/>
              </a:rPr>
              <a:t>This continual looping is clearly a problem in a real multi-programming system, where a single CPU is shared among many processes. </a:t>
            </a:r>
          </a:p>
          <a:p>
            <a:r>
              <a:rPr lang="en-IN" sz="2400" dirty="0">
                <a:latin typeface="Times New Roman" panose="02020603050405020304" pitchFamily="18" charset="0"/>
                <a:cs typeface="Times New Roman" panose="02020603050405020304" pitchFamily="18" charset="0"/>
              </a:rPr>
              <a:t>Busy waiting wastes CPU cycles that some other process might be able to use productively.</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val="126521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Spin Locks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323849" y="1347788"/>
            <a:ext cx="11367407" cy="5487987"/>
          </a:xfrm>
        </p:spPr>
        <p:txBody>
          <a:bodyPr>
            <a:noAutofit/>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Spinlocks do have an advantage, however, in that no context switch is required when a process must wait on a lock, and a context switch may take considerable time. </a:t>
            </a:r>
          </a:p>
          <a:p>
            <a:r>
              <a:rPr lang="en-IN" sz="2400" dirty="0">
                <a:latin typeface="Times New Roman" panose="02020603050405020304" pitchFamily="18" charset="0"/>
                <a:cs typeface="Times New Roman" panose="02020603050405020304" pitchFamily="18" charset="0"/>
              </a:rPr>
              <a:t>Thus, when locks are expected to be held for short times, spinlocks are useful. </a:t>
            </a:r>
          </a:p>
          <a:p>
            <a:r>
              <a:rPr lang="en-IN" sz="2400" dirty="0">
                <a:latin typeface="Times New Roman" panose="02020603050405020304" pitchFamily="18" charset="0"/>
                <a:cs typeface="Times New Roman" panose="02020603050405020304" pitchFamily="18" charset="0"/>
              </a:rPr>
              <a:t>They are often employed on multi-processor systems where one thread can “spin” on one processor while another thread performs its critical section on another processor. </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val="495318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14895"/>
            <a:ext cx="9144000" cy="1047403"/>
          </a:xfrm>
        </p:spPr>
        <p:txBody>
          <a:bodyPr/>
          <a:lstStyle/>
          <a:p>
            <a:r>
              <a:rPr lang="en-US" dirty="0">
                <a:solidFill>
                  <a:srgbClr val="C00000"/>
                </a:solidFill>
              </a:rPr>
              <a:t>Conclusion</a:t>
            </a:r>
            <a:endParaRPr lang="en-US" dirty="0"/>
          </a:p>
        </p:txBody>
      </p:sp>
      <p:sp>
        <p:nvSpPr>
          <p:cNvPr id="3" name="Subtitle 2"/>
          <p:cNvSpPr>
            <a:spLocks noGrp="1"/>
          </p:cNvSpPr>
          <p:nvPr>
            <p:ph type="subTitle" idx="1"/>
          </p:nvPr>
        </p:nvSpPr>
        <p:spPr>
          <a:xfrm>
            <a:off x="1030778" y="2028305"/>
            <a:ext cx="9637222" cy="4322619"/>
          </a:xfrm>
        </p:spPr>
        <p:txBody>
          <a:bodyPr/>
          <a:lstStyle/>
          <a:p>
            <a:pPr algn="l"/>
            <a:r>
              <a:rPr lang="en-US" dirty="0"/>
              <a:t>This Lecture enables you to understand Process synchronization, race condition, solution to critical section problem, use of </a:t>
            </a:r>
            <a:r>
              <a:rPr lang="en-US" dirty="0" err="1"/>
              <a:t>mutex</a:t>
            </a:r>
            <a:r>
              <a:rPr lang="en-US" dirty="0"/>
              <a:t> locks and spin locks.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1"/>
            <a:ext cx="10363200" cy="1066799"/>
          </a:xfrm>
        </p:spPr>
        <p:txBody>
          <a:bodyPr/>
          <a:lstStyle/>
          <a:p>
            <a:r>
              <a:rPr lang="en-US" dirty="0">
                <a:solidFill>
                  <a:srgbClr val="C00000"/>
                </a:solidFill>
                <a:latin typeface="Times New Roman" pitchFamily="18" charset="0"/>
                <a:cs typeface="Times New Roman" pitchFamily="18" charset="0"/>
              </a:rPr>
              <a:t>References</a:t>
            </a:r>
            <a:endParaRPr lang="en-US" dirty="0"/>
          </a:p>
        </p:txBody>
      </p:sp>
      <p:sp>
        <p:nvSpPr>
          <p:cNvPr id="3" name="Subtitle 2"/>
          <p:cNvSpPr>
            <a:spLocks noGrp="1"/>
          </p:cNvSpPr>
          <p:nvPr>
            <p:ph type="subTitle" idx="1"/>
          </p:nvPr>
        </p:nvSpPr>
        <p:spPr>
          <a:xfrm>
            <a:off x="1117600" y="1828800"/>
            <a:ext cx="9956800" cy="3810000"/>
          </a:xfrm>
        </p:spPr>
        <p:txBody>
          <a:bodyPr/>
          <a:lstStyle/>
          <a:p>
            <a:pPr algn="l"/>
            <a:r>
              <a:rPr lang="en-US" sz="1400" dirty="0">
                <a:hlinkClick r:id="rId2"/>
              </a:rPr>
              <a:t>https://www.includehelp.com/c-programming-questions/</a:t>
            </a:r>
            <a:endParaRPr lang="en-US" sz="1400" dirty="0"/>
          </a:p>
          <a:p>
            <a:pPr algn="l"/>
            <a:endParaRPr lang="en-US" sz="1400" dirty="0"/>
          </a:p>
          <a:p>
            <a:pPr algn="l"/>
            <a:r>
              <a:rPr lang="en-US" sz="1400" dirty="0">
                <a:hlinkClick r:id="rId3"/>
              </a:rPr>
              <a:t>https://www.studytonight.com/operating-system/</a:t>
            </a:r>
            <a:endParaRPr lang="en-US" sz="1400" dirty="0"/>
          </a:p>
          <a:p>
            <a:pPr algn="l"/>
            <a:endParaRPr lang="en-US" sz="1400" dirty="0"/>
          </a:p>
          <a:p>
            <a:pPr algn="l"/>
            <a:r>
              <a:rPr lang="en-US" sz="1400" u="sng" dirty="0">
                <a:solidFill>
                  <a:srgbClr val="0070C0"/>
                </a:solidFill>
                <a:hlinkClick r:id="rId4"/>
              </a:rPr>
              <a:t>https://computing.llnl.gov/tutorials/</a:t>
            </a:r>
            <a:endParaRPr lang="en-US" sz="1400" u="sng" dirty="0">
              <a:solidFill>
                <a:srgbClr val="0070C0"/>
              </a:solidFill>
            </a:endParaRPr>
          </a:p>
          <a:p>
            <a:pPr algn="l"/>
            <a:endParaRPr lang="en-US" sz="1400" u="sng" dirty="0">
              <a:solidFill>
                <a:srgbClr val="0070C0"/>
              </a:solidFill>
            </a:endParaRPr>
          </a:p>
          <a:p>
            <a:pPr algn="l"/>
            <a:r>
              <a:rPr lang="en-US" sz="1400" dirty="0">
                <a:hlinkClick r:id="rId5"/>
              </a:rPr>
              <a:t>https://www.tutorialspoint.com/operating_system/index.htm#:~:text=An%20operating%20system%20(OS)%20is,software%20in%20a%20computer%20system.</a:t>
            </a:r>
            <a:endParaRPr lang="en-US" sz="1400" dirty="0"/>
          </a:p>
          <a:p>
            <a:pPr algn="l"/>
            <a:endParaRPr lang="en-US" sz="1400" u="sng" dirty="0">
              <a:solidFill>
                <a:srgbClr val="0070C0"/>
              </a:solidFill>
            </a:endParaRPr>
          </a:p>
          <a:p>
            <a:pPr algn="l"/>
            <a:r>
              <a:rPr lang="en-US" sz="1400" dirty="0">
                <a:hlinkClick r:id="rId6"/>
              </a:rPr>
              <a:t>https://www.javatpoint.com/os-tutorial</a:t>
            </a:r>
            <a:endParaRPr lang="en-US" sz="1400" dirty="0"/>
          </a:p>
          <a:p>
            <a:pPr algn="l"/>
            <a:endParaRPr lang="en-US" sz="1400" u="sng" dirty="0">
              <a:solidFill>
                <a:srgbClr val="0070C0"/>
              </a:solidFill>
            </a:endParaRPr>
          </a:p>
          <a:p>
            <a:pPr algn="l"/>
            <a:r>
              <a:rPr lang="en-US" sz="1400" dirty="0">
                <a:hlinkClick r:id="rId7"/>
              </a:rPr>
              <a:t>https://www.guru99.com/operating-system-tutorial.html</a:t>
            </a:r>
            <a:endParaRPr lang="en-US" sz="1400" dirty="0"/>
          </a:p>
          <a:p>
            <a:pPr algn="l"/>
            <a:r>
              <a:rPr lang="en-US" sz="1400" dirty="0">
                <a:hlinkClick r:id="rId8"/>
              </a:rPr>
              <a:t>https://www.geeksforgeeks.org/operating-systems/</a:t>
            </a:r>
            <a:endParaRPr lang="en-US" sz="1400" u="sng" dirty="0">
              <a:solidFill>
                <a:srgbClr val="0070C0"/>
              </a:solidFill>
            </a:endParaRPr>
          </a:p>
          <a:p>
            <a:pPr algn="l"/>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Process Synchronization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On the basis of synchronization, processes are categorized as one of the following two types:</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b="1" dirty="0">
                <a:latin typeface="Times New Roman" panose="02020603050405020304" pitchFamily="18" charset="0"/>
                <a:cs typeface="Times New Roman" panose="02020603050405020304" pitchFamily="18" charset="0"/>
              </a:rPr>
              <a:t>Independent Process</a:t>
            </a:r>
            <a:r>
              <a:rPr lang="en-IN" sz="2400" dirty="0">
                <a:latin typeface="Times New Roman" panose="02020603050405020304" pitchFamily="18" charset="0"/>
                <a:cs typeface="Times New Roman" panose="02020603050405020304" pitchFamily="18" charset="0"/>
              </a:rPr>
              <a:t> : Execution of one process does not affects the execution of other processes.</a:t>
            </a:r>
          </a:p>
          <a:p>
            <a:pPr fontAlgn="base"/>
            <a:r>
              <a:rPr lang="en-IN" sz="2400" b="1" dirty="0">
                <a:latin typeface="Times New Roman" panose="02020603050405020304" pitchFamily="18" charset="0"/>
                <a:cs typeface="Times New Roman" panose="02020603050405020304" pitchFamily="18" charset="0"/>
              </a:rPr>
              <a:t>Cooperative Process</a:t>
            </a:r>
            <a:r>
              <a:rPr lang="en-IN" sz="2400" dirty="0">
                <a:latin typeface="Times New Roman" panose="02020603050405020304" pitchFamily="18" charset="0"/>
                <a:cs typeface="Times New Roman" panose="02020603050405020304" pitchFamily="18" charset="0"/>
              </a:rPr>
              <a:t> : Execution of one process affects the execution of other processes.</a:t>
            </a:r>
          </a:p>
          <a:p>
            <a:pPr fontAlgn="base"/>
            <a:r>
              <a:rPr lang="en-IN" sz="2400" dirty="0">
                <a:latin typeface="Times New Roman" panose="02020603050405020304" pitchFamily="18" charset="0"/>
                <a:cs typeface="Times New Roman" panose="02020603050405020304" pitchFamily="18" charset="0"/>
              </a:rPr>
              <a:t>Reason is Modularity, Computation speed, information sharing</a:t>
            </a:r>
          </a:p>
          <a:p>
            <a:pPr marL="0" indent="0" fontAlgn="base">
              <a:buNone/>
            </a:pP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Process synchronization problem arises in the case of Cooperative process also because resources are shared in Cooperative processes.</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201938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Race Condition</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373687"/>
          </a:xfrm>
        </p:spPr>
        <p:txBody>
          <a:bodyPr>
            <a:noAutofit/>
          </a:bodyPr>
          <a:lstStyle/>
          <a:p>
            <a:pPr algn="just"/>
            <a:r>
              <a:rPr lang="en-IN" sz="2400" dirty="0">
                <a:latin typeface="Times New Roman" panose="02020603050405020304" pitchFamily="18" charset="0"/>
                <a:cs typeface="Times New Roman" panose="02020603050405020304" pitchFamily="18" charset="0"/>
              </a:rPr>
              <a:t>When more than one processes are executing the same code or accessing the same memory or any shared variable </a:t>
            </a:r>
          </a:p>
          <a:p>
            <a:pPr algn="just"/>
            <a:r>
              <a:rPr lang="en-IN" sz="2400" dirty="0">
                <a:latin typeface="Times New Roman" panose="02020603050405020304" pitchFamily="18" charset="0"/>
                <a:cs typeface="Times New Roman" panose="02020603050405020304" pitchFamily="18" charset="0"/>
              </a:rPr>
              <a:t>In that condition there is a possibility that the output or the value of the shared variable is wrong so for that all the processes doing race to say that my output is correct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condition known as </a:t>
            </a:r>
            <a:r>
              <a:rPr lang="en-IN" sz="2400" b="1" dirty="0">
                <a:latin typeface="Times New Roman" panose="02020603050405020304" pitchFamily="18" charset="0"/>
                <a:cs typeface="Times New Roman" panose="02020603050405020304" pitchFamily="18" charset="0"/>
              </a:rPr>
              <a:t>race condition</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Several processes access and process the manipulations over the same data concurrently, then the outcome depends on the particular order in which the access takes place.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 Race Condition typically occurs when two or more threads try to read, write and possibly make the decisions based on the memory that they are accessing concurrently.</a:t>
            </a:r>
            <a:endParaRPr lang="en-US"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70479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Race Condition-Example</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IN" sz="2400" dirty="0">
                <a:latin typeface="Times New Roman" panose="02020603050405020304" pitchFamily="18" charset="0"/>
                <a:cs typeface="Times New Roman" panose="02020603050405020304" pitchFamily="18" charset="0"/>
              </a:rPr>
              <a:t>Example: </a:t>
            </a:r>
          </a:p>
          <a:p>
            <a:pPr algn="just"/>
            <a:r>
              <a:rPr lang="en-IN" sz="2400">
                <a:latin typeface="Times New Roman" panose="02020603050405020304" pitchFamily="18" charset="0"/>
                <a:cs typeface="Times New Roman" panose="02020603050405020304" pitchFamily="18" charset="0"/>
              </a:rPr>
              <a:t>Suppose threads t1 </a:t>
            </a:r>
            <a:r>
              <a:rPr lang="en-IN" sz="2400" dirty="0">
                <a:latin typeface="Times New Roman" panose="02020603050405020304" pitchFamily="18" charset="0"/>
                <a:cs typeface="Times New Roman" panose="02020603050405020304" pitchFamily="18" charset="0"/>
              </a:rPr>
              <a:t>and t2 simultaneously execute the statement x = x + 1; </a:t>
            </a:r>
          </a:p>
          <a:p>
            <a:pPr marL="0" indent="0" algn="just">
              <a:buNone/>
            </a:pPr>
            <a:r>
              <a:rPr lang="en-IN" sz="2400" dirty="0">
                <a:latin typeface="Times New Roman" panose="02020603050405020304" pitchFamily="18" charset="0"/>
                <a:cs typeface="Times New Roman" panose="02020603050405020304" pitchFamily="18" charset="0"/>
              </a:rPr>
              <a:t>	for some static global variable x. </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Internally, this involves loading x, adding 1, storing x .</a:t>
            </a:r>
          </a:p>
          <a:p>
            <a:pPr algn="just"/>
            <a:r>
              <a:rPr lang="en-IN" sz="2400" dirty="0">
                <a:latin typeface="Times New Roman" panose="02020603050405020304" pitchFamily="18" charset="0"/>
                <a:cs typeface="Times New Roman" panose="02020603050405020304" pitchFamily="18" charset="0"/>
              </a:rPr>
              <a:t>If t1 and t2 do this concurrently, we execute the statement twice, but x may only be incremented once.</a:t>
            </a:r>
          </a:p>
          <a:p>
            <a:pPr algn="just"/>
            <a:r>
              <a:rPr lang="en-IN" sz="2400" dirty="0">
                <a:latin typeface="Times New Roman" panose="02020603050405020304" pitchFamily="18" charset="0"/>
                <a:cs typeface="Times New Roman" panose="02020603050405020304" pitchFamily="18" charset="0"/>
              </a:rPr>
              <a:t>Here t1 and t2 “race” to do the update </a:t>
            </a:r>
            <a:endParaRPr lang="en-US" sz="36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29650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Race Condition-Example</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IN" sz="2400" dirty="0">
                <a:latin typeface="Times New Roman" panose="02020603050405020304" pitchFamily="18" charset="0"/>
                <a:cs typeface="Times New Roman" panose="02020603050405020304" pitchFamily="18" charset="0"/>
              </a:rPr>
              <a:t>Suppose X is initially 5 </a:t>
            </a:r>
          </a:p>
          <a:p>
            <a:pPr algn="just"/>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After finishing, X=6! We “lost” an update</a:t>
            </a:r>
          </a:p>
          <a:p>
            <a:pPr algn="just"/>
            <a:r>
              <a:rPr lang="en-IN" sz="2400" dirty="0">
                <a:latin typeface="Times New Roman" panose="02020603050405020304" pitchFamily="18" charset="0"/>
                <a:cs typeface="Times New Roman" panose="02020603050405020304" pitchFamily="18" charset="0"/>
              </a:rPr>
              <a:t>t1 and t2 “race” to do the update  </a:t>
            </a:r>
          </a:p>
          <a:p>
            <a:pPr algn="just"/>
            <a:endParaRPr lang="en-US"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5" name="Picture 4"/>
          <p:cNvPicPr>
            <a:picLocks noChangeAspect="1"/>
          </p:cNvPicPr>
          <p:nvPr/>
        </p:nvPicPr>
        <p:blipFill rotWithShape="1">
          <a:blip r:embed="rId2"/>
          <a:srcRect l="13378" t="43060" r="51352" b="28097"/>
          <a:stretch/>
        </p:blipFill>
        <p:spPr>
          <a:xfrm>
            <a:off x="838200" y="1837917"/>
            <a:ext cx="6994793" cy="3215997"/>
          </a:xfrm>
          <a:prstGeom prst="rect">
            <a:avLst/>
          </a:prstGeom>
        </p:spPr>
      </p:pic>
    </p:spTree>
    <p:extLst>
      <p:ext uri="{BB962C8B-B14F-4D97-AF65-F5344CB8AC3E}">
        <p14:creationId xmlns:p14="http://schemas.microsoft.com/office/powerpoint/2010/main" val="292395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Critical Section Problem</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marL="342900" lvl="1" indent="-342900"/>
            <a:r>
              <a:rPr lang="en-IN" dirty="0">
                <a:latin typeface="Times New Roman" pitchFamily="18" charset="0"/>
                <a:cs typeface="Times New Roman" pitchFamily="18" charset="0"/>
              </a:rPr>
              <a:t> Consider a system consisting of n processes {P0, P1,..., Pn−1}. </a:t>
            </a:r>
          </a:p>
          <a:p>
            <a:pPr marL="342900" lvl="1" indent="-342900"/>
            <a:r>
              <a:rPr lang="en-IN" dirty="0">
                <a:latin typeface="Times New Roman" pitchFamily="18" charset="0"/>
                <a:cs typeface="Times New Roman" pitchFamily="18" charset="0"/>
              </a:rPr>
              <a:t>Each process has a segment of code, called a critical section, in which the process may be changing common variables, updating a table, writing a ﬁle, and so on. </a:t>
            </a:r>
          </a:p>
          <a:p>
            <a:pPr marL="342900" lvl="1" indent="-342900"/>
            <a:endParaRPr lang="en-IN" dirty="0">
              <a:latin typeface="Times New Roman" pitchFamily="18" charset="0"/>
              <a:cs typeface="Times New Roman" pitchFamily="18" charset="0"/>
            </a:endParaRPr>
          </a:p>
          <a:p>
            <a:pPr marL="342900" lvl="1" indent="-342900"/>
            <a:r>
              <a:rPr lang="en-IN" dirty="0">
                <a:latin typeface="Times New Roman" pitchFamily="18" charset="0"/>
                <a:cs typeface="Times New Roman" pitchFamily="18" charset="0"/>
              </a:rPr>
              <a:t>The important feature of the system is that, when one process is executing in its critical section, no other process is allowed to execute in its critical section. </a:t>
            </a:r>
          </a:p>
          <a:p>
            <a:pPr marL="342900" lvl="1" indent="-342900"/>
            <a:endParaRPr lang="en-IN" dirty="0">
              <a:latin typeface="Times New Roman" pitchFamily="18" charset="0"/>
              <a:cs typeface="Times New Roman" pitchFamily="18" charset="0"/>
            </a:endParaRPr>
          </a:p>
          <a:p>
            <a:pPr marL="342900" lvl="1" indent="-342900"/>
            <a:r>
              <a:rPr lang="en-IN" dirty="0">
                <a:latin typeface="Times New Roman" pitchFamily="18" charset="0"/>
                <a:cs typeface="Times New Roman" pitchFamily="18" charset="0"/>
              </a:rPr>
              <a:t>That is, no two processes are executing in their critical sections at the same time. </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9697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Critical Section Problem</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marL="342900" lvl="1" indent="-342900"/>
            <a:r>
              <a:rPr lang="en-IN" dirty="0">
                <a:latin typeface="Times New Roman" pitchFamily="18" charset="0"/>
                <a:cs typeface="Times New Roman" pitchFamily="18" charset="0"/>
              </a:rPr>
              <a:t>The critical-section problem is to design a protocol that the processes can use to cooperate. </a:t>
            </a:r>
          </a:p>
          <a:p>
            <a:pPr marL="342900" lvl="1" indent="-342900"/>
            <a:endParaRPr lang="en-IN" dirty="0">
              <a:latin typeface="Times New Roman" pitchFamily="18" charset="0"/>
              <a:cs typeface="Times New Roman" pitchFamily="18" charset="0"/>
            </a:endParaRPr>
          </a:p>
          <a:p>
            <a:pPr marL="342900" lvl="1" indent="-342900"/>
            <a:r>
              <a:rPr lang="en-IN" dirty="0">
                <a:latin typeface="Times New Roman" pitchFamily="18" charset="0"/>
                <a:cs typeface="Times New Roman" pitchFamily="18" charset="0"/>
              </a:rPr>
              <a:t>Each process must request permission to enter its </a:t>
            </a:r>
            <a:r>
              <a:rPr lang="en-IN" b="1" dirty="0">
                <a:latin typeface="Times New Roman" pitchFamily="18" charset="0"/>
                <a:cs typeface="Times New Roman" pitchFamily="18" charset="0"/>
              </a:rPr>
              <a:t>critical section</a:t>
            </a:r>
            <a:r>
              <a:rPr lang="en-IN" dirty="0">
                <a:latin typeface="Times New Roman" pitchFamily="18" charset="0"/>
                <a:cs typeface="Times New Roman" pitchFamily="18" charset="0"/>
              </a:rPr>
              <a:t>. </a:t>
            </a:r>
          </a:p>
          <a:p>
            <a:pPr marL="342900" lvl="1" indent="-342900"/>
            <a:r>
              <a:rPr lang="en-IN" dirty="0">
                <a:latin typeface="Times New Roman" pitchFamily="18" charset="0"/>
                <a:cs typeface="Times New Roman" pitchFamily="18" charset="0"/>
              </a:rPr>
              <a:t>The section of code implementing this request is the entry section. </a:t>
            </a:r>
          </a:p>
          <a:p>
            <a:pPr marL="342900" lvl="1" indent="-342900"/>
            <a:r>
              <a:rPr lang="en-IN" dirty="0">
                <a:latin typeface="Times New Roman" pitchFamily="18" charset="0"/>
                <a:cs typeface="Times New Roman" pitchFamily="18" charset="0"/>
              </a:rPr>
              <a:t>The critical section may be followed by an </a:t>
            </a:r>
            <a:r>
              <a:rPr lang="en-IN" b="1" dirty="0">
                <a:latin typeface="Times New Roman" pitchFamily="18" charset="0"/>
                <a:cs typeface="Times New Roman" pitchFamily="18" charset="0"/>
              </a:rPr>
              <a:t>exit section</a:t>
            </a:r>
            <a:r>
              <a:rPr lang="en-IN" dirty="0">
                <a:latin typeface="Times New Roman" pitchFamily="18" charset="0"/>
                <a:cs typeface="Times New Roman" pitchFamily="18" charset="0"/>
              </a:rPr>
              <a:t>.</a:t>
            </a:r>
          </a:p>
          <a:p>
            <a:pPr marL="342900" lvl="1" indent="-342900"/>
            <a:r>
              <a:rPr lang="en-IN" dirty="0">
                <a:latin typeface="Times New Roman" pitchFamily="18" charset="0"/>
                <a:cs typeface="Times New Roman" pitchFamily="18" charset="0"/>
              </a:rPr>
              <a:t>The remaining code is the </a:t>
            </a:r>
            <a:r>
              <a:rPr lang="en-IN" b="1" dirty="0">
                <a:latin typeface="Times New Roman" pitchFamily="18" charset="0"/>
                <a:cs typeface="Times New Roman" pitchFamily="18" charset="0"/>
              </a:rPr>
              <a:t>remainder section</a:t>
            </a:r>
            <a:r>
              <a:rPr lang="en-IN" dirty="0">
                <a:latin typeface="Times New Roman" pitchFamily="18" charset="0"/>
                <a:cs typeface="Times New Roman" pitchFamily="18" charset="0"/>
              </a:rPr>
              <a:t>.</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95799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Critical Section Problem</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marL="342900" lvl="1" indent="-342900"/>
            <a:r>
              <a:rPr lang="en-IN" dirty="0">
                <a:latin typeface="Times New Roman" pitchFamily="18" charset="0"/>
                <a:cs typeface="Times New Roman" pitchFamily="18" charset="0"/>
              </a:rPr>
              <a:t>The general structure of a typical process Pi is shown as:</a:t>
            </a:r>
          </a:p>
          <a:p>
            <a:pPr marL="342900" lvl="1" indent="-342900"/>
            <a:endParaRPr lang="en-IN" sz="2000" dirty="0">
              <a:latin typeface="Times New Roman" pitchFamily="18" charset="0"/>
              <a:cs typeface="Times New Roman" pitchFamily="18" charset="0"/>
            </a:endParaRPr>
          </a:p>
          <a:p>
            <a:pPr marL="0" lvl="1" indent="0">
              <a:buNone/>
            </a:pPr>
            <a:r>
              <a:rPr lang="en-US" dirty="0">
                <a:latin typeface="Times New Roman" pitchFamily="18" charset="0"/>
                <a:cs typeface="Times New Roman" pitchFamily="18" charset="0"/>
              </a:rPr>
              <a:t> do </a:t>
            </a:r>
          </a:p>
          <a:p>
            <a:pPr marL="0" lvl="1" indent="0">
              <a:buNone/>
            </a:pPr>
            <a:r>
              <a:rPr lang="en-US" dirty="0">
                <a:latin typeface="Times New Roman" pitchFamily="18" charset="0"/>
                <a:cs typeface="Times New Roman" pitchFamily="18" charset="0"/>
              </a:rPr>
              <a:t>{</a:t>
            </a:r>
          </a:p>
          <a:p>
            <a:pPr marL="0" lvl="1" indent="0">
              <a:buNone/>
            </a:pPr>
            <a:r>
              <a:rPr lang="en-US" dirty="0">
                <a:latin typeface="Times New Roman" pitchFamily="18" charset="0"/>
                <a:cs typeface="Times New Roman" pitchFamily="18" charset="0"/>
              </a:rPr>
              <a:t>	entry section</a:t>
            </a:r>
          </a:p>
          <a:p>
            <a:pPr marL="0" lvl="1" indent="0">
              <a:buNone/>
            </a:pPr>
            <a:r>
              <a:rPr lang="en-US" dirty="0">
                <a:latin typeface="Times New Roman" pitchFamily="18" charset="0"/>
                <a:cs typeface="Times New Roman" pitchFamily="18" charset="0"/>
              </a:rPr>
              <a:t>		critical section</a:t>
            </a:r>
          </a:p>
          <a:p>
            <a:pPr marL="0" lvl="1" indent="0">
              <a:buNone/>
            </a:pPr>
            <a:r>
              <a:rPr lang="en-US" dirty="0">
                <a:latin typeface="Times New Roman" pitchFamily="18" charset="0"/>
                <a:cs typeface="Times New Roman" pitchFamily="18" charset="0"/>
              </a:rPr>
              <a:t>	exit section</a:t>
            </a:r>
          </a:p>
          <a:p>
            <a:pPr marL="0" lvl="1" indent="0">
              <a:buNone/>
            </a:pPr>
            <a:r>
              <a:rPr lang="en-US" dirty="0">
                <a:latin typeface="Times New Roman" pitchFamily="18" charset="0"/>
                <a:cs typeface="Times New Roman" pitchFamily="18" charset="0"/>
              </a:rPr>
              <a:t>		remainder section </a:t>
            </a:r>
          </a:p>
          <a:p>
            <a:pPr marL="0" lvl="1" indent="0">
              <a:buNone/>
            </a:pPr>
            <a:endParaRPr lang="en-US" dirty="0">
              <a:latin typeface="Times New Roman" pitchFamily="18" charset="0"/>
              <a:cs typeface="Times New Roman" pitchFamily="18" charset="0"/>
            </a:endParaRPr>
          </a:p>
          <a:p>
            <a:pPr marL="0" lvl="1" indent="0">
              <a:buNone/>
            </a:pPr>
            <a:r>
              <a:rPr lang="en-US" dirty="0">
                <a:latin typeface="Times New Roman" pitchFamily="18" charset="0"/>
                <a:cs typeface="Times New Roman" pitchFamily="18" charset="0"/>
              </a:rPr>
              <a:t>}while (true);</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1397000" y="2895600"/>
            <a:ext cx="17907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333500" y="3683000"/>
            <a:ext cx="1663700" cy="40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37000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3138</TotalTime>
  <Words>2368</Words>
  <Application>Microsoft Office PowerPoint</Application>
  <PresentationFormat>Widescreen</PresentationFormat>
  <Paragraphs>295</Paragraphs>
  <Slides>29</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8" baseType="lpstr">
      <vt:lpstr>Arial</vt:lpstr>
      <vt:lpstr>Arial Black</vt:lpstr>
      <vt:lpstr>Calibri</vt:lpstr>
      <vt:lpstr>Calibri Light</vt:lpstr>
      <vt:lpstr>Casper</vt:lpstr>
      <vt:lpstr>Times New Roman</vt:lpstr>
      <vt:lpstr>1_Office Theme</vt:lpstr>
      <vt:lpstr>Contents Slide Master</vt:lpstr>
      <vt:lpstr>CorelDRAW</vt:lpstr>
      <vt:lpstr>PowerPoint Presentation</vt:lpstr>
      <vt:lpstr>Lecture 8  Process Synchronization </vt:lpstr>
      <vt:lpstr>Process Synchronization</vt:lpstr>
      <vt:lpstr>Race Condition</vt:lpstr>
      <vt:lpstr>Race Condition-Example</vt:lpstr>
      <vt:lpstr>Race Condition-Example</vt:lpstr>
      <vt:lpstr>Critical Section Problem</vt:lpstr>
      <vt:lpstr>Critical Section Problem</vt:lpstr>
      <vt:lpstr>Critical Section Problem</vt:lpstr>
      <vt:lpstr>Critical Section Problem</vt:lpstr>
      <vt:lpstr>Critical Section Problem</vt:lpstr>
      <vt:lpstr>Critical Section Problem</vt:lpstr>
      <vt:lpstr>Petersons Solution</vt:lpstr>
      <vt:lpstr>Petersons Solution</vt:lpstr>
      <vt:lpstr>Petersons Solution</vt:lpstr>
      <vt:lpstr>Hardware Implementaion</vt:lpstr>
      <vt:lpstr>Hardware Implementaion</vt:lpstr>
      <vt:lpstr>Hardware Implementaion</vt:lpstr>
      <vt:lpstr>Hardware Implementaion</vt:lpstr>
      <vt:lpstr>Hardware Implementaion</vt:lpstr>
      <vt:lpstr>Hardware Implementaion</vt:lpstr>
      <vt:lpstr>Hardware Implementaion</vt:lpstr>
      <vt:lpstr>Mutex Locks</vt:lpstr>
      <vt:lpstr>Mutex Locks</vt:lpstr>
      <vt:lpstr>Solution with mutex locks</vt:lpstr>
      <vt:lpstr>Spin Locks</vt:lpstr>
      <vt:lpstr>Spin Locks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puneet kaur</cp:lastModifiedBy>
  <cp:revision>295</cp:revision>
  <dcterms:created xsi:type="dcterms:W3CDTF">2019-01-09T10:33:58Z</dcterms:created>
  <dcterms:modified xsi:type="dcterms:W3CDTF">2022-07-25T05:03:29Z</dcterms:modified>
</cp:coreProperties>
</file>