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4.bin" ContentType="application/vnd.ms-office.activeX"/>
  <Override PartName="/ppt/activeX/activeX2.bin" ContentType="application/vnd.ms-office.activeX"/>
  <Override PartName="/ppt/activeX/activeX3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87" r:id="rId3"/>
    <p:sldId id="281" r:id="rId4"/>
    <p:sldId id="411" r:id="rId5"/>
    <p:sldId id="423" r:id="rId6"/>
    <p:sldId id="416" r:id="rId7"/>
    <p:sldId id="417" r:id="rId8"/>
    <p:sldId id="420" r:id="rId9"/>
    <p:sldId id="422" r:id="rId10"/>
    <p:sldId id="398" r:id="rId11"/>
    <p:sldId id="408" r:id="rId12"/>
    <p:sldId id="40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ava/java_data_types.asp" TargetMode="External"/><Relationship Id="rId3" Type="http://schemas.openxmlformats.org/officeDocument/2006/relationships/hyperlink" Target="https://www.youtube.com/watch?v=e5ftceLyKbM" TargetMode="External"/><Relationship Id="rId7" Type="http://schemas.openxmlformats.org/officeDocument/2006/relationships/hyperlink" Target="https://docs.oracle.com/javase/tutorial/java/nutsandbolts/_keywords.html" TargetMode="External"/><Relationship Id="rId2" Type="http://schemas.openxmlformats.org/officeDocument/2006/relationships/hyperlink" Target="https://www.youtube.com/watch?v=f8lCiYquj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list-of-all-java-keywords/" TargetMode="External"/><Relationship Id="rId11" Type="http://schemas.openxmlformats.org/officeDocument/2006/relationships/hyperlink" Target="https://www.youtube.com/watch?v=iFzA43xR04s" TargetMode="External"/><Relationship Id="rId5" Type="http://schemas.openxmlformats.org/officeDocument/2006/relationships/hyperlink" Target="https://www.w3schools.com/java/java_ref_keywords.asp" TargetMode="External"/><Relationship Id="rId10" Type="http://schemas.openxmlformats.org/officeDocument/2006/relationships/hyperlink" Target="https://www.youtube.com/watch?v=bqPIWlnjWbA" TargetMode="External"/><Relationship Id="rId4" Type="http://schemas.openxmlformats.org/officeDocument/2006/relationships/hyperlink" Target="https://www.youtube.com/watch?v=TL7tdNp0raE" TargetMode="External"/><Relationship Id="rId9" Type="http://schemas.openxmlformats.org/officeDocument/2006/relationships/hyperlink" Target="https://www.geeksforgeeks.org/data-types-in-jav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4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392889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Keywords, Tokens, Data types.</a:t>
            </a: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Keywords, Tokens, Data types.</a:t>
            </a:r>
          </a:p>
          <a:p>
            <a:pPr marL="342900" indent="-3429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u="sng" dirty="0" smtClean="0">
                <a:hlinkClick r:id="rId2"/>
              </a:rPr>
              <a:t>https://www.youtube.com/watch?v=f8lCiYquj28</a:t>
            </a:r>
            <a:endParaRPr lang="en-US" dirty="0" smtClean="0"/>
          </a:p>
          <a:p>
            <a:r>
              <a:rPr lang="en-US" u="sng" dirty="0" smtClean="0">
                <a:hlinkClick r:id="rId3"/>
              </a:rPr>
              <a:t>https://www.youtube.com/watch?v=e5ftceLyKbM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https://www.youtube.com/watch?v=TL7tdNp0raE</a:t>
            </a:r>
            <a:endParaRPr lang="en-US" dirty="0" smtClean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US" u="sng" dirty="0" smtClean="0">
                <a:hlinkClick r:id="rId5"/>
              </a:rPr>
              <a:t>https://www.w3schools.com/java/java_ref_keywords.asp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https://www.geeksforgeeks.org/list-of-all-java-keywords/</a:t>
            </a:r>
            <a:endParaRPr lang="en-US" dirty="0" smtClean="0"/>
          </a:p>
          <a:p>
            <a:r>
              <a:rPr lang="en-US" u="sng" dirty="0" smtClean="0">
                <a:hlinkClick r:id="rId7"/>
              </a:rPr>
              <a:t>https://docs.oracle.com/javase/tutorial/java/nutsandbolts/_keywords.html</a:t>
            </a:r>
            <a:endParaRPr lang="en-US" dirty="0" smtClean="0"/>
          </a:p>
          <a:p>
            <a:r>
              <a:rPr lang="en-US" u="sng" dirty="0" smtClean="0">
                <a:hlinkClick r:id="rId8"/>
              </a:rPr>
              <a:t>https://www.w3schools.com/java/java_data_types.asp</a:t>
            </a:r>
            <a:endParaRPr lang="en-US" dirty="0" smtClean="0"/>
          </a:p>
          <a:p>
            <a:r>
              <a:rPr lang="en-US" u="sng" dirty="0" smtClean="0">
                <a:hlinkClick r:id="rId9"/>
              </a:rPr>
              <a:t>https://www.geeksforgeeks.org/data-types-in-java/</a:t>
            </a:r>
            <a:endParaRPr lang="en-US" dirty="0" smtClean="0"/>
          </a:p>
          <a:p>
            <a:r>
              <a:rPr lang="en-US" u="sng" dirty="0" smtClean="0">
                <a:hlinkClick r:id="rId10"/>
              </a:rPr>
              <a:t>https://www.youtube.com/watch?v=bqPIWlnjWbA</a:t>
            </a:r>
            <a:endParaRPr lang="en-US" dirty="0" smtClean="0"/>
          </a:p>
          <a:p>
            <a:r>
              <a:rPr lang="en-US" u="sng" dirty="0" smtClean="0">
                <a:hlinkClick r:id="rId11"/>
              </a:rPr>
              <a:t>https://www.youtube.com/watch?v=iFzA43xR04s</a:t>
            </a:r>
            <a:endParaRPr lang="en-US" dirty="0" smtClean="0"/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Keywords, Tokens, Data types.</a:t>
            </a:r>
          </a:p>
          <a:p>
            <a:r>
              <a:rPr lang="en-US" sz="2400" b="1" dirty="0" smtClean="0">
                <a:solidFill>
                  <a:srgbClr val="262626"/>
                </a:solidFill>
                <a:latin typeface="Open Sans"/>
              </a:rPr>
              <a:t/>
            </a:r>
            <a:br>
              <a:rPr lang="en-US" sz="2400" b="1" dirty="0" smtClean="0">
                <a:solidFill>
                  <a:srgbClr val="262626"/>
                </a:solidFill>
                <a:latin typeface="Open Sans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4893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Java Identifiers:</a:t>
            </a:r>
          </a:p>
          <a:p>
            <a:r>
              <a:rPr lang="en-US" dirty="0" smtClean="0"/>
              <a:t>All Java components require names. Names used for classes, variables and methods are called identifiers.</a:t>
            </a:r>
          </a:p>
          <a:p>
            <a:r>
              <a:rPr lang="en-US" dirty="0" smtClean="0"/>
              <a:t>In Java there are several points to remember about identifiers. They are as follows:</a:t>
            </a:r>
          </a:p>
          <a:p>
            <a:r>
              <a:rPr lang="en-US" dirty="0" smtClean="0"/>
              <a:t>All identifiers should begin with a letter (A to Z or a to z), currency character ($) or an underscore (_).</a:t>
            </a:r>
          </a:p>
          <a:p>
            <a:r>
              <a:rPr lang="en-US" dirty="0" smtClean="0"/>
              <a:t>After the first character identifiers can have any combination of characters.</a:t>
            </a:r>
          </a:p>
          <a:p>
            <a:r>
              <a:rPr lang="en-US" dirty="0" smtClean="0"/>
              <a:t>A key word cannot be used as an identifier.</a:t>
            </a:r>
          </a:p>
          <a:p>
            <a:r>
              <a:rPr lang="en-US" dirty="0" smtClean="0"/>
              <a:t>Most importantly identifiers are case sensitive.</a:t>
            </a:r>
          </a:p>
          <a:p>
            <a:r>
              <a:rPr lang="en-US" dirty="0" smtClean="0"/>
              <a:t>Examples of legal identifiers: age, $salary, _value, __1_value</a:t>
            </a:r>
          </a:p>
          <a:p>
            <a:r>
              <a:rPr lang="en-US" dirty="0" smtClean="0"/>
              <a:t>Examples of illegal identifiers: 123abc, -salary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9710" y="987426"/>
            <a:ext cx="10125678" cy="683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Keywords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3061801"/>
              </p:ext>
            </p:extLst>
          </p:nvPr>
        </p:nvGraphicFramePr>
        <p:xfrm>
          <a:off x="1919190" y="1737359"/>
          <a:ext cx="8275320" cy="49225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5900"/>
                <a:gridCol w="1356573"/>
                <a:gridCol w="1612800"/>
                <a:gridCol w="1929528"/>
                <a:gridCol w="2170519"/>
              </a:tblGrid>
              <a:tr h="685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abstract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continue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for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new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switch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/>
                        <a:t>assert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/>
                        <a:t>default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/>
                        <a:t>goto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/>
                        <a:t>package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/>
                        <a:t>synchronized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boolean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do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if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private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this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break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double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implements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protected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throw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byte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else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import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public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throws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case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enum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instanceof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return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transient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catch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extends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   int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short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try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char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final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interface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static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void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6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class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finally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long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strictfp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volatile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0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const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float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native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super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while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5" y="350520"/>
            <a:ext cx="10582031" cy="7620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okens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6" y="1447803"/>
            <a:ext cx="11394831" cy="51206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Compiler can identify some elements in program that are Tokens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token is the smallest element of a program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specified meaning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compiler.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java, tokens include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keywords, variables, constants, special characters, operations etc.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62"/>
            <a:ext cx="3860800" cy="365125"/>
          </a:xfrm>
        </p:spPr>
        <p:txBody>
          <a:bodyPr/>
          <a:lstStyle/>
          <a:p>
            <a:r>
              <a:rPr lang="en-US" sz="1600" smtClean="0">
                <a:solidFill>
                  <a:schemeClr val="tx1"/>
                </a:solidFill>
              </a:rPr>
              <a:t>UIE, CCE Department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D9E3-6A8E-4056-A371-799E781DB1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33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5" y="350520"/>
            <a:ext cx="10582031" cy="762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Tokens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D9E3-6A8E-4056-A371-799E781DB1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 l="39259" t="36853" r="24390" b="24785"/>
          <a:stretch>
            <a:fillRect/>
          </a:stretch>
        </p:blipFill>
        <p:spPr bwMode="auto">
          <a:xfrm>
            <a:off x="2695904" y="1560786"/>
            <a:ext cx="6952593" cy="412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45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9496566"/>
              </p:ext>
            </p:extLst>
          </p:nvPr>
        </p:nvGraphicFramePr>
        <p:xfrm>
          <a:off x="975359" y="1523999"/>
          <a:ext cx="10287000" cy="48336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9872"/>
                <a:gridCol w="1258288"/>
                <a:gridCol w="3209481"/>
                <a:gridCol w="3179907"/>
                <a:gridCol w="1669452"/>
              </a:tblGrid>
              <a:tr h="112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(inbits)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MinimumRange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MaximumRange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DefaultValue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(forfields)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-128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+127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9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-32768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+32767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-2147483648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+2147483647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9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-9223372036854775808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+9223372036854775807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1.40E-45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3.40282346638528860e+38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0.0f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992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4.94065645841246544e-324d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1.79769313486231570e+308d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99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 to 65,535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'\u0000'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477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D9E3-6A8E-4056-A371-799E781DB1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Difference:</a:t>
            </a:r>
          </a:p>
          <a:p>
            <a:r>
              <a:rPr lang="en-US" sz="2400" dirty="0" smtClean="0"/>
              <a:t>The main difference between </a:t>
            </a:r>
            <a:r>
              <a:rPr lang="en-US" sz="2400" b="1" dirty="0" smtClean="0"/>
              <a:t>primitive</a:t>
            </a:r>
            <a:r>
              <a:rPr lang="en-US" sz="2400" dirty="0" smtClean="0"/>
              <a:t> and </a:t>
            </a:r>
            <a:r>
              <a:rPr lang="en-US" sz="2400" b="1" dirty="0" smtClean="0"/>
              <a:t>non-primitive</a:t>
            </a:r>
            <a:r>
              <a:rPr lang="en-US" sz="2400" dirty="0" smtClean="0"/>
              <a:t> data types are:</a:t>
            </a:r>
          </a:p>
          <a:p>
            <a:r>
              <a:rPr lang="en-US" sz="2400" dirty="0" smtClean="0"/>
              <a:t>Primitive types are predefined (already defined) in Java. Non-primitive types are created by the programmer and are not defined by Java (except for String).</a:t>
            </a:r>
          </a:p>
          <a:p>
            <a:r>
              <a:rPr lang="en-US" sz="2400" dirty="0" smtClean="0"/>
              <a:t>Non-primitive types can be used to call methods to perform certain operations, while primitive types cannot.</a:t>
            </a:r>
          </a:p>
          <a:p>
            <a:r>
              <a:rPr lang="en-US" sz="2400" dirty="0" smtClean="0"/>
              <a:t>A primitive type has always a value, while non-primitive types can be null.</a:t>
            </a:r>
          </a:p>
          <a:p>
            <a:r>
              <a:rPr lang="en-US" sz="2400" dirty="0" smtClean="0"/>
              <a:t>A primitive type starts with a lowercase letter, while non-primitive types start with an uppercase letter.</a:t>
            </a:r>
          </a:p>
          <a:p>
            <a:r>
              <a:rPr lang="en-US" sz="2400" dirty="0" smtClean="0"/>
              <a:t>The size of a primitive type depends on the data type, while non-primitive types have all the same size.</a:t>
            </a:r>
          </a:p>
          <a:p>
            <a:pPr>
              <a:buNone/>
            </a:pPr>
            <a:r>
              <a:rPr lang="en-US" sz="2400" dirty="0" smtClean="0"/>
              <a:t>Examples of non-primitive types are Strings, Arrays, Classes, Interface, etc. 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D9E3-6A8E-4056-A371-799E781DB1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02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930165" y="1923393"/>
            <a:ext cx="7914290" cy="456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7744" tIns="0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Java is a ...........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3239"/>
                </a:solidFill>
                <a:effectLst/>
                <a:latin typeface="Times New Roman" pitchFamily="18" charset="0"/>
                <a:cs typeface="Times New Roman" pitchFamily="18" charset="0"/>
              </a:rPr>
              <a:t>A. weakly typed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3239"/>
                </a:solidFill>
                <a:effectLst/>
                <a:latin typeface="Times New Roman" pitchFamily="18" charset="0"/>
                <a:cs typeface="Times New Roman" pitchFamily="18" charset="0"/>
              </a:rPr>
              <a:t>B. strongly typed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3239"/>
                </a:solidFill>
                <a:effectLst/>
                <a:latin typeface="Times New Roman" pitchFamily="18" charset="0"/>
                <a:cs typeface="Times New Roman" pitchFamily="18" charset="0"/>
              </a:rPr>
              <a:t>C. moderate typed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3239"/>
                </a:solidFill>
                <a:effectLst/>
                <a:latin typeface="Times New Roman" pitchFamily="18" charset="0"/>
                <a:cs typeface="Times New Roman" pitchFamily="18" charset="0"/>
              </a:rPr>
              <a:t>D. None of these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2F32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dirty="0" smtClean="0"/>
              <a:t>2. In Java byte, short, 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 and long all of these are</a:t>
            </a:r>
          </a:p>
          <a:p>
            <a:pPr fontAlgn="base"/>
            <a:r>
              <a:rPr lang="en-US" sz="2400" dirty="0" smtClean="0"/>
              <a:t>A. signed</a:t>
            </a:r>
          </a:p>
          <a:p>
            <a:pPr fontAlgn="base"/>
            <a:r>
              <a:rPr lang="en-US" sz="2400" dirty="0" smtClean="0"/>
              <a:t>B. unsigned</a:t>
            </a:r>
          </a:p>
          <a:p>
            <a:pPr fontAlgn="base"/>
            <a:r>
              <a:rPr lang="en-US" sz="2400" dirty="0" smtClean="0"/>
              <a:t>C. Both of the above</a:t>
            </a:r>
          </a:p>
          <a:p>
            <a:pPr fontAlgn="base"/>
            <a:r>
              <a:rPr lang="en-US" sz="2400" dirty="0" smtClean="0"/>
              <a:t>D. None of these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controls>
      <p:control spid="45058" name="DefaultOcx" r:id="rId2" imgW="257040" imgH="304920"/>
      <p:control spid="45059" name="HTMLOption1" r:id="rId3" imgW="257040" imgH="304920"/>
      <p:control spid="45060" name="HTMLOption2" r:id="rId4" imgW="257040" imgH="304920"/>
      <p:control spid="45061" name="HTMLOption3" r:id="rId5" imgW="257040" imgH="304920"/>
    </p:controls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415</TotalTime>
  <Words>365</Words>
  <Application>Microsoft Office PowerPoint</Application>
  <PresentationFormat>Custom</PresentationFormat>
  <Paragraphs>182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Tokens</vt:lpstr>
      <vt:lpstr>Tokens</vt:lpstr>
      <vt:lpstr>Data types </vt:lpstr>
      <vt:lpstr>Slide 8</vt:lpstr>
      <vt:lpstr>QUIZ: </vt:lpstr>
      <vt:lpstr>Summary: </vt:lpstr>
      <vt:lpstr>References: 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96</cp:revision>
  <dcterms:created xsi:type="dcterms:W3CDTF">2019-01-09T10:33:58Z</dcterms:created>
  <dcterms:modified xsi:type="dcterms:W3CDTF">2022-06-17T06:23:42Z</dcterms:modified>
</cp:coreProperties>
</file>