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8"/>
  </p:notesMasterIdLst>
  <p:handoutMasterIdLst>
    <p:handoutMasterId r:id="rId19"/>
  </p:handoutMasterIdLst>
  <p:sldIdLst>
    <p:sldId id="287" r:id="rId3"/>
    <p:sldId id="281" r:id="rId4"/>
    <p:sldId id="411" r:id="rId5"/>
    <p:sldId id="424" r:id="rId6"/>
    <p:sldId id="425" r:id="rId7"/>
    <p:sldId id="426" r:id="rId8"/>
    <p:sldId id="427" r:id="rId9"/>
    <p:sldId id="428" r:id="rId10"/>
    <p:sldId id="429" r:id="rId11"/>
    <p:sldId id="430" r:id="rId12"/>
    <p:sldId id="431" r:id="rId13"/>
    <p:sldId id="398" r:id="rId14"/>
    <p:sldId id="408" r:id="rId15"/>
    <p:sldId id="409"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24" autoAdjust="0"/>
  </p:normalViewPr>
  <p:slideViewPr>
    <p:cSldViewPr snapToGrid="0">
      <p:cViewPr>
        <p:scale>
          <a:sx n="60" d="100"/>
          <a:sy n="60" d="100"/>
        </p:scale>
        <p:origin x="-1032" y="-19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xmlns="" val="197178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ackages-in-java/" TargetMode="External"/><Relationship Id="rId2" Type="http://schemas.openxmlformats.org/officeDocument/2006/relationships/hyperlink" Target="https://www.youtube.com/watch?v=eEujVn-ZTLE" TargetMode="External"/><Relationship Id="rId1" Type="http://schemas.openxmlformats.org/officeDocument/2006/relationships/slideLayout" Target="../slideLayouts/slideLayout2.xml"/><Relationship Id="rId4" Type="http://schemas.openxmlformats.org/officeDocument/2006/relationships/hyperlink" Target="https://www.javatpoint.com/package"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beginnersbook.com/2013/12/java-private-constructor-example/" TargetMode="External"/><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p:oleObj spid="_x0000_s11293" name="CorelDRAW" r:id="rId3"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PROJECT BASED LEARNING IN JAVA</a:t>
            </a:r>
          </a:p>
          <a:p>
            <a:pPr lvl="0" algn="ctr" defTabSz="622300">
              <a:lnSpc>
                <a:spcPct val="90000"/>
              </a:lnSpc>
              <a:spcBef>
                <a:spcPct val="0"/>
              </a:spcBef>
              <a:spcAft>
                <a:spcPct val="35000"/>
              </a:spcAft>
            </a:pPr>
            <a:r>
              <a:rPr lang="en-US" sz="2000" b="1" smtClean="0">
                <a:solidFill>
                  <a:prstClr val="black">
                    <a:lumMod val="85000"/>
                    <a:lumOff val="15000"/>
                  </a:prstClr>
                </a:solidFill>
                <a:latin typeface="Times New Roman" panose="02020603050405020304" pitchFamily="18" charset="0"/>
                <a:cs typeface="Times New Roman" panose="02020603050405020304" pitchFamily="18" charset="0"/>
              </a:rPr>
              <a:t>(20CST-319/20ITT-319)</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392889"/>
            <a:ext cx="6432043"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smtClean="0"/>
              <a:t>Use of public, private and protected.</a:t>
            </a:r>
          </a:p>
        </p:txBody>
      </p:sp>
    </p:spTree>
    <p:extLst>
      <p:ext uri="{BB962C8B-B14F-4D97-AF65-F5344CB8AC3E}">
        <p14:creationId xmlns:p14="http://schemas.microsoft.com/office/powerpoint/2010/main" xmlns=""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a:p>
        </p:txBody>
      </p:sp>
      <p:sp>
        <p:nvSpPr>
          <p:cNvPr id="4" name="Content Placeholder 3"/>
          <p:cNvSpPr>
            <a:spLocks noGrp="1"/>
          </p:cNvSpPr>
          <p:nvPr>
            <p:ph idx="1"/>
          </p:nvPr>
        </p:nvSpPr>
        <p:spPr>
          <a:xfrm>
            <a:off x="1229710" y="987426"/>
            <a:ext cx="10125678" cy="4893112"/>
          </a:xfrm>
        </p:spPr>
        <p:txBody>
          <a:bodyPr>
            <a:normAutofit/>
          </a:bodyPr>
          <a:lstStyle/>
          <a:p>
            <a:pPr>
              <a:buNone/>
            </a:pPr>
            <a:r>
              <a:rPr lang="en-US" sz="2000" b="1" dirty="0" smtClean="0"/>
              <a:t>3. Protected Access Modifier</a:t>
            </a:r>
          </a:p>
          <a:p>
            <a:pPr>
              <a:buNone/>
            </a:pPr>
            <a:r>
              <a:rPr lang="en-US" sz="2000" dirty="0" smtClean="0"/>
              <a:t>Protected data member and method are only accessible by the classes of the same package and the subclasses present in any package. You can also say that the protected access modifier is similar to default access modifier with one exception that it has visibility in sub classes.</a:t>
            </a:r>
          </a:p>
          <a:p>
            <a:pPr>
              <a:buNone/>
            </a:pPr>
            <a:r>
              <a:rPr lang="en-US" sz="2000" dirty="0" smtClean="0"/>
              <a:t>Classes cannot be declared protected. This access modifier is generally used in a parent child relationship.</a:t>
            </a:r>
          </a:p>
          <a:p>
            <a:pPr>
              <a:buNone/>
            </a:pPr>
            <a:endParaRPr lang="en-US" sz="2000" dirty="0" smtClean="0"/>
          </a:p>
          <a:p>
            <a:pPr>
              <a:buNone/>
            </a:pPr>
            <a:r>
              <a:rPr lang="en-US" sz="2000" b="1" dirty="0" smtClean="0"/>
              <a:t>4. Public access modifier</a:t>
            </a:r>
          </a:p>
          <a:p>
            <a:pPr>
              <a:buNone/>
            </a:pPr>
            <a:r>
              <a:rPr lang="en-US" sz="2000" dirty="0" smtClean="0"/>
              <a:t>The members, methods and classes that are declared public can be accessed from anywhere. This modifier doesn’t put any restriction on the access.</a:t>
            </a:r>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sp>
        <p:nvSpPr>
          <p:cNvPr id="4" name="Content Placeholder 3"/>
          <p:cNvSpPr>
            <a:spLocks noGrp="1"/>
          </p:cNvSpPr>
          <p:nvPr>
            <p:ph idx="1"/>
          </p:nvPr>
        </p:nvSpPr>
        <p:spPr>
          <a:xfrm>
            <a:off x="1229710" y="987426"/>
            <a:ext cx="10125678" cy="4893112"/>
          </a:xfrm>
        </p:spPr>
        <p:txBody>
          <a:bodyPr>
            <a:normAutofit/>
          </a:bodyPr>
          <a:lstStyle/>
          <a:p>
            <a:pPr>
              <a:buNone/>
            </a:pPr>
            <a:r>
              <a:rPr lang="en-US" sz="2000" b="1" dirty="0" smtClean="0"/>
              <a:t>The scope of access modifiers in tabular form</a:t>
            </a:r>
            <a:endParaRPr lang="en-US" sz="2000" b="1" dirty="0"/>
          </a:p>
        </p:txBody>
      </p:sp>
      <p:pic>
        <p:nvPicPr>
          <p:cNvPr id="55298" name="Picture 2"/>
          <p:cNvPicPr>
            <a:picLocks noChangeAspect="1" noChangeArrowheads="1"/>
          </p:cNvPicPr>
          <p:nvPr/>
        </p:nvPicPr>
        <p:blipFill>
          <a:blip r:embed="rId2"/>
          <a:srcRect l="32231" t="38578" r="32266" b="30819"/>
          <a:stretch>
            <a:fillRect/>
          </a:stretch>
        </p:blipFill>
        <p:spPr bwMode="auto">
          <a:xfrm>
            <a:off x="1355835" y="1860331"/>
            <a:ext cx="8923282" cy="432459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sz="2800" b="1" dirty="0">
                <a:latin typeface="Times New Roman" pitchFamily="18" charset="0"/>
                <a:cs typeface="Times New Roman" pitchFamily="18" charset="0"/>
              </a:rPr>
              <a:t>QUIZ: </a:t>
            </a:r>
            <a:endParaRPr lang="en-US" sz="2800"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sz="2800"/>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sz="2800"/>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sz="2800"/>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sz="2800"/>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sz="2800"/>
            </a:p>
          </p:txBody>
        </p:sp>
      </p:grpSp>
      <p:sp>
        <p:nvSpPr>
          <p:cNvPr id="9" name="Rectangle 8"/>
          <p:cNvSpPr/>
          <p:nvPr/>
        </p:nvSpPr>
        <p:spPr>
          <a:xfrm>
            <a:off x="635876" y="1574375"/>
            <a:ext cx="8508124" cy="3693319"/>
          </a:xfrm>
          <a:prstGeom prst="rect">
            <a:avLst/>
          </a:prstGeom>
        </p:spPr>
        <p:txBody>
          <a:bodyPr wrap="square">
            <a:spAutoFit/>
          </a:bodyPr>
          <a:lstStyle/>
          <a:p>
            <a:pPr marL="342900" indent="-342900">
              <a:buAutoNum type="arabicPeriod"/>
            </a:pPr>
            <a:r>
              <a:rPr lang="en-US" dirty="0" smtClean="0"/>
              <a:t>Which of these access </a:t>
            </a:r>
            <a:r>
              <a:rPr lang="en-US" dirty="0" err="1" smtClean="0"/>
              <a:t>specifiers</a:t>
            </a:r>
            <a:r>
              <a:rPr lang="en-US" dirty="0" smtClean="0"/>
              <a:t> must be used for main() method?</a:t>
            </a:r>
            <a:br>
              <a:rPr lang="en-US" dirty="0" smtClean="0"/>
            </a:br>
            <a:r>
              <a:rPr lang="en-US" dirty="0" smtClean="0"/>
              <a:t>a) private</a:t>
            </a:r>
            <a:br>
              <a:rPr lang="en-US" dirty="0" smtClean="0"/>
            </a:br>
            <a:r>
              <a:rPr lang="en-US" dirty="0" smtClean="0"/>
              <a:t>b) public</a:t>
            </a:r>
            <a:br>
              <a:rPr lang="en-US" dirty="0" smtClean="0"/>
            </a:br>
            <a:r>
              <a:rPr lang="en-US" dirty="0" smtClean="0"/>
              <a:t>c) protected</a:t>
            </a:r>
            <a:br>
              <a:rPr lang="en-US" dirty="0" smtClean="0"/>
            </a:br>
            <a:r>
              <a:rPr lang="en-US" dirty="0" smtClean="0"/>
              <a:t>d) none of the mentioned</a:t>
            </a:r>
          </a:p>
          <a:p>
            <a:pPr marL="342900" indent="-342900">
              <a:buAutoNum type="arabicPeriod"/>
            </a:pPr>
            <a:endParaRPr lang="en-US" dirty="0" smtClean="0"/>
          </a:p>
          <a:p>
            <a:pPr marL="342900" indent="-342900">
              <a:buAutoNum type="arabicPeriod"/>
            </a:pPr>
            <a:r>
              <a:rPr lang="en-US" dirty="0" smtClean="0"/>
              <a:t>Which of the following statements are incorrect?</a:t>
            </a:r>
            <a:br>
              <a:rPr lang="en-US" dirty="0" smtClean="0"/>
            </a:br>
            <a:r>
              <a:rPr lang="en-US" dirty="0" smtClean="0"/>
              <a:t>a) public members of class can be accessed by any code in the program</a:t>
            </a:r>
            <a:br>
              <a:rPr lang="en-US" dirty="0" smtClean="0"/>
            </a:br>
            <a:r>
              <a:rPr lang="en-US" dirty="0" smtClean="0"/>
              <a:t>b) private members of class can only be accessed by other members of the class</a:t>
            </a:r>
            <a:br>
              <a:rPr lang="en-US" dirty="0" smtClean="0"/>
            </a:br>
            <a:r>
              <a:rPr lang="en-US" dirty="0" smtClean="0"/>
              <a:t>c) private members of class can be inherited by a subclass, and become protected members in subclass</a:t>
            </a:r>
            <a:br>
              <a:rPr lang="en-US" dirty="0" smtClean="0"/>
            </a:br>
            <a:r>
              <a:rPr lang="en-US" dirty="0" smtClean="0"/>
              <a:t>d) protected members of a class can be inherited by a subclass, and become private members of the subclass</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Summary: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665982" y="2141162"/>
            <a:ext cx="7575551" cy="1200329"/>
          </a:xfrm>
          <a:prstGeom prst="rect">
            <a:avLst/>
          </a:prstGeom>
          <a:noFill/>
          <a:ln w="9525">
            <a:noFill/>
            <a:miter lim="800000"/>
            <a:headEnd/>
            <a:tailEnd/>
          </a:ln>
          <a:effectLst/>
        </p:spPr>
        <p:txBody>
          <a:bodyPr wrap="square">
            <a:spAutoFit/>
          </a:bodyPr>
          <a:lstStyle/>
          <a:p>
            <a:r>
              <a:rPr lang="en-US" sz="2400" dirty="0">
                <a:latin typeface="Times New Roman" pitchFamily="18" charset="0"/>
                <a:cs typeface="Times New Roman" pitchFamily="18" charset="0"/>
              </a:rPr>
              <a:t>In this session, you were able to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Learn </a:t>
            </a:r>
            <a:r>
              <a:rPr lang="en-US" sz="2400" dirty="0">
                <a:latin typeface="Times New Roman" pitchFamily="18" charset="0"/>
                <a:cs typeface="Times New Roman" pitchFamily="18" charset="0"/>
              </a:rPr>
              <a:t>about </a:t>
            </a:r>
            <a:r>
              <a:rPr lang="en-US" sz="2400" dirty="0" smtClean="0"/>
              <a:t>Use of public, private and protected.</a:t>
            </a:r>
            <a:endParaRPr lang="en-US" sz="2400" dirty="0" smtClean="0">
              <a:latin typeface="Times New Roman" pitchFamily="18" charset="0"/>
              <a:cs typeface="Times New Roman" pitchFamily="18" charset="0"/>
            </a:endParaRPr>
          </a:p>
          <a:p>
            <a:pPr marL="342900" indent="-342900"/>
            <a:endParaRPr lang="en-IN" sz="2400" dirty="0" smtClean="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8298604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4247317"/>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r>
              <a:rPr lang="en-IN" dirty="0" smtClean="0">
                <a:latin typeface="Times New Roman" pitchFamily="18" charset="0"/>
                <a:cs typeface="Times New Roman" pitchFamily="18" charset="0"/>
              </a:rPr>
              <a:t>1. </a:t>
            </a:r>
            <a:r>
              <a:rPr lang="en-IN" dirty="0" err="1" smtClean="0">
                <a:latin typeface="Times New Roman" pitchFamily="18" charset="0"/>
                <a:cs typeface="Times New Roman" pitchFamily="18" charset="0"/>
              </a:rPr>
              <a:t>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Java.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2. A Primer, </a:t>
            </a:r>
            <a:r>
              <a:rPr lang="en-IN" dirty="0" err="1" smtClean="0">
                <a:latin typeface="Times New Roman" pitchFamily="18" charset="0"/>
                <a:cs typeface="Times New Roman" pitchFamily="18" charset="0"/>
              </a:rPr>
              <a:t>E.Balaguruswamy</a:t>
            </a:r>
            <a:r>
              <a:rPr lang="en-IN" dirty="0" smtClean="0">
                <a:latin typeface="Times New Roman" pitchFamily="18" charset="0"/>
                <a:cs typeface="Times New Roman" pitchFamily="18" charset="0"/>
              </a:rPr>
              <a:t>, </a:t>
            </a:r>
            <a:r>
              <a:rPr lang="en-IN" i="1" dirty="0" smtClean="0">
                <a:latin typeface="Times New Roman" pitchFamily="18" charset="0"/>
                <a:cs typeface="Times New Roman" pitchFamily="18" charset="0"/>
              </a:rPr>
              <a:t>Programming with Java, </a:t>
            </a:r>
            <a:r>
              <a:rPr lang="en-IN" dirty="0" smtClean="0">
                <a:latin typeface="Times New Roman" pitchFamily="18" charset="0"/>
                <a:cs typeface="Times New Roman" pitchFamily="18" charset="0"/>
              </a:rPr>
              <a:t>Tata McGraw Hill Companies </a:t>
            </a:r>
          </a:p>
          <a:p>
            <a:r>
              <a:rPr lang="en-US" dirty="0" smtClean="0">
                <a:latin typeface="Times New Roman" pitchFamily="18" charset="0"/>
                <a:cs typeface="Times New Roman" pitchFamily="18" charset="0"/>
              </a:rPr>
              <a:t>3. John P. </a:t>
            </a:r>
            <a:r>
              <a:rPr lang="en-US" dirty="0" err="1" smtClean="0">
                <a:latin typeface="Times New Roman" pitchFamily="18" charset="0"/>
                <a:cs typeface="Times New Roman" pitchFamily="18" charset="0"/>
              </a:rPr>
              <a:t>Flynt</a:t>
            </a:r>
            <a:r>
              <a:rPr lang="en-US" dirty="0" smtClean="0">
                <a:latin typeface="Times New Roman" pitchFamily="18" charset="0"/>
                <a:cs typeface="Times New Roman" pitchFamily="18" charset="0"/>
              </a:rPr>
              <a:t> Thomson, </a:t>
            </a:r>
            <a:r>
              <a:rPr lang="en-US" i="1" dirty="0" smtClean="0">
                <a:latin typeface="Times New Roman" pitchFamily="18" charset="0"/>
                <a:cs typeface="Times New Roman" pitchFamily="18" charset="0"/>
              </a:rPr>
              <a:t>Java Programming.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Video Lectures : </a:t>
            </a:r>
          </a:p>
          <a:p>
            <a:r>
              <a:rPr lang="en-US" u="sng" dirty="0" smtClean="0">
                <a:hlinkClick r:id="rId2"/>
              </a:rPr>
              <a:t>https://www.youtube.com/watch?v=eEujVn-ZTLE</a:t>
            </a:r>
            <a:endParaRPr lang="en-US" u="sng" dirty="0" smtClean="0"/>
          </a:p>
          <a:p>
            <a:endParaRPr lang="en-US" b="1" u="sng"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US" u="sng" dirty="0" smtClean="0">
                <a:hlinkClick r:id="rId3"/>
              </a:rPr>
              <a:t>https://www.geeksforgeeks.org/packages-in-java/</a:t>
            </a:r>
            <a:endParaRPr lang="en-US" dirty="0" smtClean="0"/>
          </a:p>
          <a:p>
            <a:r>
              <a:rPr lang="en-US" u="sng" dirty="0" smtClean="0">
                <a:hlinkClick r:id="rId4"/>
              </a:rPr>
              <a:t>https://www.javatpoint.com/package</a:t>
            </a:r>
            <a:endParaRPr lang="en-US" dirty="0" smtClean="0"/>
          </a:p>
          <a:p>
            <a:r>
              <a:rPr lang="en-US" dirty="0" smtClean="0"/>
              <a:t/>
            </a:r>
            <a:br>
              <a:rPr lang="en-US" dirty="0" smtClean="0"/>
            </a:b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5806943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1346502234"/>
                </p:ext>
              </p:extLst>
            </p:nvPr>
          </p:nvGraphicFramePr>
          <p:xfrm>
            <a:off x="100850" y="246475"/>
            <a:ext cx="183878" cy="183422"/>
          </p:xfrm>
          <a:graphic>
            <a:graphicData uri="http://schemas.openxmlformats.org/presentationml/2006/ole">
              <p:oleObj spid="_x0000_s12317" name="CorelDRAW" r:id="rId3" imgW="2169000" imgH="2169360" progId="">
                <p:embed/>
              </p:oleObj>
            </a:graphicData>
          </a:graphic>
        </p:graphicFrame>
      </p:grpSp>
    </p:spTree>
    <p:extLst>
      <p:ext uri="{BB962C8B-B14F-4D97-AF65-F5344CB8AC3E}">
        <p14:creationId xmlns:p14="http://schemas.microsoft.com/office/powerpoint/2010/main" xmlns=""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a:buFont typeface="Arial" pitchFamily="34" charset="0"/>
              <a:buChar char="•"/>
            </a:pPr>
            <a:r>
              <a:rPr lang="en-US" sz="2400" dirty="0" smtClean="0">
                <a:latin typeface="Times New Roman" pitchFamily="18" charset="0"/>
                <a:cs typeface="Times New Roman" pitchFamily="18" charset="0"/>
              </a:rPr>
              <a:t>Use of public, private and protected.</a:t>
            </a:r>
          </a:p>
          <a:p>
            <a:r>
              <a:rPr lang="en-US" sz="2400" b="1" dirty="0" smtClean="0">
                <a:solidFill>
                  <a:srgbClr val="262626"/>
                </a:solidFill>
                <a:latin typeface="Open Sans"/>
              </a:rPr>
              <a:t/>
            </a:r>
            <a:br>
              <a:rPr lang="en-US" sz="2400" b="1" dirty="0" smtClean="0">
                <a:solidFill>
                  <a:srgbClr val="262626"/>
                </a:solidFill>
                <a:latin typeface="Open Sans"/>
              </a:rPr>
            </a:b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xmlns="" id="{80FB9F60-C0EA-46DF-90E1-77B6313A899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6000" y="1405890"/>
            <a:ext cx="4305300" cy="4503420"/>
          </a:xfrm>
          <a:prstGeom prst="rect">
            <a:avLst/>
          </a:prstGeom>
        </p:spPr>
      </p:pic>
    </p:spTree>
    <p:extLst>
      <p:ext uri="{BB962C8B-B14F-4D97-AF65-F5344CB8AC3E}">
        <p14:creationId xmlns:p14="http://schemas.microsoft.com/office/powerpoint/2010/main" xmlns=""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sp>
        <p:nvSpPr>
          <p:cNvPr id="4" name="Content Placeholder 3"/>
          <p:cNvSpPr>
            <a:spLocks noGrp="1"/>
          </p:cNvSpPr>
          <p:nvPr>
            <p:ph idx="1"/>
          </p:nvPr>
        </p:nvSpPr>
        <p:spPr>
          <a:xfrm>
            <a:off x="1229710" y="987426"/>
            <a:ext cx="10125678" cy="4893112"/>
          </a:xfrm>
        </p:spPr>
        <p:txBody>
          <a:bodyPr>
            <a:normAutofit/>
          </a:bodyPr>
          <a:lstStyle/>
          <a:p>
            <a:pPr algn="just">
              <a:buNone/>
            </a:pPr>
            <a:r>
              <a:rPr lang="en-US" sz="2400" dirty="0" smtClean="0">
                <a:latin typeface="Times New Roman" pitchFamily="18" charset="0"/>
                <a:cs typeface="Times New Roman" pitchFamily="18" charset="0"/>
              </a:rPr>
              <a:t>To understand the concept of Access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you must have the knowledge of packages in java.</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A package as the name suggests is a pack(group) of classes, interfaces and other packages. In java we use packages to organize our classes and interfaces. </a:t>
            </a:r>
          </a:p>
          <a:p>
            <a:pPr algn="just">
              <a:buNone/>
            </a:pPr>
            <a:r>
              <a:rPr lang="en-US" sz="2400" dirty="0" smtClean="0">
                <a:latin typeface="Times New Roman" pitchFamily="18" charset="0"/>
                <a:cs typeface="Times New Roman" pitchFamily="18" charset="0"/>
              </a:rPr>
              <a:t>We have two </a:t>
            </a:r>
            <a:r>
              <a:rPr lang="en-US" sz="2400" b="1" dirty="0" smtClean="0">
                <a:latin typeface="Times New Roman" pitchFamily="18" charset="0"/>
                <a:cs typeface="Times New Roman" pitchFamily="18" charset="0"/>
              </a:rPr>
              <a:t>types of packages in Java</a:t>
            </a:r>
            <a:r>
              <a:rPr lang="en-US" sz="2400" dirty="0" smtClean="0">
                <a:latin typeface="Times New Roman" pitchFamily="18" charset="0"/>
                <a:cs typeface="Times New Roman" pitchFamily="18" charset="0"/>
              </a:rPr>
              <a:t>: built-in packages and the packages we can create (also known as user defined package).</a:t>
            </a:r>
          </a:p>
          <a:p>
            <a:pPr algn="just">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1) User defined package: The package we create is called user-defined package.</a:t>
            </a:r>
          </a:p>
          <a:p>
            <a:r>
              <a:rPr lang="en-US" sz="2400" dirty="0" smtClean="0">
                <a:latin typeface="Times New Roman" pitchFamily="18" charset="0"/>
                <a:cs typeface="Times New Roman" pitchFamily="18" charset="0"/>
              </a:rPr>
              <a:t>2) Built-in package: The already defined package like java.io.*, </a:t>
            </a:r>
            <a:r>
              <a:rPr lang="en-US" sz="2400" dirty="0" err="1" smtClean="0">
                <a:latin typeface="Times New Roman" pitchFamily="18" charset="0"/>
                <a:cs typeface="Times New Roman" pitchFamily="18" charset="0"/>
              </a:rPr>
              <a:t>java.lang</a:t>
            </a:r>
            <a:r>
              <a:rPr lang="en-US" sz="2400" dirty="0" smtClean="0">
                <a:latin typeface="Times New Roman" pitchFamily="18" charset="0"/>
                <a:cs typeface="Times New Roman" pitchFamily="18" charset="0"/>
              </a:rPr>
              <a:t>.* etc are known as built-in packages.</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a:p>
        </p:txBody>
      </p:sp>
      <p:sp>
        <p:nvSpPr>
          <p:cNvPr id="4" name="Content Placeholder 3"/>
          <p:cNvSpPr>
            <a:spLocks noGrp="1"/>
          </p:cNvSpPr>
          <p:nvPr>
            <p:ph idx="1"/>
          </p:nvPr>
        </p:nvSpPr>
        <p:spPr>
          <a:xfrm>
            <a:off x="1229710" y="987426"/>
            <a:ext cx="10125678" cy="4893112"/>
          </a:xfrm>
        </p:spPr>
        <p:txBody>
          <a:bodyPr>
            <a:normAutofit/>
          </a:bodyPr>
          <a:lstStyle/>
          <a:p>
            <a:pPr>
              <a:buNone/>
            </a:pPr>
            <a:r>
              <a:rPr lang="en-US" sz="2400" b="1" dirty="0" smtClean="0"/>
              <a:t>Sub packages in Java</a:t>
            </a:r>
          </a:p>
          <a:p>
            <a:r>
              <a:rPr lang="en-US" sz="2400" dirty="0" smtClean="0"/>
              <a:t>A package inside another package is known as sub package. For example If we create a package inside </a:t>
            </a:r>
            <a:r>
              <a:rPr lang="en-US" sz="2400" dirty="0" err="1" smtClean="0"/>
              <a:t>letmecalculate</a:t>
            </a:r>
            <a:r>
              <a:rPr lang="en-US" sz="2400" dirty="0" smtClean="0"/>
              <a:t> package then that will be called sub package.</a:t>
            </a:r>
          </a:p>
          <a:p>
            <a:r>
              <a:rPr lang="en-US" sz="2400" dirty="0" smtClean="0"/>
              <a:t>Lets say we have created another package inside </a:t>
            </a:r>
            <a:r>
              <a:rPr lang="en-US" sz="2400" dirty="0" err="1" smtClean="0"/>
              <a:t>letmecalculate</a:t>
            </a:r>
            <a:r>
              <a:rPr lang="en-US" sz="2400" dirty="0" smtClean="0"/>
              <a:t> and the sub package name is multiply. So if we create a class in this </a:t>
            </a:r>
            <a:r>
              <a:rPr lang="en-US" sz="2400" dirty="0" err="1" smtClean="0"/>
              <a:t>subpackage</a:t>
            </a:r>
            <a:r>
              <a:rPr lang="en-US" sz="2400" dirty="0" smtClean="0"/>
              <a:t> it should have this package declaration in the beginning:</a:t>
            </a:r>
          </a:p>
          <a:p>
            <a:pPr>
              <a:buNone/>
            </a:pPr>
            <a:r>
              <a:rPr lang="en-US" sz="2400" dirty="0" smtClean="0"/>
              <a:t>package </a:t>
            </a:r>
            <a:r>
              <a:rPr lang="en-US" sz="2400" dirty="0" err="1" smtClean="0"/>
              <a:t>letmecalculate.multiply</a:t>
            </a:r>
            <a:r>
              <a:rPr lang="en-US" sz="2400" dirty="0" smtClean="0"/>
              <a:t>;</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
        <p:nvSpPr>
          <p:cNvPr id="4" name="Content Placeholder 3"/>
          <p:cNvSpPr>
            <a:spLocks noGrp="1"/>
          </p:cNvSpPr>
          <p:nvPr>
            <p:ph idx="1"/>
          </p:nvPr>
        </p:nvSpPr>
        <p:spPr>
          <a:xfrm>
            <a:off x="1229710" y="987426"/>
            <a:ext cx="10125678" cy="4893112"/>
          </a:xfrm>
        </p:spPr>
        <p:txBody>
          <a:bodyPr>
            <a:normAutofit fontScale="92500" lnSpcReduction="10000"/>
          </a:bodyPr>
          <a:lstStyle/>
          <a:p>
            <a:pPr>
              <a:buNone/>
            </a:pPr>
            <a:r>
              <a:rPr lang="en-US" sz="2400" b="1" dirty="0" smtClean="0"/>
              <a:t>Points to remember:</a:t>
            </a:r>
          </a:p>
          <a:p>
            <a:pPr>
              <a:buNone/>
            </a:pPr>
            <a:r>
              <a:rPr lang="en-US" sz="2400" dirty="0" smtClean="0"/>
              <a:t>1. Sometimes class name conflict may occur. For example: Lets say we have two packages </a:t>
            </a:r>
            <a:r>
              <a:rPr lang="en-US" sz="2400" b="1" dirty="0" err="1" smtClean="0"/>
              <a:t>abcpackage</a:t>
            </a:r>
            <a:r>
              <a:rPr lang="en-US" sz="2400" dirty="0" smtClean="0"/>
              <a:t> and </a:t>
            </a:r>
            <a:r>
              <a:rPr lang="en-US" sz="2400" b="1" dirty="0" err="1" smtClean="0"/>
              <a:t>xyzpackage</a:t>
            </a:r>
            <a:r>
              <a:rPr lang="en-US" sz="2400" dirty="0" smtClean="0"/>
              <a:t> and both the packages have a class with the same name, let it be JavaExample.java. Now suppose a class import both these packages like this:</a:t>
            </a:r>
          </a:p>
          <a:p>
            <a:pPr>
              <a:buNone/>
            </a:pPr>
            <a:r>
              <a:rPr lang="en-US" sz="2400" dirty="0" smtClean="0"/>
              <a:t>import abcpackage.*;</a:t>
            </a:r>
          </a:p>
          <a:p>
            <a:pPr>
              <a:buNone/>
            </a:pPr>
            <a:r>
              <a:rPr lang="en-US" sz="2400" dirty="0" smtClean="0"/>
              <a:t>import xyzpackage.*;</a:t>
            </a:r>
          </a:p>
          <a:p>
            <a:pPr>
              <a:buNone/>
            </a:pPr>
            <a:r>
              <a:rPr lang="en-US" sz="2400" dirty="0" smtClean="0"/>
              <a:t>This will throw compilation error. To avoid such errors you need to use the fully qualified name method that I have shown above. For example</a:t>
            </a:r>
          </a:p>
          <a:p>
            <a:pPr>
              <a:buNone/>
            </a:pPr>
            <a:r>
              <a:rPr lang="en-US" sz="2400" dirty="0" err="1" smtClean="0"/>
              <a:t>abcpackage.JavaExample</a:t>
            </a:r>
            <a:r>
              <a:rPr lang="en-US" sz="2400" dirty="0" smtClean="0"/>
              <a:t> </a:t>
            </a:r>
            <a:r>
              <a:rPr lang="en-US" sz="2400" dirty="0" err="1" smtClean="0"/>
              <a:t>obj</a:t>
            </a:r>
            <a:r>
              <a:rPr lang="en-US" sz="2400" dirty="0" smtClean="0"/>
              <a:t> = new </a:t>
            </a:r>
            <a:r>
              <a:rPr lang="en-US" sz="2400" dirty="0" err="1" smtClean="0"/>
              <a:t>abcpackage.JavaExample</a:t>
            </a:r>
            <a:r>
              <a:rPr lang="en-US" sz="2400" dirty="0" smtClean="0"/>
              <a:t>();</a:t>
            </a:r>
          </a:p>
          <a:p>
            <a:pPr>
              <a:buNone/>
            </a:pPr>
            <a:r>
              <a:rPr lang="en-US" sz="2400" dirty="0" err="1" smtClean="0"/>
              <a:t>xyzpackage.JavaExample</a:t>
            </a:r>
            <a:r>
              <a:rPr lang="en-US" sz="2400" dirty="0" smtClean="0"/>
              <a:t> obj2 = new </a:t>
            </a:r>
            <a:r>
              <a:rPr lang="en-US" sz="2400" dirty="0" err="1" smtClean="0"/>
              <a:t>xyzpackage.JavaExample</a:t>
            </a:r>
            <a:r>
              <a:rPr lang="en-US" sz="2400" dirty="0" smtClean="0"/>
              <a:t>();</a:t>
            </a:r>
          </a:p>
          <a:p>
            <a:pPr>
              <a:buNone/>
            </a:pPr>
            <a:r>
              <a:rPr lang="en-US" sz="2400" dirty="0" smtClean="0"/>
              <a:t>This way you can avoid the import package statements and avoid that name conflict error.</a:t>
            </a:r>
            <a:br>
              <a:rPr lang="en-US" sz="2400" dirty="0" smtClean="0"/>
            </a:b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a:p>
        </p:txBody>
      </p:sp>
      <p:sp>
        <p:nvSpPr>
          <p:cNvPr id="4" name="Content Placeholder 3"/>
          <p:cNvSpPr>
            <a:spLocks noGrp="1"/>
          </p:cNvSpPr>
          <p:nvPr>
            <p:ph idx="1"/>
          </p:nvPr>
        </p:nvSpPr>
        <p:spPr>
          <a:xfrm>
            <a:off x="1229710" y="987426"/>
            <a:ext cx="10125678" cy="4893112"/>
          </a:xfrm>
        </p:spPr>
        <p:txBody>
          <a:bodyPr>
            <a:normAutofit fontScale="92500" lnSpcReduction="10000"/>
          </a:bodyPr>
          <a:lstStyle/>
          <a:p>
            <a:pPr>
              <a:buNone/>
            </a:pPr>
            <a:r>
              <a:rPr lang="en-US" sz="2400" dirty="0" smtClean="0"/>
              <a:t>2. If we create a class inside a package while importing another package then the package declaration should be the first statement, followed by package import. For example:</a:t>
            </a:r>
          </a:p>
          <a:p>
            <a:pPr>
              <a:buNone/>
            </a:pPr>
            <a:r>
              <a:rPr lang="en-US" sz="2400" dirty="0" smtClean="0"/>
              <a:t>package </a:t>
            </a:r>
            <a:r>
              <a:rPr lang="en-US" sz="2400" dirty="0" err="1" smtClean="0"/>
              <a:t>abcpackage</a:t>
            </a:r>
            <a:r>
              <a:rPr lang="en-US" sz="2400" dirty="0" smtClean="0"/>
              <a:t>;</a:t>
            </a:r>
          </a:p>
          <a:p>
            <a:pPr>
              <a:buNone/>
            </a:pPr>
            <a:r>
              <a:rPr lang="en-US" sz="2400" dirty="0" smtClean="0"/>
              <a:t>import xyzpackage.*;</a:t>
            </a:r>
          </a:p>
          <a:p>
            <a:pPr>
              <a:buNone/>
            </a:pPr>
            <a:r>
              <a:rPr lang="en-US" sz="2400" dirty="0" smtClean="0"/>
              <a:t/>
            </a:r>
            <a:br>
              <a:rPr lang="en-US" sz="2400" dirty="0" smtClean="0"/>
            </a:br>
            <a:endParaRPr lang="en-US" sz="2400" dirty="0" smtClean="0"/>
          </a:p>
          <a:p>
            <a:pPr>
              <a:buNone/>
            </a:pPr>
            <a:r>
              <a:rPr lang="en-US" sz="2400" dirty="0" smtClean="0"/>
              <a:t>3. A class can have only one package declaration but it can have more than one package import statements. For example:</a:t>
            </a:r>
          </a:p>
          <a:p>
            <a:pPr>
              <a:buNone/>
            </a:pPr>
            <a:r>
              <a:rPr lang="en-US" sz="2400" dirty="0" smtClean="0"/>
              <a:t>package </a:t>
            </a:r>
            <a:r>
              <a:rPr lang="en-US" sz="2400" dirty="0" err="1" smtClean="0"/>
              <a:t>abcpackage</a:t>
            </a:r>
            <a:r>
              <a:rPr lang="en-US" sz="2400" dirty="0" smtClean="0"/>
              <a:t>; //This should be one</a:t>
            </a:r>
          </a:p>
          <a:p>
            <a:pPr>
              <a:buNone/>
            </a:pPr>
            <a:r>
              <a:rPr lang="en-US" sz="2400" dirty="0" smtClean="0"/>
              <a:t>import </a:t>
            </a:r>
            <a:r>
              <a:rPr lang="en-US" sz="2400" dirty="0" err="1" smtClean="0"/>
              <a:t>xyzpackage</a:t>
            </a:r>
            <a:r>
              <a:rPr lang="en-US" sz="2400" dirty="0" smtClean="0"/>
              <a:t>;</a:t>
            </a:r>
          </a:p>
          <a:p>
            <a:pPr>
              <a:buNone/>
            </a:pPr>
            <a:r>
              <a:rPr lang="en-US" sz="2400" dirty="0" smtClean="0"/>
              <a:t>import </a:t>
            </a:r>
            <a:r>
              <a:rPr lang="en-US" sz="2400" dirty="0" err="1" smtClean="0"/>
              <a:t>anotherpackage</a:t>
            </a:r>
            <a:r>
              <a:rPr lang="en-US" sz="2400" dirty="0" smtClean="0"/>
              <a:t>;</a:t>
            </a:r>
          </a:p>
          <a:p>
            <a:pPr>
              <a:buNone/>
            </a:pPr>
            <a:r>
              <a:rPr lang="en-US" sz="2400" dirty="0" smtClean="0"/>
              <a:t>import anything;</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a:p>
        </p:txBody>
      </p:sp>
      <p:sp>
        <p:nvSpPr>
          <p:cNvPr id="4" name="Content Placeholder 3"/>
          <p:cNvSpPr>
            <a:spLocks noGrp="1"/>
          </p:cNvSpPr>
          <p:nvPr>
            <p:ph idx="1"/>
          </p:nvPr>
        </p:nvSpPr>
        <p:spPr>
          <a:xfrm>
            <a:off x="1229710" y="987426"/>
            <a:ext cx="10125678" cy="4893112"/>
          </a:xfrm>
        </p:spPr>
        <p:txBody>
          <a:bodyPr>
            <a:normAutofit fontScale="77500" lnSpcReduction="20000"/>
          </a:bodyPr>
          <a:lstStyle/>
          <a:p>
            <a:pPr>
              <a:buNone/>
            </a:pPr>
            <a:r>
              <a:rPr lang="en-US" sz="2400" dirty="0" smtClean="0"/>
              <a:t>4. The wild card import like package.* should be used carefully when working with </a:t>
            </a:r>
            <a:r>
              <a:rPr lang="en-US" sz="2400" dirty="0" err="1" smtClean="0"/>
              <a:t>subpackages</a:t>
            </a:r>
            <a:r>
              <a:rPr lang="en-US" sz="2400" dirty="0" smtClean="0"/>
              <a:t>. For example: Lets say: we have a package </a:t>
            </a:r>
            <a:r>
              <a:rPr lang="en-US" sz="2400" b="1" dirty="0" err="1" smtClean="0"/>
              <a:t>abc</a:t>
            </a:r>
            <a:r>
              <a:rPr lang="en-US" sz="2400" dirty="0" smtClean="0"/>
              <a:t> and inside that package we have another package </a:t>
            </a:r>
            <a:r>
              <a:rPr lang="en-US" sz="2400" b="1" dirty="0" err="1" smtClean="0"/>
              <a:t>foo</a:t>
            </a:r>
            <a:r>
              <a:rPr lang="en-US" sz="2400" dirty="0" smtClean="0"/>
              <a:t>, now </a:t>
            </a:r>
            <a:r>
              <a:rPr lang="en-US" sz="2400" b="1" dirty="0" err="1" smtClean="0"/>
              <a:t>foo</a:t>
            </a:r>
            <a:r>
              <a:rPr lang="en-US" sz="2400" dirty="0" smtClean="0"/>
              <a:t> is a </a:t>
            </a:r>
            <a:r>
              <a:rPr lang="en-US" sz="2400" dirty="0" err="1" smtClean="0"/>
              <a:t>subpackage</a:t>
            </a:r>
            <a:r>
              <a:rPr lang="en-US" sz="2400" dirty="0" smtClean="0"/>
              <a:t>.</a:t>
            </a:r>
          </a:p>
          <a:p>
            <a:pPr>
              <a:buNone/>
            </a:pPr>
            <a:r>
              <a:rPr lang="en-US" sz="2400" dirty="0" smtClean="0"/>
              <a:t>classes inside </a:t>
            </a:r>
            <a:r>
              <a:rPr lang="en-US" sz="2400" dirty="0" err="1" smtClean="0"/>
              <a:t>abc</a:t>
            </a:r>
            <a:r>
              <a:rPr lang="en-US" sz="2400" dirty="0" smtClean="0"/>
              <a:t> are: Example1, Example 2, Example 3</a:t>
            </a:r>
          </a:p>
          <a:p>
            <a:pPr>
              <a:buNone/>
            </a:pPr>
            <a:r>
              <a:rPr lang="en-US" sz="2400" dirty="0" smtClean="0"/>
              <a:t>classes inside </a:t>
            </a:r>
            <a:r>
              <a:rPr lang="en-US" sz="2400" dirty="0" err="1" smtClean="0"/>
              <a:t>foo</a:t>
            </a:r>
            <a:r>
              <a:rPr lang="en-US" sz="2400" dirty="0" smtClean="0"/>
              <a:t> are: Demo1, Demo2</a:t>
            </a:r>
          </a:p>
          <a:p>
            <a:pPr>
              <a:buNone/>
            </a:pPr>
            <a:r>
              <a:rPr lang="en-US" sz="2400" dirty="0" smtClean="0"/>
              <a:t>So if I import the package </a:t>
            </a:r>
            <a:r>
              <a:rPr lang="en-US" sz="2400" b="1" dirty="0" err="1" smtClean="0"/>
              <a:t>abc</a:t>
            </a:r>
            <a:r>
              <a:rPr lang="en-US" sz="2400" dirty="0" smtClean="0"/>
              <a:t> using wildcard like this:</a:t>
            </a:r>
          </a:p>
          <a:p>
            <a:pPr>
              <a:buNone/>
            </a:pPr>
            <a:r>
              <a:rPr lang="en-US" sz="2400" dirty="0" smtClean="0"/>
              <a:t>import abc.*;</a:t>
            </a:r>
          </a:p>
          <a:p>
            <a:pPr>
              <a:buNone/>
            </a:pPr>
            <a:r>
              <a:rPr lang="en-US" sz="2400" dirty="0" smtClean="0"/>
              <a:t>Then it will only import classes Example1, Example2 and Example3 but it will not import the classes of sub package.</a:t>
            </a:r>
          </a:p>
          <a:p>
            <a:pPr>
              <a:buNone/>
            </a:pPr>
            <a:r>
              <a:rPr lang="en-US" sz="2400" dirty="0" smtClean="0"/>
              <a:t>To import the classes of </a:t>
            </a:r>
            <a:r>
              <a:rPr lang="en-US" sz="2400" dirty="0" err="1" smtClean="0"/>
              <a:t>subpackage</a:t>
            </a:r>
            <a:r>
              <a:rPr lang="en-US" sz="2400" dirty="0" smtClean="0"/>
              <a:t> you need to import like this:</a:t>
            </a:r>
          </a:p>
          <a:p>
            <a:pPr>
              <a:buNone/>
            </a:pPr>
            <a:r>
              <a:rPr lang="en-US" sz="2400" dirty="0" smtClean="0"/>
              <a:t>import abc.foo.*;</a:t>
            </a:r>
          </a:p>
          <a:p>
            <a:pPr>
              <a:buNone/>
            </a:pPr>
            <a:r>
              <a:rPr lang="en-US" sz="2400" dirty="0" smtClean="0"/>
              <a:t>This will import Demo1 and Demo2 but it will not import the Example1, Example2 and Example3.</a:t>
            </a:r>
          </a:p>
          <a:p>
            <a:pPr>
              <a:buNone/>
            </a:pPr>
            <a:r>
              <a:rPr lang="en-US" sz="2400" dirty="0" smtClean="0"/>
              <a:t>So to import all the classes present in package and </a:t>
            </a:r>
            <a:r>
              <a:rPr lang="en-US" sz="2400" dirty="0" err="1" smtClean="0"/>
              <a:t>subpackage</a:t>
            </a:r>
            <a:r>
              <a:rPr lang="en-US" sz="2400" dirty="0" smtClean="0"/>
              <a:t>, we need to use two import statements like this:</a:t>
            </a:r>
          </a:p>
          <a:p>
            <a:pPr>
              <a:buNone/>
            </a:pPr>
            <a:r>
              <a:rPr lang="en-US" sz="2400" dirty="0" smtClean="0"/>
              <a:t>import abc.*;</a:t>
            </a:r>
          </a:p>
          <a:p>
            <a:pPr>
              <a:buNone/>
            </a:pPr>
            <a:r>
              <a:rPr lang="en-US" sz="2400" dirty="0" smtClean="0"/>
              <a:t>import abc.foo.*;</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a:p>
        </p:txBody>
      </p:sp>
      <p:sp>
        <p:nvSpPr>
          <p:cNvPr id="4" name="Content Placeholder 3"/>
          <p:cNvSpPr>
            <a:spLocks noGrp="1"/>
          </p:cNvSpPr>
          <p:nvPr>
            <p:ph idx="1"/>
          </p:nvPr>
        </p:nvSpPr>
        <p:spPr>
          <a:xfrm>
            <a:off x="1229710" y="987426"/>
            <a:ext cx="10125678" cy="4893112"/>
          </a:xfrm>
        </p:spPr>
        <p:txBody>
          <a:bodyPr>
            <a:normAutofit/>
          </a:bodyPr>
          <a:lstStyle/>
          <a:p>
            <a:pPr>
              <a:buNone/>
            </a:pPr>
            <a:r>
              <a:rPr lang="en-US" sz="2000" b="1" dirty="0" smtClean="0"/>
              <a:t>Java Access Modifiers – Public, Private, Protected &amp; Default</a:t>
            </a:r>
          </a:p>
          <a:p>
            <a:pPr>
              <a:buNone/>
            </a:pPr>
            <a:r>
              <a:rPr lang="en-US" sz="2000" dirty="0" smtClean="0"/>
              <a:t/>
            </a:r>
            <a:br>
              <a:rPr lang="en-US" sz="2000" dirty="0" smtClean="0"/>
            </a:br>
            <a:endParaRPr lang="en-US" sz="2000" dirty="0" smtClean="0"/>
          </a:p>
          <a:p>
            <a:pPr>
              <a:buNone/>
            </a:pPr>
            <a:r>
              <a:rPr lang="en-US" sz="2000" dirty="0" smtClean="0"/>
              <a:t>An access modifier restricts the access of a class, constructor, data member and method in another class. In java we have four access modifiers:</a:t>
            </a:r>
          </a:p>
          <a:p>
            <a:pPr>
              <a:buNone/>
            </a:pPr>
            <a:r>
              <a:rPr lang="en-US" sz="2000" dirty="0" smtClean="0"/>
              <a:t>1. default</a:t>
            </a:r>
          </a:p>
          <a:p>
            <a:pPr>
              <a:buNone/>
            </a:pPr>
            <a:r>
              <a:rPr lang="en-US" sz="2000" dirty="0" smtClean="0"/>
              <a:t>2. private</a:t>
            </a:r>
          </a:p>
          <a:p>
            <a:pPr>
              <a:buNone/>
            </a:pPr>
            <a:r>
              <a:rPr lang="en-US" sz="2000" dirty="0" smtClean="0"/>
              <a:t>3. protected</a:t>
            </a:r>
          </a:p>
          <a:p>
            <a:pPr>
              <a:buNone/>
            </a:pPr>
            <a:r>
              <a:rPr lang="en-US" sz="2000" dirty="0" smtClean="0"/>
              <a:t>4. public</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a:p>
        </p:txBody>
      </p:sp>
      <p:sp>
        <p:nvSpPr>
          <p:cNvPr id="4" name="Content Placeholder 3"/>
          <p:cNvSpPr>
            <a:spLocks noGrp="1"/>
          </p:cNvSpPr>
          <p:nvPr>
            <p:ph idx="1"/>
          </p:nvPr>
        </p:nvSpPr>
        <p:spPr>
          <a:xfrm>
            <a:off x="1229710" y="987426"/>
            <a:ext cx="10125678" cy="4893112"/>
          </a:xfrm>
        </p:spPr>
        <p:txBody>
          <a:bodyPr>
            <a:normAutofit lnSpcReduction="10000"/>
          </a:bodyPr>
          <a:lstStyle/>
          <a:p>
            <a:pPr algn="just">
              <a:buNone/>
            </a:pPr>
            <a:r>
              <a:rPr lang="en-US" sz="2000" b="1" dirty="0" smtClean="0"/>
              <a:t>1. Default access modifier</a:t>
            </a:r>
            <a:endParaRPr lang="en-US" sz="2000" dirty="0" smtClean="0"/>
          </a:p>
          <a:p>
            <a:pPr algn="just">
              <a:buNone/>
            </a:pPr>
            <a:r>
              <a:rPr lang="en-US" sz="2000" dirty="0" smtClean="0"/>
              <a:t>When we do not mention any access modifier, it is called default access modifier. The scope of this modifier is limited to the package only. </a:t>
            </a:r>
          </a:p>
          <a:p>
            <a:pPr algn="just">
              <a:buNone/>
            </a:pPr>
            <a:r>
              <a:rPr lang="en-US" sz="2000" dirty="0" smtClean="0"/>
              <a:t>This means that if we have a class with the default access modifier in a package, only those classes that are in this package can access this class. No other class outside this package can access this class. </a:t>
            </a:r>
          </a:p>
          <a:p>
            <a:pPr algn="just">
              <a:buNone/>
            </a:pPr>
            <a:r>
              <a:rPr lang="en-US" sz="2000" dirty="0" smtClean="0"/>
              <a:t>Similarly, if we have a default method or data member in a class, it would not be visible in the class of another package.</a:t>
            </a:r>
          </a:p>
          <a:p>
            <a:pPr algn="just">
              <a:buNone/>
            </a:pPr>
            <a:endParaRPr lang="en-US" sz="2000" dirty="0" smtClean="0"/>
          </a:p>
          <a:p>
            <a:pPr>
              <a:buNone/>
            </a:pPr>
            <a:r>
              <a:rPr lang="en-US" sz="2000" b="1" dirty="0" smtClean="0"/>
              <a:t>2. Private access modifier</a:t>
            </a:r>
          </a:p>
          <a:p>
            <a:pPr>
              <a:buNone/>
            </a:pPr>
            <a:r>
              <a:rPr lang="en-US" sz="2000" dirty="0" smtClean="0"/>
              <a:t>The scope of private modifier is limited to the class only.</a:t>
            </a:r>
          </a:p>
          <a:p>
            <a:pPr>
              <a:buNone/>
            </a:pPr>
            <a:r>
              <a:rPr lang="en-US" sz="2000" dirty="0" smtClean="0"/>
              <a:t>Private Data members and methods are only accessible within the class</a:t>
            </a:r>
          </a:p>
          <a:p>
            <a:pPr>
              <a:buNone/>
            </a:pPr>
            <a:r>
              <a:rPr lang="en-US" sz="2000" dirty="0" smtClean="0"/>
              <a:t>Class and </a:t>
            </a:r>
            <a:r>
              <a:rPr lang="en-US" sz="2000" b="1" u="sng" dirty="0" smtClean="0">
                <a:hlinkClick r:id="rId2"/>
              </a:rPr>
              <a:t>Interface</a:t>
            </a:r>
            <a:r>
              <a:rPr lang="en-US" sz="2000" dirty="0" smtClean="0"/>
              <a:t> cannot be declared as private</a:t>
            </a:r>
          </a:p>
          <a:p>
            <a:pPr>
              <a:buNone/>
            </a:pPr>
            <a:r>
              <a:rPr lang="en-US" sz="2000" dirty="0" smtClean="0"/>
              <a:t>If a class has </a:t>
            </a:r>
            <a:r>
              <a:rPr lang="en-US" sz="2000" b="1" u="sng" dirty="0" smtClean="0">
                <a:hlinkClick r:id="rId3"/>
              </a:rPr>
              <a:t>private constructor</a:t>
            </a:r>
            <a:r>
              <a:rPr lang="en-US" sz="2000" dirty="0" smtClean="0"/>
              <a:t> then you cannot create the object of that class from outside of the class.</a:t>
            </a:r>
          </a:p>
          <a:p>
            <a:pPr algn="just">
              <a:buNone/>
            </a:pPr>
            <a:endParaRPr lang="en-US" sz="2000"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424</TotalTime>
  <Words>547</Words>
  <Application>Microsoft Office PowerPoint</Application>
  <PresentationFormat>Custom</PresentationFormat>
  <Paragraphs>112</Paragraphs>
  <Slides>15</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1_Office Theme</vt:lpstr>
      <vt:lpstr>Contents Slide Master</vt:lpstr>
      <vt:lpstr>CorelDRAW</vt:lpstr>
      <vt:lpstr>Slide 1</vt:lpstr>
      <vt:lpstr>Lecture Objectives </vt:lpstr>
      <vt:lpstr>Slide 3</vt:lpstr>
      <vt:lpstr>Slide 4</vt:lpstr>
      <vt:lpstr>Slide 5</vt:lpstr>
      <vt:lpstr>Slide 6</vt:lpstr>
      <vt:lpstr>Slide 7</vt:lpstr>
      <vt:lpstr>Slide 8</vt:lpstr>
      <vt:lpstr>Slide 9</vt:lpstr>
      <vt:lpstr>Slide 10</vt:lpstr>
      <vt:lpstr>Slide 11</vt:lpstr>
      <vt:lpstr>QUIZ: </vt:lpstr>
      <vt:lpstr>Summary: </vt:lpstr>
      <vt:lpstr>References: </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97</cp:revision>
  <dcterms:created xsi:type="dcterms:W3CDTF">2019-01-09T10:33:58Z</dcterms:created>
  <dcterms:modified xsi:type="dcterms:W3CDTF">2022-06-17T06:23:53Z</dcterms:modified>
</cp:coreProperties>
</file>