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287" r:id="rId3"/>
    <p:sldId id="281" r:id="rId4"/>
    <p:sldId id="411" r:id="rId5"/>
    <p:sldId id="424" r:id="rId6"/>
    <p:sldId id="425" r:id="rId7"/>
    <p:sldId id="426" r:id="rId8"/>
    <p:sldId id="427" r:id="rId9"/>
    <p:sldId id="428" r:id="rId10"/>
    <p:sldId id="433" r:id="rId11"/>
    <p:sldId id="434" r:id="rId12"/>
    <p:sldId id="398" r:id="rId13"/>
    <p:sldId id="408" r:id="rId14"/>
    <p:sldId id="409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untime-polymorphism-in-java" TargetMode="External"/><Relationship Id="rId2" Type="http://schemas.openxmlformats.org/officeDocument/2006/relationships/hyperlink" Target="https://youtu.be/jg4MpYr1T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encapsulation-in-java/" TargetMode="External"/><Relationship Id="rId5" Type="http://schemas.openxmlformats.org/officeDocument/2006/relationships/hyperlink" Target="https://www.tutorialspoint.com/java/java_encapsulation.htm" TargetMode="External"/><Relationship Id="rId4" Type="http://schemas.openxmlformats.org/officeDocument/2006/relationships/hyperlink" Target="https://www.javatpoint.com/encapsula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Polymorphism, Encapsulation and data privacy.</a:t>
            </a:r>
          </a:p>
        </p:txBody>
      </p:sp>
    </p:spTree>
    <p:extLst>
      <p:ext uri="{BB962C8B-B14F-4D97-AF65-F5344CB8AC3E}">
        <p14:creationId xmlns:p14="http://schemas.microsoft.com/office/powerpoint/2010/main" xmlns="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Privacy using Encapsulation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Encapsulated data is accessed using the 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Accessor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(getter)” and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Mutator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(setter)” methods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Accessors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Methods to retrieve the hidden data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Mutators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Methods to change hidden data.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46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504497" y="2136339"/>
            <a:ext cx="86395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Which among the following best describes polymorphism?</a:t>
            </a:r>
            <a:br>
              <a:rPr lang="en-US" dirty="0" smtClean="0"/>
            </a:br>
            <a:r>
              <a:rPr lang="en-US" dirty="0" smtClean="0"/>
              <a:t>a) It is the ability for a message/data to be processed in more than one form</a:t>
            </a:r>
            <a:br>
              <a:rPr lang="en-US" dirty="0" smtClean="0"/>
            </a:br>
            <a:r>
              <a:rPr lang="en-US" dirty="0" smtClean="0"/>
              <a:t>b) It is the ability for a message/data to be processed in only 1 form</a:t>
            </a:r>
            <a:br>
              <a:rPr lang="en-US" dirty="0" smtClean="0"/>
            </a:br>
            <a:r>
              <a:rPr lang="en-US" dirty="0" smtClean="0"/>
              <a:t>c) It is the ability for many messages/data to be processed in one way</a:t>
            </a:r>
            <a:br>
              <a:rPr lang="en-US" dirty="0" smtClean="0"/>
            </a:br>
            <a:r>
              <a:rPr lang="en-US" dirty="0" smtClean="0"/>
              <a:t>d) It is the ability for undefined message/data to be processed in at least one way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smtClean="0"/>
              <a:t>2. If </a:t>
            </a:r>
            <a:r>
              <a:rPr lang="en-US" dirty="0" smtClean="0"/>
              <a:t>same message is passed to objects of several different classes and all of those can respond in a different way, what is this feature called?</a:t>
            </a:r>
            <a:br>
              <a:rPr lang="en-US" dirty="0" smtClean="0"/>
            </a:br>
            <a:r>
              <a:rPr lang="en-US" dirty="0" smtClean="0"/>
              <a:t>a) Inheritance</a:t>
            </a:r>
            <a:br>
              <a:rPr lang="en-US" dirty="0" smtClean="0"/>
            </a:br>
            <a:r>
              <a:rPr lang="en-US" dirty="0" smtClean="0"/>
              <a:t>b) Overloading</a:t>
            </a:r>
            <a:br>
              <a:rPr lang="en-US" dirty="0" smtClean="0"/>
            </a:br>
            <a:r>
              <a:rPr lang="en-US" dirty="0" smtClean="0"/>
              <a:t>c) Polymorphism</a:t>
            </a:r>
            <a:br>
              <a:rPr lang="en-US" dirty="0" smtClean="0"/>
            </a:br>
            <a:r>
              <a:rPr lang="en-US" dirty="0" smtClean="0"/>
              <a:t>d) Overriding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75755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400" dirty="0" smtClean="0"/>
              <a:t>Polymorphism, Encapsulation and data privacy.</a:t>
            </a: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298604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757555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u="sng" dirty="0" smtClean="0">
                <a:hlinkClick r:id="rId2"/>
              </a:rPr>
              <a:t>https://youtu.be/jg4MpYr1TBc</a:t>
            </a:r>
            <a:endParaRPr lang="en-US" u="sng" dirty="0" smtClean="0"/>
          </a:p>
          <a:p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https://www.javatpoint.com/runtime-polymorphism-in-java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https://www.javatpoint.com/encapsulation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https://www.tutorialspoint.com/java/java_encapsulation.htm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https://www.geeksforgeeks.org/encapsulation-in-java/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806943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r>
              <a:rPr lang="en-US" sz="2400" dirty="0" smtClean="0"/>
              <a:t>Polymorphism, Encapsulation and data privacy.</a:t>
            </a: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 smtClean="0"/>
              <a:t>Polymorphism</a:t>
            </a:r>
          </a:p>
          <a:p>
            <a:pPr algn="just">
              <a:buNone/>
            </a:pPr>
            <a:r>
              <a:rPr lang="en-US" sz="2000" b="1" dirty="0" smtClean="0"/>
              <a:t>Polymorphism in Java</a:t>
            </a:r>
            <a:r>
              <a:rPr lang="en-US" sz="2000" dirty="0" smtClean="0"/>
              <a:t> is a concept by which we can perform a </a:t>
            </a:r>
            <a:r>
              <a:rPr lang="en-US" sz="2000" i="1" dirty="0" smtClean="0"/>
              <a:t>single action in different ways</a:t>
            </a:r>
            <a:r>
              <a:rPr lang="en-US" sz="2000" dirty="0" smtClean="0"/>
              <a:t>. Polymorphism is derived from 2 Greek words: poly and morphs. The word "poly" means many and "morphs" means forms. So polymorphism means many forms.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There are two types of polymorphism in Java: compile-time polymorphism and runtime polymorphism. We can perform polymorphism in java by method overloading and method overriding.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If you overload a static method in Java, it is the example of compile time polymorphism. Here, we will focus on runtime polymorphism in java.</a:t>
            </a:r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508229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400" dirty="0" smtClean="0"/>
              <a:t>There are two types of polymorphism in Java: compile-time polymorphism and runtime polymorphism. We can perform polymorphism in java by method overloading and method overriding.</a:t>
            </a:r>
          </a:p>
          <a:p>
            <a:pPr algn="just">
              <a:buNone/>
            </a:pPr>
            <a:r>
              <a:rPr lang="en-US" sz="2400" dirty="0" smtClean="0"/>
              <a:t>If you overload a static method in Java, it is the example of compile time polymorphism. Here, we will focus on runtime polymorphism in java.</a:t>
            </a:r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Upcasting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If the reference variable of Parent class refers to the object of Child class, it is known as </a:t>
            </a:r>
            <a:r>
              <a:rPr lang="en-US" sz="2400" dirty="0" err="1" smtClean="0"/>
              <a:t>upcasting</a:t>
            </a:r>
            <a:r>
              <a:rPr lang="en-US" sz="2400" dirty="0" smtClean="0"/>
              <a:t>. For example:</a:t>
            </a:r>
          </a:p>
          <a:p>
            <a:pPr>
              <a:buNone/>
            </a:pPr>
            <a:r>
              <a:rPr lang="en-US" sz="2400" b="1" dirty="0" smtClean="0"/>
              <a:t>class</a:t>
            </a:r>
            <a:r>
              <a:rPr lang="en-US" sz="2400" dirty="0" smtClean="0"/>
              <a:t> A{}  </a:t>
            </a:r>
          </a:p>
          <a:p>
            <a:pPr>
              <a:buNone/>
            </a:pPr>
            <a:r>
              <a:rPr lang="en-US" sz="2400" b="1" dirty="0" smtClean="0"/>
              <a:t>class</a:t>
            </a:r>
            <a:r>
              <a:rPr lang="en-US" sz="2400" dirty="0" smtClean="0"/>
              <a:t> B </a:t>
            </a:r>
            <a:r>
              <a:rPr lang="en-US" sz="2400" b="1" dirty="0" smtClean="0"/>
              <a:t>extends</a:t>
            </a:r>
            <a:r>
              <a:rPr lang="en-US" sz="2400" dirty="0" smtClean="0"/>
              <a:t> A{}  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 </a:t>
            </a:r>
            <a:r>
              <a:rPr lang="en-US" sz="2400" dirty="0" err="1" smtClean="0"/>
              <a:t>a</a:t>
            </a:r>
            <a:r>
              <a:rPr lang="en-US" sz="2400" dirty="0" smtClean="0"/>
              <a:t>=</a:t>
            </a:r>
            <a:r>
              <a:rPr lang="en-US" sz="2400" b="1" dirty="0" smtClean="0"/>
              <a:t>new</a:t>
            </a:r>
            <a:r>
              <a:rPr lang="en-US" sz="2400" dirty="0" smtClean="0"/>
              <a:t> B();//</a:t>
            </a:r>
            <a:r>
              <a:rPr lang="en-US" sz="2400" dirty="0" err="1" smtClean="0"/>
              <a:t>upcasting</a:t>
            </a:r>
            <a:r>
              <a:rPr lang="en-US" sz="2400" dirty="0" smtClean="0"/>
              <a:t>  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upcasting</a:t>
            </a:r>
            <a:r>
              <a:rPr lang="en-US" sz="2400" dirty="0" smtClean="0"/>
              <a:t>, we can use the reference variable of class type or an interface type. For Example: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interface</a:t>
            </a:r>
            <a:r>
              <a:rPr lang="en-US" sz="2400" dirty="0" smtClean="0"/>
              <a:t> I{}  </a:t>
            </a:r>
          </a:p>
          <a:p>
            <a:pPr>
              <a:buNone/>
            </a:pPr>
            <a:r>
              <a:rPr lang="en-US" sz="2400" b="1" dirty="0" smtClean="0"/>
              <a:t>class</a:t>
            </a:r>
            <a:r>
              <a:rPr lang="en-US" sz="2400" dirty="0" smtClean="0"/>
              <a:t> A{}  </a:t>
            </a:r>
          </a:p>
          <a:p>
            <a:pPr>
              <a:buNone/>
            </a:pPr>
            <a:r>
              <a:rPr lang="en-US" sz="2400" b="1" dirty="0" smtClean="0"/>
              <a:t>class</a:t>
            </a:r>
            <a:r>
              <a:rPr lang="en-US" sz="2400" dirty="0" smtClean="0"/>
              <a:t> B </a:t>
            </a:r>
            <a:r>
              <a:rPr lang="en-US" sz="2400" b="1" dirty="0" smtClean="0"/>
              <a:t>extends</a:t>
            </a:r>
            <a:r>
              <a:rPr lang="en-US" sz="2400" dirty="0" smtClean="0"/>
              <a:t> A </a:t>
            </a:r>
            <a:r>
              <a:rPr lang="en-US" sz="2400" b="1" dirty="0" smtClean="0"/>
              <a:t>implements</a:t>
            </a:r>
            <a:r>
              <a:rPr lang="en-US" sz="2400" dirty="0" smtClean="0"/>
              <a:t> I{}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Here, the relationship of B class would be:</a:t>
            </a:r>
          </a:p>
          <a:p>
            <a:r>
              <a:rPr lang="en-US" sz="2400" dirty="0" smtClean="0"/>
              <a:t>B IS-A A</a:t>
            </a:r>
          </a:p>
          <a:p>
            <a:r>
              <a:rPr lang="en-US" sz="2400" dirty="0" smtClean="0"/>
              <a:t>B IS-A I</a:t>
            </a:r>
          </a:p>
          <a:p>
            <a:r>
              <a:rPr lang="en-US" sz="2400" dirty="0" smtClean="0"/>
              <a:t>B IS-A Object</a:t>
            </a:r>
          </a:p>
          <a:p>
            <a:pPr>
              <a:buNone/>
            </a:pPr>
            <a:r>
              <a:rPr lang="en-US" sz="2400" dirty="0" smtClean="0"/>
              <a:t>Since Object is the root class of all classes in Java, so we can write B IS-A Object.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/>
              <a:t>Example of Java Runtime Polymorphism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300" b="1" dirty="0" smtClean="0"/>
              <a:t>class</a:t>
            </a:r>
            <a:r>
              <a:rPr lang="en-US" sz="2300" dirty="0" smtClean="0"/>
              <a:t> Bike{  </a:t>
            </a:r>
          </a:p>
          <a:p>
            <a:pPr>
              <a:buNone/>
            </a:pPr>
            <a:r>
              <a:rPr lang="en-US" sz="2300" dirty="0" smtClean="0"/>
              <a:t>  </a:t>
            </a:r>
            <a:r>
              <a:rPr lang="en-US" sz="2300" b="1" dirty="0" smtClean="0"/>
              <a:t>void</a:t>
            </a:r>
            <a:r>
              <a:rPr lang="en-US" sz="2300" dirty="0" smtClean="0"/>
              <a:t> run(){</a:t>
            </a:r>
            <a:r>
              <a:rPr lang="en-US" sz="2300" dirty="0" err="1" smtClean="0"/>
              <a:t>System.out.println</a:t>
            </a:r>
            <a:r>
              <a:rPr lang="en-US" sz="2300" dirty="0" smtClean="0"/>
              <a:t>("running");}  </a:t>
            </a:r>
          </a:p>
          <a:p>
            <a:pPr>
              <a:buNone/>
            </a:pPr>
            <a:r>
              <a:rPr lang="en-US" sz="2300" dirty="0" smtClean="0"/>
              <a:t>}  </a:t>
            </a:r>
          </a:p>
          <a:p>
            <a:pPr>
              <a:buNone/>
            </a:pPr>
            <a:r>
              <a:rPr lang="en-US" sz="2300" b="1" dirty="0" smtClean="0"/>
              <a:t>class</a:t>
            </a:r>
            <a:r>
              <a:rPr lang="en-US" sz="2300" dirty="0" smtClean="0"/>
              <a:t> Splendor </a:t>
            </a:r>
            <a:r>
              <a:rPr lang="en-US" sz="2300" b="1" dirty="0" smtClean="0"/>
              <a:t>extends</a:t>
            </a:r>
            <a:r>
              <a:rPr lang="en-US" sz="2300" dirty="0" smtClean="0"/>
              <a:t> Bike{  </a:t>
            </a:r>
          </a:p>
          <a:p>
            <a:pPr>
              <a:buNone/>
            </a:pPr>
            <a:r>
              <a:rPr lang="en-US" sz="2300" dirty="0" smtClean="0"/>
              <a:t>  </a:t>
            </a:r>
            <a:r>
              <a:rPr lang="en-US" sz="2300" b="1" dirty="0" smtClean="0"/>
              <a:t>void</a:t>
            </a:r>
            <a:r>
              <a:rPr lang="en-US" sz="2300" dirty="0" smtClean="0"/>
              <a:t> run(){</a:t>
            </a:r>
            <a:r>
              <a:rPr lang="en-US" sz="2300" dirty="0" err="1" smtClean="0"/>
              <a:t>System.out.println</a:t>
            </a:r>
            <a:r>
              <a:rPr lang="en-US" sz="2300" dirty="0" smtClean="0"/>
              <a:t>("running safely with 60km");}  </a:t>
            </a:r>
          </a:p>
          <a:p>
            <a:pPr>
              <a:buNone/>
            </a:pPr>
            <a:r>
              <a:rPr lang="en-US" sz="2300" dirty="0" smtClean="0"/>
              <a:t> </a:t>
            </a:r>
          </a:p>
          <a:p>
            <a:pPr>
              <a:buNone/>
            </a:pPr>
            <a:r>
              <a:rPr lang="en-US" sz="2300" dirty="0" smtClean="0"/>
              <a:t>  </a:t>
            </a:r>
            <a:r>
              <a:rPr lang="en-US" sz="2300" b="1" dirty="0" smtClean="0"/>
              <a:t>public</a:t>
            </a:r>
            <a:r>
              <a:rPr lang="en-US" sz="2300" dirty="0" smtClean="0"/>
              <a:t> </a:t>
            </a:r>
            <a:r>
              <a:rPr lang="en-US" sz="2300" b="1" dirty="0" smtClean="0"/>
              <a:t>static</a:t>
            </a:r>
            <a:r>
              <a:rPr lang="en-US" sz="2300" dirty="0" smtClean="0"/>
              <a:t> </a:t>
            </a:r>
            <a:r>
              <a:rPr lang="en-US" sz="2300" b="1" dirty="0" smtClean="0"/>
              <a:t>void</a:t>
            </a:r>
            <a:r>
              <a:rPr lang="en-US" sz="2300" dirty="0" smtClean="0"/>
              <a:t> main(String </a:t>
            </a:r>
            <a:r>
              <a:rPr lang="en-US" sz="2300" dirty="0" err="1" smtClean="0"/>
              <a:t>args</a:t>
            </a:r>
            <a:r>
              <a:rPr lang="en-US" sz="2300" dirty="0" smtClean="0"/>
              <a:t>[]){  </a:t>
            </a:r>
          </a:p>
          <a:p>
            <a:pPr>
              <a:buNone/>
            </a:pPr>
            <a:r>
              <a:rPr lang="en-US" sz="2300" dirty="0" smtClean="0"/>
              <a:t>    Bike b = </a:t>
            </a:r>
            <a:r>
              <a:rPr lang="en-US" sz="2300" b="1" dirty="0" smtClean="0"/>
              <a:t>new</a:t>
            </a:r>
            <a:r>
              <a:rPr lang="en-US" sz="2300" dirty="0" smtClean="0"/>
              <a:t> Splendor();//</a:t>
            </a:r>
            <a:r>
              <a:rPr lang="en-US" sz="2300" dirty="0" err="1" smtClean="0"/>
              <a:t>upcasting</a:t>
            </a:r>
            <a:r>
              <a:rPr lang="en-US" sz="2300" dirty="0" smtClean="0"/>
              <a:t>  </a:t>
            </a:r>
          </a:p>
          <a:p>
            <a:pPr>
              <a:buNone/>
            </a:pPr>
            <a:r>
              <a:rPr lang="en-US" sz="2300" dirty="0" smtClean="0"/>
              <a:t>    </a:t>
            </a:r>
            <a:r>
              <a:rPr lang="en-US" sz="2300" dirty="0" err="1" smtClean="0"/>
              <a:t>b.run</a:t>
            </a:r>
            <a:r>
              <a:rPr lang="en-US" sz="2300" dirty="0" smtClean="0"/>
              <a:t>();  </a:t>
            </a:r>
          </a:p>
          <a:p>
            <a:pPr>
              <a:buNone/>
            </a:pPr>
            <a:r>
              <a:rPr lang="en-US" sz="2300" dirty="0" smtClean="0"/>
              <a:t>  }  </a:t>
            </a:r>
          </a:p>
          <a:p>
            <a:pPr>
              <a:buNone/>
            </a:pPr>
            <a:r>
              <a:rPr lang="en-US" sz="2300" dirty="0" smtClean="0"/>
              <a:t>}  </a:t>
            </a:r>
          </a:p>
          <a:p>
            <a:pPr>
              <a:buNone/>
            </a:pPr>
            <a:r>
              <a:rPr lang="en-US" sz="2300" dirty="0" smtClean="0"/>
              <a:t>Output:</a:t>
            </a:r>
          </a:p>
          <a:p>
            <a:pPr>
              <a:buNone/>
            </a:pPr>
            <a:r>
              <a:rPr lang="en-US" sz="2300" dirty="0" smtClean="0"/>
              <a:t>running safely with 60km.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Java Runtime Polymorphism with Data Member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400" dirty="0" smtClean="0"/>
              <a:t>Rule: Runtime polymorphism can't be achieved by data members.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Java Runtime Polymorphism with Multilevel Inheritance</a:t>
            </a:r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>
              <a:buNone/>
            </a:pPr>
            <a:r>
              <a:rPr lang="en-US" sz="2000" b="1" dirty="0" smtClean="0"/>
              <a:t>Encapsulation in Java</a:t>
            </a:r>
            <a:r>
              <a:rPr lang="en-US" sz="2000" dirty="0" smtClean="0"/>
              <a:t> is a </a:t>
            </a:r>
            <a:r>
              <a:rPr lang="en-US" sz="2000" i="1" dirty="0" smtClean="0"/>
              <a:t>process of wrapping code and data together into a single unit</a:t>
            </a:r>
            <a:r>
              <a:rPr lang="en-US" sz="2000" dirty="0" smtClean="0"/>
              <a:t>, for example, a capsule which is mixed of several medicines.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Protective Barrier to prevent data being directly used outside the class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Hides the implementation level details.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/>
              <a:t>The Java Bean class is the example of a fully encapsulated class.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Advantage of Encapsulation in Java</a:t>
            </a:r>
          </a:p>
          <a:p>
            <a:r>
              <a:rPr lang="en-US" sz="2000" dirty="0" smtClean="0"/>
              <a:t>make the class </a:t>
            </a:r>
            <a:r>
              <a:rPr lang="en-US" sz="2000" b="1" dirty="0" smtClean="0"/>
              <a:t>read-only or write-only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It provides you the </a:t>
            </a:r>
            <a:r>
              <a:rPr lang="en-US" sz="2000" b="1" dirty="0" smtClean="0"/>
              <a:t>control over the data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is a way to achieve </a:t>
            </a:r>
            <a:r>
              <a:rPr lang="en-US" sz="2000" b="1" dirty="0" smtClean="0"/>
              <a:t>data hiding</a:t>
            </a:r>
            <a:r>
              <a:rPr lang="en-US" sz="2000" dirty="0" smtClean="0"/>
              <a:t> in Java because other class will not be able to access the data through the private data members.</a:t>
            </a:r>
          </a:p>
          <a:p>
            <a:r>
              <a:rPr lang="en-US" sz="2000" dirty="0" smtClean="0"/>
              <a:t>The encapsulate class is </a:t>
            </a:r>
            <a:r>
              <a:rPr lang="en-US" sz="2000" b="1" dirty="0" smtClean="0"/>
              <a:t>easy to test</a:t>
            </a:r>
            <a:r>
              <a:rPr lang="en-US" sz="2000" dirty="0" smtClean="0"/>
              <a:t>. So, it is better for unit testing.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Privacy using Encapsulation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Fields 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class are made private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prevent  it to be accessed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outside the class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Private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fields can be accessed only by using the public methods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the class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leads to Data Hiding or Privacy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1112</TotalTime>
  <Words>333</Words>
  <Application>Microsoft Office PowerPoint</Application>
  <PresentationFormat>Custom</PresentationFormat>
  <Paragraphs>120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1_Office Theme</vt:lpstr>
      <vt:lpstr>Contents Slide Master</vt:lpstr>
      <vt:lpstr>CorelDRAW</vt:lpstr>
      <vt:lpstr>Slide 1</vt:lpstr>
      <vt:lpstr>Lecture Objectives </vt:lpstr>
      <vt:lpstr>Slide 3</vt:lpstr>
      <vt:lpstr>Slide 4</vt:lpstr>
      <vt:lpstr>Slide 5</vt:lpstr>
      <vt:lpstr>Slide 6</vt:lpstr>
      <vt:lpstr>Slide 7</vt:lpstr>
      <vt:lpstr>Slide 8</vt:lpstr>
      <vt:lpstr>Data Privacy using Encapsulation </vt:lpstr>
      <vt:lpstr>Data Privacy using Encapsulation </vt:lpstr>
      <vt:lpstr>QUIZ: </vt:lpstr>
      <vt:lpstr>Summary: </vt:lpstr>
      <vt:lpstr>References: 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103</cp:revision>
  <dcterms:created xsi:type="dcterms:W3CDTF">2019-01-09T10:33:58Z</dcterms:created>
  <dcterms:modified xsi:type="dcterms:W3CDTF">2022-06-17T06:28:39Z</dcterms:modified>
</cp:coreProperties>
</file>