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7"/>
  </p:notesMasterIdLst>
  <p:handoutMasterIdLst>
    <p:handoutMasterId r:id="rId18"/>
  </p:handoutMasterIdLst>
  <p:sldIdLst>
    <p:sldId id="287" r:id="rId3"/>
    <p:sldId id="281" r:id="rId4"/>
    <p:sldId id="442" r:id="rId5"/>
    <p:sldId id="444" r:id="rId6"/>
    <p:sldId id="443" r:id="rId7"/>
    <p:sldId id="435" r:id="rId8"/>
    <p:sldId id="436" r:id="rId9"/>
    <p:sldId id="445" r:id="rId10"/>
    <p:sldId id="438" r:id="rId11"/>
    <p:sldId id="446" r:id="rId12"/>
    <p:sldId id="398" r:id="rId13"/>
    <p:sldId id="408" r:id="rId14"/>
    <p:sldId id="409"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D8137"/>
    <a:srgbClr val="BC8F00"/>
    <a:srgbClr val="860000"/>
    <a:srgbClr val="00B0F0"/>
    <a:srgbClr val="1B3F5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autoAdjust="0"/>
    <p:restoredTop sz="94624" autoAdjust="0"/>
  </p:normalViewPr>
  <p:slideViewPr>
    <p:cSldViewPr snapToGrid="0">
      <p:cViewPr>
        <p:scale>
          <a:sx n="60" d="100"/>
          <a:sy n="60" d="100"/>
        </p:scale>
        <p:origin x="-1032" y="-168"/>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 xmlns:p14="http://schemas.microsoft.com/office/powerpoint/2010/main" val="1971782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marcus-biel.com/advanced-exception-handling-in-java/" TargetMode="External"/><Relationship Id="rId3" Type="http://schemas.openxmlformats.org/officeDocument/2006/relationships/hyperlink" Target="https://www.javatpoint.com/exception-handling-in-java" TargetMode="External"/><Relationship Id="rId7" Type="http://schemas.openxmlformats.org/officeDocument/2006/relationships/hyperlink" Target="https://www.edureka.co/blog/java-exception-handling" TargetMode="External"/><Relationship Id="rId2" Type="http://schemas.openxmlformats.org/officeDocument/2006/relationships/hyperlink" Target="https://www.tutorialspoint.com/java/java_exceptions.htm" TargetMode="External"/><Relationship Id="rId1" Type="http://schemas.openxmlformats.org/officeDocument/2006/relationships/slideLayout" Target="../slideLayouts/slideLayout2.xml"/><Relationship Id="rId6" Type="http://schemas.openxmlformats.org/officeDocument/2006/relationships/hyperlink" Target="https://docs.oracle.com/javase/tutorial/essential/exceptions/definition.html" TargetMode="External"/><Relationship Id="rId5" Type="http://schemas.openxmlformats.org/officeDocument/2006/relationships/hyperlink" Target="https://beginnersbook.com/2013/04/java-exception-handling/" TargetMode="External"/><Relationship Id="rId4" Type="http://schemas.openxmlformats.org/officeDocument/2006/relationships/hyperlink" Target="https://www.geeksforgeeks.org/exceptions-in-java/"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p:oleObj spid="_x0000_s11293" name="CorelDRAW" r:id="rId3"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 xmlns:a14="http://schemas.microsoft.com/office/drawing/2010/main">
                  <a14:imgLayer r:embed="rId6">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5921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PROJECT BASED LEARNING IN JAVA</a:t>
            </a:r>
          </a:p>
          <a:p>
            <a:pPr algn="ctr" defTabSz="622300">
              <a:lnSpc>
                <a:spcPct val="90000"/>
              </a:lnSpc>
              <a:spcBef>
                <a:spcPct val="0"/>
              </a:spcBef>
              <a:spcAft>
                <a:spcPct val="35000"/>
              </a:spcAft>
            </a:pPr>
            <a:r>
              <a:rPr lang="en-US" sz="2000" b="1" smtClean="0">
                <a:solidFill>
                  <a:prstClr val="black">
                    <a:lumMod val="85000"/>
                    <a:lumOff val="15000"/>
                  </a:prstClr>
                </a:solidFill>
                <a:latin typeface="Times New Roman" panose="02020603050405020304" pitchFamily="18" charset="0"/>
                <a:cs typeface="Times New Roman" panose="02020603050405020304" pitchFamily="18" charset="0"/>
              </a:rPr>
              <a:t>(20CST-319/20ITT-319)</a:t>
            </a:r>
          </a:p>
          <a:p>
            <a:pPr lvl="0" algn="ctr" defTabSz="622300">
              <a:lnSpc>
                <a:spcPct val="90000"/>
              </a:lnSpc>
              <a:spcBef>
                <a:spcPct val="0"/>
              </a:spcBef>
              <a:spcAft>
                <a:spcPct val="35000"/>
              </a:spcAft>
            </a:pPr>
            <a:endPar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3178041" y="4392889"/>
            <a:ext cx="6432043" cy="800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3206107" y="4985847"/>
            <a:ext cx="7047166" cy="830997"/>
          </a:xfrm>
          <a:prstGeom prst="rect">
            <a:avLst/>
          </a:prstGeom>
          <a:noFill/>
        </p:spPr>
        <p:txBody>
          <a:bodyPr wrap="square" rtlCol="0">
            <a:spAutoFit/>
          </a:bodyPr>
          <a:lstStyle/>
          <a:p>
            <a:pPr algn="ctr"/>
            <a:r>
              <a:rPr lang="en-US" sz="2400" dirty="0" smtClean="0"/>
              <a:t>Introduction to Exceptions. Difference between error and exception</a:t>
            </a:r>
          </a:p>
        </p:txBody>
      </p:sp>
    </p:spTree>
    <p:extLst>
      <p:ext uri="{BB962C8B-B14F-4D97-AF65-F5344CB8AC3E}">
        <p14:creationId xmlns=""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152400"/>
            <a:ext cx="10744591" cy="990600"/>
          </a:xfrm>
        </p:spPr>
        <p:txBody>
          <a:bodyPr>
            <a:noAutofit/>
          </a:bodyPr>
          <a:lstStyle/>
          <a:p>
            <a:r>
              <a:rPr lang="en-US" sz="2800" b="1" dirty="0" smtClean="0"/>
              <a:t>Example of Exception</a:t>
            </a:r>
            <a:endParaRPr lang="en-US" sz="2800" b="1" dirty="0"/>
          </a:p>
        </p:txBody>
      </p:sp>
      <p:sp>
        <p:nvSpPr>
          <p:cNvPr id="3" name="Content Placeholder 2"/>
          <p:cNvSpPr>
            <a:spLocks noGrp="1"/>
          </p:cNvSpPr>
          <p:nvPr>
            <p:ph idx="1"/>
          </p:nvPr>
        </p:nvSpPr>
        <p:spPr>
          <a:xfrm>
            <a:off x="838200" y="1037350"/>
            <a:ext cx="10515600" cy="4351338"/>
          </a:xfrm>
        </p:spPr>
        <p:txBody>
          <a:bodyPr>
            <a:noAutofit/>
          </a:bodyPr>
          <a:lstStyle/>
          <a:p>
            <a:pPr>
              <a:buNone/>
            </a:pPr>
            <a:r>
              <a:rPr lang="en-US" sz="1800" dirty="0" smtClean="0">
                <a:latin typeface="Times New Roman" pitchFamily="18" charset="0"/>
                <a:cs typeface="Times New Roman" pitchFamily="18" charset="0"/>
              </a:rPr>
              <a:t>public class </a:t>
            </a:r>
            <a:r>
              <a:rPr lang="en-US" sz="1800" dirty="0" err="1" smtClean="0">
                <a:latin typeface="Times New Roman" pitchFamily="18" charset="0"/>
                <a:cs typeface="Times New Roman" pitchFamily="18" charset="0"/>
              </a:rPr>
              <a:t>ExceptionExample</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public static void main(String[] </a:t>
            </a:r>
            <a:r>
              <a:rPr lang="en-US" sz="1800" dirty="0" err="1" smtClean="0">
                <a:latin typeface="Times New Roman" pitchFamily="18" charset="0"/>
                <a:cs typeface="Times New Roman" pitchFamily="18" charset="0"/>
              </a:rPr>
              <a:t>args</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x = 100;</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y = 0;</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z = x / y;</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a:t>
            </a:r>
          </a:p>
          <a:p>
            <a:pPr>
              <a:buNone/>
            </a:pPr>
            <a:r>
              <a:rPr lang="en-US" sz="1800" b="1" dirty="0" smtClean="0">
                <a:latin typeface="Times New Roman" pitchFamily="18" charset="0"/>
                <a:cs typeface="Times New Roman" pitchFamily="18" charset="0"/>
              </a:rPr>
              <a:t>Output</a:t>
            </a:r>
          </a:p>
          <a:p>
            <a:pPr>
              <a:buNone/>
            </a:pPr>
            <a:r>
              <a:rPr lang="en-US" sz="1800" dirty="0" err="1" smtClean="0">
                <a:latin typeface="Times New Roman" pitchFamily="18" charset="0"/>
                <a:cs typeface="Times New Roman" pitchFamily="18" charset="0"/>
              </a:rPr>
              <a:t>java.lang.ArithmeticException</a:t>
            </a:r>
            <a:r>
              <a:rPr lang="en-US" sz="1800" dirty="0" smtClean="0">
                <a:latin typeface="Times New Roman" pitchFamily="18" charset="0"/>
                <a:cs typeface="Times New Roman" pitchFamily="18" charset="0"/>
              </a:rPr>
              <a:t>: / by zero</a:t>
            </a:r>
          </a:p>
          <a:p>
            <a:pPr>
              <a:buNone/>
            </a:pPr>
            <a:r>
              <a:rPr lang="en-US" sz="1800" dirty="0" smtClean="0">
                <a:latin typeface="Times New Roman" pitchFamily="18" charset="0"/>
                <a:cs typeface="Times New Roman" pitchFamily="18" charset="0"/>
              </a:rPr>
              <a:t>  at </a:t>
            </a:r>
            <a:r>
              <a:rPr lang="en-US" sz="1800" dirty="0" err="1" smtClean="0">
                <a:latin typeface="Times New Roman" pitchFamily="18" charset="0"/>
                <a:cs typeface="Times New Roman" pitchFamily="18" charset="0"/>
              </a:rPr>
              <a:t>ExceptionExample.main</a:t>
            </a:r>
            <a:r>
              <a:rPr lang="en-US" sz="1800" dirty="0" smtClean="0">
                <a:latin typeface="Times New Roman" pitchFamily="18" charset="0"/>
                <a:cs typeface="Times New Roman" pitchFamily="18" charset="0"/>
              </a:rPr>
              <a:t>(ExceptionExample.java:7)</a:t>
            </a:r>
            <a:endParaRPr lang="en-US" sz="1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3196E4FA-0509-4C1E-ADB1-D05ADE4219A2}" type="slidenum">
              <a:rPr lang="en-US" smtClean="0"/>
              <a:pPr/>
              <a:t>10</a:t>
            </a:fld>
            <a:endParaRPr lang="en-US"/>
          </a:p>
        </p:txBody>
      </p:sp>
    </p:spTree>
    <p:extLst>
      <p:ext uri="{BB962C8B-B14F-4D97-AF65-F5344CB8AC3E}">
        <p14:creationId xmlns:p14="http://schemas.microsoft.com/office/powerpoint/2010/main" xmlns="" val="3815611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sz="2800" b="1" dirty="0">
                <a:latin typeface="Times New Roman" pitchFamily="18" charset="0"/>
                <a:cs typeface="Times New Roman" pitchFamily="18" charset="0"/>
              </a:rPr>
              <a:t>QUIZ: </a:t>
            </a:r>
            <a:endParaRPr lang="en-US" sz="2800" dirty="0">
              <a:latin typeface="Times New Roman" pitchFamily="18" charset="0"/>
              <a:cs typeface="Times New Roman" pitchFamily="18" charset="0"/>
            </a:endParaRPr>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sz="2800"/>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sz="2800"/>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sz="2800"/>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sz="2800"/>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sz="2800"/>
            </a:p>
          </p:txBody>
        </p:sp>
      </p:grpSp>
      <p:sp>
        <p:nvSpPr>
          <p:cNvPr id="9" name="Rectangle 8"/>
          <p:cNvSpPr/>
          <p:nvPr/>
        </p:nvSpPr>
        <p:spPr>
          <a:xfrm>
            <a:off x="777765" y="2012419"/>
            <a:ext cx="7278413" cy="1631216"/>
          </a:xfrm>
          <a:prstGeom prst="rect">
            <a:avLst/>
          </a:prstGeom>
        </p:spPr>
        <p:txBody>
          <a:bodyPr wrap="square">
            <a:spAutoFit/>
          </a:bodyPr>
          <a:lstStyle/>
          <a:p>
            <a:r>
              <a:rPr lang="en-US" sz="2000" dirty="0" smtClean="0"/>
              <a:t>1. When does Exceptions in Java arises in code sequence?</a:t>
            </a:r>
            <a:br>
              <a:rPr lang="en-US" sz="2000" dirty="0" smtClean="0"/>
            </a:br>
            <a:r>
              <a:rPr lang="en-US" sz="2000" dirty="0" smtClean="0"/>
              <a:t>a) Run Time</a:t>
            </a:r>
            <a:br>
              <a:rPr lang="en-US" sz="2000" dirty="0" smtClean="0"/>
            </a:br>
            <a:r>
              <a:rPr lang="en-US" sz="2000" dirty="0" smtClean="0"/>
              <a:t>b) Compilation Time</a:t>
            </a:r>
            <a:br>
              <a:rPr lang="en-US" sz="2000" dirty="0" smtClean="0"/>
            </a:br>
            <a:r>
              <a:rPr lang="en-US" sz="2000" dirty="0" smtClean="0"/>
              <a:t>c) Can Occur Any Time</a:t>
            </a:r>
            <a:br>
              <a:rPr lang="en-US" sz="2000" dirty="0" smtClean="0"/>
            </a:br>
            <a:r>
              <a:rPr lang="en-US" sz="2000" dirty="0" smtClean="0"/>
              <a:t>d) None of the mentioned</a:t>
            </a:r>
            <a:endParaRPr lang="en-US" sz="20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Summary: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665982" y="2141162"/>
            <a:ext cx="7575551" cy="1200329"/>
          </a:xfrm>
          <a:prstGeom prst="rect">
            <a:avLst/>
          </a:prstGeom>
          <a:noFill/>
          <a:ln w="9525">
            <a:noFill/>
            <a:miter lim="800000"/>
            <a:headEnd/>
            <a:tailEnd/>
          </a:ln>
          <a:effectLst/>
        </p:spPr>
        <p:txBody>
          <a:bodyPr wrap="square">
            <a:spAutoFit/>
          </a:bodyPr>
          <a:lstStyle/>
          <a:p>
            <a:r>
              <a:rPr lang="en-US" sz="2400" dirty="0">
                <a:latin typeface="Times New Roman" pitchFamily="18" charset="0"/>
                <a:cs typeface="Times New Roman" pitchFamily="18" charset="0"/>
              </a:rPr>
              <a:t>In this session, you were able to :</a:t>
            </a:r>
          </a:p>
          <a:p>
            <a:pPr algn="ctr">
              <a:tabLst>
                <a:tab pos="536575" algn="l"/>
              </a:tabLst>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Learn </a:t>
            </a:r>
            <a:r>
              <a:rPr lang="en-US" sz="2400" dirty="0">
                <a:latin typeface="Times New Roman" pitchFamily="18" charset="0"/>
                <a:cs typeface="Times New Roman" pitchFamily="18" charset="0"/>
              </a:rPr>
              <a:t>about </a:t>
            </a:r>
            <a:r>
              <a:rPr lang="en-US" sz="2400" dirty="0" smtClean="0">
                <a:latin typeface="Times New Roman" pitchFamily="18" charset="0"/>
                <a:cs typeface="Times New Roman" pitchFamily="18" charset="0"/>
              </a:rPr>
              <a:t>Introduction to Exceptions. Difference between error and exception</a:t>
            </a:r>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 xmlns:p14="http://schemas.microsoft.com/office/powerpoint/2010/main" val="8298604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561051" y="1391654"/>
            <a:ext cx="7575551" cy="4801314"/>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r>
              <a:rPr lang="en-IN" dirty="0" smtClean="0">
                <a:latin typeface="Times New Roman" pitchFamily="18" charset="0"/>
                <a:cs typeface="Times New Roman" pitchFamily="18" charset="0"/>
              </a:rPr>
              <a:t>1. </a:t>
            </a:r>
            <a:r>
              <a:rPr lang="en-IN" dirty="0" err="1" smtClean="0">
                <a:latin typeface="Times New Roman" pitchFamily="18" charset="0"/>
                <a:cs typeface="Times New Roman" pitchFamily="18" charset="0"/>
              </a:rPr>
              <a:t>Balaguruswamy</a:t>
            </a:r>
            <a:r>
              <a:rPr lang="en-IN" dirty="0" smtClean="0">
                <a:latin typeface="Times New Roman" pitchFamily="18" charset="0"/>
                <a:cs typeface="Times New Roman" pitchFamily="18" charset="0"/>
              </a:rPr>
              <a:t>, </a:t>
            </a:r>
            <a:r>
              <a:rPr lang="en-IN" i="1" dirty="0" smtClean="0">
                <a:latin typeface="Times New Roman" pitchFamily="18" charset="0"/>
                <a:cs typeface="Times New Roman" pitchFamily="18" charset="0"/>
              </a:rPr>
              <a:t>Java.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2. A Primer, </a:t>
            </a:r>
            <a:r>
              <a:rPr lang="en-IN" dirty="0" err="1" smtClean="0">
                <a:latin typeface="Times New Roman" pitchFamily="18" charset="0"/>
                <a:cs typeface="Times New Roman" pitchFamily="18" charset="0"/>
              </a:rPr>
              <a:t>E.Balaguruswamy</a:t>
            </a:r>
            <a:r>
              <a:rPr lang="en-IN" dirty="0" smtClean="0">
                <a:latin typeface="Times New Roman" pitchFamily="18" charset="0"/>
                <a:cs typeface="Times New Roman" pitchFamily="18" charset="0"/>
              </a:rPr>
              <a:t>, </a:t>
            </a:r>
            <a:r>
              <a:rPr lang="en-IN" i="1" dirty="0" smtClean="0">
                <a:latin typeface="Times New Roman" pitchFamily="18" charset="0"/>
                <a:cs typeface="Times New Roman" pitchFamily="18" charset="0"/>
              </a:rPr>
              <a:t>Programming with Java, </a:t>
            </a:r>
            <a:r>
              <a:rPr lang="en-IN" dirty="0" smtClean="0">
                <a:latin typeface="Times New Roman" pitchFamily="18" charset="0"/>
                <a:cs typeface="Times New Roman" pitchFamily="18" charset="0"/>
              </a:rPr>
              <a:t>Tata McGraw Hill Companies </a:t>
            </a:r>
          </a:p>
          <a:p>
            <a:r>
              <a:rPr lang="en-US" dirty="0" smtClean="0">
                <a:latin typeface="Times New Roman" pitchFamily="18" charset="0"/>
                <a:cs typeface="Times New Roman" pitchFamily="18" charset="0"/>
              </a:rPr>
              <a:t>3. John P. </a:t>
            </a:r>
            <a:r>
              <a:rPr lang="en-US" dirty="0" err="1" smtClean="0">
                <a:latin typeface="Times New Roman" pitchFamily="18" charset="0"/>
                <a:cs typeface="Times New Roman" pitchFamily="18" charset="0"/>
              </a:rPr>
              <a:t>Flynt</a:t>
            </a:r>
            <a:r>
              <a:rPr lang="en-US" dirty="0" smtClean="0">
                <a:latin typeface="Times New Roman" pitchFamily="18" charset="0"/>
                <a:cs typeface="Times New Roman" pitchFamily="18" charset="0"/>
              </a:rPr>
              <a:t> Thomson, </a:t>
            </a:r>
            <a:r>
              <a:rPr lang="en-US" i="1" dirty="0" smtClean="0">
                <a:latin typeface="Times New Roman" pitchFamily="18" charset="0"/>
                <a:cs typeface="Times New Roman" pitchFamily="18" charset="0"/>
              </a:rPr>
              <a:t>Java Programming.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b="1" dirty="0" smtClean="0"/>
              <a:t>ONLINE NOTES LINKS:</a:t>
            </a:r>
          </a:p>
          <a:p>
            <a:r>
              <a:rPr lang="en-US" u="sng" dirty="0" smtClean="0">
                <a:hlinkClick r:id="rId2"/>
              </a:rPr>
              <a:t>https://www.tutorialspoint.com/java/java_exceptions.htm</a:t>
            </a:r>
            <a:endParaRPr lang="en-US" dirty="0" smtClean="0"/>
          </a:p>
          <a:p>
            <a:r>
              <a:rPr lang="en-US" u="sng" dirty="0" smtClean="0">
                <a:hlinkClick r:id="rId3"/>
              </a:rPr>
              <a:t>https://www.javatpoint.com/exception-handling-in-java</a:t>
            </a:r>
            <a:endParaRPr lang="en-US" dirty="0" smtClean="0"/>
          </a:p>
          <a:p>
            <a:r>
              <a:rPr lang="en-US" u="sng" dirty="0" smtClean="0">
                <a:hlinkClick r:id="rId4"/>
              </a:rPr>
              <a:t>https://www.geeksforgeeks.org/exceptions-in-java/</a:t>
            </a:r>
            <a:endParaRPr lang="en-US" dirty="0" smtClean="0"/>
          </a:p>
          <a:p>
            <a:r>
              <a:rPr lang="en-US" u="sng" dirty="0" smtClean="0">
                <a:hlinkClick r:id="rId5"/>
              </a:rPr>
              <a:t>https://beginnersbook.com/2013/04/java-exception-handling/</a:t>
            </a:r>
            <a:endParaRPr lang="en-US" dirty="0" smtClean="0"/>
          </a:p>
          <a:p>
            <a:r>
              <a:rPr lang="en-US" u="sng" dirty="0" smtClean="0">
                <a:hlinkClick r:id="rId6"/>
              </a:rPr>
              <a:t>https://docs.oracle.com/javase/tutorial/essential/exceptions/definition.html</a:t>
            </a:r>
            <a:endParaRPr lang="en-US" dirty="0" smtClean="0"/>
          </a:p>
          <a:p>
            <a:r>
              <a:rPr lang="en-US" dirty="0" smtClean="0"/>
              <a:t/>
            </a:r>
            <a:br>
              <a:rPr lang="en-US" dirty="0" smtClean="0"/>
            </a:br>
            <a:r>
              <a:rPr lang="en-US" b="1" dirty="0" smtClean="0"/>
              <a:t>VIDEO LINKS:</a:t>
            </a:r>
            <a:endParaRPr lang="en-US" dirty="0" smtClean="0"/>
          </a:p>
          <a:p>
            <a:r>
              <a:rPr lang="en-US" u="sng" dirty="0" smtClean="0">
                <a:hlinkClick r:id="rId3"/>
              </a:rPr>
              <a:t>https://www.javatpoint.com/exception-handling-in-java</a:t>
            </a:r>
            <a:endParaRPr lang="en-US" dirty="0" smtClean="0"/>
          </a:p>
          <a:p>
            <a:r>
              <a:rPr lang="en-US" u="sng" dirty="0" smtClean="0">
                <a:hlinkClick r:id="rId7"/>
              </a:rPr>
              <a:t>https://www.edureka.co/blog/java-exception-handling</a:t>
            </a:r>
            <a:endParaRPr lang="en-US" dirty="0" smtClean="0"/>
          </a:p>
          <a:p>
            <a:r>
              <a:rPr lang="en-US" u="sng" dirty="0" smtClean="0">
                <a:hlinkClick r:id="rId8"/>
              </a:rPr>
              <a:t>https://marcus-biel.com/advanced-exception-handling-in-java/</a:t>
            </a:r>
            <a:endParaRPr lang="en-US" dirty="0">
              <a:latin typeface="Times New Roman" pitchFamily="18" charset="0"/>
              <a:cs typeface="Times New Roman" pitchFamily="18" charset="0"/>
            </a:endParaRPr>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 xmlns:p14="http://schemas.microsoft.com/office/powerpoint/2010/main" val="5806943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1346502234"/>
                </p:ext>
              </p:extLst>
            </p:nvPr>
          </p:nvGraphicFramePr>
          <p:xfrm>
            <a:off x="100850" y="246475"/>
            <a:ext cx="183878" cy="183422"/>
          </p:xfrm>
          <a:graphic>
            <a:graphicData uri="http://schemas.openxmlformats.org/presentationml/2006/ole">
              <p:oleObj spid="_x0000_s12317" name="CorelDRAW" r:id="rId3" imgW="2169000" imgH="2169360" progId="">
                <p:embed/>
              </p:oleObj>
            </a:graphicData>
          </a:graphic>
        </p:graphicFrame>
      </p:grpSp>
    </p:spTree>
    <p:extLst>
      <p:ext uri="{BB962C8B-B14F-4D97-AF65-F5344CB8AC3E}">
        <p14:creationId xmlns=""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r>
              <a:rPr lang="en-US" sz="2400" dirty="0" smtClean="0"/>
              <a:t>Introduction to Exceptions. Difference between error and exception.</a:t>
            </a:r>
          </a:p>
          <a:p>
            <a:r>
              <a:rPr lang="en-US" sz="2400" b="1" dirty="0" smtClean="0"/>
              <a:t/>
            </a:r>
            <a:br>
              <a:rPr lang="en-US" sz="2400" b="1" dirty="0" smtClean="0"/>
            </a:br>
            <a:r>
              <a:rPr lang="en-US" sz="2400" b="1" dirty="0" smtClean="0"/>
              <a:t/>
            </a:r>
            <a:br>
              <a:rPr lang="en-US" sz="2400" b="1" dirty="0" smtClean="0"/>
            </a:br>
            <a:r>
              <a:rPr lang="en-US" sz="2400" b="1" dirty="0" smtClean="0"/>
              <a:t/>
            </a:r>
            <a:br>
              <a:rPr lang="en-US" sz="2400" b="1" dirty="0" smtClean="0"/>
            </a:b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 xmlns:a16="http://schemas.microsoft.com/office/drawing/2014/main" id="{80FB9F60-C0EA-46DF-90E1-77B6313A8993}"/>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096000" y="1405890"/>
            <a:ext cx="4305300" cy="4503420"/>
          </a:xfrm>
          <a:prstGeom prst="rect">
            <a:avLst/>
          </a:prstGeom>
        </p:spPr>
      </p:pic>
    </p:spTree>
    <p:extLst>
      <p:ext uri="{BB962C8B-B14F-4D97-AF65-F5344CB8AC3E}">
        <p14:creationId xmlns="" xmlns:p14="http://schemas.microsoft.com/office/powerpoint/2010/main" val="69380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356916"/>
            <a:ext cx="6905953" cy="571096"/>
          </a:xfrm>
          <a:prstGeom prst="rect">
            <a:avLst/>
          </a:prstGeom>
        </p:spPr>
        <p:txBody>
          <a:bodyPr vert="horz" wrap="square" lIns="0" tIns="16933" rIns="0" bIns="0" rtlCol="0" anchor="ctr">
            <a:spAutoFit/>
          </a:bodyPr>
          <a:lstStyle/>
          <a:p>
            <a:pPr marL="16933">
              <a:spcBef>
                <a:spcPts val="133"/>
              </a:spcBef>
            </a:pPr>
            <a:r>
              <a:rPr sz="4000" spc="-7" dirty="0">
                <a:latin typeface="Arial" pitchFamily="34" charset="0"/>
                <a:cs typeface="Arial" pitchFamily="34" charset="0"/>
              </a:rPr>
              <a:t>JAVA </a:t>
            </a:r>
            <a:r>
              <a:rPr sz="4000" dirty="0">
                <a:latin typeface="Arial" pitchFamily="34" charset="0"/>
                <a:cs typeface="Arial" pitchFamily="34" charset="0"/>
              </a:rPr>
              <a:t>-</a:t>
            </a:r>
            <a:r>
              <a:rPr sz="4000" spc="-67" dirty="0">
                <a:latin typeface="Arial" pitchFamily="34" charset="0"/>
                <a:cs typeface="Arial" pitchFamily="34" charset="0"/>
              </a:rPr>
              <a:t> </a:t>
            </a:r>
            <a:r>
              <a:rPr sz="4000" spc="-7" dirty="0">
                <a:latin typeface="Arial" pitchFamily="34" charset="0"/>
                <a:cs typeface="Arial" pitchFamily="34" charset="0"/>
              </a:rPr>
              <a:t>EXCEPTIONS</a:t>
            </a:r>
          </a:p>
        </p:txBody>
      </p:sp>
      <p:sp>
        <p:nvSpPr>
          <p:cNvPr id="3" name="object 3"/>
          <p:cNvSpPr txBox="1"/>
          <p:nvPr/>
        </p:nvSpPr>
        <p:spPr>
          <a:xfrm>
            <a:off x="762000" y="1140668"/>
            <a:ext cx="10959253" cy="5924699"/>
          </a:xfrm>
          <a:prstGeom prst="rect">
            <a:avLst/>
          </a:prstGeom>
        </p:spPr>
        <p:txBody>
          <a:bodyPr vert="horz" wrap="square" lIns="0" tIns="17780" rIns="0" bIns="0" rtlCol="0">
            <a:spAutoFit/>
          </a:bodyPr>
          <a:lstStyle/>
          <a:p>
            <a:pPr marL="465655" marR="217588" indent="-449569">
              <a:spcBef>
                <a:spcPts val="140"/>
              </a:spcBef>
              <a:buChar char="●"/>
              <a:tabLst>
                <a:tab pos="465655" algn="l"/>
                <a:tab pos="466502" algn="l"/>
              </a:tabLst>
            </a:pPr>
            <a:r>
              <a:rPr sz="2200" dirty="0">
                <a:latin typeface="Times New Roman" panose="02020603050405020304" pitchFamily="18" charset="0"/>
                <a:cs typeface="Times New Roman" panose="02020603050405020304" pitchFamily="18" charset="0"/>
              </a:rPr>
              <a:t>An exception (or exceptional event) is a problem </a:t>
            </a:r>
            <a:r>
              <a:rPr sz="2200" spc="-7" dirty="0">
                <a:latin typeface="Times New Roman" panose="02020603050405020304" pitchFamily="18" charset="0"/>
                <a:cs typeface="Times New Roman" panose="02020603050405020304" pitchFamily="18" charset="0"/>
              </a:rPr>
              <a:t>that </a:t>
            </a:r>
            <a:r>
              <a:rPr sz="2200" dirty="0">
                <a:latin typeface="Times New Roman" panose="02020603050405020304" pitchFamily="18" charset="0"/>
                <a:cs typeface="Times New Roman" panose="02020603050405020304" pitchFamily="18" charset="0"/>
              </a:rPr>
              <a:t>arises during </a:t>
            </a:r>
            <a:r>
              <a:rPr sz="2200" spc="-7"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execution  of a program.</a:t>
            </a:r>
          </a:p>
          <a:p>
            <a:pPr marL="465655" marR="16933" indent="-449569">
              <a:spcBef>
                <a:spcPts val="1325"/>
              </a:spcBef>
              <a:buChar char="●"/>
              <a:tabLst>
                <a:tab pos="465655" algn="l"/>
                <a:tab pos="466502" algn="l"/>
              </a:tabLst>
            </a:pPr>
            <a:r>
              <a:rPr sz="2200" dirty="0">
                <a:latin typeface="Times New Roman" panose="02020603050405020304" pitchFamily="18" charset="0"/>
                <a:cs typeface="Times New Roman" panose="02020603050405020304" pitchFamily="18" charset="0"/>
              </a:rPr>
              <a:t>When an </a:t>
            </a:r>
            <a:r>
              <a:rPr sz="2200" b="1" dirty="0">
                <a:latin typeface="Times New Roman" panose="02020603050405020304" pitchFamily="18" charset="0"/>
                <a:cs typeface="Times New Roman" panose="02020603050405020304" pitchFamily="18" charset="0"/>
              </a:rPr>
              <a:t>Exception </a:t>
            </a:r>
            <a:r>
              <a:rPr sz="2200" dirty="0">
                <a:latin typeface="Times New Roman" panose="02020603050405020304" pitchFamily="18" charset="0"/>
                <a:cs typeface="Times New Roman" panose="02020603050405020304" pitchFamily="18" charset="0"/>
              </a:rPr>
              <a:t>occurs </a:t>
            </a:r>
            <a:r>
              <a:rPr sz="2200" spc="-7"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normal </a:t>
            </a:r>
            <a:r>
              <a:rPr sz="2200" spc="-7" dirty="0">
                <a:latin typeface="Times New Roman" panose="02020603050405020304" pitchFamily="18" charset="0"/>
                <a:cs typeface="Times New Roman" panose="02020603050405020304" pitchFamily="18" charset="0"/>
              </a:rPr>
              <a:t>flow </a:t>
            </a:r>
            <a:r>
              <a:rPr sz="2200" dirty="0">
                <a:latin typeface="Times New Roman" panose="02020603050405020304" pitchFamily="18" charset="0"/>
                <a:cs typeface="Times New Roman" panose="02020603050405020304" pitchFamily="18" charset="0"/>
              </a:rPr>
              <a:t>of </a:t>
            </a:r>
            <a:r>
              <a:rPr sz="2200" spc="-7"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program is disrupted and </a:t>
            </a:r>
            <a:r>
              <a:rPr sz="2200" spc="-7"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program/Application </a:t>
            </a:r>
            <a:r>
              <a:rPr sz="2200" spc="-7" dirty="0">
                <a:latin typeface="Times New Roman" panose="02020603050405020304" pitchFamily="18" charset="0"/>
                <a:cs typeface="Times New Roman" panose="02020603050405020304" pitchFamily="18" charset="0"/>
              </a:rPr>
              <a:t>terminates abnormally, which </a:t>
            </a:r>
            <a:r>
              <a:rPr sz="2200" dirty="0">
                <a:latin typeface="Times New Roman" panose="02020603050405020304" pitchFamily="18" charset="0"/>
                <a:cs typeface="Times New Roman" panose="02020603050405020304" pitchFamily="18" charset="0"/>
              </a:rPr>
              <a:t>is not recommended, </a:t>
            </a:r>
            <a:r>
              <a:rPr sz="2200" spc="-7" dirty="0">
                <a:latin typeface="Times New Roman" panose="02020603050405020304" pitchFamily="18" charset="0"/>
                <a:cs typeface="Times New Roman" panose="02020603050405020304" pitchFamily="18" charset="0"/>
              </a:rPr>
              <a:t>therefore,  </a:t>
            </a:r>
            <a:r>
              <a:rPr sz="2200" dirty="0">
                <a:latin typeface="Times New Roman" panose="02020603050405020304" pitchFamily="18" charset="0"/>
                <a:cs typeface="Times New Roman" panose="02020603050405020304" pitchFamily="18" charset="0"/>
              </a:rPr>
              <a:t>these exceptions are </a:t>
            </a:r>
            <a:r>
              <a:rPr sz="2200" spc="-7" dirty="0">
                <a:latin typeface="Times New Roman" panose="02020603050405020304" pitchFamily="18" charset="0"/>
                <a:cs typeface="Times New Roman" panose="02020603050405020304" pitchFamily="18" charset="0"/>
              </a:rPr>
              <a:t>to </a:t>
            </a:r>
            <a:r>
              <a:rPr sz="2200" dirty="0">
                <a:latin typeface="Times New Roman" panose="02020603050405020304" pitchFamily="18" charset="0"/>
                <a:cs typeface="Times New Roman" panose="02020603050405020304" pitchFamily="18" charset="0"/>
              </a:rPr>
              <a:t>be</a:t>
            </a:r>
            <a:r>
              <a:rPr sz="2200" spc="27"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handled.</a:t>
            </a:r>
          </a:p>
          <a:p>
            <a:pPr marL="465655" marR="6773" indent="-449569">
              <a:spcBef>
                <a:spcPts val="1333"/>
              </a:spcBef>
              <a:buChar char="●"/>
              <a:tabLst>
                <a:tab pos="465655" algn="l"/>
                <a:tab pos="466502" algn="l"/>
              </a:tabLst>
            </a:pPr>
            <a:r>
              <a:rPr sz="2200" dirty="0">
                <a:latin typeface="Times New Roman" panose="02020603050405020304" pitchFamily="18" charset="0"/>
                <a:cs typeface="Times New Roman" panose="02020603050405020304" pitchFamily="18" charset="0"/>
              </a:rPr>
              <a:t>An exception </a:t>
            </a:r>
            <a:r>
              <a:rPr sz="2200" spc="7" dirty="0">
                <a:latin typeface="Times New Roman" panose="02020603050405020304" pitchFamily="18" charset="0"/>
                <a:cs typeface="Times New Roman" panose="02020603050405020304" pitchFamily="18" charset="0"/>
              </a:rPr>
              <a:t>can </a:t>
            </a:r>
            <a:r>
              <a:rPr sz="2200" dirty="0">
                <a:latin typeface="Times New Roman" panose="02020603050405020304" pitchFamily="18" charset="0"/>
                <a:cs typeface="Times New Roman" panose="02020603050405020304" pitchFamily="18" charset="0"/>
              </a:rPr>
              <a:t>occur for many different reasons. Following are some scenarios  </a:t>
            </a:r>
            <a:r>
              <a:rPr sz="2200" spc="-7" dirty="0">
                <a:latin typeface="Times New Roman" panose="02020603050405020304" pitchFamily="18" charset="0"/>
                <a:cs typeface="Times New Roman" panose="02020603050405020304" pitchFamily="18" charset="0"/>
              </a:rPr>
              <a:t>where </a:t>
            </a:r>
            <a:r>
              <a:rPr sz="2200" dirty="0">
                <a:latin typeface="Times New Roman" panose="02020603050405020304" pitchFamily="18" charset="0"/>
                <a:cs typeface="Times New Roman" panose="02020603050405020304" pitchFamily="18" charset="0"/>
              </a:rPr>
              <a:t>an exception</a:t>
            </a:r>
            <a:r>
              <a:rPr sz="2200" spc="6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occurs.</a:t>
            </a:r>
          </a:p>
          <a:p>
            <a:pPr marL="1684825" lvl="1" indent="-450415">
              <a:spcBef>
                <a:spcPts val="1340"/>
              </a:spcBef>
              <a:buChar char="■"/>
              <a:tabLst>
                <a:tab pos="1684825" algn="l"/>
                <a:tab pos="1685671" algn="l"/>
              </a:tabLst>
            </a:pPr>
            <a:r>
              <a:rPr sz="2200" dirty="0">
                <a:latin typeface="Times New Roman" panose="02020603050405020304" pitchFamily="18" charset="0"/>
                <a:cs typeface="Times New Roman" panose="02020603050405020304" pitchFamily="18" charset="0"/>
              </a:rPr>
              <a:t>A </a:t>
            </a:r>
            <a:r>
              <a:rPr sz="2200" spc="-7" dirty="0">
                <a:latin typeface="Times New Roman" panose="02020603050405020304" pitchFamily="18" charset="0"/>
                <a:cs typeface="Times New Roman" panose="02020603050405020304" pitchFamily="18" charset="0"/>
              </a:rPr>
              <a:t>user has </a:t>
            </a:r>
            <a:r>
              <a:rPr sz="2200" dirty="0">
                <a:latin typeface="Times New Roman" panose="02020603050405020304" pitchFamily="18" charset="0"/>
                <a:cs typeface="Times New Roman" panose="02020603050405020304" pitchFamily="18" charset="0"/>
              </a:rPr>
              <a:t>entered an invalid</a:t>
            </a:r>
            <a:r>
              <a:rPr sz="2200" spc="7" dirty="0">
                <a:latin typeface="Times New Roman" panose="02020603050405020304" pitchFamily="18" charset="0"/>
                <a:cs typeface="Times New Roman" panose="02020603050405020304" pitchFamily="18" charset="0"/>
              </a:rPr>
              <a:t> </a:t>
            </a:r>
            <a:r>
              <a:rPr sz="2200" spc="-7" dirty="0">
                <a:latin typeface="Times New Roman" panose="02020603050405020304" pitchFamily="18" charset="0"/>
                <a:cs typeface="Times New Roman" panose="02020603050405020304" pitchFamily="18" charset="0"/>
              </a:rPr>
              <a:t>data.</a:t>
            </a:r>
            <a:endParaRPr sz="2200" dirty="0">
              <a:latin typeface="Times New Roman" panose="02020603050405020304" pitchFamily="18" charset="0"/>
              <a:cs typeface="Times New Roman" panose="02020603050405020304" pitchFamily="18" charset="0"/>
            </a:endParaRPr>
          </a:p>
          <a:p>
            <a:pPr marL="1684825" lvl="1" indent="-450415">
              <a:spcBef>
                <a:spcPts val="1333"/>
              </a:spcBef>
              <a:buChar char="■"/>
              <a:tabLst>
                <a:tab pos="1684825" algn="l"/>
                <a:tab pos="1685671" algn="l"/>
              </a:tabLst>
            </a:pPr>
            <a:r>
              <a:rPr sz="2200" dirty="0">
                <a:latin typeface="Times New Roman" panose="02020603050405020304" pitchFamily="18" charset="0"/>
                <a:cs typeface="Times New Roman" panose="02020603050405020304" pitchFamily="18" charset="0"/>
              </a:rPr>
              <a:t>A </a:t>
            </a:r>
            <a:r>
              <a:rPr sz="2200" spc="-7" dirty="0">
                <a:latin typeface="Times New Roman" panose="02020603050405020304" pitchFamily="18" charset="0"/>
                <a:cs typeface="Times New Roman" panose="02020603050405020304" pitchFamily="18" charset="0"/>
              </a:rPr>
              <a:t>file that </a:t>
            </a:r>
            <a:r>
              <a:rPr sz="2200" dirty="0">
                <a:latin typeface="Times New Roman" panose="02020603050405020304" pitchFamily="18" charset="0"/>
                <a:cs typeface="Times New Roman" panose="02020603050405020304" pitchFamily="18" charset="0"/>
              </a:rPr>
              <a:t>needs </a:t>
            </a:r>
            <a:r>
              <a:rPr sz="2200" spc="-7" dirty="0">
                <a:latin typeface="Times New Roman" panose="02020603050405020304" pitchFamily="18" charset="0"/>
                <a:cs typeface="Times New Roman" panose="02020603050405020304" pitchFamily="18" charset="0"/>
              </a:rPr>
              <a:t>to </a:t>
            </a:r>
            <a:r>
              <a:rPr sz="2200" dirty="0">
                <a:latin typeface="Times New Roman" panose="02020603050405020304" pitchFamily="18" charset="0"/>
                <a:cs typeface="Times New Roman" panose="02020603050405020304" pitchFamily="18" charset="0"/>
              </a:rPr>
              <a:t>be opened cannot be</a:t>
            </a:r>
            <a:r>
              <a:rPr sz="2200" spc="107"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found.</a:t>
            </a:r>
          </a:p>
          <a:p>
            <a:pPr marL="1684825" marR="9313" lvl="1" indent="-449569">
              <a:spcBef>
                <a:spcPts val="1325"/>
              </a:spcBef>
              <a:buChar char="■"/>
              <a:tabLst>
                <a:tab pos="1684825" algn="l"/>
                <a:tab pos="1685671" algn="l"/>
              </a:tabLst>
            </a:pPr>
            <a:r>
              <a:rPr sz="2200" dirty="0">
                <a:latin typeface="Times New Roman" panose="02020603050405020304" pitchFamily="18" charset="0"/>
                <a:cs typeface="Times New Roman" panose="02020603050405020304" pitchFamily="18" charset="0"/>
              </a:rPr>
              <a:t>A network connection has been lost in </a:t>
            </a:r>
            <a:r>
              <a:rPr sz="2200" spc="-7"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middle of communications or  </a:t>
            </a:r>
            <a:r>
              <a:rPr sz="2200" spc="-7"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JVM has run out of</a:t>
            </a:r>
            <a:r>
              <a:rPr sz="2200" spc="40" dirty="0">
                <a:latin typeface="Times New Roman" panose="02020603050405020304" pitchFamily="18" charset="0"/>
                <a:cs typeface="Times New Roman" panose="02020603050405020304" pitchFamily="18" charset="0"/>
              </a:rPr>
              <a:t> </a:t>
            </a:r>
            <a:r>
              <a:rPr sz="2200" spc="-7" dirty="0">
                <a:latin typeface="Times New Roman" panose="02020603050405020304" pitchFamily="18" charset="0"/>
                <a:cs typeface="Times New Roman" panose="02020603050405020304" pitchFamily="18" charset="0"/>
              </a:rPr>
              <a:t>memory.</a:t>
            </a:r>
            <a:endParaRPr lang="en-US" sz="2200" spc="-7" dirty="0">
              <a:latin typeface="Times New Roman" panose="02020603050405020304" pitchFamily="18" charset="0"/>
              <a:cs typeface="Times New Roman" panose="02020603050405020304" pitchFamily="18" charset="0"/>
            </a:endParaRPr>
          </a:p>
          <a:p>
            <a:pPr marL="1684825" marR="9313" lvl="1" indent="-449569">
              <a:spcBef>
                <a:spcPts val="1325"/>
              </a:spcBef>
              <a:buFontTx/>
              <a:buChar char="■"/>
              <a:tabLst>
                <a:tab pos="1684825" algn="l"/>
                <a:tab pos="1685671" algn="l"/>
              </a:tabLst>
            </a:pPr>
            <a:r>
              <a:rPr lang="en-US" sz="2200" dirty="0">
                <a:latin typeface="Times New Roman" panose="02020603050405020304" pitchFamily="18" charset="0"/>
                <a:cs typeface="Times New Roman" panose="02020603050405020304" pitchFamily="18" charset="0"/>
              </a:rPr>
              <a:t>Some of these exceptions are caused </a:t>
            </a:r>
            <a:r>
              <a:rPr lang="en-US" sz="2200" spc="7" dirty="0">
                <a:latin typeface="Times New Roman" panose="02020603050405020304" pitchFamily="18" charset="0"/>
                <a:cs typeface="Times New Roman" panose="02020603050405020304" pitchFamily="18" charset="0"/>
              </a:rPr>
              <a:t>by </a:t>
            </a:r>
            <a:r>
              <a:rPr lang="en-US" sz="2200" dirty="0">
                <a:latin typeface="Times New Roman" panose="02020603050405020304" pitchFamily="18" charset="0"/>
                <a:cs typeface="Times New Roman" panose="02020603050405020304" pitchFamily="18" charset="0"/>
              </a:rPr>
              <a:t>user </a:t>
            </a:r>
            <a:r>
              <a:rPr lang="en-US" sz="2200" spc="-7" dirty="0">
                <a:latin typeface="Times New Roman" panose="02020603050405020304" pitchFamily="18" charset="0"/>
                <a:cs typeface="Times New Roman" panose="02020603050405020304" pitchFamily="18" charset="0"/>
              </a:rPr>
              <a:t>error, </a:t>
            </a:r>
            <a:r>
              <a:rPr lang="en-US" sz="2200" dirty="0">
                <a:latin typeface="Times New Roman" panose="02020603050405020304" pitchFamily="18" charset="0"/>
                <a:cs typeface="Times New Roman" panose="02020603050405020304" pitchFamily="18" charset="0"/>
              </a:rPr>
              <a:t>others </a:t>
            </a:r>
            <a:r>
              <a:rPr lang="en-US" sz="2200" spc="7" dirty="0">
                <a:latin typeface="Times New Roman" panose="02020603050405020304" pitchFamily="18" charset="0"/>
                <a:cs typeface="Times New Roman" panose="02020603050405020304" pitchFamily="18" charset="0"/>
              </a:rPr>
              <a:t>by </a:t>
            </a:r>
            <a:r>
              <a:rPr lang="en-US" sz="2200" dirty="0">
                <a:latin typeface="Times New Roman" panose="02020603050405020304" pitchFamily="18" charset="0"/>
                <a:cs typeface="Times New Roman" panose="02020603050405020304" pitchFamily="18" charset="0"/>
              </a:rPr>
              <a:t>programmer </a:t>
            </a:r>
            <a:r>
              <a:rPr lang="en-US" sz="2200" spc="-7" dirty="0">
                <a:latin typeface="Times New Roman" panose="02020603050405020304" pitchFamily="18" charset="0"/>
                <a:cs typeface="Times New Roman" panose="02020603050405020304" pitchFamily="18" charset="0"/>
              </a:rPr>
              <a:t>error,  </a:t>
            </a:r>
            <a:r>
              <a:rPr lang="en-US" sz="2200" dirty="0">
                <a:latin typeface="Times New Roman" panose="02020603050405020304" pitchFamily="18" charset="0"/>
                <a:cs typeface="Times New Roman" panose="02020603050405020304" pitchFamily="18" charset="0"/>
              </a:rPr>
              <a:t>and others by </a:t>
            </a:r>
            <a:r>
              <a:rPr lang="en-US" sz="2200" spc="-7" dirty="0">
                <a:latin typeface="Times New Roman" panose="02020603050405020304" pitchFamily="18" charset="0"/>
                <a:cs typeface="Times New Roman" panose="02020603050405020304" pitchFamily="18" charset="0"/>
              </a:rPr>
              <a:t>physical </a:t>
            </a:r>
            <a:r>
              <a:rPr lang="en-US" sz="2200" dirty="0">
                <a:latin typeface="Times New Roman" panose="02020603050405020304" pitchFamily="18" charset="0"/>
                <a:cs typeface="Times New Roman" panose="02020603050405020304" pitchFamily="18" charset="0"/>
              </a:rPr>
              <a:t>resources </a:t>
            </a:r>
            <a:r>
              <a:rPr lang="en-US" sz="2200" spc="-7" dirty="0">
                <a:latin typeface="Times New Roman" panose="02020603050405020304" pitchFamily="18" charset="0"/>
                <a:cs typeface="Times New Roman" panose="02020603050405020304" pitchFamily="18" charset="0"/>
              </a:rPr>
              <a:t>that </a:t>
            </a:r>
            <a:r>
              <a:rPr lang="en-US" sz="2200" dirty="0">
                <a:latin typeface="Times New Roman" panose="02020603050405020304" pitchFamily="18" charset="0"/>
                <a:cs typeface="Times New Roman" panose="02020603050405020304" pitchFamily="18" charset="0"/>
              </a:rPr>
              <a:t>have failed in some</a:t>
            </a:r>
            <a:r>
              <a:rPr lang="en-US" sz="2200" spc="6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manner.</a:t>
            </a:r>
          </a:p>
          <a:p>
            <a:pPr marL="1684825" marR="9313" lvl="1" indent="-449569">
              <a:spcBef>
                <a:spcPts val="1325"/>
              </a:spcBef>
              <a:buChar char="■"/>
              <a:tabLst>
                <a:tab pos="1684825" algn="l"/>
                <a:tab pos="1685671" algn="l"/>
              </a:tabLst>
            </a:pP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356916"/>
            <a:ext cx="6905953" cy="571096"/>
          </a:xfrm>
          <a:prstGeom prst="rect">
            <a:avLst/>
          </a:prstGeom>
        </p:spPr>
        <p:txBody>
          <a:bodyPr vert="horz" wrap="square" lIns="0" tIns="16933" rIns="0" bIns="0" rtlCol="0" anchor="ctr">
            <a:spAutoFit/>
          </a:bodyPr>
          <a:lstStyle/>
          <a:p>
            <a:r>
              <a:rPr lang="en-US" sz="4000" b="1" dirty="0" smtClean="0"/>
              <a:t>Exceptions Methods</a:t>
            </a:r>
            <a:endParaRPr lang="en-US" sz="4000" dirty="0"/>
          </a:p>
        </p:txBody>
      </p:sp>
      <p:sp>
        <p:nvSpPr>
          <p:cNvPr id="3" name="object 3"/>
          <p:cNvSpPr txBox="1"/>
          <p:nvPr/>
        </p:nvSpPr>
        <p:spPr>
          <a:xfrm>
            <a:off x="1403131" y="1140668"/>
            <a:ext cx="10318122" cy="387286"/>
          </a:xfrm>
          <a:prstGeom prst="rect">
            <a:avLst/>
          </a:prstGeom>
        </p:spPr>
        <p:txBody>
          <a:bodyPr vert="horz" wrap="square" lIns="0" tIns="17780" rIns="0" bIns="0" rtlCol="0">
            <a:spAutoFit/>
          </a:bodyPr>
          <a:lstStyle/>
          <a:p>
            <a:pPr marL="465655" marR="217588" indent="-449569">
              <a:spcBef>
                <a:spcPts val="140"/>
              </a:spcBef>
              <a:tabLst>
                <a:tab pos="465655" algn="l"/>
                <a:tab pos="466502" algn="l"/>
              </a:tabLst>
            </a:pPr>
            <a:r>
              <a:rPr lang="en-US" sz="2400" dirty="0" smtClean="0"/>
              <a:t>Following is the list of important methods available in the </a:t>
            </a:r>
            <a:r>
              <a:rPr lang="en-US" sz="2400" dirty="0" err="1" smtClean="0"/>
              <a:t>Throwable</a:t>
            </a:r>
            <a:r>
              <a:rPr lang="en-US" sz="2400" dirty="0" smtClean="0"/>
              <a:t> class.</a:t>
            </a:r>
            <a:endParaRPr sz="2200" dirty="0">
              <a:latin typeface="Times New Roman" panose="02020603050405020304" pitchFamily="18" charset="0"/>
              <a:cs typeface="Times New Roman" panose="02020603050405020304" pitchFamily="18" charset="0"/>
            </a:endParaRPr>
          </a:p>
        </p:txBody>
      </p:sp>
      <p:pic>
        <p:nvPicPr>
          <p:cNvPr id="60418" name="Picture 2"/>
          <p:cNvPicPr>
            <a:picLocks noChangeAspect="1" noChangeArrowheads="1"/>
          </p:cNvPicPr>
          <p:nvPr/>
        </p:nvPicPr>
        <p:blipFill>
          <a:blip r:embed="rId2"/>
          <a:srcRect l="24719" t="13578" r="24390" b="3664"/>
          <a:stretch>
            <a:fillRect/>
          </a:stretch>
        </p:blipFill>
        <p:spPr bwMode="auto">
          <a:xfrm>
            <a:off x="1844566" y="1734207"/>
            <a:ext cx="7441324" cy="51237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28FEAE-AAD1-4B05-BDE2-C79E09DE02BF}"/>
              </a:ext>
            </a:extLst>
          </p:cNvPr>
          <p:cNvSpPr>
            <a:spLocks noGrp="1"/>
          </p:cNvSpPr>
          <p:nvPr>
            <p:ph type="title"/>
          </p:nvPr>
        </p:nvSpPr>
        <p:spPr>
          <a:xfrm>
            <a:off x="1293091" y="540328"/>
            <a:ext cx="10566400" cy="609600"/>
          </a:xfrm>
        </p:spPr>
        <p:txBody>
          <a:bodyPr>
            <a:normAutofit fontScale="90000"/>
          </a:bodyPr>
          <a:lstStyle/>
          <a:p>
            <a:r>
              <a:rPr lang="en-IN" sz="4800" dirty="0"/>
              <a:t>Error v/s Exception</a:t>
            </a:r>
          </a:p>
        </p:txBody>
      </p:sp>
      <p:sp>
        <p:nvSpPr>
          <p:cNvPr id="3" name="Content Placeholder 2">
            <a:extLst>
              <a:ext uri="{FF2B5EF4-FFF2-40B4-BE49-F238E27FC236}">
                <a16:creationId xmlns:a16="http://schemas.microsoft.com/office/drawing/2014/main" xmlns="" id="{047936A3-9B54-4B9C-AC89-F7ABDFEDF1DB}"/>
              </a:ext>
            </a:extLst>
          </p:cNvPr>
          <p:cNvSpPr>
            <a:spLocks noGrp="1"/>
          </p:cNvSpPr>
          <p:nvPr>
            <p:ph idx="1"/>
          </p:nvPr>
        </p:nvSpPr>
        <p:spPr>
          <a:xfrm>
            <a:off x="355601" y="1392380"/>
            <a:ext cx="11503890" cy="4966855"/>
          </a:xfrm>
        </p:spPr>
        <p:txBody>
          <a:bodyPr>
            <a:noAutofit/>
          </a:bodyPr>
          <a:lstStyle/>
          <a:p>
            <a:pPr marR="6350">
              <a:lnSpc>
                <a:spcPct val="100000"/>
              </a:lnSpc>
              <a:spcBef>
                <a:spcPts val="105"/>
              </a:spcBef>
            </a:pPr>
            <a:r>
              <a:rPr lang="en-US" sz="2000" b="1" dirty="0">
                <a:latin typeface="Times New Roman" pitchFamily="18" charset="0"/>
                <a:cs typeface="Times New Roman" pitchFamily="18" charset="0"/>
              </a:rPr>
              <a:t>Error: </a:t>
            </a:r>
            <a:r>
              <a:rPr lang="en-US" sz="2000" dirty="0">
                <a:latin typeface="Times New Roman" pitchFamily="18" charset="0"/>
                <a:cs typeface="Times New Roman" pitchFamily="18" charset="0"/>
              </a:rPr>
              <a:t>An Error indicates serious problem that a reasonable application should </a:t>
            </a:r>
            <a:r>
              <a:rPr lang="en-US" sz="2000" spc="5" dirty="0">
                <a:latin typeface="Times New Roman" pitchFamily="18" charset="0"/>
                <a:cs typeface="Times New Roman" pitchFamily="18" charset="0"/>
              </a:rPr>
              <a:t>not </a:t>
            </a:r>
            <a:r>
              <a:rPr lang="en-US" sz="2000" spc="-5" dirty="0">
                <a:latin typeface="Times New Roman" pitchFamily="18" charset="0"/>
                <a:cs typeface="Times New Roman" pitchFamily="18" charset="0"/>
              </a:rPr>
              <a:t>try  to</a:t>
            </a:r>
            <a:r>
              <a:rPr lang="en-US" sz="2000" dirty="0">
                <a:latin typeface="Times New Roman" pitchFamily="18" charset="0"/>
                <a:cs typeface="Times New Roman" pitchFamily="18" charset="0"/>
              </a:rPr>
              <a:t> catch.</a:t>
            </a:r>
          </a:p>
          <a:p>
            <a:pPr>
              <a:lnSpc>
                <a:spcPct val="100000"/>
              </a:lnSpc>
              <a:spcBef>
                <a:spcPts val="995"/>
              </a:spcBef>
            </a:pPr>
            <a:r>
              <a:rPr lang="en-US" sz="2000" b="1" dirty="0">
                <a:latin typeface="Times New Roman" pitchFamily="18" charset="0"/>
                <a:cs typeface="Times New Roman" pitchFamily="18" charset="0"/>
              </a:rPr>
              <a:t>Exception:</a:t>
            </a:r>
            <a:r>
              <a:rPr lang="en-US" sz="2000" b="1" spc="245" dirty="0">
                <a:latin typeface="Times New Roman" pitchFamily="18" charset="0"/>
                <a:cs typeface="Times New Roman" pitchFamily="18" charset="0"/>
              </a:rPr>
              <a:t> </a:t>
            </a:r>
            <a:r>
              <a:rPr lang="en-US" sz="2000" dirty="0">
                <a:latin typeface="Times New Roman" pitchFamily="18" charset="0"/>
                <a:cs typeface="Times New Roman" pitchFamily="18" charset="0"/>
              </a:rPr>
              <a:t>Exception</a:t>
            </a:r>
            <a:r>
              <a:rPr lang="en-US" sz="2000" spc="240" dirty="0">
                <a:latin typeface="Times New Roman" pitchFamily="18" charset="0"/>
                <a:cs typeface="Times New Roman" pitchFamily="18" charset="0"/>
              </a:rPr>
              <a:t> </a:t>
            </a:r>
            <a:r>
              <a:rPr lang="en-US" sz="2000" dirty="0">
                <a:latin typeface="Times New Roman" pitchFamily="18" charset="0"/>
                <a:cs typeface="Times New Roman" pitchFamily="18" charset="0"/>
              </a:rPr>
              <a:t>indicates</a:t>
            </a:r>
            <a:r>
              <a:rPr lang="en-US" sz="2000" spc="250" dirty="0">
                <a:latin typeface="Times New Roman" pitchFamily="18" charset="0"/>
                <a:cs typeface="Times New Roman" pitchFamily="18" charset="0"/>
              </a:rPr>
              <a:t> </a:t>
            </a:r>
            <a:r>
              <a:rPr lang="en-US" sz="2000" dirty="0">
                <a:latin typeface="Times New Roman" pitchFamily="18" charset="0"/>
                <a:cs typeface="Times New Roman" pitchFamily="18" charset="0"/>
              </a:rPr>
              <a:t>conditions</a:t>
            </a:r>
            <a:r>
              <a:rPr lang="en-US" sz="2000" spc="250" dirty="0">
                <a:latin typeface="Times New Roman" pitchFamily="18" charset="0"/>
                <a:cs typeface="Times New Roman" pitchFamily="18" charset="0"/>
              </a:rPr>
              <a:t> </a:t>
            </a:r>
            <a:r>
              <a:rPr lang="en-US" sz="2000" dirty="0">
                <a:latin typeface="Times New Roman" pitchFamily="18" charset="0"/>
                <a:cs typeface="Times New Roman" pitchFamily="18" charset="0"/>
              </a:rPr>
              <a:t>that</a:t>
            </a:r>
            <a:r>
              <a:rPr lang="en-US" sz="2000" spc="245" dirty="0">
                <a:latin typeface="Times New Roman" pitchFamily="18" charset="0"/>
                <a:cs typeface="Times New Roman" pitchFamily="18" charset="0"/>
              </a:rPr>
              <a:t> </a:t>
            </a:r>
            <a:r>
              <a:rPr lang="en-US" sz="2000" dirty="0">
                <a:latin typeface="Times New Roman" pitchFamily="18" charset="0"/>
                <a:cs typeface="Times New Roman" pitchFamily="18" charset="0"/>
              </a:rPr>
              <a:t>a</a:t>
            </a:r>
            <a:r>
              <a:rPr lang="en-US" sz="2000" spc="245" dirty="0">
                <a:latin typeface="Times New Roman" pitchFamily="18" charset="0"/>
                <a:cs typeface="Times New Roman" pitchFamily="18" charset="0"/>
              </a:rPr>
              <a:t> </a:t>
            </a:r>
            <a:r>
              <a:rPr lang="en-US" sz="2000" dirty="0">
                <a:latin typeface="Times New Roman" pitchFamily="18" charset="0"/>
                <a:cs typeface="Times New Roman" pitchFamily="18" charset="0"/>
              </a:rPr>
              <a:t>reasonable</a:t>
            </a:r>
            <a:r>
              <a:rPr lang="en-US" sz="2000" spc="254" dirty="0">
                <a:latin typeface="Times New Roman" pitchFamily="18" charset="0"/>
                <a:cs typeface="Times New Roman" pitchFamily="18" charset="0"/>
              </a:rPr>
              <a:t> </a:t>
            </a:r>
            <a:r>
              <a:rPr lang="en-US" sz="2000" dirty="0">
                <a:latin typeface="Times New Roman" pitchFamily="18" charset="0"/>
                <a:cs typeface="Times New Roman" pitchFamily="18" charset="0"/>
              </a:rPr>
              <a:t>application</a:t>
            </a:r>
            <a:r>
              <a:rPr lang="en-US" sz="2000" spc="240" dirty="0">
                <a:latin typeface="Times New Roman" pitchFamily="18" charset="0"/>
                <a:cs typeface="Times New Roman" pitchFamily="18" charset="0"/>
              </a:rPr>
              <a:t> </a:t>
            </a:r>
            <a:r>
              <a:rPr lang="en-US" sz="2000" spc="-5" dirty="0">
                <a:latin typeface="Times New Roman" pitchFamily="18" charset="0"/>
                <a:cs typeface="Times New Roman" pitchFamily="18" charset="0"/>
              </a:rPr>
              <a:t>might</a:t>
            </a:r>
            <a:r>
              <a:rPr lang="en-US" sz="2000" spc="245" dirty="0">
                <a:latin typeface="Times New Roman" pitchFamily="18" charset="0"/>
                <a:cs typeface="Times New Roman" pitchFamily="18" charset="0"/>
              </a:rPr>
              <a:t> </a:t>
            </a:r>
            <a:r>
              <a:rPr lang="en-US" sz="2000" dirty="0">
                <a:latin typeface="Times New Roman" pitchFamily="18" charset="0"/>
                <a:cs typeface="Times New Roman" pitchFamily="18" charset="0"/>
              </a:rPr>
              <a:t>try</a:t>
            </a:r>
            <a:r>
              <a:rPr lang="en-US" sz="2000" spc="240" dirty="0">
                <a:latin typeface="Times New Roman" pitchFamily="18" charset="0"/>
                <a:cs typeface="Times New Roman" pitchFamily="18" charset="0"/>
              </a:rPr>
              <a:t> </a:t>
            </a:r>
            <a:r>
              <a:rPr lang="en-US" sz="2000" spc="15" dirty="0">
                <a:latin typeface="Times New Roman" pitchFamily="18" charset="0"/>
                <a:cs typeface="Times New Roman" pitchFamily="18" charset="0"/>
              </a:rPr>
              <a:t>to </a:t>
            </a:r>
            <a:r>
              <a:rPr lang="en-US" sz="2000" dirty="0">
                <a:latin typeface="Times New Roman" pitchFamily="18" charset="0"/>
                <a:cs typeface="Times New Roman" pitchFamily="18" charset="0"/>
              </a:rPr>
              <a:t>catch.</a:t>
            </a:r>
          </a:p>
          <a:p>
            <a:pPr>
              <a:lnSpc>
                <a:spcPct val="100000"/>
              </a:lnSpc>
              <a:spcBef>
                <a:spcPts val="995"/>
              </a:spcBef>
            </a:pPr>
            <a:r>
              <a:rPr lang="en-US" sz="2000" b="1" spc="-5" dirty="0">
                <a:latin typeface="Times New Roman" pitchFamily="18" charset="0"/>
                <a:cs typeface="Times New Roman" pitchFamily="18" charset="0"/>
              </a:rPr>
              <a:t>Exception</a:t>
            </a:r>
            <a:r>
              <a:rPr lang="en-US" sz="2000" b="1" spc="-15" dirty="0">
                <a:latin typeface="Times New Roman" pitchFamily="18" charset="0"/>
                <a:cs typeface="Times New Roman" pitchFamily="18" charset="0"/>
              </a:rPr>
              <a:t> </a:t>
            </a:r>
            <a:r>
              <a:rPr lang="en-US" sz="2000" b="1" spc="-5" dirty="0">
                <a:latin typeface="Times New Roman" pitchFamily="18" charset="0"/>
                <a:cs typeface="Times New Roman" pitchFamily="18" charset="0"/>
              </a:rPr>
              <a:t>Hierarchy :</a:t>
            </a:r>
            <a:endParaRPr lang="en-US" sz="2000" dirty="0">
              <a:latin typeface="Times New Roman" pitchFamily="18" charset="0"/>
              <a:cs typeface="Times New Roman" pitchFamily="18" charset="0"/>
            </a:endParaRPr>
          </a:p>
          <a:p>
            <a:pPr marL="475615" indent="-342900" algn="just">
              <a:lnSpc>
                <a:spcPct val="100000"/>
              </a:lnSpc>
              <a:spcBef>
                <a:spcPts val="1010"/>
              </a:spcBef>
              <a:buClr>
                <a:srgbClr val="695D46"/>
              </a:buClr>
              <a:tabLst>
                <a:tab pos="469900" algn="l"/>
              </a:tabLst>
            </a:pPr>
            <a:r>
              <a:rPr lang="en-US" sz="2000" dirty="0">
                <a:latin typeface="Times New Roman" pitchFamily="18" charset="0"/>
                <a:cs typeface="Times New Roman" pitchFamily="18" charset="0"/>
              </a:rPr>
              <a:t>All</a:t>
            </a:r>
            <a:r>
              <a:rPr lang="en-US" sz="2000" spc="100" dirty="0">
                <a:latin typeface="Times New Roman" pitchFamily="18" charset="0"/>
                <a:cs typeface="Times New Roman" pitchFamily="18" charset="0"/>
              </a:rPr>
              <a:t> </a:t>
            </a:r>
            <a:r>
              <a:rPr lang="en-US" sz="2000" dirty="0">
                <a:latin typeface="Times New Roman" pitchFamily="18" charset="0"/>
                <a:cs typeface="Times New Roman" pitchFamily="18" charset="0"/>
              </a:rPr>
              <a:t>exception</a:t>
            </a:r>
            <a:r>
              <a:rPr lang="en-US" sz="2000" spc="120" dirty="0">
                <a:latin typeface="Times New Roman" pitchFamily="18" charset="0"/>
                <a:cs typeface="Times New Roman" pitchFamily="18" charset="0"/>
              </a:rPr>
              <a:t> </a:t>
            </a:r>
            <a:r>
              <a:rPr lang="en-US" sz="2000" spc="5" dirty="0">
                <a:latin typeface="Times New Roman" pitchFamily="18" charset="0"/>
                <a:cs typeface="Times New Roman" pitchFamily="18" charset="0"/>
              </a:rPr>
              <a:t>and</a:t>
            </a:r>
            <a:r>
              <a:rPr lang="en-US" sz="2000" spc="105" dirty="0">
                <a:latin typeface="Times New Roman" pitchFamily="18" charset="0"/>
                <a:cs typeface="Times New Roman" pitchFamily="18" charset="0"/>
              </a:rPr>
              <a:t> </a:t>
            </a:r>
            <a:r>
              <a:rPr lang="en-US" sz="2000" dirty="0">
                <a:latin typeface="Times New Roman" pitchFamily="18" charset="0"/>
                <a:cs typeface="Times New Roman" pitchFamily="18" charset="0"/>
              </a:rPr>
              <a:t>errors</a:t>
            </a:r>
            <a:r>
              <a:rPr lang="en-US" sz="2000" spc="105" dirty="0">
                <a:latin typeface="Times New Roman" pitchFamily="18" charset="0"/>
                <a:cs typeface="Times New Roman" pitchFamily="18" charset="0"/>
              </a:rPr>
              <a:t> </a:t>
            </a:r>
            <a:r>
              <a:rPr lang="en-US" sz="2000" dirty="0">
                <a:latin typeface="Times New Roman" pitchFamily="18" charset="0"/>
                <a:cs typeface="Times New Roman" pitchFamily="18" charset="0"/>
              </a:rPr>
              <a:t>types</a:t>
            </a:r>
            <a:r>
              <a:rPr lang="en-US" sz="2000" spc="120" dirty="0">
                <a:latin typeface="Times New Roman" pitchFamily="18" charset="0"/>
                <a:cs typeface="Times New Roman" pitchFamily="18" charset="0"/>
              </a:rPr>
              <a:t> </a:t>
            </a:r>
            <a:r>
              <a:rPr lang="en-US" sz="2000" spc="5" dirty="0">
                <a:latin typeface="Times New Roman" pitchFamily="18" charset="0"/>
                <a:cs typeface="Times New Roman" pitchFamily="18" charset="0"/>
              </a:rPr>
              <a:t>are</a:t>
            </a:r>
            <a:r>
              <a:rPr lang="en-US" sz="2000" spc="100" dirty="0">
                <a:latin typeface="Times New Roman" pitchFamily="18" charset="0"/>
                <a:cs typeface="Times New Roman" pitchFamily="18" charset="0"/>
              </a:rPr>
              <a:t> </a:t>
            </a:r>
            <a:r>
              <a:rPr lang="en-US" sz="2000" dirty="0">
                <a:latin typeface="Times New Roman" pitchFamily="18" charset="0"/>
                <a:cs typeface="Times New Roman" pitchFamily="18" charset="0"/>
              </a:rPr>
              <a:t>subclasses</a:t>
            </a:r>
            <a:r>
              <a:rPr lang="en-US" sz="2000" spc="95" dirty="0">
                <a:latin typeface="Times New Roman" pitchFamily="18" charset="0"/>
                <a:cs typeface="Times New Roman" pitchFamily="18" charset="0"/>
              </a:rPr>
              <a:t> </a:t>
            </a:r>
            <a:r>
              <a:rPr lang="en-US" sz="2000" spc="5" dirty="0">
                <a:latin typeface="Times New Roman" pitchFamily="18" charset="0"/>
                <a:cs typeface="Times New Roman" pitchFamily="18" charset="0"/>
              </a:rPr>
              <a:t>of</a:t>
            </a:r>
            <a:r>
              <a:rPr lang="en-US" sz="2000" spc="110" dirty="0">
                <a:latin typeface="Times New Roman" pitchFamily="18" charset="0"/>
                <a:cs typeface="Times New Roman" pitchFamily="18" charset="0"/>
              </a:rPr>
              <a:t> </a:t>
            </a:r>
            <a:r>
              <a:rPr lang="en-US" sz="2000" dirty="0">
                <a:latin typeface="Times New Roman" pitchFamily="18" charset="0"/>
                <a:cs typeface="Times New Roman" pitchFamily="18" charset="0"/>
              </a:rPr>
              <a:t>class</a:t>
            </a:r>
            <a:r>
              <a:rPr lang="en-US" sz="2000" spc="105" dirty="0">
                <a:latin typeface="Times New Roman" pitchFamily="18" charset="0"/>
                <a:cs typeface="Times New Roman" pitchFamily="18" charset="0"/>
              </a:rPr>
              <a:t> </a:t>
            </a:r>
            <a:r>
              <a:rPr lang="en-US" sz="2000" b="1" dirty="0">
                <a:latin typeface="Times New Roman" pitchFamily="18" charset="0"/>
                <a:cs typeface="Times New Roman" pitchFamily="18" charset="0"/>
              </a:rPr>
              <a:t>Throwable</a:t>
            </a:r>
            <a:r>
              <a:rPr lang="en-US" sz="2000" dirty="0">
                <a:latin typeface="Times New Roman" pitchFamily="18" charset="0"/>
                <a:cs typeface="Times New Roman" pitchFamily="18" charset="0"/>
              </a:rPr>
              <a:t>,</a:t>
            </a:r>
            <a:r>
              <a:rPr lang="en-US" sz="2000" spc="125" dirty="0">
                <a:latin typeface="Times New Roman" pitchFamily="18" charset="0"/>
                <a:cs typeface="Times New Roman" pitchFamily="18" charset="0"/>
              </a:rPr>
              <a:t> </a:t>
            </a:r>
            <a:r>
              <a:rPr lang="en-US" sz="2000" spc="-5" dirty="0">
                <a:latin typeface="Times New Roman" pitchFamily="18" charset="0"/>
                <a:cs typeface="Times New Roman" pitchFamily="18" charset="0"/>
              </a:rPr>
              <a:t>which</a:t>
            </a:r>
            <a:r>
              <a:rPr lang="en-US" sz="2000" spc="105" dirty="0">
                <a:latin typeface="Times New Roman" pitchFamily="18" charset="0"/>
                <a:cs typeface="Times New Roman" pitchFamily="18" charset="0"/>
              </a:rPr>
              <a:t> </a:t>
            </a:r>
            <a:r>
              <a:rPr lang="en-US" sz="2000" dirty="0">
                <a:latin typeface="Times New Roman" pitchFamily="18" charset="0"/>
                <a:cs typeface="Times New Roman" pitchFamily="18" charset="0"/>
              </a:rPr>
              <a:t>is</a:t>
            </a:r>
            <a:r>
              <a:rPr lang="en-US" sz="2000" spc="100" dirty="0">
                <a:latin typeface="Times New Roman" pitchFamily="18" charset="0"/>
                <a:cs typeface="Times New Roman" pitchFamily="18" charset="0"/>
              </a:rPr>
              <a:t> </a:t>
            </a:r>
            <a:r>
              <a:rPr lang="en-US" sz="2000" spc="5" dirty="0">
                <a:latin typeface="Times New Roman" pitchFamily="18" charset="0"/>
                <a:cs typeface="Times New Roman" pitchFamily="18" charset="0"/>
              </a:rPr>
              <a:t>base </a:t>
            </a:r>
            <a:r>
              <a:rPr lang="en-US" sz="2000" dirty="0">
                <a:latin typeface="Times New Roman" pitchFamily="18" charset="0"/>
                <a:cs typeface="Times New Roman" pitchFamily="18" charset="0"/>
              </a:rPr>
              <a:t>class of</a:t>
            </a:r>
            <a:r>
              <a:rPr lang="en-US" sz="2000" spc="-10" dirty="0">
                <a:latin typeface="Times New Roman" pitchFamily="18" charset="0"/>
                <a:cs typeface="Times New Roman" pitchFamily="18" charset="0"/>
              </a:rPr>
              <a:t> </a:t>
            </a:r>
            <a:r>
              <a:rPr lang="en-US" sz="2000" spc="-5" dirty="0">
                <a:latin typeface="Times New Roman" pitchFamily="18" charset="0"/>
                <a:cs typeface="Times New Roman" pitchFamily="18" charset="0"/>
              </a:rPr>
              <a:t>hierarchy.</a:t>
            </a:r>
            <a:endParaRPr lang="en-US" sz="2000" dirty="0">
              <a:latin typeface="Times New Roman" pitchFamily="18" charset="0"/>
              <a:cs typeface="Times New Roman" pitchFamily="18" charset="0"/>
            </a:endParaRPr>
          </a:p>
          <a:p>
            <a:pPr marL="475615" marR="7620" indent="-342900" algn="just">
              <a:lnSpc>
                <a:spcPct val="100000"/>
              </a:lnSpc>
              <a:buClr>
                <a:srgbClr val="695D46"/>
              </a:buClr>
              <a:tabLst>
                <a:tab pos="469900" algn="l"/>
              </a:tabLst>
            </a:pPr>
            <a:r>
              <a:rPr lang="en-US" sz="2000" spc="-5" dirty="0">
                <a:latin typeface="Times New Roman" pitchFamily="18" charset="0"/>
                <a:cs typeface="Times New Roman" pitchFamily="18" charset="0"/>
              </a:rPr>
              <a:t>One </a:t>
            </a:r>
            <a:r>
              <a:rPr lang="en-US" sz="2000" dirty="0">
                <a:latin typeface="Times New Roman" pitchFamily="18" charset="0"/>
                <a:cs typeface="Times New Roman" pitchFamily="18" charset="0"/>
              </a:rPr>
              <a:t>branch is headed </a:t>
            </a:r>
            <a:r>
              <a:rPr lang="en-US" sz="2000" spc="5" dirty="0">
                <a:latin typeface="Times New Roman" pitchFamily="18" charset="0"/>
                <a:cs typeface="Times New Roman" pitchFamily="18" charset="0"/>
              </a:rPr>
              <a:t>by </a:t>
            </a:r>
            <a:r>
              <a:rPr lang="en-US" sz="2000" b="1" dirty="0">
                <a:latin typeface="Times New Roman" pitchFamily="18" charset="0"/>
                <a:cs typeface="Times New Roman" pitchFamily="18" charset="0"/>
              </a:rPr>
              <a:t>Exception</a:t>
            </a:r>
            <a:r>
              <a:rPr lang="en-US" sz="2000" dirty="0">
                <a:latin typeface="Times New Roman" pitchFamily="18" charset="0"/>
                <a:cs typeface="Times New Roman" pitchFamily="18" charset="0"/>
              </a:rPr>
              <a:t>. </a:t>
            </a:r>
            <a:r>
              <a:rPr lang="en-US" sz="2000" spc="5" dirty="0">
                <a:latin typeface="Times New Roman" pitchFamily="18" charset="0"/>
                <a:cs typeface="Times New Roman" pitchFamily="18" charset="0"/>
              </a:rPr>
              <a:t>This </a:t>
            </a:r>
            <a:r>
              <a:rPr lang="en-US" sz="2000" spc="-5" dirty="0">
                <a:latin typeface="Times New Roman" pitchFamily="18" charset="0"/>
                <a:cs typeface="Times New Roman" pitchFamily="18" charset="0"/>
              </a:rPr>
              <a:t>class </a:t>
            </a:r>
            <a:r>
              <a:rPr lang="en-US" sz="2000" dirty="0">
                <a:latin typeface="Times New Roman" pitchFamily="18" charset="0"/>
                <a:cs typeface="Times New Roman" pitchFamily="18" charset="0"/>
              </a:rPr>
              <a:t>is used </a:t>
            </a:r>
            <a:r>
              <a:rPr lang="en-US" sz="2000" spc="-5" dirty="0">
                <a:latin typeface="Times New Roman" pitchFamily="18" charset="0"/>
                <a:cs typeface="Times New Roman" pitchFamily="18" charset="0"/>
              </a:rPr>
              <a:t>for </a:t>
            </a:r>
            <a:r>
              <a:rPr lang="en-US" sz="2000" dirty="0">
                <a:latin typeface="Times New Roman" pitchFamily="18" charset="0"/>
                <a:cs typeface="Times New Roman" pitchFamily="18" charset="0"/>
              </a:rPr>
              <a:t>exceptional conditions  </a:t>
            </a:r>
            <a:r>
              <a:rPr lang="en-US" sz="2000" spc="-5" dirty="0">
                <a:latin typeface="Times New Roman" pitchFamily="18" charset="0"/>
                <a:cs typeface="Times New Roman" pitchFamily="18" charset="0"/>
              </a:rPr>
              <a:t>that </a:t>
            </a:r>
            <a:r>
              <a:rPr lang="en-US" sz="2000" dirty="0">
                <a:latin typeface="Times New Roman" pitchFamily="18" charset="0"/>
                <a:cs typeface="Times New Roman" pitchFamily="18" charset="0"/>
              </a:rPr>
              <a:t>user programs should catch.</a:t>
            </a:r>
          </a:p>
          <a:p>
            <a:pPr marL="475615" marR="7620" indent="-342900" algn="just">
              <a:lnSpc>
                <a:spcPct val="100000"/>
              </a:lnSpc>
              <a:buClr>
                <a:srgbClr val="695D46"/>
              </a:buClr>
              <a:tabLst>
                <a:tab pos="469900" algn="l"/>
              </a:tabLst>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NullPointerException</a:t>
            </a:r>
            <a:r>
              <a:rPr lang="en-US" sz="2000" dirty="0">
                <a:latin typeface="Times New Roman" pitchFamily="18" charset="0"/>
                <a:cs typeface="Times New Roman" pitchFamily="18" charset="0"/>
              </a:rPr>
              <a:t> is an example </a:t>
            </a:r>
            <a:r>
              <a:rPr lang="en-US" sz="2000" spc="5" dirty="0">
                <a:latin typeface="Times New Roman" pitchFamily="18" charset="0"/>
                <a:cs typeface="Times New Roman" pitchFamily="18" charset="0"/>
              </a:rPr>
              <a:t>of </a:t>
            </a:r>
            <a:r>
              <a:rPr lang="en-US" sz="2000" dirty="0">
                <a:latin typeface="Times New Roman" pitchFamily="18" charset="0"/>
                <a:cs typeface="Times New Roman" pitchFamily="18" charset="0"/>
              </a:rPr>
              <a:t>such an  </a:t>
            </a:r>
            <a:r>
              <a:rPr lang="en-US" sz="2000" spc="-5" dirty="0">
                <a:latin typeface="Times New Roman" pitchFamily="18" charset="0"/>
                <a:cs typeface="Times New Roman" pitchFamily="18" charset="0"/>
              </a:rPr>
              <a:t>exception.</a:t>
            </a:r>
          </a:p>
          <a:p>
            <a:pPr marL="475615" marR="6985" indent="-342900" algn="just">
              <a:lnSpc>
                <a:spcPct val="100000"/>
              </a:lnSpc>
              <a:spcBef>
                <a:spcPts val="1010"/>
              </a:spcBef>
              <a:buClr>
                <a:srgbClr val="695D46"/>
              </a:buClr>
              <a:tabLst>
                <a:tab pos="469900" algn="l"/>
              </a:tabLst>
            </a:pPr>
            <a:r>
              <a:rPr lang="en-US" sz="2000" dirty="0">
                <a:latin typeface="Times New Roman" pitchFamily="18" charset="0"/>
                <a:cs typeface="Times New Roman" pitchFamily="18" charset="0"/>
              </a:rPr>
              <a:t>There </a:t>
            </a:r>
            <a:r>
              <a:rPr lang="en-US" sz="2000" spc="-5" dirty="0">
                <a:latin typeface="Times New Roman" pitchFamily="18" charset="0"/>
                <a:cs typeface="Times New Roman" pitchFamily="18" charset="0"/>
              </a:rPr>
              <a:t>is </a:t>
            </a:r>
            <a:r>
              <a:rPr lang="en-US" sz="2000" dirty="0">
                <a:latin typeface="Times New Roman" pitchFamily="18" charset="0"/>
                <a:cs typeface="Times New Roman" pitchFamily="18" charset="0"/>
              </a:rPr>
              <a:t>an important subclass of Exception, called </a:t>
            </a:r>
            <a:r>
              <a:rPr lang="en-US" sz="2000" dirty="0" err="1">
                <a:latin typeface="Times New Roman" pitchFamily="18" charset="0"/>
                <a:cs typeface="Times New Roman" pitchFamily="18" charset="0"/>
              </a:rPr>
              <a:t>RuntimeException.Exceptions</a:t>
            </a:r>
            <a:r>
              <a:rPr lang="en-US" sz="2000" dirty="0">
                <a:latin typeface="Times New Roman" pitchFamily="18" charset="0"/>
                <a:cs typeface="Times New Roman" pitchFamily="18" charset="0"/>
              </a:rPr>
              <a:t>  of this </a:t>
            </a:r>
            <a:r>
              <a:rPr lang="en-US" sz="2000" spc="-5" dirty="0">
                <a:latin typeface="Times New Roman" pitchFamily="18" charset="0"/>
                <a:cs typeface="Times New Roman" pitchFamily="18" charset="0"/>
              </a:rPr>
              <a:t>type </a:t>
            </a:r>
            <a:r>
              <a:rPr lang="en-US" sz="2000" dirty="0">
                <a:latin typeface="Times New Roman" pitchFamily="18" charset="0"/>
                <a:cs typeface="Times New Roman" pitchFamily="18" charset="0"/>
              </a:rPr>
              <a:t>are automatically defined </a:t>
            </a:r>
            <a:r>
              <a:rPr lang="en-US" sz="2000" spc="-5" dirty="0">
                <a:latin typeface="Times New Roman" pitchFamily="18" charset="0"/>
                <a:cs typeface="Times New Roman" pitchFamily="18" charset="0"/>
              </a:rPr>
              <a:t>for </a:t>
            </a:r>
            <a:r>
              <a:rPr lang="en-US" sz="2000" dirty="0">
                <a:latin typeface="Times New Roman" pitchFamily="18" charset="0"/>
                <a:cs typeface="Times New Roman" pitchFamily="18" charset="0"/>
              </a:rPr>
              <a:t>the programs that you </a:t>
            </a:r>
            <a:r>
              <a:rPr lang="en-US" sz="2000" spc="-5" dirty="0">
                <a:latin typeface="Times New Roman" pitchFamily="18" charset="0"/>
                <a:cs typeface="Times New Roman" pitchFamily="18" charset="0"/>
              </a:rPr>
              <a:t>write </a:t>
            </a:r>
            <a:r>
              <a:rPr lang="en-US" sz="2000" dirty="0">
                <a:latin typeface="Times New Roman" pitchFamily="18" charset="0"/>
                <a:cs typeface="Times New Roman" pitchFamily="18" charset="0"/>
              </a:rPr>
              <a:t>and include  things such as division by zero and invalid </a:t>
            </a:r>
            <a:r>
              <a:rPr lang="en-US" sz="2000" spc="-5" dirty="0">
                <a:latin typeface="Times New Roman" pitchFamily="18" charset="0"/>
                <a:cs typeface="Times New Roman" pitchFamily="18" charset="0"/>
              </a:rPr>
              <a:t>array</a:t>
            </a:r>
            <a:r>
              <a:rPr lang="en-US" sz="2000" spc="-25" dirty="0">
                <a:latin typeface="Times New Roman" pitchFamily="18" charset="0"/>
                <a:cs typeface="Times New Roman" pitchFamily="18" charset="0"/>
              </a:rPr>
              <a:t> </a:t>
            </a:r>
            <a:r>
              <a:rPr lang="en-US" sz="2000" dirty="0">
                <a:latin typeface="Times New Roman" pitchFamily="18" charset="0"/>
                <a:cs typeface="Times New Roman" pitchFamily="18" charset="0"/>
              </a:rPr>
              <a:t>indexing</a:t>
            </a:r>
            <a:r>
              <a:rPr lang="en-US" sz="20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29204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Exception and Error</a:t>
            </a:r>
            <a:endParaRPr lang="en-US" dirty="0" smtClean="0"/>
          </a:p>
        </p:txBody>
      </p:sp>
      <p:sp>
        <p:nvSpPr>
          <p:cNvPr id="5" name="Slide Number Placeholder 4"/>
          <p:cNvSpPr>
            <a:spLocks noGrp="1"/>
          </p:cNvSpPr>
          <p:nvPr>
            <p:ph type="sldNum" sz="quarter" idx="12"/>
          </p:nvPr>
        </p:nvSpPr>
        <p:spPr/>
        <p:txBody>
          <a:bodyPr/>
          <a:lstStyle/>
          <a:p>
            <a:fld id="{3196E4FA-0509-4C1E-ADB1-D05ADE4219A2}" type="slidenum">
              <a:rPr lang="en-US" smtClean="0"/>
              <a:pPr/>
              <a:t>6</a:t>
            </a:fld>
            <a:endParaRPr lang="en-US"/>
          </a:p>
        </p:txBody>
      </p:sp>
      <p:sp>
        <p:nvSpPr>
          <p:cNvPr id="9" name="Content Placeholder 8"/>
          <p:cNvSpPr>
            <a:spLocks noGrp="1"/>
          </p:cNvSpPr>
          <p:nvPr>
            <p:ph idx="1"/>
          </p:nvPr>
        </p:nvSpPr>
        <p:spPr/>
        <p:txBody>
          <a:bodyPr>
            <a:normAutofit/>
          </a:bodyPr>
          <a:lstStyle/>
          <a:p>
            <a:pPr algn="just">
              <a:buNone/>
            </a:pPr>
            <a:r>
              <a:rPr lang="en-US" sz="2400" dirty="0" smtClean="0">
                <a:latin typeface="Times New Roman" pitchFamily="18" charset="0"/>
                <a:cs typeface="Times New Roman" pitchFamily="18" charset="0"/>
              </a:rPr>
              <a:t>Exceptions and errors both are subclasses of </a:t>
            </a:r>
            <a:r>
              <a:rPr lang="en-US" sz="2400" dirty="0" err="1" smtClean="0">
                <a:latin typeface="Times New Roman" pitchFamily="18" charset="0"/>
                <a:cs typeface="Times New Roman" pitchFamily="18" charset="0"/>
              </a:rPr>
              <a:t>Throwable</a:t>
            </a:r>
            <a:r>
              <a:rPr lang="en-US" sz="2400" dirty="0" smtClean="0">
                <a:latin typeface="Times New Roman" pitchFamily="18" charset="0"/>
                <a:cs typeface="Times New Roman" pitchFamily="18" charset="0"/>
              </a:rPr>
              <a:t> class. The error indicates a problem that mainly occurs due to the lack of system resources and our application should not catch these types of problems. Some of the examples of errors are system crash error and out of memory error. Errors mostly occur at runtime that's they belong to an unchecked type. </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Exceptions are the problems which can occur at runtime and compile time. It mainly occurs in the code written by the developers. Exceptions are divided into two categories such as checked exceptions and unchecked exceptions.</a:t>
            </a:r>
          </a:p>
          <a:p>
            <a:pPr algn="just">
              <a:buNone/>
            </a:pP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196E4FA-0509-4C1E-ADB1-D05ADE4219A2}" type="slidenum">
              <a:rPr lang="en-US" smtClean="0"/>
              <a:pPr/>
              <a:t>7</a:t>
            </a:fld>
            <a:endParaRPr lang="en-US"/>
          </a:p>
        </p:txBody>
      </p:sp>
      <p:pic>
        <p:nvPicPr>
          <p:cNvPr id="55297" name="Picture 1"/>
          <p:cNvPicPr>
            <a:picLocks noChangeAspect="1" noChangeArrowheads="1"/>
          </p:cNvPicPr>
          <p:nvPr/>
        </p:nvPicPr>
        <p:blipFill>
          <a:blip r:embed="rId2"/>
          <a:srcRect l="27384" t="36422" r="27904" b="28448"/>
          <a:stretch>
            <a:fillRect/>
          </a:stretch>
        </p:blipFill>
        <p:spPr bwMode="auto">
          <a:xfrm>
            <a:off x="1576552" y="1371599"/>
            <a:ext cx="7772400" cy="34333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196E4FA-0509-4C1E-ADB1-D05ADE4219A2}" type="slidenum">
              <a:rPr lang="en-US" smtClean="0"/>
              <a:pPr/>
              <a:t>8</a:t>
            </a:fld>
            <a:endParaRPr lang="en-US"/>
          </a:p>
        </p:txBody>
      </p:sp>
      <p:pic>
        <p:nvPicPr>
          <p:cNvPr id="61442" name="Picture 2"/>
          <p:cNvPicPr>
            <a:picLocks noChangeAspect="1" noChangeArrowheads="1"/>
          </p:cNvPicPr>
          <p:nvPr/>
        </p:nvPicPr>
        <p:blipFill>
          <a:blip r:embed="rId2"/>
          <a:srcRect l="24719" t="28879" r="24754" b="21121"/>
          <a:stretch>
            <a:fillRect/>
          </a:stretch>
        </p:blipFill>
        <p:spPr bwMode="auto">
          <a:xfrm>
            <a:off x="1529254" y="1277007"/>
            <a:ext cx="8213835" cy="45698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152400"/>
            <a:ext cx="10744591" cy="990600"/>
          </a:xfrm>
        </p:spPr>
        <p:txBody>
          <a:bodyPr>
            <a:noAutofit/>
          </a:bodyPr>
          <a:lstStyle/>
          <a:p>
            <a:r>
              <a:rPr lang="en-US" sz="2800" b="1" dirty="0" smtClean="0"/>
              <a:t>Example of Error</a:t>
            </a:r>
          </a:p>
        </p:txBody>
      </p:sp>
      <p:sp>
        <p:nvSpPr>
          <p:cNvPr id="3" name="Content Placeholder 2"/>
          <p:cNvSpPr>
            <a:spLocks noGrp="1"/>
          </p:cNvSpPr>
          <p:nvPr>
            <p:ph idx="1"/>
          </p:nvPr>
        </p:nvSpPr>
        <p:spPr>
          <a:xfrm>
            <a:off x="838200" y="1037350"/>
            <a:ext cx="10515600" cy="4351338"/>
          </a:xfrm>
        </p:spPr>
        <p:txBody>
          <a:bodyPr>
            <a:noAutofit/>
          </a:bodyPr>
          <a:lstStyle/>
          <a:p>
            <a:pPr>
              <a:buNone/>
            </a:pPr>
            <a:r>
              <a:rPr lang="en-US" sz="1800" dirty="0" smtClean="0">
                <a:latin typeface="Times New Roman" pitchFamily="18" charset="0"/>
                <a:cs typeface="Times New Roman" pitchFamily="18" charset="0"/>
              </a:rPr>
              <a:t>public class </a:t>
            </a:r>
            <a:r>
              <a:rPr lang="en-US" sz="1800" dirty="0" err="1" smtClean="0">
                <a:latin typeface="Times New Roman" pitchFamily="18" charset="0"/>
                <a:cs typeface="Times New Roman" pitchFamily="18" charset="0"/>
              </a:rPr>
              <a:t>ErrorExample</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public static void main(String[] </a:t>
            </a:r>
            <a:r>
              <a:rPr lang="en-US" sz="1800" dirty="0" err="1" smtClean="0">
                <a:latin typeface="Times New Roman" pitchFamily="18" charset="0"/>
                <a:cs typeface="Times New Roman" pitchFamily="18" charset="0"/>
              </a:rPr>
              <a:t>args</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recursiveMethod</a:t>
            </a:r>
            <a:r>
              <a:rPr lang="en-US" sz="1800" dirty="0" smtClean="0">
                <a:latin typeface="Times New Roman" pitchFamily="18" charset="0"/>
                <a:cs typeface="Times New Roman" pitchFamily="18" charset="0"/>
              </a:rPr>
              <a:t>(10)</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public static void </a:t>
            </a:r>
            <a:r>
              <a:rPr lang="en-US" sz="1800" dirty="0" err="1" smtClean="0">
                <a:latin typeface="Times New Roman" pitchFamily="18" charset="0"/>
                <a:cs typeface="Times New Roman" pitchFamily="18" charset="0"/>
              </a:rPr>
              <a:t>recursiveMethod</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while(</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!=0){</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=i+1;</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recursiveMethod</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a:t>
            </a:r>
          </a:p>
          <a:p>
            <a:pPr>
              <a:buNone/>
            </a:pPr>
            <a:r>
              <a:rPr lang="en-US" sz="1800" b="1" dirty="0" smtClean="0">
                <a:latin typeface="Times New Roman" pitchFamily="18" charset="0"/>
                <a:cs typeface="Times New Roman" pitchFamily="18" charset="0"/>
              </a:rPr>
              <a:t>Output</a:t>
            </a:r>
          </a:p>
          <a:p>
            <a:pPr>
              <a:buNone/>
            </a:pPr>
            <a:r>
              <a:rPr lang="en-US" sz="1800" dirty="0" smtClean="0">
                <a:latin typeface="Times New Roman" pitchFamily="18" charset="0"/>
                <a:cs typeface="Times New Roman" pitchFamily="18" charset="0"/>
              </a:rPr>
              <a:t>Exception in thread "main" </a:t>
            </a:r>
            <a:r>
              <a:rPr lang="en-US" sz="1800" dirty="0" err="1" smtClean="0">
                <a:latin typeface="Times New Roman" pitchFamily="18" charset="0"/>
                <a:cs typeface="Times New Roman" pitchFamily="18" charset="0"/>
              </a:rPr>
              <a:t>java.lang.StackOverflowError</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t>
            </a:r>
            <a:r>
              <a:rPr lang="en-US" sz="1800" dirty="0" err="1" smtClean="0">
                <a:latin typeface="Times New Roman" pitchFamily="18" charset="0"/>
                <a:cs typeface="Times New Roman" pitchFamily="18" charset="0"/>
              </a:rPr>
              <a:t>ErrorExample.ErrorExample</a:t>
            </a:r>
            <a:r>
              <a:rPr lang="en-US" sz="1800" dirty="0" smtClean="0">
                <a:latin typeface="Times New Roman" pitchFamily="18" charset="0"/>
                <a:cs typeface="Times New Roman" pitchFamily="18" charset="0"/>
              </a:rPr>
              <a:t>(Main.java:42)</a:t>
            </a:r>
            <a:endParaRPr lang="en-US" sz="1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3196E4FA-0509-4C1E-ADB1-D05ADE4219A2}" type="slidenum">
              <a:rPr lang="en-US" smtClean="0"/>
              <a:pPr/>
              <a:t>9</a:t>
            </a:fld>
            <a:endParaRPr lang="en-US"/>
          </a:p>
        </p:txBody>
      </p:sp>
    </p:spTree>
    <p:extLst>
      <p:ext uri="{BB962C8B-B14F-4D97-AF65-F5344CB8AC3E}">
        <p14:creationId xmlns:p14="http://schemas.microsoft.com/office/powerpoint/2010/main" xmlns="" val="3815611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1856</TotalTime>
  <Words>509</Words>
  <Application>Microsoft Office PowerPoint</Application>
  <PresentationFormat>Custom</PresentationFormat>
  <Paragraphs>96</Paragraphs>
  <Slides>14</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17" baseType="lpstr">
      <vt:lpstr>1_Office Theme</vt:lpstr>
      <vt:lpstr>Contents Slide Master</vt:lpstr>
      <vt:lpstr>CorelDRAW</vt:lpstr>
      <vt:lpstr>Slide 1</vt:lpstr>
      <vt:lpstr>Lecture Objectives </vt:lpstr>
      <vt:lpstr>JAVA - EXCEPTIONS</vt:lpstr>
      <vt:lpstr>Exceptions Methods</vt:lpstr>
      <vt:lpstr>Error v/s Exception</vt:lpstr>
      <vt:lpstr>Exception and Error</vt:lpstr>
      <vt:lpstr>Slide 7</vt:lpstr>
      <vt:lpstr>Slide 8</vt:lpstr>
      <vt:lpstr>Example of Error</vt:lpstr>
      <vt:lpstr>Example of Exception</vt:lpstr>
      <vt:lpstr>QUIZ: </vt:lpstr>
      <vt:lpstr>Summary: </vt:lpstr>
      <vt:lpstr>References: </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HP</cp:lastModifiedBy>
  <cp:revision>110</cp:revision>
  <dcterms:created xsi:type="dcterms:W3CDTF">2019-01-09T10:33:58Z</dcterms:created>
  <dcterms:modified xsi:type="dcterms:W3CDTF">2022-06-17T06:28:53Z</dcterms:modified>
</cp:coreProperties>
</file>