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6"/>
  </p:notesMasterIdLst>
  <p:handoutMasterIdLst>
    <p:handoutMasterId r:id="rId17"/>
  </p:handoutMasterIdLst>
  <p:sldIdLst>
    <p:sldId id="287" r:id="rId3"/>
    <p:sldId id="281" r:id="rId4"/>
    <p:sldId id="447" r:id="rId5"/>
    <p:sldId id="448" r:id="rId6"/>
    <p:sldId id="449" r:id="rId7"/>
    <p:sldId id="450" r:id="rId8"/>
    <p:sldId id="461" r:id="rId9"/>
    <p:sldId id="451" r:id="rId10"/>
    <p:sldId id="462" r:id="rId11"/>
    <p:sldId id="398" r:id="rId12"/>
    <p:sldId id="408" r:id="rId13"/>
    <p:sldId id="409"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06" autoAdjust="0"/>
    <p:restoredTop sz="94624" autoAdjust="0"/>
  </p:normalViewPr>
  <p:slideViewPr>
    <p:cSldViewPr snapToGrid="0">
      <p:cViewPr>
        <p:scale>
          <a:sx n="60" d="100"/>
          <a:sy n="60" d="100"/>
        </p:scale>
        <p:origin x="-1032" y="-168"/>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xmlns="" val="1971782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youtube.com/watch?v=4my7mKFaNQs" TargetMode="External"/><Relationship Id="rId3" Type="http://schemas.openxmlformats.org/officeDocument/2006/relationships/hyperlink" Target="https://www.javatpoint.com/exception-handling-in-java" TargetMode="External"/><Relationship Id="rId7" Type="http://schemas.openxmlformats.org/officeDocument/2006/relationships/hyperlink" Target="https://www.edureka.co/blog/java-exception-handling" TargetMode="External"/><Relationship Id="rId2" Type="http://schemas.openxmlformats.org/officeDocument/2006/relationships/hyperlink" Target="https://www.tutorialspoint.com/java/java_exceptions.htm" TargetMode="External"/><Relationship Id="rId1" Type="http://schemas.openxmlformats.org/officeDocument/2006/relationships/slideLayout" Target="../slideLayouts/slideLayout2.xml"/><Relationship Id="rId6" Type="http://schemas.openxmlformats.org/officeDocument/2006/relationships/hyperlink" Target="https://www.protechtraining.com/content/java_fundamentals_tutorial-exceptions" TargetMode="External"/><Relationship Id="rId5" Type="http://schemas.openxmlformats.org/officeDocument/2006/relationships/hyperlink" Target="https://www.w3resource.com/java-tutorial/types-of-exception.php" TargetMode="External"/><Relationship Id="rId10" Type="http://schemas.openxmlformats.org/officeDocument/2006/relationships/hyperlink" Target="https://marcus-biel.com/advanced-exception-handling-in-java/" TargetMode="External"/><Relationship Id="rId4" Type="http://schemas.openxmlformats.org/officeDocument/2006/relationships/hyperlink" Target="https://www.geeksforgeeks.org/exceptions-in-java/" TargetMode="External"/><Relationship Id="rId9" Type="http://schemas.openxmlformats.org/officeDocument/2006/relationships/hyperlink" Target="https://www.youtube.com/watch?v=W-N2ltgU-X4" TargetMode="Externa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p:oleObj spid="_x0000_s11293" name="CorelDRAW" r:id="rId3"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5921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PROJECT BASED LEARNING IN JAVA</a:t>
            </a:r>
          </a:p>
          <a:p>
            <a:pPr algn="ctr" defTabSz="622300">
              <a:lnSpc>
                <a:spcPct val="90000"/>
              </a:lnSpc>
              <a:spcBef>
                <a:spcPct val="0"/>
              </a:spcBef>
              <a:spcAft>
                <a:spcPct val="35000"/>
              </a:spcAft>
            </a:pPr>
            <a:r>
              <a:rPr lang="en-US" sz="2000" b="1" smtClean="0">
                <a:solidFill>
                  <a:prstClr val="black">
                    <a:lumMod val="85000"/>
                    <a:lumOff val="15000"/>
                  </a:prstClr>
                </a:solidFill>
                <a:latin typeface="Times New Roman" panose="02020603050405020304" pitchFamily="18" charset="0"/>
                <a:cs typeface="Times New Roman" panose="02020603050405020304" pitchFamily="18" charset="0"/>
              </a:rPr>
              <a:t>(20CST-319/20ITT-319)</a:t>
            </a:r>
          </a:p>
          <a:p>
            <a:pPr lvl="0" algn="ctr" defTabSz="622300">
              <a:lnSpc>
                <a:spcPct val="90000"/>
              </a:lnSpc>
              <a:spcBef>
                <a:spcPct val="0"/>
              </a:spcBef>
              <a:spcAft>
                <a:spcPct val="35000"/>
              </a:spcAft>
            </a:pPr>
            <a:endPar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3178041" y="4392889"/>
            <a:ext cx="6432043" cy="800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3206107" y="4985847"/>
            <a:ext cx="7047166" cy="461665"/>
          </a:xfrm>
          <a:prstGeom prst="rect">
            <a:avLst/>
          </a:prstGeom>
          <a:noFill/>
        </p:spPr>
        <p:txBody>
          <a:bodyPr wrap="square" rtlCol="0">
            <a:spAutoFit/>
          </a:bodyPr>
          <a:lstStyle/>
          <a:p>
            <a:pPr algn="ctr"/>
            <a:r>
              <a:rPr lang="en-US" sz="2400" dirty="0" smtClean="0"/>
              <a:t>Types of Exceptions, Exception handling in Java.</a:t>
            </a:r>
          </a:p>
        </p:txBody>
      </p:sp>
    </p:spTree>
    <p:extLst>
      <p:ext uri="{BB962C8B-B14F-4D97-AF65-F5344CB8AC3E}">
        <p14:creationId xmlns:p14="http://schemas.microsoft.com/office/powerpoint/2010/main" xmlns=""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sz="2800" b="1" dirty="0">
                <a:latin typeface="Times New Roman" pitchFamily="18" charset="0"/>
                <a:cs typeface="Times New Roman" pitchFamily="18" charset="0"/>
              </a:rPr>
              <a:t>QUIZ: </a:t>
            </a:r>
            <a:endParaRPr lang="en-US" sz="2800" dirty="0">
              <a:latin typeface="Times New Roman" pitchFamily="18" charset="0"/>
              <a:cs typeface="Times New Roman" pitchFamily="18" charset="0"/>
            </a:endParaRPr>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sz="2800"/>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sz="2800"/>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sz="2800"/>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sz="2800"/>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sz="2800"/>
            </a:p>
          </p:txBody>
        </p:sp>
      </p:grpSp>
      <p:sp>
        <p:nvSpPr>
          <p:cNvPr id="45057" name="Rectangle 1"/>
          <p:cNvSpPr>
            <a:spLocks noChangeArrowheads="1"/>
          </p:cNvSpPr>
          <p:nvPr/>
        </p:nvSpPr>
        <p:spPr bwMode="auto">
          <a:xfrm>
            <a:off x="0" y="0"/>
            <a:ext cx="179544" cy="998123"/>
          </a:xfrm>
          <a:prstGeom prst="rect">
            <a:avLst/>
          </a:prstGeom>
          <a:solidFill>
            <a:srgbClr val="FFFFFF"/>
          </a:solidFill>
          <a:ln w="9525">
            <a:noFill/>
            <a:miter lim="800000"/>
            <a:headEnd/>
            <a:tailEnd/>
          </a:ln>
          <a:effectLst/>
        </p:spPr>
        <p:txBody>
          <a:bodyPr vert="horz" wrap="none" lIns="177744" tIns="357075" rIns="0" bIns="35707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5059" name="Rectangle 3"/>
          <p:cNvSpPr>
            <a:spLocks noChangeArrowheads="1"/>
          </p:cNvSpPr>
          <p:nvPr/>
        </p:nvSpPr>
        <p:spPr bwMode="auto">
          <a:xfrm>
            <a:off x="1008993" y="1608083"/>
            <a:ext cx="6069724" cy="3718250"/>
          </a:xfrm>
          <a:prstGeom prst="rect">
            <a:avLst/>
          </a:prstGeom>
          <a:solidFill>
            <a:srgbClr val="FFFFFF"/>
          </a:solidFill>
          <a:ln w="9525">
            <a:noFill/>
            <a:miter lim="800000"/>
            <a:headEnd/>
            <a:tailEnd/>
          </a:ln>
          <a:effectLst/>
        </p:spPr>
        <p:txBody>
          <a:bodyPr vert="horz" wrap="square" lIns="177744" tIns="0" rIns="0" bIns="238050" numCol="1" anchor="ctr" anchorCtr="0" compatLnSpc="1">
            <a:prstTxWarp prst="textNoShape">
              <a:avLst/>
            </a:prstTxWarp>
            <a:spAutoFit/>
          </a:bodyPr>
          <a:lstStyle/>
          <a:p>
            <a:pPr lvl="0" fontAlgn="base">
              <a:spcBef>
                <a:spcPct val="0"/>
              </a:spcBef>
              <a:spcAft>
                <a:spcPct val="0"/>
              </a:spcAft>
            </a:pPr>
            <a:r>
              <a:rPr lang="en-US" b="1" dirty="0" smtClean="0">
                <a:solidFill>
                  <a:srgbClr val="3A3A3A"/>
                </a:solidFill>
                <a:latin typeface="Lato"/>
                <a:cs typeface="Arial" pitchFamily="34" charset="0"/>
              </a:rPr>
              <a:t>1. Checked exception caught at</a:t>
            </a:r>
          </a:p>
          <a:p>
            <a:pPr marL="342900" lvl="0" indent="-342900" eaLnBrk="0" fontAlgn="base" hangingPunct="0">
              <a:spcBef>
                <a:spcPct val="0"/>
              </a:spcBef>
              <a:spcAft>
                <a:spcPct val="0"/>
              </a:spcAft>
              <a:buFont typeface="+mj-lt"/>
              <a:buAutoNum type="alphaLcPeriod"/>
            </a:pPr>
            <a:r>
              <a:rPr lang="en-US" dirty="0" smtClean="0">
                <a:solidFill>
                  <a:srgbClr val="3A3A3A"/>
                </a:solidFill>
                <a:latin typeface="Lato"/>
                <a:cs typeface="Arial" pitchFamily="34" charset="0"/>
              </a:rPr>
              <a:t>compile time</a:t>
            </a:r>
          </a:p>
          <a:p>
            <a:pPr marL="342900" lvl="0" indent="-342900" eaLnBrk="0" fontAlgn="base" hangingPunct="0">
              <a:spcBef>
                <a:spcPct val="0"/>
              </a:spcBef>
              <a:spcAft>
                <a:spcPct val="0"/>
              </a:spcAft>
              <a:buFont typeface="+mj-lt"/>
              <a:buAutoNum type="alphaLcPeriod"/>
            </a:pPr>
            <a:r>
              <a:rPr lang="en-US" dirty="0" smtClean="0">
                <a:solidFill>
                  <a:srgbClr val="3A3A3A"/>
                </a:solidFill>
                <a:latin typeface="Lato"/>
                <a:cs typeface="Arial" pitchFamily="34" charset="0"/>
              </a:rPr>
              <a:t>run time</a:t>
            </a:r>
          </a:p>
          <a:p>
            <a:pPr marL="342900" lvl="0" indent="-342900" eaLnBrk="0" fontAlgn="base" hangingPunct="0">
              <a:spcBef>
                <a:spcPct val="0"/>
              </a:spcBef>
              <a:spcAft>
                <a:spcPct val="0"/>
              </a:spcAft>
              <a:buFont typeface="+mj-lt"/>
              <a:buAutoNum type="alphaLcPeriod"/>
            </a:pPr>
            <a:r>
              <a:rPr lang="en-US" dirty="0" smtClean="0">
                <a:solidFill>
                  <a:srgbClr val="3A3A3A"/>
                </a:solidFill>
                <a:latin typeface="Lato"/>
                <a:cs typeface="Arial" pitchFamily="34" charset="0"/>
              </a:rPr>
              <a:t>Both at compile and run time</a:t>
            </a:r>
          </a:p>
          <a:p>
            <a:pPr marL="342900" lvl="0" indent="-342900" eaLnBrk="0" fontAlgn="base" hangingPunct="0">
              <a:spcBef>
                <a:spcPct val="0"/>
              </a:spcBef>
              <a:spcAft>
                <a:spcPct val="0"/>
              </a:spcAft>
              <a:buFont typeface="+mj-lt"/>
              <a:buAutoNum type="alphaLcPeriod"/>
            </a:pPr>
            <a:r>
              <a:rPr lang="en-US" dirty="0" smtClean="0">
                <a:solidFill>
                  <a:srgbClr val="3A3A3A"/>
                </a:solidFill>
                <a:latin typeface="Lato"/>
                <a:cs typeface="Arial" pitchFamily="34" charset="0"/>
              </a:rPr>
              <a:t>None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rgbClr val="3A3A3A"/>
              </a:solidFill>
              <a:effectLst/>
              <a:latin typeface="Lat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3A3A3A"/>
                </a:solidFill>
                <a:effectLst/>
                <a:latin typeface="Lato"/>
                <a:cs typeface="Arial" pitchFamily="34" charset="0"/>
              </a:rPr>
              <a:t>2. Unchecked exception caught at</a:t>
            </a:r>
          </a:p>
          <a:p>
            <a:pPr marL="342900" marR="0" lvl="0" indent="-342900" algn="l" defTabSz="914400" rtl="0" eaLnBrk="0" fontAlgn="base" latinLnBrk="0" hangingPunct="0">
              <a:lnSpc>
                <a:spcPct val="100000"/>
              </a:lnSpc>
              <a:spcBef>
                <a:spcPct val="0"/>
              </a:spcBef>
              <a:spcAft>
                <a:spcPct val="0"/>
              </a:spcAft>
              <a:buClrTx/>
              <a:buSzTx/>
              <a:buFont typeface="+mj-lt"/>
              <a:buAutoNum type="alphaLcPeriod"/>
              <a:tabLst/>
            </a:pPr>
            <a:r>
              <a:rPr kumimoji="0" lang="en-US" b="0" i="0" u="none" strike="noStrike" cap="none" normalizeH="0" baseline="0" dirty="0" smtClean="0">
                <a:ln>
                  <a:noFill/>
                </a:ln>
                <a:solidFill>
                  <a:srgbClr val="3A3A3A"/>
                </a:solidFill>
                <a:effectLst/>
                <a:latin typeface="Lato"/>
                <a:cs typeface="Arial" pitchFamily="34" charset="0"/>
              </a:rPr>
              <a:t>compile time</a:t>
            </a:r>
          </a:p>
          <a:p>
            <a:pPr marL="342900" marR="0" lvl="0" indent="-342900" algn="l" defTabSz="914400" rtl="0" eaLnBrk="0" fontAlgn="base" latinLnBrk="0" hangingPunct="0">
              <a:lnSpc>
                <a:spcPct val="100000"/>
              </a:lnSpc>
              <a:spcBef>
                <a:spcPct val="0"/>
              </a:spcBef>
              <a:spcAft>
                <a:spcPct val="0"/>
              </a:spcAft>
              <a:buClrTx/>
              <a:buSzTx/>
              <a:buFont typeface="+mj-lt"/>
              <a:buAutoNum type="alphaLcPeriod"/>
              <a:tabLst/>
            </a:pPr>
            <a:r>
              <a:rPr kumimoji="0" lang="en-US" b="0" i="0" u="none" strike="noStrike" cap="none" normalizeH="0" baseline="0" dirty="0" smtClean="0">
                <a:ln>
                  <a:noFill/>
                </a:ln>
                <a:solidFill>
                  <a:srgbClr val="3A3A3A"/>
                </a:solidFill>
                <a:effectLst/>
                <a:latin typeface="Lato"/>
                <a:cs typeface="Arial" pitchFamily="34" charset="0"/>
              </a:rPr>
              <a:t>run time</a:t>
            </a:r>
          </a:p>
          <a:p>
            <a:pPr marL="342900" marR="0" lvl="0" indent="-342900" algn="l" defTabSz="914400" rtl="0" eaLnBrk="0" fontAlgn="base" latinLnBrk="0" hangingPunct="0">
              <a:lnSpc>
                <a:spcPct val="100000"/>
              </a:lnSpc>
              <a:spcBef>
                <a:spcPct val="0"/>
              </a:spcBef>
              <a:spcAft>
                <a:spcPct val="0"/>
              </a:spcAft>
              <a:buClrTx/>
              <a:buSzTx/>
              <a:buFont typeface="+mj-lt"/>
              <a:buAutoNum type="alphaLcPeriod"/>
              <a:tabLst/>
            </a:pPr>
            <a:r>
              <a:rPr kumimoji="0" lang="en-US" b="0" i="0" u="none" strike="noStrike" cap="none" normalizeH="0" baseline="0" dirty="0" smtClean="0">
                <a:ln>
                  <a:noFill/>
                </a:ln>
                <a:solidFill>
                  <a:srgbClr val="3A3A3A"/>
                </a:solidFill>
                <a:effectLst/>
                <a:latin typeface="Lato"/>
                <a:cs typeface="Arial" pitchFamily="34" charset="0"/>
              </a:rPr>
              <a:t>Both at compile and run time</a:t>
            </a:r>
          </a:p>
          <a:p>
            <a:pPr marL="342900" marR="0" lvl="0" indent="-342900" algn="l" defTabSz="914400" rtl="0" eaLnBrk="0" fontAlgn="base" latinLnBrk="0" hangingPunct="0">
              <a:lnSpc>
                <a:spcPct val="100000"/>
              </a:lnSpc>
              <a:spcBef>
                <a:spcPct val="0"/>
              </a:spcBef>
              <a:spcAft>
                <a:spcPct val="0"/>
              </a:spcAft>
              <a:buClrTx/>
              <a:buSzTx/>
              <a:buFont typeface="+mj-lt"/>
              <a:buAutoNum type="alphaLcPeriod"/>
              <a:tabLst/>
            </a:pPr>
            <a:r>
              <a:rPr kumimoji="0" lang="en-US" b="0" i="0" u="none" strike="noStrike" cap="none" normalizeH="0" baseline="0" dirty="0" smtClean="0">
                <a:ln>
                  <a:noFill/>
                </a:ln>
                <a:solidFill>
                  <a:srgbClr val="3A3A3A"/>
                </a:solidFill>
                <a:effectLst/>
                <a:latin typeface="Lato"/>
                <a:cs typeface="Arial" pitchFamily="34" charset="0"/>
              </a:rPr>
              <a:t>None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Summary: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665982" y="2141162"/>
            <a:ext cx="7575551" cy="1569660"/>
          </a:xfrm>
          <a:prstGeom prst="rect">
            <a:avLst/>
          </a:prstGeom>
          <a:noFill/>
          <a:ln w="9525">
            <a:noFill/>
            <a:miter lim="800000"/>
            <a:headEnd/>
            <a:tailEnd/>
          </a:ln>
          <a:effectLst/>
        </p:spPr>
        <p:txBody>
          <a:bodyPr wrap="square">
            <a:spAutoFit/>
          </a:bodyPr>
          <a:lstStyle/>
          <a:p>
            <a:r>
              <a:rPr lang="en-US" sz="2400" dirty="0">
                <a:latin typeface="Times New Roman" pitchFamily="18" charset="0"/>
                <a:cs typeface="Times New Roman" pitchFamily="18" charset="0"/>
              </a:rPr>
              <a:t>In this session, you were able to :</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Learn </a:t>
            </a:r>
            <a:r>
              <a:rPr lang="en-US" sz="2400" dirty="0">
                <a:latin typeface="Times New Roman" pitchFamily="18" charset="0"/>
                <a:cs typeface="Times New Roman" pitchFamily="18" charset="0"/>
              </a:rPr>
              <a:t>about </a:t>
            </a:r>
            <a:r>
              <a:rPr lang="en-US" sz="2400" dirty="0" smtClean="0"/>
              <a:t>Types of Exceptions, Exception handling in Java.</a:t>
            </a:r>
            <a:r>
              <a:rPr lang="en-US" sz="2400" b="1" dirty="0" smtClean="0"/>
              <a:t/>
            </a:r>
            <a:br>
              <a:rPr lang="en-US" sz="2400" b="1" dirty="0" smtClean="0"/>
            </a:br>
            <a:endParaRPr lang="en-US" sz="2400" dirty="0" smtClean="0">
              <a:latin typeface="Times New Roman" pitchFamily="18" charset="0"/>
              <a:cs typeface="Times New Roman" pitchFamily="18" charset="0"/>
            </a:endParaRPr>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xmlns="" val="82986046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561051" y="1391654"/>
            <a:ext cx="7575551" cy="5355312"/>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r>
              <a:rPr lang="en-IN" dirty="0" smtClean="0">
                <a:latin typeface="Times New Roman" pitchFamily="18" charset="0"/>
                <a:cs typeface="Times New Roman" pitchFamily="18" charset="0"/>
              </a:rPr>
              <a:t>1. </a:t>
            </a:r>
            <a:r>
              <a:rPr lang="en-IN" dirty="0" err="1" smtClean="0">
                <a:latin typeface="Times New Roman" pitchFamily="18" charset="0"/>
                <a:cs typeface="Times New Roman" pitchFamily="18" charset="0"/>
              </a:rPr>
              <a:t>Balaguruswamy</a:t>
            </a:r>
            <a:r>
              <a:rPr lang="en-IN" dirty="0" smtClean="0">
                <a:latin typeface="Times New Roman" pitchFamily="18" charset="0"/>
                <a:cs typeface="Times New Roman" pitchFamily="18" charset="0"/>
              </a:rPr>
              <a:t>, </a:t>
            </a:r>
            <a:r>
              <a:rPr lang="en-IN" i="1" dirty="0" smtClean="0">
                <a:latin typeface="Times New Roman" pitchFamily="18" charset="0"/>
                <a:cs typeface="Times New Roman" pitchFamily="18" charset="0"/>
              </a:rPr>
              <a:t>Java.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2. A Primer, </a:t>
            </a:r>
            <a:r>
              <a:rPr lang="en-IN" dirty="0" err="1" smtClean="0">
                <a:latin typeface="Times New Roman" pitchFamily="18" charset="0"/>
                <a:cs typeface="Times New Roman" pitchFamily="18" charset="0"/>
              </a:rPr>
              <a:t>E.Balaguruswamy</a:t>
            </a:r>
            <a:r>
              <a:rPr lang="en-IN" dirty="0" smtClean="0">
                <a:latin typeface="Times New Roman" pitchFamily="18" charset="0"/>
                <a:cs typeface="Times New Roman" pitchFamily="18" charset="0"/>
              </a:rPr>
              <a:t>, </a:t>
            </a:r>
            <a:r>
              <a:rPr lang="en-IN" i="1" dirty="0" smtClean="0">
                <a:latin typeface="Times New Roman" pitchFamily="18" charset="0"/>
                <a:cs typeface="Times New Roman" pitchFamily="18" charset="0"/>
              </a:rPr>
              <a:t>Programming with Java, </a:t>
            </a:r>
            <a:r>
              <a:rPr lang="en-IN" dirty="0" smtClean="0">
                <a:latin typeface="Times New Roman" pitchFamily="18" charset="0"/>
                <a:cs typeface="Times New Roman" pitchFamily="18" charset="0"/>
              </a:rPr>
              <a:t>Tata McGraw Hill Companies </a:t>
            </a:r>
          </a:p>
          <a:p>
            <a:r>
              <a:rPr lang="en-US" dirty="0" smtClean="0">
                <a:latin typeface="Times New Roman" pitchFamily="18" charset="0"/>
                <a:cs typeface="Times New Roman" pitchFamily="18" charset="0"/>
              </a:rPr>
              <a:t>3. John P. </a:t>
            </a:r>
            <a:r>
              <a:rPr lang="en-US" dirty="0" err="1" smtClean="0">
                <a:latin typeface="Times New Roman" pitchFamily="18" charset="0"/>
                <a:cs typeface="Times New Roman" pitchFamily="18" charset="0"/>
              </a:rPr>
              <a:t>Flynt</a:t>
            </a:r>
            <a:r>
              <a:rPr lang="en-US" dirty="0" smtClean="0">
                <a:latin typeface="Times New Roman" pitchFamily="18" charset="0"/>
                <a:cs typeface="Times New Roman" pitchFamily="18" charset="0"/>
              </a:rPr>
              <a:t> Thomson, </a:t>
            </a:r>
            <a:r>
              <a:rPr lang="en-US" i="1" dirty="0" smtClean="0">
                <a:latin typeface="Times New Roman" pitchFamily="18" charset="0"/>
                <a:cs typeface="Times New Roman" pitchFamily="18" charset="0"/>
              </a:rPr>
              <a:t>Java Programming.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b="1" dirty="0" smtClean="0"/>
              <a:t>ONLINE NOTES LINKS:</a:t>
            </a:r>
          </a:p>
          <a:p>
            <a:r>
              <a:rPr lang="en-US" u="sng" dirty="0" smtClean="0">
                <a:hlinkClick r:id="rId2"/>
              </a:rPr>
              <a:t>https://www.tutorialspoint.com/java/java_exceptions.htm</a:t>
            </a:r>
            <a:endParaRPr lang="en-US" dirty="0" smtClean="0"/>
          </a:p>
          <a:p>
            <a:r>
              <a:rPr lang="en-US" u="sng" dirty="0" smtClean="0">
                <a:hlinkClick r:id="rId3"/>
              </a:rPr>
              <a:t>https://www.javatpoint.com/exception-handling-in-java</a:t>
            </a:r>
            <a:endParaRPr lang="en-US" dirty="0" smtClean="0"/>
          </a:p>
          <a:p>
            <a:r>
              <a:rPr lang="en-US" u="sng" dirty="0" smtClean="0">
                <a:hlinkClick r:id="rId4"/>
              </a:rPr>
              <a:t>https://www.geeksforgeeks.org/exceptions-in-java/</a:t>
            </a:r>
            <a:endParaRPr lang="en-US" dirty="0" smtClean="0"/>
          </a:p>
          <a:p>
            <a:r>
              <a:rPr lang="en-US" u="sng" dirty="0" smtClean="0">
                <a:hlinkClick r:id="rId5"/>
              </a:rPr>
              <a:t>https://www.w3resource.com/java-tutorial/types-of-exception.php</a:t>
            </a:r>
            <a:endParaRPr lang="en-US" dirty="0" smtClean="0"/>
          </a:p>
          <a:p>
            <a:r>
              <a:rPr lang="en-US" u="sng" dirty="0" smtClean="0">
                <a:hlinkClick r:id="rId6"/>
              </a:rPr>
              <a:t>https://www.protechtraining.com/content/java_fundamentals_tutorial-exceptions</a:t>
            </a:r>
            <a:endParaRPr lang="en-US" dirty="0" smtClean="0"/>
          </a:p>
          <a:p>
            <a:r>
              <a:rPr lang="en-US" b="1" dirty="0" smtClean="0"/>
              <a:t>VIDEO LINKS:</a:t>
            </a:r>
          </a:p>
          <a:p>
            <a:r>
              <a:rPr lang="en-US" u="sng" dirty="0" smtClean="0">
                <a:hlinkClick r:id="rId3"/>
              </a:rPr>
              <a:t>https://www.javatpoint.com/exception-handling-in-java</a:t>
            </a:r>
            <a:endParaRPr lang="en-US" dirty="0" smtClean="0"/>
          </a:p>
          <a:p>
            <a:r>
              <a:rPr lang="en-US" u="sng" dirty="0" smtClean="0">
                <a:hlinkClick r:id="rId7"/>
              </a:rPr>
              <a:t>https://www.edureka.co/blog/java-exception-handling</a:t>
            </a:r>
            <a:endParaRPr lang="en-US" dirty="0" smtClean="0"/>
          </a:p>
          <a:p>
            <a:r>
              <a:rPr lang="en-US" u="sng" dirty="0" smtClean="0">
                <a:hlinkClick r:id="rId8"/>
              </a:rPr>
              <a:t>https://www.youtube.com/watch?v=4my7mKFaNQs</a:t>
            </a:r>
            <a:endParaRPr lang="en-US" dirty="0" smtClean="0"/>
          </a:p>
          <a:p>
            <a:r>
              <a:rPr lang="en-US" u="sng" dirty="0" smtClean="0">
                <a:hlinkClick r:id="rId9"/>
              </a:rPr>
              <a:t>https://www.youtube.com/watch?v=W-N2ltgU-X4</a:t>
            </a:r>
            <a:endParaRPr lang="en-US" dirty="0" smtClean="0"/>
          </a:p>
          <a:p>
            <a:r>
              <a:rPr lang="en-US" u="sng" dirty="0" smtClean="0">
                <a:hlinkClick r:id="rId10"/>
              </a:rPr>
              <a:t>https://marcus-biel.com/advanced-exception-handling-in-java/</a:t>
            </a:r>
            <a:endParaRPr lang="en-US" dirty="0"/>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xmlns="" val="58069430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1346502234"/>
                </p:ext>
              </p:extLst>
            </p:nvPr>
          </p:nvGraphicFramePr>
          <p:xfrm>
            <a:off x="100850" y="246475"/>
            <a:ext cx="183878" cy="183422"/>
          </p:xfrm>
          <a:graphic>
            <a:graphicData uri="http://schemas.openxmlformats.org/presentationml/2006/ole">
              <p:oleObj spid="_x0000_s12317" name="CorelDRAW" r:id="rId3" imgW="2169000" imgH="2169360" progId="">
                <p:embed/>
              </p:oleObj>
            </a:graphicData>
          </a:graphic>
        </p:graphicFrame>
      </p:grpSp>
    </p:spTree>
    <p:extLst>
      <p:ext uri="{BB962C8B-B14F-4D97-AF65-F5344CB8AC3E}">
        <p14:creationId xmlns:p14="http://schemas.microsoft.com/office/powerpoint/2010/main" xmlns=""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r>
              <a:rPr lang="en-US" sz="2400" dirty="0" smtClean="0"/>
              <a:t>Types of Exceptions, Exception handling in Java.</a:t>
            </a:r>
          </a:p>
          <a:p>
            <a:r>
              <a:rPr lang="en-US" sz="2400" b="1" dirty="0" smtClean="0"/>
              <a:t/>
            </a:r>
            <a:br>
              <a:rPr lang="en-US" sz="2400" b="1" dirty="0" smtClean="0"/>
            </a:br>
            <a:endParaRPr lang="en-US" sz="2400" dirty="0" smtClean="0"/>
          </a:p>
          <a:p>
            <a:r>
              <a:rPr lang="en-US" sz="2400" b="1" dirty="0" smtClean="0"/>
              <a:t/>
            </a:r>
            <a:br>
              <a:rPr lang="en-US" sz="2400" b="1" dirty="0" smtClean="0"/>
            </a:br>
            <a:r>
              <a:rPr lang="en-US" sz="2400" b="1" dirty="0" smtClean="0"/>
              <a:t/>
            </a:r>
            <a:br>
              <a:rPr lang="en-US" sz="2400" b="1" dirty="0" smtClean="0"/>
            </a:br>
            <a:r>
              <a:rPr lang="en-US" sz="2400" b="1" dirty="0" smtClean="0"/>
              <a:t/>
            </a:r>
            <a:br>
              <a:rPr lang="en-US" sz="2400" b="1" dirty="0" smtClean="0"/>
            </a:b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xmlns="" id="{80FB9F60-C0EA-46DF-90E1-77B6313A899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96000" y="1405890"/>
            <a:ext cx="4305300" cy="4503420"/>
          </a:xfrm>
          <a:prstGeom prst="rect">
            <a:avLst/>
          </a:prstGeom>
        </p:spPr>
      </p:pic>
    </p:spTree>
    <p:extLst>
      <p:ext uri="{BB962C8B-B14F-4D97-AF65-F5344CB8AC3E}">
        <p14:creationId xmlns:p14="http://schemas.microsoft.com/office/powerpoint/2010/main" xmlns="" val="69380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67314" y="1118476"/>
            <a:ext cx="11653519" cy="5327099"/>
          </a:xfrm>
          <a:prstGeom prst="rect">
            <a:avLst/>
          </a:prstGeom>
        </p:spPr>
        <p:txBody>
          <a:bodyPr vert="horz" wrap="square" lIns="0" tIns="185420" rIns="0" bIns="0" rtlCol="0">
            <a:spAutoFit/>
          </a:bodyPr>
          <a:lstStyle/>
          <a:p>
            <a:r>
              <a:rPr lang="en-US" sz="2400" b="1"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upport for various mechanisms such as exception handling </a:t>
            </a:r>
            <a:r>
              <a:rPr lang="en-US" sz="2400" dirty="0" smtClean="0">
                <a:latin typeface="Times New Roman" pitchFamily="18" charset="0"/>
                <a:cs typeface="Times New Roman" pitchFamily="18" charset="0"/>
                <a:sym typeface="Wingdings" pitchFamily="2" charset="2"/>
              </a:rPr>
              <a:t></a:t>
            </a:r>
            <a:r>
              <a:rPr lang="en-US" sz="2400" dirty="0" smtClean="0">
                <a:latin typeface="Times New Roman" pitchFamily="18" charset="0"/>
                <a:cs typeface="Times New Roman" pitchFamily="18" charset="0"/>
              </a:rPr>
              <a:t> enables developers to manage the runtime errors caused by the exceptions.</a:t>
            </a:r>
          </a:p>
          <a:p>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Exceptions are the unwanted errors or bugs or events that restrict the normal execution of a program. Each time an exception occurs, program execution gets disrupted.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There are several reasons behind the occurrence of exceptions. These are some conditions where an exception occurs:</a:t>
            </a:r>
          </a:p>
          <a:p>
            <a:pPr lvl="2">
              <a:buFont typeface="Courier New" pitchFamily="49" charset="0"/>
              <a:buChar char="o"/>
            </a:pPr>
            <a:r>
              <a:rPr lang="en-US" sz="2400" dirty="0" smtClean="0">
                <a:latin typeface="Times New Roman" pitchFamily="18" charset="0"/>
                <a:cs typeface="Times New Roman" pitchFamily="18" charset="0"/>
              </a:rPr>
              <a:t>Whenever a user provides invalid data.</a:t>
            </a:r>
          </a:p>
          <a:p>
            <a:pPr lvl="2">
              <a:buFont typeface="Courier New" pitchFamily="49" charset="0"/>
              <a:buChar char="o"/>
            </a:pPr>
            <a:r>
              <a:rPr lang="en-US" sz="2400" dirty="0" smtClean="0">
                <a:latin typeface="Times New Roman" pitchFamily="18" charset="0"/>
                <a:cs typeface="Times New Roman" pitchFamily="18" charset="0"/>
              </a:rPr>
              <a:t>The file requested to be accessed does not exist in the system.</a:t>
            </a:r>
          </a:p>
          <a:p>
            <a:pPr lvl="2">
              <a:buFont typeface="Courier New" pitchFamily="49" charset="0"/>
              <a:buChar char="o"/>
            </a:pPr>
            <a:r>
              <a:rPr lang="en-US" sz="2400" dirty="0" smtClean="0">
                <a:latin typeface="Times New Roman" pitchFamily="18" charset="0"/>
                <a:cs typeface="Times New Roman" pitchFamily="18" charset="0"/>
              </a:rPr>
              <a:t>When the </a:t>
            </a:r>
            <a:r>
              <a:rPr lang="en-US" sz="2400" b="1" dirty="0" smtClean="0">
                <a:latin typeface="Times New Roman" pitchFamily="18" charset="0"/>
                <a:cs typeface="Times New Roman" pitchFamily="18" charset="0"/>
              </a:rPr>
              <a:t>Java Virtual Machine</a:t>
            </a:r>
            <a:r>
              <a:rPr lang="en-US" sz="2400" dirty="0" smtClean="0">
                <a:latin typeface="Times New Roman" pitchFamily="18" charset="0"/>
                <a:cs typeface="Times New Roman" pitchFamily="18" charset="0"/>
              </a:rPr>
              <a:t> (JVM) runs out of memory.</a:t>
            </a:r>
          </a:p>
          <a:p>
            <a:pPr lvl="2">
              <a:buFont typeface="Courier New" pitchFamily="49" charset="0"/>
              <a:buChar char="o"/>
            </a:pPr>
            <a:r>
              <a:rPr lang="en-US" sz="2400" dirty="0" smtClean="0">
                <a:latin typeface="Times New Roman" pitchFamily="18" charset="0"/>
                <a:cs typeface="Times New Roman" pitchFamily="18" charset="0"/>
              </a:rPr>
              <a:t>Network drops in the middle of communication.</a:t>
            </a:r>
          </a:p>
          <a:p>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sz="2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89875" y="1253360"/>
            <a:ext cx="10940627" cy="325730"/>
          </a:xfrm>
          <a:prstGeom prst="rect">
            <a:avLst/>
          </a:prstGeom>
        </p:spPr>
        <p:txBody>
          <a:bodyPr vert="horz" wrap="square" lIns="0" tIns="17780" rIns="0" bIns="0" rtlCol="0">
            <a:spAutoFit/>
          </a:bodyPr>
          <a:lstStyle/>
          <a:p>
            <a:pPr marL="465655" marR="370831" indent="-449569" algn="just">
              <a:spcBef>
                <a:spcPts val="140"/>
              </a:spcBef>
              <a:tabLst>
                <a:tab pos="465655" algn="l"/>
                <a:tab pos="466502" algn="l"/>
              </a:tabLst>
            </a:pPr>
            <a:r>
              <a:rPr lang="en-US" sz="2000" dirty="0" smtClean="0"/>
              <a:t>The parent class of all the exception classes is the </a:t>
            </a:r>
            <a:r>
              <a:rPr lang="en-US" sz="2000" b="1" dirty="0" err="1" smtClean="0"/>
              <a:t>java.lang.Exception</a:t>
            </a:r>
            <a:r>
              <a:rPr lang="en-US" sz="2000" dirty="0" smtClean="0"/>
              <a:t> class. </a:t>
            </a:r>
          </a:p>
        </p:txBody>
      </p:sp>
      <p:sp>
        <p:nvSpPr>
          <p:cNvPr id="4" name="object 4"/>
          <p:cNvSpPr/>
          <p:nvPr/>
        </p:nvSpPr>
        <p:spPr>
          <a:xfrm>
            <a:off x="1147097" y="6801403"/>
            <a:ext cx="59267" cy="56727"/>
          </a:xfrm>
          <a:custGeom>
            <a:avLst/>
            <a:gdLst/>
            <a:ahLst/>
            <a:cxnLst/>
            <a:rect l="l" t="t" r="r" b="b"/>
            <a:pathLst>
              <a:path w="44450" h="42545">
                <a:moveTo>
                  <a:pt x="44196" y="0"/>
                </a:moveTo>
                <a:lnTo>
                  <a:pt x="0" y="0"/>
                </a:lnTo>
                <a:lnTo>
                  <a:pt x="0" y="42446"/>
                </a:lnTo>
                <a:lnTo>
                  <a:pt x="44196" y="42446"/>
                </a:lnTo>
                <a:lnTo>
                  <a:pt x="44196" y="0"/>
                </a:lnTo>
                <a:close/>
              </a:path>
            </a:pathLst>
          </a:custGeom>
          <a:solidFill>
            <a:srgbClr val="FFFFFF"/>
          </a:solidFill>
        </p:spPr>
        <p:txBody>
          <a:bodyPr wrap="square" lIns="0" tIns="0" rIns="0" bIns="0" rtlCol="0"/>
          <a:lstStyle/>
          <a:p>
            <a:endParaRPr sz="2400"/>
          </a:p>
        </p:txBody>
      </p:sp>
      <p:pic>
        <p:nvPicPr>
          <p:cNvPr id="58370" name="Picture 2" descr="https://stackify.com/wp-content/uploads/2018/09/types_of_exceptions_in_java_image1.jpg"/>
          <p:cNvPicPr>
            <a:picLocks noChangeAspect="1" noChangeArrowheads="1"/>
          </p:cNvPicPr>
          <p:nvPr/>
        </p:nvPicPr>
        <p:blipFill>
          <a:blip r:embed="rId2"/>
          <a:srcRect/>
          <a:stretch>
            <a:fillRect/>
          </a:stretch>
        </p:blipFill>
        <p:spPr bwMode="auto">
          <a:xfrm>
            <a:off x="2961836" y="1889179"/>
            <a:ext cx="5274929" cy="2856242"/>
          </a:xfrm>
          <a:prstGeom prst="rect">
            <a:avLst/>
          </a:prstGeom>
          <a:noFill/>
        </p:spPr>
      </p:pic>
      <p:sp>
        <p:nvSpPr>
          <p:cNvPr id="7" name="Rectangle 6"/>
          <p:cNvSpPr/>
          <p:nvPr/>
        </p:nvSpPr>
        <p:spPr>
          <a:xfrm>
            <a:off x="966951" y="4932430"/>
            <a:ext cx="9312166" cy="1477328"/>
          </a:xfrm>
          <a:prstGeom prst="rect">
            <a:avLst/>
          </a:prstGeom>
        </p:spPr>
        <p:txBody>
          <a:bodyPr wrap="square">
            <a:spAutoFit/>
          </a:bodyPr>
          <a:lstStyle/>
          <a:p>
            <a:r>
              <a:rPr lang="en-US" dirty="0" smtClean="0"/>
              <a:t>If we talk about the </a:t>
            </a:r>
            <a:r>
              <a:rPr lang="en-US" b="1" dirty="0" smtClean="0"/>
              <a:t>Exception</a:t>
            </a:r>
            <a:r>
              <a:rPr lang="en-US" dirty="0" smtClean="0"/>
              <a:t> class, it is a subclass of the built-in </a:t>
            </a:r>
            <a:r>
              <a:rPr lang="en-US" b="1" dirty="0" err="1" smtClean="0"/>
              <a:t>Throwable</a:t>
            </a:r>
            <a:r>
              <a:rPr lang="en-US" dirty="0" smtClean="0"/>
              <a:t> class. There is another subclass which is derived from the </a:t>
            </a:r>
            <a:r>
              <a:rPr lang="en-US" dirty="0" err="1" smtClean="0"/>
              <a:t>Throwable</a:t>
            </a:r>
            <a:r>
              <a:rPr lang="en-US" dirty="0" smtClean="0"/>
              <a:t> class i.e. </a:t>
            </a:r>
            <a:r>
              <a:rPr lang="en-US" b="1" dirty="0" smtClean="0"/>
              <a:t>Error</a:t>
            </a:r>
            <a:r>
              <a:rPr lang="en-US" dirty="0" smtClean="0"/>
              <a:t> . </a:t>
            </a:r>
          </a:p>
          <a:p>
            <a:endParaRPr lang="en-US" dirty="0" smtClean="0"/>
          </a:p>
          <a:p>
            <a:r>
              <a:rPr lang="en-US" dirty="0" smtClean="0"/>
              <a:t>The error can be defined as an abnormal condition that indicates something has gone wrong with the execution of the program. These are not handled by Java programs.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1280" y="419884"/>
            <a:ext cx="9090661" cy="571096"/>
          </a:xfrm>
          <a:prstGeom prst="rect">
            <a:avLst/>
          </a:prstGeom>
        </p:spPr>
        <p:txBody>
          <a:bodyPr vert="horz" wrap="square" lIns="0" tIns="16933" rIns="0" bIns="0" rtlCol="0" anchor="ctr">
            <a:spAutoFit/>
          </a:bodyPr>
          <a:lstStyle/>
          <a:p>
            <a:pPr marL="16933">
              <a:spcBef>
                <a:spcPts val="133"/>
              </a:spcBef>
            </a:pPr>
            <a:r>
              <a:rPr lang="en-US" sz="4000" b="1" dirty="0" smtClean="0"/>
              <a:t>Checked And Unchecked Exceptions in Java</a:t>
            </a:r>
            <a:endParaRPr sz="4000" spc="-7" dirty="0"/>
          </a:p>
        </p:txBody>
      </p:sp>
      <p:sp>
        <p:nvSpPr>
          <p:cNvPr id="3" name="object 3"/>
          <p:cNvSpPr txBox="1"/>
          <p:nvPr/>
        </p:nvSpPr>
        <p:spPr>
          <a:xfrm>
            <a:off x="304800" y="1446284"/>
            <a:ext cx="11582400" cy="4449936"/>
          </a:xfrm>
          <a:prstGeom prst="rect">
            <a:avLst/>
          </a:prstGeom>
        </p:spPr>
        <p:txBody>
          <a:bodyPr vert="horz" wrap="square" lIns="0" tIns="17780" rIns="0" bIns="0" rtlCol="0">
            <a:spAutoFit/>
          </a:bodyPr>
          <a:lstStyle/>
          <a:p>
            <a:pPr algn="just"/>
            <a:r>
              <a:rPr lang="en-US" sz="2400" dirty="0" smtClean="0"/>
              <a:t>Checked exceptions for all exceptional events that you can anticipate and that a well-written application should be able to handle. A checked exception extends the Exception</a:t>
            </a:r>
            <a:r>
              <a:rPr lang="en-US" sz="2400" i="1" dirty="0" smtClean="0"/>
              <a:t> </a:t>
            </a:r>
            <a:r>
              <a:rPr lang="en-US" sz="2400" dirty="0" smtClean="0"/>
              <a:t>class. A method that throws a checked exception or that calls a method that specifies a checked exception need to either specify or handle it.</a:t>
            </a:r>
          </a:p>
          <a:p>
            <a:pPr algn="just"/>
            <a:endParaRPr lang="en-US" sz="2400" dirty="0" smtClean="0"/>
          </a:p>
          <a:p>
            <a:pPr algn="just"/>
            <a:endParaRPr lang="en-US" sz="2400" dirty="0" smtClean="0"/>
          </a:p>
          <a:p>
            <a:pPr algn="just"/>
            <a:r>
              <a:rPr lang="en-US" sz="2400" dirty="0" smtClean="0"/>
              <a:t>Unchecked exceptions extend the </a:t>
            </a:r>
            <a:r>
              <a:rPr lang="en-US" sz="2400" dirty="0" err="1" smtClean="0"/>
              <a:t>RuntimeException</a:t>
            </a:r>
            <a:r>
              <a:rPr lang="en-US" sz="2400" dirty="0" smtClean="0"/>
              <a:t>. You should use them for internal errors that you can’t anticipate and that, most often, the application can’t recover from. Methods can but don’t need to handle or specify an unchecked exception. </a:t>
            </a:r>
          </a:p>
          <a:p>
            <a:pPr algn="just"/>
            <a:r>
              <a:rPr lang="en-US" sz="2400" dirty="0" smtClean="0"/>
              <a:t>Typical examples that throw unchecked exceptions are:</a:t>
            </a:r>
          </a:p>
          <a:p>
            <a:pPr algn="just"/>
            <a:r>
              <a:rPr lang="en-US" sz="2400" dirty="0" smtClean="0"/>
              <a:t> the missing initialization of a variable which results in a </a:t>
            </a:r>
            <a:r>
              <a:rPr lang="en-US" sz="2400" i="1" dirty="0" err="1" smtClean="0"/>
              <a:t>NullPointerException</a:t>
            </a:r>
            <a:r>
              <a:rPr lang="en-US" sz="2400" dirty="0" smtClean="0"/>
              <a:t> or</a:t>
            </a:r>
          </a:p>
          <a:p>
            <a:pPr algn="just"/>
            <a:r>
              <a:rPr lang="en-US" sz="2400" dirty="0" smtClean="0"/>
              <a:t> the improper use of an API that causes an </a:t>
            </a:r>
            <a:r>
              <a:rPr lang="en-US" sz="2400" i="1" dirty="0" err="1" smtClean="0"/>
              <a:t>IllegalArgumentException</a:t>
            </a:r>
            <a:endParaRPr lang="en-US" sz="2400" dirty="0"/>
          </a:p>
        </p:txBody>
      </p:sp>
      <p:sp>
        <p:nvSpPr>
          <p:cNvPr id="4" name="object 4"/>
          <p:cNvSpPr/>
          <p:nvPr/>
        </p:nvSpPr>
        <p:spPr>
          <a:xfrm>
            <a:off x="572041" y="6233345"/>
            <a:ext cx="101600" cy="425027"/>
          </a:xfrm>
          <a:custGeom>
            <a:avLst/>
            <a:gdLst/>
            <a:ahLst/>
            <a:cxnLst/>
            <a:rect l="l" t="t" r="r" b="b"/>
            <a:pathLst>
              <a:path w="76200" h="318770">
                <a:moveTo>
                  <a:pt x="76200" y="175260"/>
                </a:moveTo>
                <a:lnTo>
                  <a:pt x="0" y="175260"/>
                </a:lnTo>
                <a:lnTo>
                  <a:pt x="0" y="318516"/>
                </a:lnTo>
                <a:lnTo>
                  <a:pt x="76200" y="318516"/>
                </a:lnTo>
                <a:lnTo>
                  <a:pt x="76200" y="175260"/>
                </a:lnTo>
                <a:close/>
              </a:path>
              <a:path w="76200" h="318770">
                <a:moveTo>
                  <a:pt x="76200" y="0"/>
                </a:moveTo>
                <a:lnTo>
                  <a:pt x="0" y="0"/>
                </a:lnTo>
                <a:lnTo>
                  <a:pt x="0" y="143256"/>
                </a:lnTo>
                <a:lnTo>
                  <a:pt x="76200" y="143256"/>
                </a:lnTo>
                <a:lnTo>
                  <a:pt x="76200" y="0"/>
                </a:lnTo>
                <a:close/>
              </a:path>
            </a:pathLst>
          </a:custGeom>
          <a:solidFill>
            <a:srgbClr val="EDEDED"/>
          </a:solidFill>
        </p:spPr>
        <p:txBody>
          <a:bodyPr wrap="square" lIns="0" tIns="0" rIns="0" bIns="0" rtlCol="0"/>
          <a:lstStyle/>
          <a:p>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35280" y="1640841"/>
            <a:ext cx="10598573" cy="3372718"/>
          </a:xfrm>
          <a:prstGeom prst="rect">
            <a:avLst/>
          </a:prstGeom>
        </p:spPr>
        <p:txBody>
          <a:bodyPr vert="horz" wrap="square" lIns="0" tIns="17780" rIns="0" bIns="0" rtlCol="0">
            <a:spAutoFit/>
          </a:bodyPr>
          <a:lstStyle/>
          <a:p>
            <a:r>
              <a:rPr lang="en-US" sz="2000" b="1" dirty="0" smtClean="0"/>
              <a:t>Checked Exceptions</a:t>
            </a:r>
          </a:p>
          <a:p>
            <a:pPr marL="457200" indent="-457200">
              <a:buFont typeface="+mj-lt"/>
              <a:buAutoNum type="arabicPeriod"/>
            </a:pPr>
            <a:r>
              <a:rPr lang="en-US" sz="2000" dirty="0" smtClean="0"/>
              <a:t>ClassNotFoundException: Class not found.</a:t>
            </a:r>
          </a:p>
          <a:p>
            <a:pPr marL="457200" indent="-457200">
              <a:buFont typeface="+mj-lt"/>
              <a:buAutoNum type="arabicPeriod"/>
            </a:pPr>
            <a:r>
              <a:rPr lang="en-US" sz="2000" dirty="0" err="1" smtClean="0"/>
              <a:t>CloneNotSupportedException</a:t>
            </a:r>
            <a:r>
              <a:rPr lang="en-US" sz="2000" dirty="0" smtClean="0"/>
              <a:t>: Attempt to clone an object that does not implement the </a:t>
            </a:r>
            <a:r>
              <a:rPr lang="en-US" sz="2000" dirty="0" err="1" smtClean="0"/>
              <a:t>Cloneable</a:t>
            </a:r>
            <a:r>
              <a:rPr lang="en-US" sz="2000" dirty="0" smtClean="0"/>
              <a:t> interface.</a:t>
            </a:r>
          </a:p>
          <a:p>
            <a:pPr marL="457200" indent="-457200">
              <a:buFont typeface="+mj-lt"/>
              <a:buAutoNum type="arabicPeriod"/>
            </a:pPr>
            <a:r>
              <a:rPr lang="en-US" sz="2000" dirty="0" err="1" smtClean="0"/>
              <a:t>IllegalAccessException</a:t>
            </a:r>
            <a:r>
              <a:rPr lang="en-US" sz="2000" dirty="0" smtClean="0"/>
              <a:t>: Access to a class is denied. </a:t>
            </a:r>
            <a:r>
              <a:rPr lang="en-US" sz="2000" dirty="0" err="1" smtClean="0"/>
              <a:t>IllegalAccessException</a:t>
            </a:r>
            <a:r>
              <a:rPr lang="en-US" sz="2000" dirty="0" smtClean="0"/>
              <a:t> signals that a particular method could not be found.</a:t>
            </a:r>
          </a:p>
          <a:p>
            <a:pPr marL="457200" indent="-457200">
              <a:buFont typeface="+mj-lt"/>
              <a:buAutoNum type="arabicPeriod"/>
            </a:pPr>
            <a:r>
              <a:rPr lang="en-US" sz="2000" dirty="0" err="1" smtClean="0"/>
              <a:t>InstantiationException</a:t>
            </a:r>
            <a:r>
              <a:rPr lang="en-US" sz="2000" dirty="0" smtClean="0"/>
              <a:t>: Attempt to create an object of an abstract class or interface.</a:t>
            </a:r>
          </a:p>
          <a:p>
            <a:pPr marL="457200" indent="-457200">
              <a:buFont typeface="+mj-lt"/>
              <a:buAutoNum type="arabicPeriod"/>
            </a:pPr>
            <a:r>
              <a:rPr lang="en-US" sz="2000" dirty="0" err="1" smtClean="0"/>
              <a:t>InterruptedException</a:t>
            </a:r>
            <a:r>
              <a:rPr lang="en-US" sz="2000" dirty="0" smtClean="0"/>
              <a:t>: One thread has been interrupted by another thread.</a:t>
            </a:r>
          </a:p>
          <a:p>
            <a:pPr marL="457200" indent="-457200">
              <a:buFont typeface="+mj-lt"/>
              <a:buAutoNum type="arabicPeriod"/>
            </a:pPr>
            <a:r>
              <a:rPr lang="en-US" sz="2000" dirty="0" err="1" smtClean="0"/>
              <a:t>NoSuchFieldException</a:t>
            </a:r>
            <a:r>
              <a:rPr lang="en-US" sz="2000" dirty="0" smtClean="0"/>
              <a:t>: A requested field does not exist.</a:t>
            </a:r>
          </a:p>
          <a:p>
            <a:pPr marL="457200" indent="-457200">
              <a:buFont typeface="+mj-lt"/>
              <a:buAutoNum type="arabicPeriod"/>
            </a:pPr>
            <a:r>
              <a:rPr lang="en-US" sz="2000" dirty="0" err="1" smtClean="0"/>
              <a:t>NoSuchMethodException</a:t>
            </a:r>
            <a:r>
              <a:rPr lang="en-US" sz="2000" dirty="0" smtClean="0"/>
              <a:t>: A requested method does not exist.</a:t>
            </a:r>
          </a:p>
          <a:p>
            <a:pPr marL="457200" indent="-457200">
              <a:buFont typeface="+mj-lt"/>
              <a:buAutoNum type="arabicPeriod"/>
            </a:pPr>
            <a:r>
              <a:rPr lang="en-US" sz="2000" dirty="0" err="1" smtClean="0"/>
              <a:t>ReflectiveOperationException</a:t>
            </a:r>
            <a:r>
              <a:rPr lang="en-US" sz="2000" dirty="0" smtClean="0"/>
              <a:t> - </a:t>
            </a:r>
            <a:r>
              <a:rPr lang="en-US" sz="2000" dirty="0" err="1" smtClean="0"/>
              <a:t>Superclass</a:t>
            </a:r>
            <a:r>
              <a:rPr lang="en-US" sz="2000" dirty="0" smtClean="0"/>
              <a:t> of reflection -related exceptions(Added by JDK 7.)</a:t>
            </a:r>
            <a:endParaRPr lang="en-US" sz="2000" dirty="0"/>
          </a:p>
        </p:txBody>
      </p:sp>
      <p:sp>
        <p:nvSpPr>
          <p:cNvPr id="4" name="object 4"/>
          <p:cNvSpPr/>
          <p:nvPr/>
        </p:nvSpPr>
        <p:spPr>
          <a:xfrm>
            <a:off x="572041" y="5957519"/>
            <a:ext cx="101600" cy="191347"/>
          </a:xfrm>
          <a:custGeom>
            <a:avLst/>
            <a:gdLst/>
            <a:ahLst/>
            <a:cxnLst/>
            <a:rect l="l" t="t" r="r" b="b"/>
            <a:pathLst>
              <a:path w="76200" h="143510">
                <a:moveTo>
                  <a:pt x="76200" y="0"/>
                </a:moveTo>
                <a:lnTo>
                  <a:pt x="0" y="0"/>
                </a:lnTo>
                <a:lnTo>
                  <a:pt x="0" y="143255"/>
                </a:lnTo>
                <a:lnTo>
                  <a:pt x="76200" y="143255"/>
                </a:lnTo>
                <a:lnTo>
                  <a:pt x="76200" y="0"/>
                </a:lnTo>
                <a:close/>
              </a:path>
            </a:pathLst>
          </a:custGeom>
          <a:solidFill>
            <a:srgbClr val="EDEDED"/>
          </a:solidFill>
        </p:spPr>
        <p:txBody>
          <a:bodyPr wrap="square" lIns="0" tIns="0" rIns="0" bIns="0" rtlCol="0"/>
          <a:lstStyle/>
          <a:p>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13197" y="947158"/>
            <a:ext cx="10598573" cy="5557932"/>
          </a:xfrm>
          <a:prstGeom prst="rect">
            <a:avLst/>
          </a:prstGeom>
        </p:spPr>
        <p:txBody>
          <a:bodyPr vert="horz" wrap="square" lIns="0" tIns="17780" rIns="0" bIns="0" rtlCol="0">
            <a:spAutoFit/>
          </a:bodyPr>
          <a:lstStyle/>
          <a:p>
            <a:r>
              <a:rPr lang="en-US" sz="2000" b="1" dirty="0" smtClean="0"/>
              <a:t>Runtime - Unchecked Exceptions</a:t>
            </a:r>
          </a:p>
          <a:p>
            <a:pPr marL="457200" indent="-457200">
              <a:buFont typeface="+mj-lt"/>
              <a:buAutoNum type="arabicPeriod"/>
            </a:pPr>
            <a:r>
              <a:rPr lang="en-US" sz="2000" dirty="0" smtClean="0"/>
              <a:t>ArithmeticException: Arithmetic error, such as divide-by-zero.</a:t>
            </a:r>
          </a:p>
          <a:p>
            <a:pPr marL="457200" indent="-457200">
              <a:buFont typeface="+mj-lt"/>
              <a:buAutoNum type="arabicPeriod"/>
            </a:pPr>
            <a:r>
              <a:rPr lang="en-US" sz="2000" dirty="0" err="1" smtClean="0"/>
              <a:t>ArrayIndexOutOfBoundsException</a:t>
            </a:r>
            <a:r>
              <a:rPr lang="en-US" sz="2000" dirty="0" smtClean="0"/>
              <a:t>: Array index is out-of-bounds.</a:t>
            </a:r>
          </a:p>
          <a:p>
            <a:pPr marL="457200" indent="-457200">
              <a:buFont typeface="+mj-lt"/>
              <a:buAutoNum type="arabicPeriod"/>
            </a:pPr>
            <a:r>
              <a:rPr lang="en-US" sz="2000" dirty="0" err="1" smtClean="0"/>
              <a:t>ArrayStoreException</a:t>
            </a:r>
            <a:r>
              <a:rPr lang="en-US" sz="2000" dirty="0" smtClean="0"/>
              <a:t>: Assignment to an array element of an incompatible type.</a:t>
            </a:r>
          </a:p>
          <a:p>
            <a:pPr marL="457200" indent="-457200">
              <a:buFont typeface="+mj-lt"/>
              <a:buAutoNum type="arabicPeriod"/>
            </a:pPr>
            <a:r>
              <a:rPr lang="en-US" sz="2000" dirty="0" err="1" smtClean="0"/>
              <a:t>ClassCastException</a:t>
            </a:r>
            <a:r>
              <a:rPr lang="en-US" sz="2000" dirty="0" smtClean="0"/>
              <a:t>: Invalid cast.</a:t>
            </a:r>
          </a:p>
          <a:p>
            <a:pPr marL="457200" indent="-457200">
              <a:buFont typeface="+mj-lt"/>
              <a:buAutoNum type="arabicPeriod"/>
            </a:pPr>
            <a:r>
              <a:rPr lang="en-US" sz="2000" dirty="0" err="1" smtClean="0"/>
              <a:t>EnumConstantNotPresentException</a:t>
            </a:r>
            <a:r>
              <a:rPr lang="en-US" sz="2000" dirty="0" smtClean="0"/>
              <a:t>: An attempt is made to use an undefined enumeration value</a:t>
            </a:r>
          </a:p>
          <a:p>
            <a:pPr marL="457200" indent="-457200">
              <a:buFont typeface="+mj-lt"/>
              <a:buAutoNum type="arabicPeriod"/>
            </a:pPr>
            <a:r>
              <a:rPr lang="en-US" sz="2000" dirty="0" err="1" smtClean="0"/>
              <a:t>IllegalArgumentException</a:t>
            </a:r>
            <a:r>
              <a:rPr lang="en-US" sz="2000" dirty="0" smtClean="0"/>
              <a:t>: Illegal argument used to invoke a method.</a:t>
            </a:r>
          </a:p>
          <a:p>
            <a:pPr marL="457200" indent="-457200">
              <a:buFont typeface="+mj-lt"/>
              <a:buAutoNum type="arabicPeriod"/>
            </a:pPr>
            <a:r>
              <a:rPr lang="en-US" sz="2000" dirty="0" err="1" smtClean="0"/>
              <a:t>IllegalMonitorStateException</a:t>
            </a:r>
            <a:r>
              <a:rPr lang="en-US" sz="2000" dirty="0" smtClean="0"/>
              <a:t>: Illegal monitor operation, such as waiting on an unlocked thread.</a:t>
            </a:r>
          </a:p>
          <a:p>
            <a:pPr marL="457200" indent="-457200">
              <a:buFont typeface="+mj-lt"/>
              <a:buAutoNum type="arabicPeriod"/>
            </a:pPr>
            <a:r>
              <a:rPr lang="en-US" sz="2000" dirty="0" err="1" smtClean="0"/>
              <a:t>IllegalStateException</a:t>
            </a:r>
            <a:r>
              <a:rPr lang="en-US" sz="2000" dirty="0" smtClean="0"/>
              <a:t>: Environment or application is in incorrect state.</a:t>
            </a:r>
          </a:p>
          <a:p>
            <a:pPr marL="457200" indent="-457200">
              <a:buFont typeface="+mj-lt"/>
              <a:buAutoNum type="arabicPeriod"/>
            </a:pPr>
            <a:r>
              <a:rPr lang="en-US" sz="2000" dirty="0" err="1" smtClean="0"/>
              <a:t>IllegalThreadStateException</a:t>
            </a:r>
            <a:r>
              <a:rPr lang="en-US" sz="2000" dirty="0" smtClean="0"/>
              <a:t>: Requested operation not compatible with the current thread state.</a:t>
            </a:r>
          </a:p>
          <a:p>
            <a:pPr marL="457200" indent="-457200">
              <a:buFont typeface="+mj-lt"/>
              <a:buAutoNum type="arabicPeriod"/>
            </a:pPr>
            <a:r>
              <a:rPr lang="en-US" sz="2000" dirty="0" err="1" smtClean="0"/>
              <a:t>IndexOutOfBoundsException</a:t>
            </a:r>
            <a:r>
              <a:rPr lang="en-US" sz="2000" dirty="0" smtClean="0"/>
              <a:t>: Some type of index is out-of-bounds.</a:t>
            </a:r>
          </a:p>
          <a:p>
            <a:pPr marL="457200" indent="-457200">
              <a:buFont typeface="+mj-lt"/>
              <a:buAutoNum type="arabicPeriod"/>
            </a:pPr>
            <a:r>
              <a:rPr lang="en-US" sz="2000" dirty="0" err="1" smtClean="0"/>
              <a:t>NegativeArraySizeException</a:t>
            </a:r>
            <a:r>
              <a:rPr lang="en-US" sz="2000" dirty="0" smtClean="0"/>
              <a:t>: Array created with a negative size.</a:t>
            </a:r>
          </a:p>
          <a:p>
            <a:pPr marL="457200" indent="-457200">
              <a:buFont typeface="+mj-lt"/>
              <a:buAutoNum type="arabicPeriod"/>
            </a:pPr>
            <a:r>
              <a:rPr lang="en-US" sz="2000" dirty="0" err="1" smtClean="0"/>
              <a:t>NullPointerException</a:t>
            </a:r>
            <a:r>
              <a:rPr lang="en-US" sz="2000" dirty="0" smtClean="0"/>
              <a:t>: Invalid use of a null reference.</a:t>
            </a:r>
          </a:p>
          <a:p>
            <a:pPr marL="457200" indent="-457200">
              <a:buFont typeface="+mj-lt"/>
              <a:buAutoNum type="arabicPeriod"/>
            </a:pPr>
            <a:r>
              <a:rPr lang="en-US" sz="2000" dirty="0" err="1" smtClean="0"/>
              <a:t>NumberFormatException</a:t>
            </a:r>
            <a:r>
              <a:rPr lang="en-US" sz="2000" dirty="0" smtClean="0"/>
              <a:t>: Invalid conversion of a string to a numeric format.</a:t>
            </a:r>
          </a:p>
          <a:p>
            <a:pPr marL="457200" indent="-457200">
              <a:buFont typeface="+mj-lt"/>
              <a:buAutoNum type="arabicPeriod"/>
            </a:pPr>
            <a:r>
              <a:rPr lang="en-US" sz="2000" dirty="0" err="1" smtClean="0"/>
              <a:t>SecurityException</a:t>
            </a:r>
            <a:r>
              <a:rPr lang="en-US" sz="2000" dirty="0" smtClean="0"/>
              <a:t>: Attempt to violate security.</a:t>
            </a:r>
          </a:p>
          <a:p>
            <a:pPr marL="457200" indent="-457200">
              <a:buFont typeface="+mj-lt"/>
              <a:buAutoNum type="arabicPeriod"/>
            </a:pPr>
            <a:r>
              <a:rPr lang="en-US" sz="2000" dirty="0" err="1" smtClean="0"/>
              <a:t>StringIndexOutOfBounds</a:t>
            </a:r>
            <a:r>
              <a:rPr lang="en-US" sz="2000" dirty="0" smtClean="0"/>
              <a:t>: Attempt to index outside the bounds of a string.</a:t>
            </a:r>
          </a:p>
          <a:p>
            <a:pPr marL="457200" indent="-457200">
              <a:buFont typeface="+mj-lt"/>
              <a:buAutoNum type="arabicPeriod"/>
            </a:pPr>
            <a:r>
              <a:rPr lang="en-US" sz="2000" dirty="0" err="1" smtClean="0"/>
              <a:t>TypeNotPresentException</a:t>
            </a:r>
            <a:r>
              <a:rPr lang="en-US" sz="2000" dirty="0" smtClean="0"/>
              <a:t>: Type not found. (Added by J2SE 5.)</a:t>
            </a:r>
          </a:p>
          <a:p>
            <a:pPr marL="457200" indent="-457200">
              <a:buFont typeface="+mj-lt"/>
              <a:buAutoNum type="arabicPeriod"/>
            </a:pPr>
            <a:r>
              <a:rPr lang="en-US" sz="2000" dirty="0" err="1" smtClean="0"/>
              <a:t>UnsupportedOperationException</a:t>
            </a:r>
            <a:r>
              <a:rPr lang="en-US" sz="2000" dirty="0" smtClean="0"/>
              <a:t>: An unsupported operation was encountered.</a:t>
            </a:r>
            <a:endParaRPr lang="en-US" sz="2000" dirty="0"/>
          </a:p>
        </p:txBody>
      </p:sp>
      <p:sp>
        <p:nvSpPr>
          <p:cNvPr id="4" name="object 4"/>
          <p:cNvSpPr/>
          <p:nvPr/>
        </p:nvSpPr>
        <p:spPr>
          <a:xfrm>
            <a:off x="572041" y="5957519"/>
            <a:ext cx="101600" cy="191347"/>
          </a:xfrm>
          <a:custGeom>
            <a:avLst/>
            <a:gdLst/>
            <a:ahLst/>
            <a:cxnLst/>
            <a:rect l="l" t="t" r="r" b="b"/>
            <a:pathLst>
              <a:path w="76200" h="143510">
                <a:moveTo>
                  <a:pt x="76200" y="0"/>
                </a:moveTo>
                <a:lnTo>
                  <a:pt x="0" y="0"/>
                </a:lnTo>
                <a:lnTo>
                  <a:pt x="0" y="143255"/>
                </a:lnTo>
                <a:lnTo>
                  <a:pt x="76200" y="143255"/>
                </a:lnTo>
                <a:lnTo>
                  <a:pt x="76200" y="0"/>
                </a:lnTo>
                <a:close/>
              </a:path>
            </a:pathLst>
          </a:custGeom>
          <a:solidFill>
            <a:srgbClr val="EDEDED"/>
          </a:solidFill>
        </p:spPr>
        <p:txBody>
          <a:bodyPr wrap="square" lIns="0" tIns="0" rIns="0" bIns="0" rtlCol="0"/>
          <a:lstStyle/>
          <a:p>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2A0EFB3-B1D8-45FB-A988-AEE9296BE25A}"/>
              </a:ext>
            </a:extLst>
          </p:cNvPr>
          <p:cNvSpPr/>
          <p:nvPr/>
        </p:nvSpPr>
        <p:spPr>
          <a:xfrm>
            <a:off x="406400" y="1436392"/>
            <a:ext cx="10485120" cy="4093428"/>
          </a:xfrm>
          <a:prstGeom prst="rect">
            <a:avLst/>
          </a:prstGeom>
        </p:spPr>
        <p:txBody>
          <a:bodyPr wrap="square">
            <a:spAutoFit/>
          </a:bodyPr>
          <a:lstStyle/>
          <a:p>
            <a:endParaRPr lang="en-US" sz="2000" dirty="0" smtClean="0"/>
          </a:p>
          <a:p>
            <a:r>
              <a:rPr lang="en-US" sz="2000" dirty="0" smtClean="0"/>
              <a:t>If you are creating your own Exception that is known as custom exception or user-defined exception. Java custom exceptions are used to customize the exception according to user need.</a:t>
            </a:r>
          </a:p>
          <a:p>
            <a:r>
              <a:rPr lang="en-US" sz="2000" dirty="0" smtClean="0"/>
              <a:t>By the help of custom exception, you can have your own exception and message.</a:t>
            </a:r>
          </a:p>
          <a:p>
            <a:endParaRPr lang="en-US" sz="2000" dirty="0" smtClean="0"/>
          </a:p>
          <a:p>
            <a:r>
              <a:rPr lang="en-US" sz="2000" dirty="0" smtClean="0"/>
              <a:t>Let's see a simple example of java custom exception.</a:t>
            </a:r>
          </a:p>
          <a:p>
            <a:r>
              <a:rPr lang="en-US" sz="2000" dirty="0" smtClean="0"/>
              <a:t/>
            </a:r>
            <a:br>
              <a:rPr lang="en-US" sz="2000" dirty="0" smtClean="0"/>
            </a:br>
            <a:endParaRPr lang="en-US" sz="2000" dirty="0" smtClean="0"/>
          </a:p>
          <a:p>
            <a:r>
              <a:rPr lang="en-US" sz="2000" b="1" dirty="0" smtClean="0"/>
              <a:t>class</a:t>
            </a:r>
            <a:r>
              <a:rPr lang="en-US" sz="2000" dirty="0" smtClean="0"/>
              <a:t> </a:t>
            </a:r>
            <a:r>
              <a:rPr lang="en-US" sz="2000" dirty="0" err="1" smtClean="0"/>
              <a:t>InvalidAgeException</a:t>
            </a:r>
            <a:r>
              <a:rPr lang="en-US" sz="2000" dirty="0" smtClean="0"/>
              <a:t> </a:t>
            </a:r>
            <a:r>
              <a:rPr lang="en-US" sz="2000" b="1" dirty="0" smtClean="0"/>
              <a:t>extends</a:t>
            </a:r>
            <a:r>
              <a:rPr lang="en-US" sz="2000" dirty="0" smtClean="0"/>
              <a:t> Exception{  </a:t>
            </a:r>
          </a:p>
          <a:p>
            <a:r>
              <a:rPr lang="en-US" sz="2000" dirty="0" smtClean="0"/>
              <a:t> </a:t>
            </a:r>
            <a:r>
              <a:rPr lang="en-US" sz="2000" dirty="0" err="1" smtClean="0"/>
              <a:t>InvalidAgeException</a:t>
            </a:r>
            <a:r>
              <a:rPr lang="en-US" sz="2000" dirty="0" smtClean="0"/>
              <a:t>(String s){  </a:t>
            </a:r>
          </a:p>
          <a:p>
            <a:r>
              <a:rPr lang="en-US" sz="2000" dirty="0" smtClean="0"/>
              <a:t>  </a:t>
            </a:r>
            <a:r>
              <a:rPr lang="en-US" sz="2000" b="1" dirty="0" smtClean="0"/>
              <a:t>super</a:t>
            </a:r>
            <a:r>
              <a:rPr lang="en-US" sz="2000" dirty="0" smtClean="0"/>
              <a:t>(s);  </a:t>
            </a:r>
          </a:p>
          <a:p>
            <a:r>
              <a:rPr lang="en-US" sz="2000" dirty="0" smtClean="0"/>
              <a:t> }  </a:t>
            </a:r>
          </a:p>
          <a:p>
            <a:r>
              <a:rPr lang="en-US" sz="2000" dirty="0" smtClean="0"/>
              <a:t>}  </a:t>
            </a:r>
            <a:endParaRPr lang="en-US" sz="2000" dirty="0"/>
          </a:p>
        </p:txBody>
      </p:sp>
      <p:sp>
        <p:nvSpPr>
          <p:cNvPr id="3" name="object 2">
            <a:extLst>
              <a:ext uri="{FF2B5EF4-FFF2-40B4-BE49-F238E27FC236}">
                <a16:creationId xmlns:a16="http://schemas.microsoft.com/office/drawing/2014/main" xmlns="" id="{71D3C021-0D08-4486-A137-92F387D62C15}"/>
              </a:ext>
            </a:extLst>
          </p:cNvPr>
          <p:cNvSpPr txBox="1">
            <a:spLocks noGrp="1"/>
          </p:cNvSpPr>
          <p:nvPr>
            <p:ph type="title"/>
          </p:nvPr>
        </p:nvSpPr>
        <p:spPr>
          <a:xfrm>
            <a:off x="1097280" y="419884"/>
            <a:ext cx="9344661" cy="571096"/>
          </a:xfrm>
          <a:prstGeom prst="rect">
            <a:avLst/>
          </a:prstGeom>
        </p:spPr>
        <p:txBody>
          <a:bodyPr vert="horz" wrap="square" lIns="0" tIns="16933" rIns="0" bIns="0" rtlCol="0" anchor="ctr">
            <a:spAutoFit/>
          </a:bodyPr>
          <a:lstStyle/>
          <a:p>
            <a:r>
              <a:rPr lang="en-US" sz="4000" b="1" dirty="0" smtClean="0"/>
              <a:t>Java Custom Exception</a:t>
            </a:r>
          </a:p>
        </p:txBody>
      </p:sp>
    </p:spTree>
    <p:extLst>
      <p:ext uri="{BB962C8B-B14F-4D97-AF65-F5344CB8AC3E}">
        <p14:creationId xmlns:p14="http://schemas.microsoft.com/office/powerpoint/2010/main" xmlns="" val="31359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2A0EFB3-B1D8-45FB-A988-AEE9296BE25A}"/>
              </a:ext>
            </a:extLst>
          </p:cNvPr>
          <p:cNvSpPr/>
          <p:nvPr/>
        </p:nvSpPr>
        <p:spPr>
          <a:xfrm>
            <a:off x="406400" y="1436392"/>
            <a:ext cx="10485120" cy="5324535"/>
          </a:xfrm>
          <a:prstGeom prst="rect">
            <a:avLst/>
          </a:prstGeom>
        </p:spPr>
        <p:txBody>
          <a:bodyPr wrap="square">
            <a:spAutoFit/>
          </a:bodyPr>
          <a:lstStyle/>
          <a:p>
            <a:r>
              <a:rPr lang="en-US" sz="2000" b="1" dirty="0" smtClean="0"/>
              <a:t>class</a:t>
            </a:r>
            <a:r>
              <a:rPr lang="en-US" sz="2000" dirty="0" smtClean="0"/>
              <a:t> TestCustomException1{  </a:t>
            </a:r>
          </a:p>
          <a:p>
            <a:r>
              <a:rPr lang="en-US" sz="2000" dirty="0" smtClean="0"/>
              <a:t>     </a:t>
            </a:r>
            <a:r>
              <a:rPr lang="en-US" sz="2000" b="1" dirty="0" smtClean="0"/>
              <a:t>static</a:t>
            </a:r>
            <a:r>
              <a:rPr lang="en-US" sz="2000" dirty="0" smtClean="0"/>
              <a:t> </a:t>
            </a:r>
            <a:r>
              <a:rPr lang="en-US" sz="2000" b="1" dirty="0" smtClean="0"/>
              <a:t>void</a:t>
            </a:r>
            <a:r>
              <a:rPr lang="en-US" sz="2000" dirty="0" smtClean="0"/>
              <a:t> validate(</a:t>
            </a:r>
            <a:r>
              <a:rPr lang="en-US" sz="2000" b="1" dirty="0" err="1" smtClean="0"/>
              <a:t>int</a:t>
            </a:r>
            <a:r>
              <a:rPr lang="en-US" sz="2000" dirty="0" smtClean="0"/>
              <a:t> age)</a:t>
            </a:r>
            <a:r>
              <a:rPr lang="en-US" sz="2000" b="1" dirty="0" smtClean="0"/>
              <a:t>throws</a:t>
            </a:r>
            <a:r>
              <a:rPr lang="en-US" sz="2000" dirty="0" smtClean="0"/>
              <a:t> </a:t>
            </a:r>
            <a:r>
              <a:rPr lang="en-US" sz="2000" dirty="0" err="1" smtClean="0"/>
              <a:t>InvalidAgeException</a:t>
            </a:r>
            <a:r>
              <a:rPr lang="en-US" sz="2000" dirty="0" smtClean="0"/>
              <a:t>{  </a:t>
            </a:r>
          </a:p>
          <a:p>
            <a:r>
              <a:rPr lang="en-US" sz="2000" dirty="0" smtClean="0"/>
              <a:t>     </a:t>
            </a:r>
            <a:r>
              <a:rPr lang="en-US" sz="2000" b="1" dirty="0" smtClean="0"/>
              <a:t>if</a:t>
            </a:r>
            <a:r>
              <a:rPr lang="en-US" sz="2000" dirty="0" smtClean="0"/>
              <a:t>(age&lt;18)  </a:t>
            </a:r>
          </a:p>
          <a:p>
            <a:r>
              <a:rPr lang="en-US" sz="2000" dirty="0" smtClean="0"/>
              <a:t>      </a:t>
            </a:r>
            <a:r>
              <a:rPr lang="en-US" sz="2000" b="1" dirty="0" smtClean="0"/>
              <a:t>throw</a:t>
            </a:r>
            <a:r>
              <a:rPr lang="en-US" sz="2000" dirty="0" smtClean="0"/>
              <a:t> </a:t>
            </a:r>
            <a:r>
              <a:rPr lang="en-US" sz="2000" b="1" dirty="0" smtClean="0"/>
              <a:t>new</a:t>
            </a:r>
            <a:r>
              <a:rPr lang="en-US" sz="2000" dirty="0" smtClean="0"/>
              <a:t> </a:t>
            </a:r>
            <a:r>
              <a:rPr lang="en-US" sz="2000" dirty="0" err="1" smtClean="0"/>
              <a:t>InvalidAgeException</a:t>
            </a:r>
            <a:r>
              <a:rPr lang="en-US" sz="2000" dirty="0" smtClean="0"/>
              <a:t>("not valid");  </a:t>
            </a:r>
          </a:p>
          <a:p>
            <a:r>
              <a:rPr lang="en-US" sz="2000" dirty="0" smtClean="0"/>
              <a:t>     </a:t>
            </a:r>
            <a:r>
              <a:rPr lang="en-US" sz="2000" b="1" dirty="0" smtClean="0"/>
              <a:t>else</a:t>
            </a:r>
            <a:r>
              <a:rPr lang="en-US" sz="2000" dirty="0" smtClean="0"/>
              <a:t>  </a:t>
            </a:r>
          </a:p>
          <a:p>
            <a:r>
              <a:rPr lang="en-US" sz="2000" dirty="0" smtClean="0"/>
              <a:t>      </a:t>
            </a:r>
            <a:r>
              <a:rPr lang="en-US" sz="2000" dirty="0" err="1" smtClean="0"/>
              <a:t>System.out.println</a:t>
            </a:r>
            <a:r>
              <a:rPr lang="en-US" sz="2000" dirty="0" smtClean="0"/>
              <a:t>("welcome to vote");  </a:t>
            </a:r>
          </a:p>
          <a:p>
            <a:r>
              <a:rPr lang="en-US" sz="2000" dirty="0" smtClean="0"/>
              <a:t>   }  </a:t>
            </a:r>
          </a:p>
          <a:p>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r>
              <a:rPr lang="en-US" sz="2000" dirty="0" smtClean="0"/>
              <a:t>      </a:t>
            </a:r>
            <a:r>
              <a:rPr lang="en-US" sz="2000" b="1" dirty="0" smtClean="0"/>
              <a:t>try</a:t>
            </a:r>
            <a:r>
              <a:rPr lang="en-US" sz="2000" dirty="0" smtClean="0"/>
              <a:t>{  </a:t>
            </a:r>
          </a:p>
          <a:p>
            <a:r>
              <a:rPr lang="en-US" sz="2000" dirty="0" smtClean="0"/>
              <a:t>      validate(13);  </a:t>
            </a:r>
          </a:p>
          <a:p>
            <a:r>
              <a:rPr lang="en-US" sz="2000" dirty="0" smtClean="0"/>
              <a:t>      }</a:t>
            </a:r>
            <a:r>
              <a:rPr lang="en-US" sz="2000" b="1" dirty="0" smtClean="0"/>
              <a:t>catch</a:t>
            </a:r>
            <a:r>
              <a:rPr lang="en-US" sz="2000" dirty="0" smtClean="0"/>
              <a:t>(Exception m){</a:t>
            </a:r>
            <a:r>
              <a:rPr lang="en-US" sz="2000" dirty="0" err="1" smtClean="0"/>
              <a:t>System.out.println</a:t>
            </a:r>
            <a:r>
              <a:rPr lang="en-US" sz="2000" dirty="0" smtClean="0"/>
              <a:t>("Exception </a:t>
            </a:r>
            <a:r>
              <a:rPr lang="en-US" sz="2000" dirty="0" err="1" smtClean="0"/>
              <a:t>occured</a:t>
            </a:r>
            <a:r>
              <a:rPr lang="en-US" sz="2000" dirty="0" smtClean="0"/>
              <a:t>: "+m);}  </a:t>
            </a:r>
          </a:p>
          <a:p>
            <a:r>
              <a:rPr lang="en-US" sz="2000" dirty="0" smtClean="0"/>
              <a:t>  </a:t>
            </a:r>
          </a:p>
          <a:p>
            <a:r>
              <a:rPr lang="en-US" sz="2000" dirty="0" smtClean="0"/>
              <a:t>      </a:t>
            </a:r>
            <a:r>
              <a:rPr lang="en-US" sz="2000" dirty="0" err="1" smtClean="0"/>
              <a:t>System.out.println</a:t>
            </a:r>
            <a:r>
              <a:rPr lang="en-US" sz="2000" dirty="0" smtClean="0"/>
              <a:t>("rest of the code...");  </a:t>
            </a:r>
          </a:p>
          <a:p>
            <a:r>
              <a:rPr lang="en-US" sz="2000" dirty="0" smtClean="0"/>
              <a:t>  }  </a:t>
            </a:r>
          </a:p>
          <a:p>
            <a:r>
              <a:rPr lang="en-US" sz="2000" dirty="0" smtClean="0"/>
              <a:t>}  </a:t>
            </a:r>
          </a:p>
          <a:p>
            <a:r>
              <a:rPr lang="en-US" sz="2000" dirty="0" smtClean="0"/>
              <a:t>Output:  Exception </a:t>
            </a:r>
            <a:r>
              <a:rPr lang="en-US" sz="2000" dirty="0" err="1" smtClean="0"/>
              <a:t>occured</a:t>
            </a:r>
            <a:r>
              <a:rPr lang="en-US" sz="2000" dirty="0" smtClean="0"/>
              <a:t>: </a:t>
            </a:r>
            <a:r>
              <a:rPr lang="en-US" sz="2000" dirty="0" err="1" smtClean="0"/>
              <a:t>InvalidAgeException:not</a:t>
            </a:r>
            <a:r>
              <a:rPr lang="en-US" sz="2000" dirty="0" smtClean="0"/>
              <a:t> valid</a:t>
            </a:r>
          </a:p>
          <a:p>
            <a:r>
              <a:rPr lang="en-US" sz="2000" dirty="0" smtClean="0"/>
              <a:t>rest of the code...</a:t>
            </a:r>
            <a:endParaRPr lang="en-US" sz="2000" dirty="0"/>
          </a:p>
        </p:txBody>
      </p:sp>
      <p:sp>
        <p:nvSpPr>
          <p:cNvPr id="3" name="object 2">
            <a:extLst>
              <a:ext uri="{FF2B5EF4-FFF2-40B4-BE49-F238E27FC236}">
                <a16:creationId xmlns:a16="http://schemas.microsoft.com/office/drawing/2014/main" xmlns="" id="{71D3C021-0D08-4486-A137-92F387D62C15}"/>
              </a:ext>
            </a:extLst>
          </p:cNvPr>
          <p:cNvSpPr txBox="1">
            <a:spLocks noGrp="1"/>
          </p:cNvSpPr>
          <p:nvPr>
            <p:ph type="title"/>
          </p:nvPr>
        </p:nvSpPr>
        <p:spPr>
          <a:xfrm>
            <a:off x="1097280" y="419884"/>
            <a:ext cx="9344661" cy="571096"/>
          </a:xfrm>
          <a:prstGeom prst="rect">
            <a:avLst/>
          </a:prstGeom>
        </p:spPr>
        <p:txBody>
          <a:bodyPr vert="horz" wrap="square" lIns="0" tIns="16933" rIns="0" bIns="0" rtlCol="0" anchor="ctr">
            <a:spAutoFit/>
          </a:bodyPr>
          <a:lstStyle/>
          <a:p>
            <a:r>
              <a:rPr lang="en-US" sz="4000" b="1" dirty="0" smtClean="0"/>
              <a:t>Java Custom Exception</a:t>
            </a:r>
          </a:p>
        </p:txBody>
      </p:sp>
    </p:spTree>
    <p:extLst>
      <p:ext uri="{BB962C8B-B14F-4D97-AF65-F5344CB8AC3E}">
        <p14:creationId xmlns:p14="http://schemas.microsoft.com/office/powerpoint/2010/main" xmlns="" val="31359139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1870</TotalTime>
  <Words>577</Words>
  <Application>Microsoft Office PowerPoint</Application>
  <PresentationFormat>Custom</PresentationFormat>
  <Paragraphs>133</Paragraphs>
  <Slides>13</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16" baseType="lpstr">
      <vt:lpstr>1_Office Theme</vt:lpstr>
      <vt:lpstr>Contents Slide Master</vt:lpstr>
      <vt:lpstr>CorelDRAW</vt:lpstr>
      <vt:lpstr>Slide 1</vt:lpstr>
      <vt:lpstr>Lecture Objectives </vt:lpstr>
      <vt:lpstr>Slide 3</vt:lpstr>
      <vt:lpstr>Slide 4</vt:lpstr>
      <vt:lpstr>Checked And Unchecked Exceptions in Java</vt:lpstr>
      <vt:lpstr>Slide 6</vt:lpstr>
      <vt:lpstr>Slide 7</vt:lpstr>
      <vt:lpstr>Java Custom Exception</vt:lpstr>
      <vt:lpstr>Java Custom Exception</vt:lpstr>
      <vt:lpstr>QUIZ: </vt:lpstr>
      <vt:lpstr>Summary: </vt:lpstr>
      <vt:lpstr>References: </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HP</cp:lastModifiedBy>
  <cp:revision>113</cp:revision>
  <dcterms:created xsi:type="dcterms:W3CDTF">2019-01-09T10:33:58Z</dcterms:created>
  <dcterms:modified xsi:type="dcterms:W3CDTF">2022-06-17T06:29:42Z</dcterms:modified>
</cp:coreProperties>
</file>