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28"/>
  </p:notesMasterIdLst>
  <p:sldIdLst>
    <p:sldId id="294" r:id="rId3"/>
    <p:sldId id="295" r:id="rId4"/>
    <p:sldId id="258" r:id="rId5"/>
    <p:sldId id="259" r:id="rId6"/>
    <p:sldId id="257" r:id="rId7"/>
    <p:sldId id="260" r:id="rId8"/>
    <p:sldId id="261" r:id="rId9"/>
    <p:sldId id="262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70BF-8D37-4D4D-98AF-B44433623DCB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1325-3022-4A4F-9914-EB228B7A6E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17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B1325-3022-4A4F-9914-EB228B7A6E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8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1" y="164643"/>
            <a:ext cx="7092280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1721" y="932728"/>
            <a:ext cx="709228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907704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9144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18754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334778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5508025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7668262" y="4677514"/>
            <a:ext cx="28803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1560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71799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32038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092277" y="2517005"/>
            <a:ext cx="144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23928" y="2276877"/>
            <a:ext cx="428396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12776"/>
            <a:ext cx="342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2915816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059832" y="4"/>
            <a:ext cx="608416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2915816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28184" y="0"/>
            <a:ext cx="2915816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4"/>
            <a:ext cx="4572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46270" y="4101331"/>
            <a:ext cx="18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897730" y="1700808"/>
            <a:ext cx="18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6270" y="1700808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97730" y="4101331"/>
            <a:ext cx="18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339754" y="4101331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339754" y="1700808"/>
            <a:ext cx="4464497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239" y="480060"/>
            <a:ext cx="3168352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44605" y="480061"/>
            <a:ext cx="4752528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44605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82869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121133" y="2948948"/>
            <a:ext cx="1476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0075" y="2276878"/>
            <a:ext cx="5428593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279407" y="2485912"/>
            <a:ext cx="36246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1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6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300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21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7939" y="1815750"/>
            <a:ext cx="2520280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242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04671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26916" y="1957962"/>
            <a:ext cx="2305398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028030" y="6"/>
            <a:ext cx="3096344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3"/>
            <a:ext cx="9144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3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354010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8E6-CF9A-4E5B-84EE-89F3777DD27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D442-E9A2-4D3B-9D85-3AF94CBEA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2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6648" y="5901986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21721"/>
          <a:ext cx="2477292" cy="3148059"/>
        </p:xfrm>
        <a:graphic>
          <a:graphicData uri="http://schemas.openxmlformats.org/presentationml/2006/ole">
            <p:oleObj spid="_x0000_s1026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5334000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29086"/>
            <a:ext cx="36964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95893" y="2051946"/>
            <a:ext cx="679748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0"/>
            <a:ext cx="482403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438400" y="5257800"/>
            <a:ext cx="5285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 of Collections in Java.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,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66294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Hierarchy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shown in above diagram,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extends AbstractList class which implements List interface. The List interface extends Collection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interfaces in hierarchical order.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declaration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Let's see the declaration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java.util.ArrayList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&lt;E&gt;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&lt;E&gt;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List&lt;E&gt;,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RandomAccess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Cloneable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pic>
        <p:nvPicPr>
          <p:cNvPr id="3074" name="Picture 2" descr="Java ArrayList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676400"/>
            <a:ext cx="1533525" cy="3457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Constructors of Java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to build an empty array 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(Collection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to build an array list that is initialized with the elements of the collection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to build an array list that has the specified initial capacity.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686800" cy="528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uses doubly linked list to store the elements.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provides a linked-list data structure.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inherits the AbstractList class and implements List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important points about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can contain duplicate elements.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maintains insertion order.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is non synchronized.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class, manipulation is fast because no shifting needs to be occurred.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can be used as list, stack or queue.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Hierarchy of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 shown in above diagram, Java </a:t>
            </a:r>
            <a:r>
              <a:rPr lang="en-US" sz="2000" dirty="0" err="1"/>
              <a:t>LinkedList</a:t>
            </a:r>
            <a:r>
              <a:rPr lang="en-US" sz="2000" dirty="0"/>
              <a:t> class extends </a:t>
            </a:r>
            <a:r>
              <a:rPr lang="en-US" sz="2000" dirty="0" err="1"/>
              <a:t>AbstractSequentialList</a:t>
            </a:r>
            <a:r>
              <a:rPr lang="en-US" sz="2000" dirty="0"/>
              <a:t> class and implements List and </a:t>
            </a:r>
            <a:r>
              <a:rPr lang="en-US" sz="2000" dirty="0" err="1"/>
              <a:t>Deque</a:t>
            </a:r>
            <a:r>
              <a:rPr lang="en-US" sz="2000" dirty="0"/>
              <a:t> interfaces.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Java LinkedList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590800"/>
            <a:ext cx="2733675" cy="3743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Doubly Linked List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case of doubly linked list, we can add or remove elements from both side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declaration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Let's see the declaration for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java.util.LinkedList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&lt;E&gt;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AbstractSequentialList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&lt;E&gt;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List&lt;E&gt;,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&lt;E&gt;,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Cloneable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 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05000"/>
            <a:ext cx="6172200" cy="119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229600" cy="5287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0" i="0" dirty="0" smtClean="0">
                <a:solidFill>
                  <a:srgbClr val="610B4B"/>
                </a:solidFill>
                <a:latin typeface="erdana"/>
              </a:rPr>
              <a:t>Constructors of Java </a:t>
            </a:r>
            <a:r>
              <a:rPr lang="en-US" sz="2000" b="0" i="0" dirty="0" err="1" smtClean="0">
                <a:solidFill>
                  <a:srgbClr val="610B4B"/>
                </a:solidFill>
                <a:latin typeface="erdana"/>
              </a:rPr>
              <a:t>LinkedList</a:t>
            </a:r>
            <a:endParaRPr lang="en-US" sz="2000" b="0" i="0" dirty="0">
              <a:solidFill>
                <a:srgbClr val="610B4B"/>
              </a:solidFill>
              <a:latin typeface="erdan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0977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868362"/>
          </a:xfrm>
        </p:spPr>
        <p:txBody>
          <a:bodyPr>
            <a:noAutofit/>
          </a:bodyPr>
          <a:lstStyle/>
          <a:p>
            <a:r>
              <a:rPr lang="en-US" sz="2400" b="0" i="0" dirty="0" smtClean="0">
                <a:solidFill>
                  <a:srgbClr val="610B38"/>
                </a:solidFill>
                <a:latin typeface="erdana"/>
              </a:rPr>
              <a:t>Difference between </a:t>
            </a:r>
            <a:r>
              <a:rPr lang="en-US" sz="2400" b="0" i="0" dirty="0" err="1" smtClean="0">
                <a:solidFill>
                  <a:srgbClr val="610B38"/>
                </a:solidFill>
                <a:latin typeface="erdana"/>
              </a:rPr>
              <a:t>ArrayList</a:t>
            </a:r>
            <a:r>
              <a:rPr lang="en-US" sz="2400" b="0" i="0" dirty="0" smtClean="0">
                <a:solidFill>
                  <a:srgbClr val="610B38"/>
                </a:solidFill>
                <a:latin typeface="erdana"/>
              </a:rPr>
              <a:t> and </a:t>
            </a:r>
            <a:r>
              <a:rPr lang="en-US" sz="2400" b="0" i="0" dirty="0" err="1" smtClean="0">
                <a:solidFill>
                  <a:srgbClr val="610B38"/>
                </a:solidFill>
                <a:latin typeface="erdana"/>
              </a:rPr>
              <a:t>LinkedList</a:t>
            </a:r>
            <a:endParaRPr 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453344"/>
          <a:ext cx="8763000" cy="5404656"/>
        </p:xfrm>
        <a:graphic>
          <a:graphicData uri="http://schemas.openxmlformats.org/drawingml/2006/table">
            <a:tbl>
              <a:tblPr/>
              <a:tblGrid>
                <a:gridCol w="562762"/>
                <a:gridCol w="8200238"/>
              </a:tblGrid>
              <a:tr h="982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 err="1">
                          <a:solidFill>
                            <a:srgbClr val="313131"/>
                          </a:solidFill>
                          <a:latin typeface="Verdana"/>
                        </a:rPr>
                        <a:t>Sr.No</a:t>
                      </a:r>
                      <a:r>
                        <a:rPr lang="en-US" sz="1200" b="1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Method &amp; Description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25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1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void add(int index, Object element)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Inserts the specified element at the specified position index in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IndexOutOfBoundsException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index is out of range (index &lt; 0 || index &gt; size()).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2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boolean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add(Object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Appends the specified element to the end of this list.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313131"/>
                          </a:solidFill>
                          <a:latin typeface="Verdana"/>
                        </a:rPr>
                        <a:t>3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boolean addAll(Collection c)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Appends all of the elements in the specified collection to the end of this list, in the order that they are returned by the specified collection's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iterator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NullPointerException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collection is null.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4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boolean addAll(int index, Collection c)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2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Inserts all of the elements in the specified collection into this list, starting at the specified position.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NullPointerException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collection is null.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5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void addFirst(Object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Inserts the given element at the beginning of this list.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6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void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addLast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Appends the given element to the end of this list.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7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void clear()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Removes all of the elements from this list.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8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clone()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a shallow copy of this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LinkedList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313131"/>
                          </a:solidFill>
                          <a:latin typeface="Verdana"/>
                        </a:rPr>
                        <a:t>9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boolean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contains(Object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982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2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true if this list contains the specified element. More formally, returns true if and only if this list contains at least one element e such that (o==null ? e==null 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o.equals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(e)).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9200" y="381000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610B38"/>
                </a:solidFill>
                <a:latin typeface="erdana"/>
              </a:rPr>
              <a:t>LinkedList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45036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947" y="1840230"/>
            <a:ext cx="324207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Use of Collections in Java. </a:t>
            </a:r>
            <a:r>
              <a:rPr lang="en-US" sz="2400" dirty="0" err="1" smtClean="0">
                <a:solidFill>
                  <a:prstClr val="black"/>
                </a:solidFill>
              </a:rPr>
              <a:t>ArrayList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LinkedList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356351"/>
            <a:ext cx="20574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71925" y="1752600"/>
            <a:ext cx="4400550" cy="4603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6946" y="1611630"/>
            <a:ext cx="324207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12957" y="6324601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3600"/>
            <a:ext cx="3228975" cy="3775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80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47800"/>
          <a:ext cx="8229600" cy="5065740"/>
        </p:xfrm>
        <a:graphic>
          <a:graphicData uri="http://schemas.openxmlformats.org/drawingml/2006/table">
            <a:tbl>
              <a:tblPr/>
              <a:tblGrid>
                <a:gridCol w="963039"/>
                <a:gridCol w="7266561"/>
              </a:tblGrid>
              <a:tr h="76200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get(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index)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the element at the specified position in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IndexOutOfBoundsException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index is out of range (index &lt; 0 || index &gt;= size()).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getFirst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the first element in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NoSuchElementException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this list is empty.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getLast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the last element in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NoSuchElementException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this list is empty.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indexOf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the index in this list of the first occurrence of the specified element, or -1 if the list does not contain this element.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lastIndexOf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the index in this list of the last occurrence of the specified element, or -1 if the list does not contain this element.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ListIterator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listIterator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index)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a list-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iterator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of the elements in this list (in proper sequence), starting at the specified position in the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IndexOutOfBoundsException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index is out of range (index &lt; 0 || index &gt;= size()).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remove(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index)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Removes the element at the specified position in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NoSuchElementException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this list is empty.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381000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610B38"/>
                </a:solidFill>
                <a:latin typeface="erdana"/>
              </a:rPr>
              <a:t>LinkedList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362200"/>
          <a:ext cx="8229600" cy="4420440"/>
        </p:xfrm>
        <a:graphic>
          <a:graphicData uri="http://schemas.openxmlformats.org/drawingml/2006/table">
            <a:tbl>
              <a:tblPr/>
              <a:tblGrid>
                <a:gridCol w="963039"/>
                <a:gridCol w="7266561"/>
              </a:tblGrid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removeFirst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Removes and returns the first element from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NoSuchElementException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this list is empty.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removeLast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Removes and returns the last element from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NoSuchElementException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this list is empty.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 set(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index, Object element)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Replaces the element at the specified position in this list with the specified element.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IndexOutOfBoundsException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index is out of range (index &lt; 0 || index &gt;= size()).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size()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the number of elements in this list.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Object[]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toArray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an array containing all of the elements in this list in the correct order.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NullPointerException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array is null.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Object[]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toArray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(Object[] a)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Returns an array containing all of the elements in this list in the correct order; the runtime type of the returned array is that of the specified array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447800"/>
          <a:ext cx="8229600" cy="919620"/>
        </p:xfrm>
        <a:graphic>
          <a:graphicData uri="http://schemas.openxmlformats.org/drawingml/2006/table">
            <a:tbl>
              <a:tblPr/>
              <a:tblGrid>
                <a:gridCol w="963039"/>
                <a:gridCol w="7266561"/>
              </a:tblGrid>
              <a:tr h="156432">
                <a:tc rowSpan="3"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Verdana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1740" marR="1740" marT="174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boolean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remove(Object o)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6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6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Removes the first occurrence of the specified element in this list.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NoSuchElementException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this list is empty. Throws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IndexOutOfBoundsException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 if the specified index is out of range (index &lt; 0 || index &gt;= size()).</a:t>
                      </a:r>
                    </a:p>
                  </a:txBody>
                  <a:tcPr marL="1740" marR="1740" marT="1740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654268" y="1775937"/>
            <a:ext cx="61800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Which of these standard collection classes implements a dynamic array?</a:t>
            </a:r>
          </a:p>
          <a:p>
            <a:pPr marL="342900" lvl="2" indent="-342900">
              <a:buFont typeface="+mj-lt"/>
              <a:buAutoNum type="alphaLcParenR"/>
            </a:pPr>
            <a:r>
              <a:rPr lang="en-US" dirty="0" smtClean="0"/>
              <a:t>AbstractList</a:t>
            </a:r>
          </a:p>
          <a:p>
            <a:pPr marL="342900" lvl="2" indent="-342900">
              <a:buFont typeface="+mj-lt"/>
              <a:buAutoNum type="alphaLcParenR"/>
            </a:pPr>
            <a:r>
              <a:rPr lang="en-US" dirty="0" err="1" smtClean="0"/>
              <a:t>LinkedList</a:t>
            </a:r>
            <a:endParaRPr lang="en-US" dirty="0" smtClean="0"/>
          </a:p>
          <a:p>
            <a:pPr marL="342900" lvl="2" indent="-342900">
              <a:buFont typeface="+mj-lt"/>
              <a:buAutoNum type="alphaLcParenR"/>
            </a:pPr>
            <a:r>
              <a:rPr lang="en-US" dirty="0" err="1" smtClean="0"/>
              <a:t>ArrayList</a:t>
            </a:r>
            <a:endParaRPr lang="en-US" dirty="0" smtClean="0"/>
          </a:p>
          <a:p>
            <a:pPr marL="342900" lvl="2" indent="-342900">
              <a:buFont typeface="+mj-lt"/>
              <a:buAutoNum type="alphaLcParenR"/>
            </a:pPr>
            <a:r>
              <a:rPr lang="en-US" dirty="0" err="1" smtClean="0"/>
              <a:t>AbstractSet</a:t>
            </a:r>
            <a:endParaRPr lang="en-US" dirty="0" smtClean="0"/>
          </a:p>
          <a:p>
            <a:r>
              <a:rPr lang="en-US" dirty="0" smtClean="0"/>
              <a:t>2. What implementation of </a:t>
            </a:r>
            <a:r>
              <a:rPr lang="en-US" dirty="0" err="1" smtClean="0"/>
              <a:t>Iterator</a:t>
            </a:r>
            <a:r>
              <a:rPr lang="en-US" dirty="0" smtClean="0"/>
              <a:t> can traverse a collection in both directions?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a.Iterator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b.ListIterator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c.SetIterator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d.MapIterator</a:t>
            </a:r>
            <a:endParaRPr lang="en-US" dirty="0" smtClean="0"/>
          </a:p>
          <a:p>
            <a:pPr marL="0" lvl="2"/>
            <a:endParaRPr lang="en-US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99487" y="2141163"/>
            <a:ext cx="56816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 Use of Collections in Java. </a:t>
            </a:r>
            <a:r>
              <a:rPr lang="en-US" sz="2400" dirty="0" err="1" smtClean="0">
                <a:solidFill>
                  <a:prstClr val="black"/>
                </a:solidFill>
              </a:rPr>
              <a:t>ArrayList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LinkedList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3781" y="2028826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8298604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837248" y="524399"/>
            <a:ext cx="78867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420789" y="1391655"/>
            <a:ext cx="7275411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dirty="0" smtClean="0"/>
              <a:t>https://youtu.be/VvDTro4Shzg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https://www.javatpoint.com/collections-in-java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https://www.geeksforgeeks.org/collections-in-java-2/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https://beginnersbook.com/java-collections-tutorials/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https://www.tutorialspoint.com/java/java_collections.htm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https://docs.oracle.com/javase/7/docs/api/java/util/Collection.html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https://docs.oracle.com/javase/8/docs/technotes/guides/collections/overview.html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https://www.edureka.co/blog/java-collections/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7391400" y="2590800"/>
            <a:ext cx="1425179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806943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66541" y="94090"/>
            <a:ext cx="307922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2050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Collections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Collections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 java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 framework that provides an architecture to store and manipulate the group of objects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operations that you perform on a data such as searching, sorting, insertion, manipulation, deletion etc. can be performed by Java Collections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Collection simply means a single unit of objects. Java Collection framework provides many interfaces (Set, List, Queue,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etc.) and classes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Vector,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PriorityQueue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HashSet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LinkedHashSet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TreeSet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etc).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Collections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What is Collection in java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Collection represents a single unit of objects i.e. a group.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 framework in java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provides readymade architecture.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represents set of classes and interface.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optional.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 Collection framework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Collection framework represents a unified architecture for storing and manipulating group of objects. It has:</a:t>
            </a:r>
          </a:p>
          <a:p>
            <a:pPr lvl="1"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Interfaces and its implementations i.e. classes</a:t>
            </a:r>
          </a:p>
          <a:p>
            <a:pPr lvl="1"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29898"/>
            <a:ext cx="7639050" cy="5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of Collection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many methods declared in the Collection interface. They are as follows: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interface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 provides the facility of iterating the elements in forward direction only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Methods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only three methods in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interface. They 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hasNext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returns true if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more 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 object next()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returns the element and moves the cursor pointer to the next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 void remove()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it removes the last elements returned by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It is rarely used.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class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uses a dynamic array for storing the elements. It inherits AbstractList class and implements List interface.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important points about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can contain duplicate elements.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maintains insertion order.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 is non synchronized.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allows random access because array works at the index basis.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Java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class, manipulation is slow because a lot of shifting needs to be occurred if any element is removed from the array list.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7526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lists are dynamic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nature.Unlike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arrays they are not of fixed size.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created with an initial size. When this size is exceeded, the collection is automatically enlarged. When objects are removed, the array may be shrunk.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 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 2021</Template>
  <TotalTime>4756</TotalTime>
  <Words>1270</Words>
  <Application>Microsoft Office PowerPoint</Application>
  <PresentationFormat>On-screen Show (4:3)</PresentationFormat>
  <Paragraphs>226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CU 2021</vt:lpstr>
      <vt:lpstr>Contents Slide Master</vt:lpstr>
      <vt:lpstr>CorelDRAW</vt:lpstr>
      <vt:lpstr>Slide 1</vt:lpstr>
      <vt:lpstr>Lecture Objectives </vt:lpstr>
      <vt:lpstr>Collections in Java</vt:lpstr>
      <vt:lpstr>Collections in Java</vt:lpstr>
      <vt:lpstr>Slide 5</vt:lpstr>
      <vt:lpstr>Methods of Collection interface</vt:lpstr>
      <vt:lpstr>Iterator interface</vt:lpstr>
      <vt:lpstr>Java ArrayList class</vt:lpstr>
      <vt:lpstr>  ArrayList</vt:lpstr>
      <vt:lpstr>Java ArrayList class</vt:lpstr>
      <vt:lpstr>Slide 11</vt:lpstr>
      <vt:lpstr>Slide 12</vt:lpstr>
      <vt:lpstr>Java LinkedList class</vt:lpstr>
      <vt:lpstr>Hierarchy of LinkedList class</vt:lpstr>
      <vt:lpstr>Slide 15</vt:lpstr>
      <vt:lpstr>Slide 16</vt:lpstr>
      <vt:lpstr>Slide 17</vt:lpstr>
      <vt:lpstr>Difference between ArrayList and LinkedList</vt:lpstr>
      <vt:lpstr>Slide 19</vt:lpstr>
      <vt:lpstr>Slide 20</vt:lpstr>
      <vt:lpstr>Slide 21</vt:lpstr>
      <vt:lpstr>QUIZ: </vt:lpstr>
      <vt:lpstr>Summary: </vt:lpstr>
      <vt:lpstr>References: 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201</cp:revision>
  <dcterms:created xsi:type="dcterms:W3CDTF">2017-02-27T03:51:11Z</dcterms:created>
  <dcterms:modified xsi:type="dcterms:W3CDTF">2022-06-30T04:40:35Z</dcterms:modified>
</cp:coreProperties>
</file>