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287" r:id="rId3"/>
    <p:sldId id="281" r:id="rId4"/>
    <p:sldId id="328" r:id="rId5"/>
    <p:sldId id="432" r:id="rId6"/>
    <p:sldId id="469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08" r:id="rId16"/>
    <p:sldId id="40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07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94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999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35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50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33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29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0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2417830" y="5001613"/>
            <a:ext cx="8223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of wrapper classes in Java- Integer, Character, Long, Boolean. </a:t>
            </a:r>
            <a:r>
              <a:rPr lang="en-US" sz="2400" dirty="0" err="1" smtClean="0"/>
              <a:t>Autoboxing</a:t>
            </a:r>
            <a:r>
              <a:rPr lang="en-US" sz="2400" dirty="0" smtClean="0"/>
              <a:t> and </a:t>
            </a:r>
            <a:r>
              <a:rPr lang="en-US" sz="2400" dirty="0" err="1" smtClean="0"/>
              <a:t>Unboxing</a:t>
            </a:r>
            <a:r>
              <a:rPr lang="en-US" sz="2400" dirty="0" smtClean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45931" y="-4088"/>
            <a:ext cx="8033984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Character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6056" y="773232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Methods in </a:t>
            </a:r>
            <a:r>
              <a:rPr lang="en-IN" sz="2400" b="1" u="sng" dirty="0" err="1" smtClean="0"/>
              <a:t>java.lang.Character</a:t>
            </a:r>
            <a:endParaRPr lang="en-IN" sz="24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612000" y="1536859"/>
            <a:ext cx="8928992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isDefined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isDigit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isLetter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isLetterOrDigit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isLowerCase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isSpaceChar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isUpperCase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isWhitespace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toLowerCase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toUpperCase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(char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3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182414" y="-4088"/>
            <a:ext cx="7797501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Boolean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973" y="767422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Boolean</a:t>
            </a:r>
            <a:endParaRPr lang="en-IN" sz="24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406177" y="1703526"/>
            <a:ext cx="58143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Boolean(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boolValue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Boolean(String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boolString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01005" y="1271478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Constructors</a:t>
            </a:r>
            <a:endParaRPr lang="en-IN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1005" y="2393989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Methods in </a:t>
            </a:r>
            <a:r>
              <a:rPr lang="en-IN" b="1" u="sng" dirty="0" err="1" smtClean="0">
                <a:solidFill>
                  <a:schemeClr val="accent5">
                    <a:lumMod val="75000"/>
                  </a:schemeClr>
                </a:solidFill>
              </a:rPr>
              <a:t>java.lang.Boolean</a:t>
            </a:r>
            <a:endParaRPr lang="en-IN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1045" y="2927662"/>
            <a:ext cx="73448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compareTo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(Boolean b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equals(Object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boolObj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parseBoolean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(String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String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static String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boolVal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Boolean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valueOf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(String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</a:rPr>
              <a:t>boolString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IN" sz="2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3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08993" y="-4088"/>
            <a:ext cx="7970922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Boxing and Unboxing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9752" y="1411162"/>
            <a:ext cx="10802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Java allows primitive types and wrapper classes to be converted </a:t>
            </a:r>
            <a:r>
              <a:rPr lang="en-US" sz="2800" dirty="0" smtClean="0"/>
              <a:t>automatically</a:t>
            </a:r>
            <a:endParaRPr lang="en-US" sz="1600" dirty="0" smtClean="0">
              <a:latin typeface="Times-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Converting a primitive value to a wrapper object is called </a:t>
            </a:r>
            <a:r>
              <a:rPr lang="en-US" sz="2800" u="sng" dirty="0" smtClean="0"/>
              <a:t>Boxing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reverse conversion is called </a:t>
            </a:r>
            <a:r>
              <a:rPr lang="en-US" sz="2800" u="sng" dirty="0" smtClean="0"/>
              <a:t>Unboxing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55" y="3661353"/>
            <a:ext cx="10443207" cy="14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4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82869" y="-4088"/>
            <a:ext cx="8097046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Boxing and Unboxing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445" y="1017043"/>
            <a:ext cx="100373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AutoBox</a:t>
            </a:r>
            <a:r>
              <a:rPr lang="en-US" sz="3200" dirty="0"/>
              <a:t> {</a:t>
            </a:r>
          </a:p>
          <a:p>
            <a:pPr marL="284163"/>
            <a:r>
              <a:rPr lang="en-US" sz="3200" dirty="0"/>
              <a:t>public static void main(String </a:t>
            </a:r>
            <a:r>
              <a:rPr lang="en-US" sz="3200" dirty="0" err="1"/>
              <a:t>args</a:t>
            </a:r>
            <a:r>
              <a:rPr lang="en-US" sz="3200" dirty="0"/>
              <a:t>[]) {</a:t>
            </a:r>
          </a:p>
          <a:p>
            <a:pPr marL="520700" indent="-15875"/>
            <a:r>
              <a:rPr lang="en-US" sz="3200" dirty="0"/>
              <a:t>Integer </a:t>
            </a:r>
            <a:r>
              <a:rPr lang="en-US" sz="3200" dirty="0" err="1"/>
              <a:t>iOb</a:t>
            </a:r>
            <a:r>
              <a:rPr lang="en-US" sz="3200" dirty="0"/>
              <a:t> = 100; </a:t>
            </a:r>
            <a:r>
              <a:rPr lang="en-US" sz="3200" dirty="0" smtClean="0"/>
              <a:t>   // </a:t>
            </a:r>
            <a:r>
              <a:rPr lang="en-US" sz="3200" dirty="0" err="1"/>
              <a:t>autobox</a:t>
            </a:r>
            <a:r>
              <a:rPr lang="en-US" sz="3200" dirty="0"/>
              <a:t> an </a:t>
            </a:r>
            <a:r>
              <a:rPr lang="en-US" sz="3200" dirty="0" err="1"/>
              <a:t>int</a:t>
            </a:r>
            <a:endParaRPr lang="en-US" sz="3200" dirty="0"/>
          </a:p>
          <a:p>
            <a:pPr marL="520700" indent="-15875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</a:t>
            </a:r>
            <a:r>
              <a:rPr lang="en-US" sz="3200" dirty="0" err="1"/>
              <a:t>iOb</a:t>
            </a:r>
            <a:r>
              <a:rPr lang="en-US" sz="3200" dirty="0"/>
              <a:t>; </a:t>
            </a:r>
            <a:r>
              <a:rPr lang="en-US" sz="3200" dirty="0" smtClean="0"/>
              <a:t>                 // </a:t>
            </a:r>
            <a:r>
              <a:rPr lang="en-US" sz="3200" dirty="0"/>
              <a:t>auto-unbox</a:t>
            </a:r>
          </a:p>
          <a:p>
            <a:pPr marL="520700" indent="-15875"/>
            <a:r>
              <a:rPr lang="en-US" sz="3200" dirty="0" err="1"/>
              <a:t>System.out.println</a:t>
            </a:r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 + " " + </a:t>
            </a:r>
            <a:r>
              <a:rPr lang="en-US" sz="3200" dirty="0" err="1"/>
              <a:t>iOb</a:t>
            </a:r>
            <a:r>
              <a:rPr lang="en-US" sz="3200" dirty="0" smtClean="0"/>
              <a:t>);</a:t>
            </a:r>
          </a:p>
          <a:p>
            <a:pPr marL="284163" indent="-15875"/>
            <a:r>
              <a:rPr lang="en-US" sz="3200" dirty="0" smtClean="0"/>
              <a:t>}</a:t>
            </a:r>
            <a:endParaRPr lang="en-US" sz="3200" dirty="0"/>
          </a:p>
          <a:p>
            <a:r>
              <a:rPr lang="en-US" sz="3200" dirty="0" smtClean="0"/>
              <a:t>}</a:t>
            </a:r>
          </a:p>
          <a:p>
            <a:endParaRPr lang="en-US" sz="3200" dirty="0"/>
          </a:p>
          <a:p>
            <a:r>
              <a:rPr lang="en-US" sz="3200" u="sng" dirty="0" smtClean="0"/>
              <a:t>displays </a:t>
            </a:r>
            <a:r>
              <a:rPr lang="en-US" sz="3200" u="sng" dirty="0"/>
              <a:t>100 100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8365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8950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Wrapper Classes.</a:t>
            </a:r>
          </a:p>
          <a:p>
            <a:pPr indent="268288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839376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Flynt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https://www.javatpoint.com/post/java-character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https://www.javatpoint.com/wrapper-class-in-java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https://www.javatpoint.com/java-boolean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Link: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https://youtu.be/9ch_rkRwk1M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https://youtu.be/RBHtgLSUiw0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28039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discuss:</a:t>
            </a:r>
          </a:p>
          <a:p>
            <a:pPr indent="361950">
              <a:buFont typeface="Arial" pitchFamily="34" charset="0"/>
              <a:buChar char="•"/>
            </a:pPr>
            <a:r>
              <a:rPr lang="en-US" sz="2400" dirty="0" smtClean="0"/>
              <a:t>Use of wrapper classes in Java- Integer, Character, Long, Boolean. </a:t>
            </a:r>
            <a:r>
              <a:rPr lang="en-US" sz="2400" dirty="0" err="1" smtClean="0"/>
              <a:t>Autoboxing</a:t>
            </a:r>
            <a:r>
              <a:rPr lang="en-US" sz="2400" dirty="0" smtClean="0"/>
              <a:t> and </a:t>
            </a:r>
            <a:r>
              <a:rPr lang="en-US" sz="2400" dirty="0" err="1" smtClean="0"/>
              <a:t>Unboxing</a:t>
            </a:r>
            <a:r>
              <a:rPr lang="en-US" sz="2400" dirty="0" smtClean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6752" cy="435133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Primitive data types are not used as objects in Java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However, many Java methods require the use of objects as arguments. For example, the add(object) method in the </a:t>
            </a:r>
            <a:r>
              <a:rPr lang="en-US" sz="2000" dirty="0" err="1" smtClean="0"/>
              <a:t>ArrayList</a:t>
            </a: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Java offers a convenient way to incorporate, or wrap, a primitive data type into an object. Corresponding class is called a </a:t>
            </a:r>
            <a:r>
              <a:rPr lang="en-US" sz="2000" u="sng" dirty="0" smtClean="0"/>
              <a:t>Wrapper Class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For example, wrapping </a:t>
            </a:r>
            <a:r>
              <a:rPr lang="en-US" sz="2000" u="sng" dirty="0" err="1" smtClean="0"/>
              <a:t>int</a:t>
            </a:r>
            <a:r>
              <a:rPr lang="en-US" sz="2000" u="sng" dirty="0" smtClean="0"/>
              <a:t> into the Integer </a:t>
            </a:r>
            <a:r>
              <a:rPr lang="en-US" sz="2000" dirty="0" smtClean="0"/>
              <a:t>class, and wrapping </a:t>
            </a:r>
            <a:r>
              <a:rPr lang="en-US" sz="2000" u="sng" dirty="0" smtClean="0"/>
              <a:t>double into the Double </a:t>
            </a:r>
            <a:r>
              <a:rPr lang="en-US" sz="2000" dirty="0" smtClean="0"/>
              <a:t>class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Most wrapper class names for a primitive type are the same as the primitive data type name with the first letter capitalized. The exceptions are Integer and Character.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Java provides Boolean, Character, Double, Float, Byte, Short, Integer, and Long wrapper classes for primitive data types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These classes are grouped in the </a:t>
            </a:r>
            <a:r>
              <a:rPr lang="en-US" sz="2000" u="sng" dirty="0" err="1" smtClean="0"/>
              <a:t>java.lang</a:t>
            </a:r>
            <a:r>
              <a:rPr lang="en-US" sz="2000" u="sng" dirty="0" smtClean="0"/>
              <a:t> package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1D4B1F-E089-423A-B023-232C64292962}"/>
              </a:ext>
            </a:extLst>
          </p:cNvPr>
          <p:cNvSpPr txBox="1"/>
          <p:nvPr/>
        </p:nvSpPr>
        <p:spPr>
          <a:xfrm>
            <a:off x="1259119" y="696802"/>
            <a:ext cx="3692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Wrapper Classes</a:t>
            </a:r>
            <a:endParaRPr lang="en-IN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0" y="1146673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Inheritance Hierarchy of Wrapper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55" y="2207172"/>
            <a:ext cx="10071081" cy="37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82869" y="-4088"/>
            <a:ext cx="8097046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Double and Float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178" y="646935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Double and Float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4382" y="1511031"/>
            <a:ext cx="5814392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Double(double </a:t>
            </a:r>
            <a:r>
              <a:rPr kumimoji="0" lang="en-IN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num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Double(String </a:t>
            </a:r>
            <a:r>
              <a:rPr kumimoji="0" lang="en-IN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str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) throws </a:t>
            </a:r>
            <a:r>
              <a:rPr kumimoji="0" lang="en-I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NumberFormatException</a:t>
            </a:r>
            <a:endParaRPr kumimoji="0" lang="en-IN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9250" y="4005177"/>
            <a:ext cx="6912768" cy="20313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MAX_VALUE                     Maximum positive 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MIN_VALUE                      Minimum positive 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NaN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                                    Not a 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POSITIVE_INFINITY          Positive infinity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NEGATIVE_INFINITY         Negative infinity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TYPE                                    The </a:t>
            </a:r>
            <a:r>
              <a:rPr kumimoji="0" lang="en-I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Class 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object for </a:t>
            </a:r>
            <a:r>
              <a:rPr kumimoji="0" lang="en-I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float 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or </a:t>
            </a:r>
            <a:r>
              <a:rPr kumimoji="0" lang="en-I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double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SIZE		         Number of bits used to represent double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1258" y="2315893"/>
            <a:ext cx="6336704" cy="92333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Float(double </a:t>
            </a:r>
            <a:r>
              <a:rPr kumimoji="0" lang="en-IN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num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Float(float </a:t>
            </a:r>
            <a:r>
              <a:rPr kumimoji="0" lang="en-IN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num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Float(String </a:t>
            </a:r>
            <a:r>
              <a:rPr kumimoji="0" lang="en-IN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str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) throws </a:t>
            </a:r>
            <a:r>
              <a:rPr kumimoji="0" lang="en-I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NumberFormatException</a:t>
            </a: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9210" y="1078983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sng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Constructors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9210" y="3527255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sng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Constants ( static  )</a:t>
            </a: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14400" y="-4088"/>
            <a:ext cx="8065515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Double and Float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2772" y="720869"/>
            <a:ext cx="5639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Methods in </a:t>
            </a:r>
            <a:r>
              <a:rPr lang="en-IN" sz="2400" b="1" u="sng" dirty="0" err="1" smtClean="0"/>
              <a:t>java.lang.Double</a:t>
            </a:r>
            <a:endParaRPr lang="en-IN" sz="24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1791407" y="1314090"/>
            <a:ext cx="734481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compare(double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d1, double d2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compareTo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(Double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anotherDouble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equals(Object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obj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isInfinite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isNaN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double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parseDouble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(String s)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String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Double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valueOf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(String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s)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String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toHexString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(double d)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62898" y="5824519"/>
            <a:ext cx="8828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Similar methods in </a:t>
            </a:r>
            <a:r>
              <a:rPr lang="en-IN" sz="2400" b="1" u="sng" dirty="0" err="1" smtClean="0">
                <a:solidFill>
                  <a:srgbClr val="C00000"/>
                </a:solidFill>
              </a:rPr>
              <a:t>java.lang.Float</a:t>
            </a:r>
            <a:r>
              <a:rPr lang="en-IN" sz="2400" b="1" u="sng" dirty="0" smtClean="0">
                <a:solidFill>
                  <a:srgbClr val="C00000"/>
                </a:solidFill>
              </a:rPr>
              <a:t> but with float or Float argument 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4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87821" y="-4088"/>
            <a:ext cx="7892094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Integer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9510" y="840310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Integer</a:t>
            </a:r>
            <a:endParaRPr lang="en-IN" sz="2400" b="1" u="sng" dirty="0"/>
          </a:p>
        </p:txBody>
      </p:sp>
      <p:sp>
        <p:nvSpPr>
          <p:cNvPr id="18" name="Rectangle 17"/>
          <p:cNvSpPr/>
          <p:nvPr/>
        </p:nvSpPr>
        <p:spPr>
          <a:xfrm>
            <a:off x="1812714" y="1994179"/>
            <a:ext cx="581439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Integer(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value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Integer(String s)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67582" y="4198552"/>
            <a:ext cx="691276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MAX_VALUE              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Maximum positive value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MIN_VALUE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                  Minimum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positive value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TYPE                                  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Class object for float or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double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SIZE		         Number of bits used to represent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type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07542" y="1479090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Constructors</a:t>
            </a:r>
            <a:endParaRPr lang="en-IN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7542" y="3576614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Constants (static)</a:t>
            </a:r>
            <a:endParaRPr lang="en-IN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20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1697" y="-4088"/>
            <a:ext cx="8018218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Integer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429" y="647052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Methods in </a:t>
            </a:r>
            <a:r>
              <a:rPr lang="en-IN" sz="2400" b="1" u="sng" dirty="0" err="1" smtClean="0"/>
              <a:t>java.lang.Integer</a:t>
            </a:r>
            <a:endParaRPr lang="en-IN" sz="24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990373" y="1497547"/>
            <a:ext cx="8928992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compareTo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(Integer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anotherInteger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double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doubleValue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// similarly 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intValue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byteValue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floatValue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shortValue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equals(Object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obj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parseInt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(String s)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parseInt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(String s,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radix)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String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toBinaryString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i)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//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toHexString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IN" sz="2000" dirty="0" err="1" smtClean="0">
                <a:solidFill>
                  <a:schemeClr val="accent5">
                    <a:lumMod val="75000"/>
                  </a:schemeClr>
                </a:solidFill>
              </a:rPr>
              <a:t>toOctalString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String 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String 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i) 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Integer 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valueOf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(String s) 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static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Integer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valueOf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(String s,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radix) 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5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788276" y="-4088"/>
            <a:ext cx="8191639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Character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4503" y="903023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Character </a:t>
            </a:r>
            <a:endParaRPr lang="en-IN" sz="24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437707" y="2056892"/>
            <a:ext cx="5814392" cy="4648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Character(char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ch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92575" y="3567319"/>
            <a:ext cx="691276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MAX_VALUE           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largest character value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MIN_VALUE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        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smallest character value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TYPE                         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Class object for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char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SIZE                            The number of bits used to represent a char value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32535" y="1557569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Constructors</a:t>
            </a:r>
            <a:endParaRPr lang="en-IN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2535" y="2919247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chemeClr val="accent5">
                    <a:lumMod val="75000"/>
                  </a:schemeClr>
                </a:solidFill>
              </a:rPr>
              <a:t>Constants (static)</a:t>
            </a:r>
            <a:endParaRPr lang="en-IN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6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1011</TotalTime>
  <Words>724</Words>
  <Application>Microsoft Office PowerPoint</Application>
  <PresentationFormat>Custom</PresentationFormat>
  <Paragraphs>151</Paragraphs>
  <Slides>16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1_Office Theme</vt:lpstr>
      <vt:lpstr>Contents Slide Master</vt:lpstr>
      <vt:lpstr>CorelDRAW</vt:lpstr>
      <vt:lpstr>Slide 1</vt:lpstr>
      <vt:lpstr>Lecture Objectives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Summary: </vt:lpstr>
      <vt:lpstr>References: 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106</cp:revision>
  <dcterms:created xsi:type="dcterms:W3CDTF">2019-01-09T10:33:58Z</dcterms:created>
  <dcterms:modified xsi:type="dcterms:W3CDTF">2022-06-30T04:48:27Z</dcterms:modified>
</cp:coreProperties>
</file>