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89" r:id="rId2"/>
  </p:sldMasterIdLst>
  <p:notesMasterIdLst>
    <p:notesMasterId r:id="rId34"/>
  </p:notesMasterIdLst>
  <p:sldIdLst>
    <p:sldId id="294" r:id="rId3"/>
    <p:sldId id="295" r:id="rId4"/>
    <p:sldId id="259" r:id="rId5"/>
    <p:sldId id="283" r:id="rId6"/>
    <p:sldId id="258" r:id="rId7"/>
    <p:sldId id="263" r:id="rId8"/>
    <p:sldId id="264" r:id="rId9"/>
    <p:sldId id="265" r:id="rId10"/>
    <p:sldId id="266" r:id="rId11"/>
    <p:sldId id="267" r:id="rId12"/>
    <p:sldId id="269" r:id="rId13"/>
    <p:sldId id="282" r:id="rId14"/>
    <p:sldId id="270" r:id="rId15"/>
    <p:sldId id="273" r:id="rId16"/>
    <p:sldId id="276" r:id="rId17"/>
    <p:sldId id="277" r:id="rId18"/>
    <p:sldId id="274" r:id="rId19"/>
    <p:sldId id="280" r:id="rId20"/>
    <p:sldId id="284" r:id="rId21"/>
    <p:sldId id="285" r:id="rId22"/>
    <p:sldId id="286" r:id="rId23"/>
    <p:sldId id="287" r:id="rId24"/>
    <p:sldId id="288" r:id="rId25"/>
    <p:sldId id="289" r:id="rId26"/>
    <p:sldId id="290" r:id="rId27"/>
    <p:sldId id="291" r:id="rId28"/>
    <p:sldId id="292" r:id="rId29"/>
    <p:sldId id="293" r:id="rId30"/>
    <p:sldId id="296" r:id="rId31"/>
    <p:sldId id="297" r:id="rId32"/>
    <p:sldId id="29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6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BEAFF1-BFCD-4AF9-B2C0-2517F1764C2B}" type="datetimeFigureOut">
              <a:rPr lang="en-US" smtClean="0"/>
              <a:pPr/>
              <a:t>6/30/2022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E6C7B9-B64D-4F2C-B84B-2AECCEBF6A8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 xmlns:p14="http://schemas.microsoft.com/office/powerpoint/2010/main" val="1971782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E6C7B9-B64D-4F2C-B84B-2AECCEBF6A8A}"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Титульный слайд">
    <p:spTree>
      <p:nvGrpSpPr>
        <p:cNvPr id="1" name=""/>
        <p:cNvGrpSpPr/>
        <p:nvPr/>
      </p:nvGrpSpPr>
      <p:grpSpPr>
        <a:xfrm>
          <a:off x="0" y="0"/>
          <a:ext cx="0" cy="0"/>
          <a:chOff x="0" y="0"/>
          <a:chExt cx="0" cy="0"/>
        </a:xfrm>
      </p:grpSpPr>
      <p:sp>
        <p:nvSpPr>
          <p:cNvPr id="3" name="Прямоугольник 1"/>
          <p:cNvSpPr/>
          <p:nvPr/>
        </p:nvSpPr>
        <p:spPr>
          <a:xfrm>
            <a:off x="-14288" y="1905000"/>
            <a:ext cx="9158288"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p:nvSpPr>
        <p:spPr>
          <a:xfrm>
            <a:off x="-14288" y="0"/>
            <a:ext cx="9158288"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p:nvSpPr>
        <p:spPr>
          <a:xfrm>
            <a:off x="814388" y="1009650"/>
            <a:ext cx="7515225"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385888" y="2819400"/>
            <a:ext cx="6372225" cy="2800350"/>
          </a:xfrm>
          <a:prstGeom prst="rect">
            <a:avLst/>
          </a:prstGeom>
        </p:spPr>
        <p:txBody>
          <a:bodyPr/>
          <a:lstStyle/>
          <a:p>
            <a:pPr lvl="0"/>
            <a:r>
              <a:rPr lang="en-US" noProof="0" smtClean="0"/>
              <a:t>Click icon to add picture</a:t>
            </a:r>
            <a:endParaRPr lang="ru-RU" noProof="0" dirty="0"/>
          </a:p>
        </p:txBody>
      </p:sp>
    </p:spTree>
    <p:extLst>
      <p:ext uri="{BB962C8B-B14F-4D97-AF65-F5344CB8AC3E}">
        <p14:creationId xmlns:p14="http://schemas.microsoft.com/office/powerpoint/2010/main" xmlns=""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6/30/2022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43"/>
            <a:ext cx="9144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8"/>
            <a:ext cx="9144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3028030" y="6"/>
            <a:ext cx="3096344"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13"/>
            <a:ext cx="9144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70909644"/>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43"/>
            <a:ext cx="9144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8"/>
            <a:ext cx="9144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3028030" y="6"/>
            <a:ext cx="3096344"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13"/>
            <a:ext cx="9144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227159557"/>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051721" y="164643"/>
            <a:ext cx="7092280"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051721" y="932728"/>
            <a:ext cx="7092280"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1907704"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804378142"/>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81"/>
            <a:ext cx="9144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6"/>
            <a:ext cx="9144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6"/>
            <a:ext cx="9144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187545" y="4677514"/>
            <a:ext cx="288032"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3347785" y="4677514"/>
            <a:ext cx="288032"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5508025" y="4677514"/>
            <a:ext cx="288032"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7668262" y="4677514"/>
            <a:ext cx="288032"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3028030" y="6"/>
            <a:ext cx="3096344"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13"/>
            <a:ext cx="9144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611560" y="2517005"/>
            <a:ext cx="144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2771799" y="2517005"/>
            <a:ext cx="144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4932038" y="2517005"/>
            <a:ext cx="144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7092277" y="2517005"/>
            <a:ext cx="144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3923928" y="2276877"/>
            <a:ext cx="4283968"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827584" y="1412776"/>
            <a:ext cx="342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1" y="990600"/>
            <a:ext cx="2915816"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3059832" y="4"/>
            <a:ext cx="6084168"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1" y="1013496"/>
            <a:ext cx="2915816"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6228184" y="0"/>
            <a:ext cx="2915816"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54"/>
            <a:ext cx="4572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81"/>
            <a:ext cx="9144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6"/>
            <a:ext cx="9144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46270" y="4101331"/>
            <a:ext cx="18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6897730" y="1700808"/>
            <a:ext cx="18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446270" y="1700808"/>
            <a:ext cx="18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6897730" y="4101331"/>
            <a:ext cx="18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2339754" y="4101331"/>
            <a:ext cx="4464497"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2339754" y="1700808"/>
            <a:ext cx="4464497"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532239" y="480060"/>
            <a:ext cx="3168352"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3844605" y="480061"/>
            <a:ext cx="4752528"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3844605" y="2948948"/>
            <a:ext cx="1476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5482869" y="2948948"/>
            <a:ext cx="1476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7121133" y="2948948"/>
            <a:ext cx="1476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81"/>
            <a:ext cx="9144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6"/>
            <a:ext cx="9144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410075" y="2276878"/>
            <a:ext cx="5428593" cy="3966041"/>
          </a:xfrm>
          <a:prstGeom prst="rect">
            <a:avLst/>
          </a:prstGeom>
        </p:spPr>
      </p:pic>
      <p:sp>
        <p:nvSpPr>
          <p:cNvPr id="7" name="Picture Placeholder 2"/>
          <p:cNvSpPr>
            <a:spLocks noGrp="1"/>
          </p:cNvSpPr>
          <p:nvPr>
            <p:ph type="pic" idx="1" hasCustomPrompt="1"/>
          </p:nvPr>
        </p:nvSpPr>
        <p:spPr>
          <a:xfrm>
            <a:off x="4279407" y="2485912"/>
            <a:ext cx="3624668"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3028030" y="6"/>
            <a:ext cx="3096344"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13"/>
            <a:ext cx="9144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81"/>
            <a:ext cx="9144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6"/>
            <a:ext cx="9144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582300" y="1815750"/>
            <a:ext cx="2520280"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3305121" y="1815750"/>
            <a:ext cx="2520280"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6027939" y="1815750"/>
            <a:ext cx="2520280"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682426" y="1957962"/>
            <a:ext cx="2305398"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3404671" y="1957962"/>
            <a:ext cx="2305398"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6126916" y="1957962"/>
            <a:ext cx="2305398"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3028030" y="6"/>
            <a:ext cx="3096344"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13"/>
            <a:ext cx="9144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9144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43"/>
            <a:ext cx="9144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2" name="Group 4"/>
          <p:cNvGrpSpPr/>
          <p:nvPr userDrawn="1"/>
        </p:nvGrpSpPr>
        <p:grpSpPr>
          <a:xfrm>
            <a:off x="354010" y="1508788"/>
            <a:ext cx="2849840"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xmlns=""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33339139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4854462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BufferedInputStreamDemo.java"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hyperlink" Target="http://tutorials.jenkov.com/java-io/streams.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3316" y="5427342"/>
            <a:ext cx="9147315"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226648" y="5901986"/>
            <a:ext cx="3428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6572250" y="65087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7130143" y="5939880"/>
            <a:ext cx="968829"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nvGraphicFramePr>
        <p:xfrm>
          <a:off x="57591" y="3121721"/>
          <a:ext cx="2477292" cy="3148059"/>
        </p:xfrm>
        <a:graphic>
          <a:graphicData uri="http://schemas.openxmlformats.org/presentationml/2006/ole">
            <p:oleObj spid="_x0000_s1026" name="CorelDRAW" r:id="rId3" imgW="2169000" imgH="2169360" progId="">
              <p:embed/>
            </p:oleObj>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5284078" y="-64960"/>
            <a:ext cx="385992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1593056" y="2025526"/>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cstate="print">
            <a:extLst>
              <a:ext uri="{BEBA8EAE-BF5A-486C-A8C5-ECC9F3942E4B}">
                <a14:imgProps xmlns="" xmlns:a14="http://schemas.microsoft.com/office/drawing/2010/main">
                  <a14:imgLayer r:embed="">
                    <a14:imgEffect>
                      <a14:colorTemperature colorTemp="5742"/>
                    </a14:imgEffect>
                    <a14:imgEffect>
                      <a14:saturation sat="238000"/>
                    </a14:imgEffect>
                  </a14:imgLayer>
                </a14:imgProps>
              </a:ext>
              <a:ext uri="{28A0092B-C50C-407E-A947-70E740481C1C}">
                <a14:useLocalDpi xmlns="" xmlns:a14="http://schemas.microsoft.com/office/drawing/2010/main" val="0"/>
              </a:ext>
            </a:extLst>
          </a:blip>
          <a:stretch>
            <a:fillRect/>
          </a:stretch>
        </p:blipFill>
        <p:spPr>
          <a:xfrm>
            <a:off x="9078" y="24501"/>
            <a:ext cx="2894815" cy="1538254"/>
          </a:xfrm>
          <a:prstGeom prst="rect">
            <a:avLst/>
          </a:prstGeom>
        </p:spPr>
      </p:pic>
      <p:sp>
        <p:nvSpPr>
          <p:cNvPr id="43" name="Right Triangle 42"/>
          <p:cNvSpPr/>
          <p:nvPr/>
        </p:nvSpPr>
        <p:spPr>
          <a:xfrm rot="10800000" flipV="1">
            <a:off x="7372348" y="5334000"/>
            <a:ext cx="1774967"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5161019" y="6029086"/>
            <a:ext cx="3696456" cy="954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5164336" y="6043646"/>
            <a:ext cx="3428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914400" y="2051946"/>
            <a:ext cx="8229601" cy="5309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PROJECT BASED LEARNING IN JAVA</a:t>
            </a:r>
          </a:p>
          <a:p>
            <a:pPr lvl="0" algn="ctr" defTabSz="622300">
              <a:lnSpc>
                <a:spcPct val="90000"/>
              </a:lnSpc>
              <a:spcBef>
                <a:spcPct val="0"/>
              </a:spcBef>
              <a:spcAft>
                <a:spcPct val="35000"/>
              </a:spcAft>
            </a:pP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(20CST-319/20ITT-319</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a:t>
            </a:r>
            <a:endParaRPr lang="en-US" sz="20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 xmlns:a16="http://schemas.microsoft.com/office/drawing/2014/main" id="{8383B967-41CC-4702-9A6A-3CAB326C3F24}"/>
              </a:ext>
            </a:extLst>
          </p:cNvPr>
          <p:cNvSpPr txBox="1">
            <a:spLocks noChangeArrowheads="1"/>
          </p:cNvSpPr>
          <p:nvPr/>
        </p:nvSpPr>
        <p:spPr bwMode="auto">
          <a:xfrm>
            <a:off x="2362200" y="4800600"/>
            <a:ext cx="4824032" cy="8002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 xmlns:a16="http://schemas.microsoft.com/office/drawing/2014/main" id="{AC6DB94B-BA01-4C3C-92C8-ABB949BCB39B}"/>
              </a:ext>
            </a:extLst>
          </p:cNvPr>
          <p:cNvSpPr txBox="1"/>
          <p:nvPr/>
        </p:nvSpPr>
        <p:spPr>
          <a:xfrm>
            <a:off x="1828800" y="5181600"/>
            <a:ext cx="6167920" cy="1477328"/>
          </a:xfrm>
          <a:prstGeom prst="rect">
            <a:avLst/>
          </a:prstGeom>
          <a:noFill/>
        </p:spPr>
        <p:txBody>
          <a:bodyPr wrap="square" rtlCol="0">
            <a:spAutoFit/>
          </a:bodyPr>
          <a:lstStyle/>
          <a:p>
            <a:pPr algn="ctr"/>
            <a:r>
              <a:rPr lang="en-US" sz="2400" dirty="0" smtClean="0"/>
              <a:t>Byte stream, Character stream, Object serialization, cloning.</a:t>
            </a:r>
          </a:p>
          <a:p>
            <a:pPr algn="ctr"/>
            <a:r>
              <a:rPr lang="en-US" sz="2400" b="1" dirty="0" smtClean="0"/>
              <a:t/>
            </a:r>
            <a:br>
              <a:rPr lang="en-US" sz="2400" b="1" dirty="0" smtClean="0"/>
            </a:b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991794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ctrTitle"/>
          </p:nvPr>
        </p:nvSpPr>
        <p:spPr>
          <a:xfrm>
            <a:off x="762000" y="1295400"/>
            <a:ext cx="7772400" cy="4800600"/>
          </a:xfrm>
        </p:spPr>
        <p:txBody>
          <a:bodyPr>
            <a:noAutofit/>
          </a:bodyPr>
          <a:lstStyle/>
          <a:p>
            <a:pPr algn="l"/>
            <a:r>
              <a:rPr lang="en-US" sz="2400" b="1" dirty="0" err="1" smtClean="0"/>
              <a:t>ByteArrayInputStream</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b="0" dirty="0" err="1" smtClean="0"/>
              <a:t>ByteArrayInputStream</a:t>
            </a:r>
            <a:r>
              <a:rPr lang="en-US" sz="1800" b="0" dirty="0" smtClean="0"/>
              <a:t> is an implementation of an input stream that uses a byte array as the source.</a:t>
            </a:r>
            <a:r>
              <a:rPr lang="en-US" sz="1800" b="0" dirty="0" smtClean="0">
                <a:latin typeface="Times New Roman" pitchFamily="18" charset="0"/>
                <a:cs typeface="Times New Roman" pitchFamily="18" charset="0"/>
              </a:rPr>
              <a:t/>
            </a:r>
            <a:br>
              <a:rPr lang="en-US" sz="1800" b="0" dirty="0" smtClean="0">
                <a:latin typeface="Times New Roman" pitchFamily="18" charset="0"/>
                <a:cs typeface="Times New Roman" pitchFamily="18" charset="0"/>
              </a:rPr>
            </a:br>
            <a:r>
              <a:rPr lang="en-US" sz="1800" b="0" dirty="0" smtClean="0">
                <a:latin typeface="Times New Roman" pitchFamily="18" charset="0"/>
                <a:cs typeface="Times New Roman" pitchFamily="18" charset="0"/>
              </a:rPr>
              <a:t/>
            </a:r>
            <a:br>
              <a:rPr lang="en-US" sz="1800" b="0" dirty="0" smtClean="0">
                <a:latin typeface="Times New Roman" pitchFamily="18" charset="0"/>
                <a:cs typeface="Times New Roman" pitchFamily="18" charset="0"/>
              </a:rPr>
            </a:br>
            <a:r>
              <a:rPr lang="en-US" sz="1800" b="0" dirty="0" err="1" smtClean="0"/>
              <a:t>ByteArrayInputStream</a:t>
            </a:r>
            <a:r>
              <a:rPr lang="en-US" sz="1800" b="0" dirty="0" smtClean="0"/>
              <a:t>(byte </a:t>
            </a:r>
            <a:r>
              <a:rPr lang="en-US" sz="1800" b="0" i="1" dirty="0" smtClean="0"/>
              <a:t>array[ ])	</a:t>
            </a:r>
            <a:br>
              <a:rPr lang="en-US" sz="1800" b="0" i="1" dirty="0" smtClean="0"/>
            </a:br>
            <a:r>
              <a:rPr lang="en-US" sz="1800" b="0" dirty="0" err="1" smtClean="0"/>
              <a:t>ByteArrayInputStream</a:t>
            </a:r>
            <a:r>
              <a:rPr lang="en-US" sz="1800" b="0" dirty="0" smtClean="0"/>
              <a:t>(byte </a:t>
            </a:r>
            <a:r>
              <a:rPr lang="en-US" sz="1800" b="0" i="1" dirty="0" smtClean="0"/>
              <a:t>array[ ], </a:t>
            </a:r>
            <a:r>
              <a:rPr lang="en-US" sz="1800" b="0" i="1" dirty="0" err="1" smtClean="0"/>
              <a:t>int</a:t>
            </a:r>
            <a:r>
              <a:rPr lang="en-US" sz="1800" b="0" i="1" dirty="0" smtClean="0"/>
              <a:t> start, </a:t>
            </a:r>
            <a:r>
              <a:rPr lang="en-US" sz="1800" b="0" i="1" dirty="0" err="1" smtClean="0"/>
              <a:t>int</a:t>
            </a:r>
            <a:r>
              <a:rPr lang="en-US" sz="1800" b="0" i="1" dirty="0" smtClean="0"/>
              <a:t> </a:t>
            </a:r>
            <a:r>
              <a:rPr lang="en-US" sz="1800" b="0" i="1" dirty="0" err="1" smtClean="0"/>
              <a:t>numBytes</a:t>
            </a:r>
            <a:r>
              <a:rPr lang="en-US" sz="1800" b="0" i="1" dirty="0" smtClean="0"/>
              <a:t>)</a:t>
            </a:r>
            <a:br>
              <a:rPr lang="en-US" sz="1800" b="0" i="1" dirty="0" smtClean="0"/>
            </a:br>
            <a:r>
              <a:rPr lang="en-US" sz="1800" i="1" dirty="0" smtClean="0"/>
              <a:t/>
            </a:r>
            <a:br>
              <a:rPr lang="en-US" sz="1800" i="1" dirty="0" smtClean="0"/>
            </a:br>
            <a:r>
              <a:rPr lang="en-US" sz="1800" b="0" i="1" dirty="0" smtClean="0"/>
              <a:t/>
            </a:r>
            <a:br>
              <a:rPr lang="en-US" sz="1800" b="0" i="1" dirty="0" smtClean="0"/>
            </a:br>
            <a:r>
              <a:rPr lang="en-US" sz="1800" i="1" dirty="0" smtClean="0"/>
              <a:t/>
            </a:r>
            <a:br>
              <a:rPr lang="en-US" sz="1800" i="1" dirty="0" smtClean="0"/>
            </a:br>
            <a:r>
              <a:rPr lang="en-US" sz="2400" dirty="0" smtClean="0"/>
              <a:t> </a:t>
            </a:r>
            <a:r>
              <a:rPr lang="en-US" sz="2400" b="1" dirty="0" err="1" smtClean="0"/>
              <a:t>ByteArrayOutputStream</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err="1" smtClean="0"/>
              <a:t>ByteArrayOutputStream</a:t>
            </a:r>
            <a:r>
              <a:rPr lang="en-US" sz="1800" dirty="0" smtClean="0"/>
              <a:t> is an implementation of an output stream that uses a byte array as the destination.</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err="1" smtClean="0"/>
              <a:t>ByteArrayOutputStream</a:t>
            </a:r>
            <a:r>
              <a:rPr lang="en-US" sz="1800" dirty="0" smtClean="0"/>
              <a:t>( )		</a:t>
            </a:r>
            <a:r>
              <a:rPr lang="en-US" sz="1800" i="1" dirty="0" smtClean="0"/>
              <a:t> //</a:t>
            </a:r>
            <a:r>
              <a:rPr lang="en-US" sz="1800" dirty="0" smtClean="0"/>
              <a:t> a buffer of 32 bytes is created </a:t>
            </a:r>
            <a:br>
              <a:rPr lang="en-US" sz="1800" dirty="0" smtClean="0"/>
            </a:br>
            <a:r>
              <a:rPr lang="en-US" sz="1800" dirty="0" err="1" smtClean="0"/>
              <a:t>ByteArrayOutputStream</a:t>
            </a:r>
            <a:r>
              <a:rPr lang="en-US" sz="1800" dirty="0" smtClean="0"/>
              <a:t>(</a:t>
            </a:r>
            <a:r>
              <a:rPr lang="en-US" sz="1800" dirty="0" err="1" smtClean="0"/>
              <a:t>int</a:t>
            </a:r>
            <a:r>
              <a:rPr lang="en-US" sz="1800" dirty="0" smtClean="0"/>
              <a:t> </a:t>
            </a:r>
            <a:r>
              <a:rPr lang="en-US" sz="1800" i="1" dirty="0" err="1" smtClean="0"/>
              <a:t>numBytes</a:t>
            </a:r>
            <a:r>
              <a:rPr lang="en-US" sz="1800" i="1" dirty="0" smtClean="0"/>
              <a:t>) </a:t>
            </a:r>
            <a:r>
              <a:rPr lang="en-US" sz="1800" b="0" dirty="0" smtClean="0">
                <a:latin typeface="Times New Roman" pitchFamily="18" charset="0"/>
                <a:cs typeface="Times New Roman" pitchFamily="18" charset="0"/>
              </a:rPr>
              <a:t>	</a:t>
            </a:r>
            <a:endParaRPr lang="en-US" sz="1800" b="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ctrTitle"/>
          </p:nvPr>
        </p:nvSpPr>
        <p:spPr>
          <a:xfrm>
            <a:off x="762000" y="1371600"/>
            <a:ext cx="7772400" cy="4114800"/>
          </a:xfrm>
        </p:spPr>
        <p:txBody>
          <a:bodyPr/>
          <a:lstStyle/>
          <a:p>
            <a:pPr algn="l"/>
            <a:r>
              <a:rPr lang="en-US" sz="2400" dirty="0" smtClean="0"/>
              <a:t>Buffered Byte Streams</a:t>
            </a:r>
            <a:br>
              <a:rPr lang="en-US" sz="2400" dirty="0" smtClean="0"/>
            </a:br>
            <a:r>
              <a:rPr lang="en-US" sz="2400" dirty="0" smtClean="0"/>
              <a:t/>
            </a:r>
            <a:br>
              <a:rPr lang="en-US" sz="2400" dirty="0" smtClean="0"/>
            </a:br>
            <a:r>
              <a:rPr lang="en-US" sz="1800" b="0" dirty="0" smtClean="0"/>
              <a:t> For the byte-oriented streams, a </a:t>
            </a:r>
            <a:r>
              <a:rPr lang="en-US" sz="1800" i="1" dirty="0" smtClean="0"/>
              <a:t>buffered stream extends a filtered stream class by attaching</a:t>
            </a:r>
            <a:r>
              <a:rPr lang="en-US" sz="1800" b="0" i="1" dirty="0" smtClean="0"/>
              <a:t> </a:t>
            </a:r>
            <a:r>
              <a:rPr lang="en-US" sz="1800" b="0" dirty="0" smtClean="0"/>
              <a:t>a memory buffer to the I/O streams. </a:t>
            </a:r>
            <a:br>
              <a:rPr lang="en-US" sz="1800" b="0" dirty="0" smtClean="0"/>
            </a:br>
            <a:r>
              <a:rPr lang="en-US" sz="1800" b="0" dirty="0" smtClean="0"/>
              <a:t/>
            </a:r>
            <a:br>
              <a:rPr lang="en-US" sz="1800" b="0" dirty="0" smtClean="0"/>
            </a:br>
            <a:r>
              <a:rPr lang="en-US" sz="1800" b="0" dirty="0" smtClean="0"/>
              <a:t>This buffer allows Java to do I/O operations on more than a byte at a time, hence increasing performance. Because the buffer is available, skipping, marking, and resetting of the stream become possible. </a:t>
            </a:r>
            <a:br>
              <a:rPr lang="en-US" sz="1800" b="0" dirty="0" smtClean="0"/>
            </a:br>
            <a:r>
              <a:rPr lang="en-US" sz="1800" b="0" dirty="0" smtClean="0"/>
              <a:t/>
            </a:r>
            <a:br>
              <a:rPr lang="en-US" sz="1800" b="0" dirty="0" smtClean="0"/>
            </a:br>
            <a:r>
              <a:rPr lang="en-US" sz="1800" b="0" dirty="0" smtClean="0"/>
              <a:t>The buffered byte stream classes are </a:t>
            </a:r>
            <a:r>
              <a:rPr lang="en-US" sz="1800" b="0" dirty="0" err="1" smtClean="0"/>
              <a:t>BufferedInputStream</a:t>
            </a:r>
            <a:r>
              <a:rPr lang="en-US" sz="1800" b="0" dirty="0" smtClean="0"/>
              <a:t> and </a:t>
            </a:r>
            <a:r>
              <a:rPr lang="en-US" sz="1800" b="0" dirty="0" err="1" smtClean="0"/>
              <a:t>BufferedOutputStream</a:t>
            </a:r>
            <a:r>
              <a:rPr lang="en-US" sz="1800" b="0" dirty="0" smtClean="0"/>
              <a:t>. </a:t>
            </a:r>
            <a:br>
              <a:rPr lang="en-US" sz="1800" b="0" dirty="0" smtClean="0"/>
            </a:br>
            <a:r>
              <a:rPr lang="en-US" sz="1800" b="0" dirty="0" smtClean="0"/>
              <a:t/>
            </a:r>
            <a:br>
              <a:rPr lang="en-US" sz="1800" b="0" dirty="0" smtClean="0"/>
            </a:br>
            <a:r>
              <a:rPr lang="en-US" sz="1600" b="0" i="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endParaRPr lang="en-US" sz="1600" b="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066086"/>
            <a:ext cx="7924800" cy="4801314"/>
          </a:xfrm>
          <a:prstGeom prst="rect">
            <a:avLst/>
          </a:prstGeom>
        </p:spPr>
        <p:txBody>
          <a:bodyPr wrap="square">
            <a:spAutoFit/>
          </a:bodyPr>
          <a:lstStyle/>
          <a:p>
            <a:r>
              <a:rPr lang="en-US" sz="2000" b="1" dirty="0" err="1" smtClean="0"/>
              <a:t>BufferedInputStream</a:t>
            </a:r>
            <a:r>
              <a:rPr lang="en-US" sz="2000" b="1" dirty="0" smtClean="0"/>
              <a:t/>
            </a:r>
            <a:br>
              <a:rPr lang="en-US" sz="2000" b="1" dirty="0" smtClean="0"/>
            </a:br>
            <a:r>
              <a:rPr lang="en-US" dirty="0" smtClean="0"/>
              <a:t/>
            </a:r>
            <a:br>
              <a:rPr lang="en-US" dirty="0" smtClean="0"/>
            </a:br>
            <a:r>
              <a:rPr lang="en-US" dirty="0" smtClean="0"/>
              <a:t>Java’s </a:t>
            </a:r>
            <a:r>
              <a:rPr lang="en-US" dirty="0" err="1" smtClean="0"/>
              <a:t>BufferedInputStream</a:t>
            </a:r>
            <a:r>
              <a:rPr lang="en-US" dirty="0" smtClean="0"/>
              <a:t> class allows you to “wrap” any </a:t>
            </a:r>
            <a:r>
              <a:rPr lang="en-US" dirty="0" err="1" smtClean="0"/>
              <a:t>InputStream</a:t>
            </a:r>
            <a:r>
              <a:rPr lang="en-US" dirty="0" smtClean="0"/>
              <a:t> into a buffered stream and achieve this performance improvement.</a:t>
            </a:r>
            <a:br>
              <a:rPr lang="en-US" dirty="0" smtClean="0"/>
            </a:br>
            <a:r>
              <a:rPr lang="en-US" dirty="0" smtClean="0"/>
              <a:t/>
            </a:r>
            <a:br>
              <a:rPr lang="en-US" dirty="0" smtClean="0"/>
            </a:br>
            <a:r>
              <a:rPr lang="en-US" dirty="0" err="1" smtClean="0"/>
              <a:t>BufferedInputStream</a:t>
            </a:r>
            <a:r>
              <a:rPr lang="en-US" dirty="0" smtClean="0"/>
              <a:t> has two constructors:</a:t>
            </a:r>
            <a:br>
              <a:rPr lang="en-US" dirty="0" smtClean="0"/>
            </a:br>
            <a:r>
              <a:rPr lang="en-US" dirty="0" smtClean="0"/>
              <a:t/>
            </a:r>
            <a:br>
              <a:rPr lang="en-US" dirty="0" smtClean="0"/>
            </a:br>
            <a:r>
              <a:rPr lang="en-US" dirty="0" err="1" smtClean="0"/>
              <a:t>BufferedInputStream</a:t>
            </a:r>
            <a:r>
              <a:rPr lang="en-US" dirty="0" smtClean="0"/>
              <a:t>(</a:t>
            </a:r>
            <a:r>
              <a:rPr lang="en-US" dirty="0" err="1" smtClean="0"/>
              <a:t>InputStream</a:t>
            </a:r>
            <a:r>
              <a:rPr lang="en-US" dirty="0" smtClean="0"/>
              <a:t> </a:t>
            </a:r>
            <a:r>
              <a:rPr lang="en-US" i="1" dirty="0" err="1" smtClean="0"/>
              <a:t>inputStream</a:t>
            </a:r>
            <a:r>
              <a:rPr lang="en-US" i="1" dirty="0" smtClean="0"/>
              <a:t>)</a:t>
            </a:r>
            <a:br>
              <a:rPr lang="en-US" i="1" dirty="0" smtClean="0"/>
            </a:br>
            <a:r>
              <a:rPr lang="en-US" dirty="0" err="1" smtClean="0"/>
              <a:t>BufferedInputStream</a:t>
            </a:r>
            <a:r>
              <a:rPr lang="en-US" dirty="0" smtClean="0"/>
              <a:t>(</a:t>
            </a:r>
            <a:r>
              <a:rPr lang="en-US" dirty="0" err="1" smtClean="0"/>
              <a:t>InputStream</a:t>
            </a:r>
            <a:r>
              <a:rPr lang="en-US" dirty="0" smtClean="0"/>
              <a:t> </a:t>
            </a:r>
            <a:r>
              <a:rPr lang="en-US" i="1" dirty="0" err="1" smtClean="0"/>
              <a:t>inputStream</a:t>
            </a:r>
            <a:r>
              <a:rPr lang="en-US" i="1" dirty="0" smtClean="0"/>
              <a:t>, </a:t>
            </a:r>
            <a:r>
              <a:rPr lang="en-US" i="1" dirty="0" err="1" smtClean="0"/>
              <a:t>int</a:t>
            </a:r>
            <a:r>
              <a:rPr lang="en-US" i="1" dirty="0" smtClean="0"/>
              <a:t> </a:t>
            </a:r>
            <a:r>
              <a:rPr lang="en-US" i="1" dirty="0" err="1" smtClean="0"/>
              <a:t>bufSize</a:t>
            </a:r>
            <a:r>
              <a:rPr lang="en-US" i="1" dirty="0" smtClean="0"/>
              <a:t>)</a:t>
            </a:r>
            <a:br>
              <a:rPr lang="en-US" i="1" dirty="0" smtClean="0"/>
            </a:br>
            <a:r>
              <a:rPr lang="en-US" i="1" dirty="0" smtClean="0"/>
              <a:t/>
            </a:r>
            <a:br>
              <a:rPr lang="en-US" i="1" dirty="0" smtClean="0"/>
            </a:br>
            <a:endParaRPr lang="en-US" i="1" dirty="0" smtClean="0"/>
          </a:p>
          <a:p>
            <a:endParaRPr lang="en-US" i="1" dirty="0" smtClean="0"/>
          </a:p>
          <a:p>
            <a:r>
              <a:rPr lang="en-US" i="1" dirty="0" smtClean="0"/>
              <a:t>		</a:t>
            </a:r>
          </a:p>
          <a:p>
            <a:endParaRPr lang="en-US" i="1" dirty="0" smtClean="0">
              <a:hlinkClick r:id="rId2" action="ppaction://hlinkfile"/>
            </a:endParaRPr>
          </a:p>
          <a:p>
            <a:r>
              <a:rPr lang="en-US" i="1" dirty="0" smtClean="0"/>
              <a:t/>
            </a:r>
            <a:br>
              <a:rPr lang="en-US" i="1" dirty="0" smtClean="0"/>
            </a:br>
            <a:r>
              <a:rPr lang="en-US" sz="1600" i="1" dirty="0" smtClean="0"/>
              <a:t/>
            </a:r>
            <a:br>
              <a:rPr lang="en-US" sz="1600" i="1" dirty="0" smtClean="0"/>
            </a:b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ctrTitle"/>
          </p:nvPr>
        </p:nvSpPr>
        <p:spPr>
          <a:xfrm>
            <a:off x="762000" y="1295400"/>
            <a:ext cx="7772400" cy="4800600"/>
          </a:xfrm>
        </p:spPr>
        <p:txBody>
          <a:bodyPr>
            <a:normAutofit fontScale="90000"/>
          </a:bodyPr>
          <a:lstStyle/>
          <a:p>
            <a:pPr algn="l"/>
            <a:r>
              <a:rPr lang="en-US" sz="1800" b="1" dirty="0" err="1" smtClean="0"/>
              <a:t>BufferedOutputStream</a:t>
            </a:r>
            <a:r>
              <a:rPr lang="en-US" sz="1800" dirty="0" smtClean="0"/>
              <a:t/>
            </a:r>
            <a:br>
              <a:rPr lang="en-US" sz="1800" dirty="0" smtClean="0"/>
            </a:br>
            <a:r>
              <a:rPr lang="en-US" sz="1800" dirty="0" smtClean="0"/>
              <a:t/>
            </a:r>
            <a:br>
              <a:rPr lang="en-US" sz="1800" dirty="0" smtClean="0"/>
            </a:br>
            <a:r>
              <a:rPr lang="en-US" sz="1800" b="0" dirty="0" smtClean="0"/>
              <a:t>A </a:t>
            </a:r>
            <a:r>
              <a:rPr lang="en-US" sz="1800" b="0" dirty="0" err="1" smtClean="0"/>
              <a:t>BufferedOutputStream</a:t>
            </a:r>
            <a:r>
              <a:rPr lang="en-US" sz="1800" b="0" dirty="0" smtClean="0"/>
              <a:t> is similar to any </a:t>
            </a:r>
            <a:r>
              <a:rPr lang="en-US" sz="1800" b="0" dirty="0" err="1" smtClean="0"/>
              <a:t>OutputStream</a:t>
            </a:r>
            <a:r>
              <a:rPr lang="en-US" sz="1800" b="0" dirty="0" smtClean="0"/>
              <a:t> with the exception of an added </a:t>
            </a:r>
            <a:r>
              <a:rPr lang="en-US" sz="1800" dirty="0" smtClean="0"/>
              <a:t>flush( )</a:t>
            </a:r>
            <a:r>
              <a:rPr lang="en-US" sz="1800" b="0" dirty="0" smtClean="0"/>
              <a:t> method that is used to ensure that data buffers are physically written to the actual output device.</a:t>
            </a:r>
            <a:br>
              <a:rPr lang="en-US" sz="1800" b="0" dirty="0" smtClean="0"/>
            </a:br>
            <a:r>
              <a:rPr lang="en-US" sz="1800" dirty="0" smtClean="0"/>
              <a:t/>
            </a:r>
            <a:br>
              <a:rPr lang="en-US" sz="1800" dirty="0" smtClean="0"/>
            </a:br>
            <a:r>
              <a:rPr lang="en-US" sz="1800" b="0" dirty="0" err="1" smtClean="0"/>
              <a:t>BufferedOutputStream</a:t>
            </a:r>
            <a:r>
              <a:rPr lang="en-US" sz="1800" b="0" dirty="0" smtClean="0"/>
              <a:t> has two constructors:</a:t>
            </a:r>
            <a:br>
              <a:rPr lang="en-US" sz="1800" b="0" dirty="0" smtClean="0"/>
            </a:br>
            <a:r>
              <a:rPr lang="en-US" sz="1800" b="0" dirty="0" smtClean="0"/>
              <a:t/>
            </a:r>
            <a:br>
              <a:rPr lang="en-US" sz="1800" b="0" dirty="0" smtClean="0"/>
            </a:br>
            <a:r>
              <a:rPr lang="en-US" sz="1800" b="0" dirty="0" err="1" smtClean="0"/>
              <a:t>BufferedOutputStream</a:t>
            </a:r>
            <a:r>
              <a:rPr lang="en-US" sz="1800" b="0" dirty="0" smtClean="0"/>
              <a:t>(</a:t>
            </a:r>
            <a:r>
              <a:rPr lang="en-US" sz="1800" b="0" dirty="0" err="1" smtClean="0"/>
              <a:t>OutputStream</a:t>
            </a:r>
            <a:r>
              <a:rPr lang="en-US" sz="1800" b="0" dirty="0" smtClean="0"/>
              <a:t> </a:t>
            </a:r>
            <a:r>
              <a:rPr lang="en-US" sz="1800" b="0" i="1" dirty="0" err="1" smtClean="0"/>
              <a:t>outputStream</a:t>
            </a:r>
            <a:r>
              <a:rPr lang="en-US" sz="1800" b="0" i="1" dirty="0" smtClean="0"/>
              <a:t>)</a:t>
            </a:r>
            <a:br>
              <a:rPr lang="en-US" sz="1800" b="0" i="1" dirty="0" smtClean="0"/>
            </a:br>
            <a:r>
              <a:rPr lang="en-US" sz="1800" b="0" dirty="0" err="1" smtClean="0"/>
              <a:t>BufferedOutputStream</a:t>
            </a:r>
            <a:r>
              <a:rPr lang="en-US" sz="1800" b="0" dirty="0" smtClean="0"/>
              <a:t>(</a:t>
            </a:r>
            <a:r>
              <a:rPr lang="en-US" sz="1800" b="0" dirty="0" err="1" smtClean="0"/>
              <a:t>OutputStream</a:t>
            </a:r>
            <a:r>
              <a:rPr lang="en-US" sz="1800" b="0" dirty="0" smtClean="0"/>
              <a:t> </a:t>
            </a:r>
            <a:r>
              <a:rPr lang="en-US" sz="1800" b="0" i="1" dirty="0" err="1" smtClean="0"/>
              <a:t>outputStream</a:t>
            </a:r>
            <a:r>
              <a:rPr lang="en-US" sz="1800" b="0" i="1" dirty="0" smtClean="0"/>
              <a:t>, </a:t>
            </a:r>
            <a:r>
              <a:rPr lang="en-US" sz="1800" b="0" i="1" dirty="0" err="1" smtClean="0"/>
              <a:t>int</a:t>
            </a:r>
            <a:r>
              <a:rPr lang="en-US" sz="1800" b="0" i="1" dirty="0" smtClean="0"/>
              <a:t> </a:t>
            </a:r>
            <a:r>
              <a:rPr lang="en-US" sz="1800" b="0" i="1" dirty="0" err="1" smtClean="0"/>
              <a:t>bufSize</a:t>
            </a:r>
            <a:r>
              <a:rPr lang="en-US" sz="1800" b="0" i="1" dirty="0" smtClean="0"/>
              <a:t>)</a:t>
            </a:r>
            <a:br>
              <a:rPr lang="en-US" sz="1800" b="0" i="1" dirty="0" smtClean="0"/>
            </a:br>
            <a:r>
              <a:rPr lang="en-US" sz="1800" b="0" i="1" dirty="0" smtClean="0"/>
              <a:t/>
            </a:r>
            <a:br>
              <a:rPr lang="en-US" sz="1800" b="0" i="1" dirty="0" smtClean="0"/>
            </a:br>
            <a:r>
              <a:rPr lang="en-US" sz="1800" b="0" i="1" dirty="0" smtClean="0"/>
              <a:t/>
            </a:r>
            <a:br>
              <a:rPr lang="en-US" sz="1800" b="0" i="1" dirty="0" smtClean="0"/>
            </a:br>
            <a:r>
              <a:rPr lang="en-US" sz="1800" b="0" i="1" dirty="0" smtClean="0"/>
              <a:t/>
            </a:r>
            <a:br>
              <a:rPr lang="en-US" sz="1800" b="0" i="1" dirty="0" smtClean="0"/>
            </a:br>
            <a:r>
              <a:rPr lang="en-US" sz="1800" b="0" i="1" dirty="0" smtClean="0"/>
              <a:t/>
            </a:r>
            <a:br>
              <a:rPr lang="en-US" sz="1800" b="0" i="1" dirty="0" smtClean="0"/>
            </a:br>
            <a:r>
              <a:rPr lang="en-US" sz="1800" b="0" i="1" dirty="0" smtClean="0"/>
              <a:t>							</a:t>
            </a:r>
            <a:br>
              <a:rPr lang="en-US" sz="1800" b="0" i="1" dirty="0" smtClean="0"/>
            </a:br>
            <a:r>
              <a:rPr lang="en-US" sz="1800" b="0" i="1" dirty="0" smtClean="0"/>
              <a:t/>
            </a:r>
            <a:br>
              <a:rPr lang="en-US" sz="1800" b="0" i="1" dirty="0" smtClean="0"/>
            </a:br>
            <a:r>
              <a:rPr lang="en-US" sz="1800" b="0" i="1" dirty="0" smtClean="0"/>
              <a:t>							</a:t>
            </a:r>
            <a:r>
              <a:rPr lang="en-US" sz="1600" b="0" i="1" dirty="0" smtClean="0"/>
              <a:t/>
            </a:r>
            <a:br>
              <a:rPr lang="en-US" sz="1600" b="0" i="1" dirty="0" smtClean="0"/>
            </a:br>
            <a:r>
              <a:rPr lang="en-US" sz="1600" b="0" i="1" dirty="0" smtClean="0"/>
              <a:t/>
            </a:r>
            <a:br>
              <a:rPr lang="en-US" sz="1600" b="0" i="1" dirty="0" smtClean="0"/>
            </a:br>
            <a:r>
              <a:rPr lang="en-US" sz="1600" b="0" i="1" dirty="0" smtClean="0"/>
              <a:t/>
            </a:r>
            <a:br>
              <a:rPr lang="en-US" sz="1600" b="0" i="1" dirty="0" smtClean="0"/>
            </a:br>
            <a:r>
              <a:rPr lang="en-US" sz="1600" b="0" i="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endParaRPr lang="en-US" sz="1600" b="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ctrTitle"/>
          </p:nvPr>
        </p:nvSpPr>
        <p:spPr>
          <a:xfrm>
            <a:off x="762000" y="381000"/>
            <a:ext cx="7772400" cy="1295400"/>
          </a:xfrm>
        </p:spPr>
        <p:txBody>
          <a:bodyPr>
            <a:normAutofit fontScale="90000"/>
          </a:bodyPr>
          <a:lstStyle/>
          <a:p>
            <a:pPr algn="l"/>
            <a:r>
              <a:rPr lang="en-US" sz="2400" dirty="0" smtClean="0"/>
              <a:t>The Character Streams</a:t>
            </a:r>
            <a:br>
              <a:rPr lang="en-US" sz="2400" dirty="0" smtClean="0"/>
            </a:br>
            <a:r>
              <a:rPr lang="en-US" sz="1800" dirty="0" smtClean="0"/>
              <a:t>Reader</a:t>
            </a:r>
            <a:br>
              <a:rPr lang="en-US" sz="1800" dirty="0" smtClean="0"/>
            </a:br>
            <a:r>
              <a:rPr lang="en-US" sz="1600" b="0" dirty="0" smtClean="0"/>
              <a:t>Reader is an abstract class that defines Java’s model of streaming character input.</a:t>
            </a:r>
            <a:br>
              <a:rPr lang="en-US" sz="1600" b="0" dirty="0" smtClean="0"/>
            </a:br>
            <a:r>
              <a:rPr lang="en-US" sz="1600" b="0" dirty="0" smtClean="0"/>
              <a:t>It implements the </a:t>
            </a:r>
            <a:r>
              <a:rPr lang="en-US" sz="1600" dirty="0" smtClean="0"/>
              <a:t>Closeable</a:t>
            </a:r>
            <a:r>
              <a:rPr lang="en-US" sz="1600" b="0" dirty="0" smtClean="0"/>
              <a:t> and </a:t>
            </a:r>
            <a:r>
              <a:rPr lang="en-US" sz="1600" dirty="0" smtClean="0"/>
              <a:t>Readable</a:t>
            </a:r>
            <a:r>
              <a:rPr lang="en-US" sz="1600" b="0" dirty="0" smtClean="0"/>
              <a:t> interfaces.</a:t>
            </a:r>
            <a:br>
              <a:rPr lang="en-US" sz="1600" b="0" dirty="0" smtClean="0"/>
            </a:br>
            <a:r>
              <a:rPr lang="en-US" sz="1600" b="0" dirty="0" smtClean="0"/>
              <a:t/>
            </a:r>
            <a:br>
              <a:rPr lang="en-US" sz="1600" b="0" dirty="0" smtClean="0"/>
            </a:br>
            <a:endParaRPr lang="en-US" sz="1600" b="0" dirty="0">
              <a:latin typeface="Times New Roman" pitchFamily="18" charset="0"/>
              <a:cs typeface="Times New Roman" pitchFamily="18" charset="0"/>
            </a:endParaRPr>
          </a:p>
        </p:txBody>
      </p:sp>
      <p:pic>
        <p:nvPicPr>
          <p:cNvPr id="3" name="Picture 2"/>
          <p:cNvPicPr>
            <a:picLocks noChangeAspect="1" noChangeArrowheads="1"/>
          </p:cNvPicPr>
          <p:nvPr/>
        </p:nvPicPr>
        <p:blipFill>
          <a:blip r:embed="rId2"/>
          <a:srcRect/>
          <a:stretch>
            <a:fillRect/>
          </a:stretch>
        </p:blipFill>
        <p:spPr bwMode="auto">
          <a:xfrm>
            <a:off x="304800" y="1600200"/>
            <a:ext cx="8305800"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ctrTitle"/>
          </p:nvPr>
        </p:nvSpPr>
        <p:spPr>
          <a:xfrm>
            <a:off x="685800" y="457200"/>
            <a:ext cx="7772400" cy="1295400"/>
          </a:xfrm>
        </p:spPr>
        <p:txBody>
          <a:bodyPr/>
          <a:lstStyle/>
          <a:p>
            <a:pPr algn="l"/>
            <a:r>
              <a:rPr lang="en-US" sz="1600" dirty="0" smtClean="0"/>
              <a:t>Writer</a:t>
            </a:r>
            <a:br>
              <a:rPr lang="en-US" sz="1600" dirty="0" smtClean="0"/>
            </a:br>
            <a:r>
              <a:rPr lang="en-US" sz="1600" dirty="0" smtClean="0"/>
              <a:t/>
            </a:r>
            <a:br>
              <a:rPr lang="en-US" sz="1600" dirty="0" smtClean="0"/>
            </a:br>
            <a:r>
              <a:rPr lang="en-US" sz="1600" b="0" dirty="0" smtClean="0"/>
              <a:t>Writer is an abstract class that defines streaming character output.</a:t>
            </a:r>
            <a:br>
              <a:rPr lang="en-US" sz="1600" b="0" dirty="0" smtClean="0"/>
            </a:br>
            <a:r>
              <a:rPr lang="en-US" sz="1600" b="0" dirty="0" smtClean="0"/>
              <a:t>It implements the</a:t>
            </a:r>
            <a:r>
              <a:rPr lang="en-US" sz="1600" dirty="0" smtClean="0"/>
              <a:t> Closeable, Flushable, </a:t>
            </a:r>
            <a:r>
              <a:rPr lang="en-US" sz="1600" b="0" dirty="0" smtClean="0"/>
              <a:t>and</a:t>
            </a:r>
            <a:r>
              <a:rPr lang="en-US" sz="1600" dirty="0" smtClean="0"/>
              <a:t> </a:t>
            </a:r>
            <a:r>
              <a:rPr lang="en-US" sz="1600" dirty="0" err="1" smtClean="0"/>
              <a:t>Appendable</a:t>
            </a:r>
            <a:r>
              <a:rPr lang="en-US" sz="1600" dirty="0" smtClean="0"/>
              <a:t> </a:t>
            </a:r>
            <a:r>
              <a:rPr lang="en-US" sz="1600" b="0" dirty="0" smtClean="0"/>
              <a:t>interfaces.</a:t>
            </a:r>
            <a:endParaRPr lang="en-US" sz="1600" b="0"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srcRect/>
          <a:stretch>
            <a:fillRect/>
          </a:stretch>
        </p:blipFill>
        <p:spPr bwMode="auto">
          <a:xfrm>
            <a:off x="685800" y="1828800"/>
            <a:ext cx="7543800" cy="49754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457200" y="1676400"/>
            <a:ext cx="8404027"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ctrTitle"/>
          </p:nvPr>
        </p:nvSpPr>
        <p:spPr>
          <a:xfrm>
            <a:off x="762000" y="1295400"/>
            <a:ext cx="7772400" cy="4038600"/>
          </a:xfrm>
        </p:spPr>
        <p:txBody>
          <a:bodyPr>
            <a:normAutofit fontScale="90000"/>
          </a:bodyPr>
          <a:lstStyle/>
          <a:p>
            <a:pPr algn="l"/>
            <a:r>
              <a:rPr lang="en-US" sz="2400" b="1" dirty="0" err="1" smtClean="0">
                <a:latin typeface="Times New Roman" pitchFamily="18" charset="0"/>
                <a:cs typeface="Times New Roman" pitchFamily="18" charset="0"/>
              </a:rPr>
              <a:t>FileReader</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b="0" dirty="0" smtClean="0">
                <a:latin typeface="Times New Roman" pitchFamily="18" charset="0"/>
                <a:cs typeface="Times New Roman" pitchFamily="18" charset="0"/>
              </a:rPr>
              <a:t/>
            </a:r>
            <a:br>
              <a:rPr lang="en-US" sz="2400" b="0" dirty="0" smtClean="0">
                <a:latin typeface="Times New Roman" pitchFamily="18" charset="0"/>
                <a:cs typeface="Times New Roman" pitchFamily="18" charset="0"/>
              </a:rPr>
            </a:br>
            <a:r>
              <a:rPr lang="en-US" sz="1600" b="0" dirty="0" smtClean="0">
                <a:latin typeface="Times New Roman" pitchFamily="18" charset="0"/>
                <a:cs typeface="Times New Roman" pitchFamily="18" charset="0"/>
              </a:rPr>
              <a:t>The </a:t>
            </a:r>
            <a:r>
              <a:rPr lang="en-US" sz="1600" b="0" dirty="0" err="1" smtClean="0">
                <a:latin typeface="Times New Roman" pitchFamily="18" charset="0"/>
                <a:cs typeface="Times New Roman" pitchFamily="18" charset="0"/>
              </a:rPr>
              <a:t>FileReader</a:t>
            </a:r>
            <a:r>
              <a:rPr lang="en-US" sz="1600" b="0" dirty="0" smtClean="0">
                <a:latin typeface="Times New Roman" pitchFamily="18" charset="0"/>
                <a:cs typeface="Times New Roman" pitchFamily="18" charset="0"/>
              </a:rPr>
              <a:t> class creates a Reader that you can use to read the contents of a file.</a:t>
            </a:r>
            <a:br>
              <a:rPr lang="en-US" sz="1600" b="0" dirty="0" smtClean="0">
                <a:latin typeface="Times New Roman" pitchFamily="18" charset="0"/>
                <a:cs typeface="Times New Roman" pitchFamily="18" charset="0"/>
              </a:rPr>
            </a:br>
            <a:r>
              <a:rPr lang="en-US" sz="1600" b="0" dirty="0" smtClean="0">
                <a:latin typeface="Times New Roman" pitchFamily="18" charset="0"/>
                <a:cs typeface="Times New Roman" pitchFamily="18" charset="0"/>
              </a:rPr>
              <a:t/>
            </a:r>
            <a:br>
              <a:rPr lang="en-US" sz="1600" b="0" dirty="0" smtClean="0">
                <a:latin typeface="Times New Roman" pitchFamily="18" charset="0"/>
                <a:cs typeface="Times New Roman" pitchFamily="18" charset="0"/>
              </a:rPr>
            </a:br>
            <a:r>
              <a:rPr lang="en-US" sz="1600" b="0" dirty="0" err="1" smtClean="0">
                <a:latin typeface="Times New Roman" pitchFamily="18" charset="0"/>
                <a:cs typeface="Times New Roman" pitchFamily="18" charset="0"/>
              </a:rPr>
              <a:t>FileReader</a:t>
            </a:r>
            <a:r>
              <a:rPr lang="en-US" sz="1600" b="0" dirty="0" smtClean="0">
                <a:latin typeface="Times New Roman" pitchFamily="18" charset="0"/>
                <a:cs typeface="Times New Roman" pitchFamily="18" charset="0"/>
              </a:rPr>
              <a:t>(String </a:t>
            </a:r>
            <a:r>
              <a:rPr lang="en-US" sz="1600" b="0" i="1" dirty="0" err="1" smtClean="0">
                <a:latin typeface="Times New Roman" pitchFamily="18" charset="0"/>
                <a:cs typeface="Times New Roman" pitchFamily="18" charset="0"/>
              </a:rPr>
              <a:t>filePath</a:t>
            </a:r>
            <a:r>
              <a:rPr lang="en-US" sz="1600" b="0" i="1" dirty="0" smtClean="0">
                <a:latin typeface="Times New Roman" pitchFamily="18" charset="0"/>
                <a:cs typeface="Times New Roman" pitchFamily="18" charset="0"/>
              </a:rPr>
              <a:t>)</a:t>
            </a:r>
            <a:br>
              <a:rPr lang="en-US" sz="1600" b="0" i="1" dirty="0" smtClean="0">
                <a:latin typeface="Times New Roman" pitchFamily="18" charset="0"/>
                <a:cs typeface="Times New Roman" pitchFamily="18" charset="0"/>
              </a:rPr>
            </a:br>
            <a:r>
              <a:rPr lang="en-US" sz="1600" b="0" dirty="0" err="1" smtClean="0">
                <a:latin typeface="Times New Roman" pitchFamily="18" charset="0"/>
                <a:cs typeface="Times New Roman" pitchFamily="18" charset="0"/>
              </a:rPr>
              <a:t>FileReader</a:t>
            </a:r>
            <a:r>
              <a:rPr lang="en-US" sz="1600" b="0" dirty="0" smtClean="0">
                <a:latin typeface="Times New Roman" pitchFamily="18" charset="0"/>
                <a:cs typeface="Times New Roman" pitchFamily="18" charset="0"/>
              </a:rPr>
              <a:t>(File </a:t>
            </a:r>
            <a:r>
              <a:rPr lang="en-US" sz="1600" b="0" i="1" dirty="0" err="1" smtClean="0">
                <a:latin typeface="Times New Roman" pitchFamily="18" charset="0"/>
                <a:cs typeface="Times New Roman" pitchFamily="18" charset="0"/>
              </a:rPr>
              <a:t>fileObj</a:t>
            </a:r>
            <a:r>
              <a:rPr lang="en-US" sz="1600" b="0" i="1" dirty="0" smtClean="0">
                <a:latin typeface="Times New Roman" pitchFamily="18" charset="0"/>
                <a:cs typeface="Times New Roman" pitchFamily="18" charset="0"/>
              </a:rPr>
              <a:t>)</a:t>
            </a:r>
            <a:br>
              <a:rPr lang="en-US" sz="1600" b="0" i="1" dirty="0" smtClean="0">
                <a:latin typeface="Times New Roman" pitchFamily="18" charset="0"/>
                <a:cs typeface="Times New Roman" pitchFamily="18" charset="0"/>
              </a:rPr>
            </a:br>
            <a:r>
              <a:rPr lang="en-US" sz="1600" i="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throw a </a:t>
            </a:r>
            <a:r>
              <a:rPr lang="en-US" sz="1600" dirty="0" err="1" smtClean="0">
                <a:latin typeface="Times New Roman" pitchFamily="18" charset="0"/>
                <a:cs typeface="Times New Roman" pitchFamily="18" charset="0"/>
              </a:rPr>
              <a:t>FileNotFoundException</a:t>
            </a:r>
            <a:r>
              <a:rPr lang="en-US" sz="1600" dirty="0" smtClean="0">
                <a:latin typeface="Times New Roman" pitchFamily="18" charset="0"/>
                <a:cs typeface="Times New Roman" pitchFamily="18" charset="0"/>
              </a:rPr>
              <a:t>.</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FileWriter</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1600" dirty="0" err="1" smtClean="0">
                <a:latin typeface="Times New Roman" pitchFamily="18" charset="0"/>
                <a:cs typeface="Times New Roman" pitchFamily="18" charset="0"/>
              </a:rPr>
              <a:t>FileWriter</a:t>
            </a:r>
            <a:r>
              <a:rPr lang="en-US" sz="1600" dirty="0" smtClean="0">
                <a:latin typeface="Times New Roman" pitchFamily="18" charset="0"/>
                <a:cs typeface="Times New Roman" pitchFamily="18" charset="0"/>
              </a:rPr>
              <a:t> creates a Writer that you can use to write to a file.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err="1" smtClean="0">
                <a:latin typeface="Times New Roman" pitchFamily="18" charset="0"/>
                <a:cs typeface="Times New Roman" pitchFamily="18" charset="0"/>
              </a:rPr>
              <a:t>FileWriter</a:t>
            </a:r>
            <a:r>
              <a:rPr lang="en-US" sz="1600" dirty="0" smtClean="0">
                <a:latin typeface="Times New Roman" pitchFamily="18" charset="0"/>
                <a:cs typeface="Times New Roman" pitchFamily="18" charset="0"/>
              </a:rPr>
              <a:t>(String </a:t>
            </a:r>
            <a:r>
              <a:rPr lang="en-US" sz="1600" i="1" dirty="0" err="1" smtClean="0">
                <a:latin typeface="Times New Roman" pitchFamily="18" charset="0"/>
                <a:cs typeface="Times New Roman" pitchFamily="18" charset="0"/>
              </a:rPr>
              <a:t>filePath</a:t>
            </a:r>
            <a:r>
              <a:rPr lang="en-US" sz="1600" i="1" dirty="0" smtClean="0">
                <a:latin typeface="Times New Roman" pitchFamily="18" charset="0"/>
                <a:cs typeface="Times New Roman" pitchFamily="18" charset="0"/>
              </a:rPr>
              <a:t>)</a:t>
            </a:r>
            <a:br>
              <a:rPr lang="en-US" sz="1600" i="1" dirty="0" smtClean="0">
                <a:latin typeface="Times New Roman" pitchFamily="18" charset="0"/>
                <a:cs typeface="Times New Roman" pitchFamily="18" charset="0"/>
              </a:rPr>
            </a:br>
            <a:r>
              <a:rPr lang="en-US" sz="1600" dirty="0" err="1" smtClean="0">
                <a:latin typeface="Times New Roman" pitchFamily="18" charset="0"/>
                <a:cs typeface="Times New Roman" pitchFamily="18" charset="0"/>
              </a:rPr>
              <a:t>FileWriter</a:t>
            </a:r>
            <a:r>
              <a:rPr lang="en-US" sz="1600" dirty="0" smtClean="0">
                <a:latin typeface="Times New Roman" pitchFamily="18" charset="0"/>
                <a:cs typeface="Times New Roman" pitchFamily="18" charset="0"/>
              </a:rPr>
              <a:t>(String </a:t>
            </a:r>
            <a:r>
              <a:rPr lang="en-US" sz="1600" i="1" dirty="0" err="1" smtClean="0">
                <a:latin typeface="Times New Roman" pitchFamily="18" charset="0"/>
                <a:cs typeface="Times New Roman" pitchFamily="18" charset="0"/>
              </a:rPr>
              <a:t>filePath</a:t>
            </a:r>
            <a:r>
              <a:rPr lang="en-US" sz="1600" i="1" dirty="0" smtClean="0">
                <a:latin typeface="Times New Roman" pitchFamily="18" charset="0"/>
                <a:cs typeface="Times New Roman" pitchFamily="18" charset="0"/>
              </a:rPr>
              <a:t>, </a:t>
            </a:r>
            <a:r>
              <a:rPr lang="en-US" sz="1600" i="1" dirty="0" err="1" smtClean="0">
                <a:latin typeface="Times New Roman" pitchFamily="18" charset="0"/>
                <a:cs typeface="Times New Roman" pitchFamily="18" charset="0"/>
              </a:rPr>
              <a:t>boolean</a:t>
            </a:r>
            <a:r>
              <a:rPr lang="en-US" sz="1600" i="1" dirty="0" smtClean="0">
                <a:latin typeface="Times New Roman" pitchFamily="18" charset="0"/>
                <a:cs typeface="Times New Roman" pitchFamily="18" charset="0"/>
              </a:rPr>
              <a:t> append)</a:t>
            </a:r>
            <a:br>
              <a:rPr lang="en-US" sz="1600" i="1" dirty="0" smtClean="0">
                <a:latin typeface="Times New Roman" pitchFamily="18" charset="0"/>
                <a:cs typeface="Times New Roman" pitchFamily="18" charset="0"/>
              </a:rPr>
            </a:br>
            <a:r>
              <a:rPr lang="en-US" sz="1600" dirty="0" err="1" smtClean="0">
                <a:latin typeface="Times New Roman" pitchFamily="18" charset="0"/>
                <a:cs typeface="Times New Roman" pitchFamily="18" charset="0"/>
              </a:rPr>
              <a:t>FileWriter</a:t>
            </a:r>
            <a:r>
              <a:rPr lang="en-US" sz="1600" dirty="0" smtClean="0">
                <a:latin typeface="Times New Roman" pitchFamily="18" charset="0"/>
                <a:cs typeface="Times New Roman" pitchFamily="18" charset="0"/>
              </a:rPr>
              <a:t>(File </a:t>
            </a:r>
            <a:r>
              <a:rPr lang="en-US" sz="1600" i="1" dirty="0" err="1" smtClean="0">
                <a:latin typeface="Times New Roman" pitchFamily="18" charset="0"/>
                <a:cs typeface="Times New Roman" pitchFamily="18" charset="0"/>
              </a:rPr>
              <a:t>fileObj</a:t>
            </a:r>
            <a:r>
              <a:rPr lang="en-US" sz="1600" i="1" dirty="0" smtClean="0">
                <a:latin typeface="Times New Roman" pitchFamily="18" charset="0"/>
                <a:cs typeface="Times New Roman" pitchFamily="18" charset="0"/>
              </a:rPr>
              <a:t>)</a:t>
            </a:r>
            <a:br>
              <a:rPr lang="en-US" sz="1600" i="1" dirty="0" smtClean="0">
                <a:latin typeface="Times New Roman" pitchFamily="18" charset="0"/>
                <a:cs typeface="Times New Roman" pitchFamily="18" charset="0"/>
              </a:rPr>
            </a:br>
            <a:r>
              <a:rPr lang="en-US" sz="1600" dirty="0" err="1" smtClean="0">
                <a:latin typeface="Times New Roman" pitchFamily="18" charset="0"/>
                <a:cs typeface="Times New Roman" pitchFamily="18" charset="0"/>
              </a:rPr>
              <a:t>FileWriter</a:t>
            </a:r>
            <a:r>
              <a:rPr lang="en-US" sz="1600" dirty="0" smtClean="0">
                <a:latin typeface="Times New Roman" pitchFamily="18" charset="0"/>
                <a:cs typeface="Times New Roman" pitchFamily="18" charset="0"/>
              </a:rPr>
              <a:t>(File </a:t>
            </a:r>
            <a:r>
              <a:rPr lang="en-US" sz="1600" i="1" dirty="0" err="1" smtClean="0">
                <a:latin typeface="Times New Roman" pitchFamily="18" charset="0"/>
                <a:cs typeface="Times New Roman" pitchFamily="18" charset="0"/>
              </a:rPr>
              <a:t>fileObj</a:t>
            </a:r>
            <a:r>
              <a:rPr lang="en-US" sz="1600" i="1" dirty="0" smtClean="0">
                <a:latin typeface="Times New Roman" pitchFamily="18" charset="0"/>
                <a:cs typeface="Times New Roman" pitchFamily="18" charset="0"/>
              </a:rPr>
              <a:t>, </a:t>
            </a:r>
            <a:r>
              <a:rPr lang="en-US" sz="1600" i="1" dirty="0" err="1" smtClean="0">
                <a:latin typeface="Times New Roman" pitchFamily="18" charset="0"/>
                <a:cs typeface="Times New Roman" pitchFamily="18" charset="0"/>
              </a:rPr>
              <a:t>boolean</a:t>
            </a:r>
            <a:r>
              <a:rPr lang="en-US" sz="1600" i="1" dirty="0" smtClean="0">
                <a:latin typeface="Times New Roman" pitchFamily="18" charset="0"/>
                <a:cs typeface="Times New Roman" pitchFamily="18" charset="0"/>
              </a:rPr>
              <a:t> append)</a:t>
            </a:r>
            <a:br>
              <a:rPr lang="en-US" sz="1600" i="1" dirty="0" smtClean="0">
                <a:latin typeface="Times New Roman" pitchFamily="18" charset="0"/>
                <a:cs typeface="Times New Roman" pitchFamily="18" charset="0"/>
              </a:rPr>
            </a:br>
            <a:r>
              <a:rPr lang="en-US" sz="1600" i="1" dirty="0" smtClean="0">
                <a:latin typeface="Times New Roman" pitchFamily="18" charset="0"/>
                <a:cs typeface="Times New Roman" pitchFamily="18" charset="0"/>
              </a:rPr>
              <a:t/>
            </a:r>
            <a:br>
              <a:rPr lang="en-US" sz="1600" i="1" dirty="0" smtClean="0">
                <a:latin typeface="Times New Roman" pitchFamily="18" charset="0"/>
                <a:cs typeface="Times New Roman" pitchFamily="18" charset="0"/>
              </a:rPr>
            </a:br>
            <a:r>
              <a:rPr lang="en-US" sz="1600" i="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throw an </a:t>
            </a:r>
            <a:r>
              <a:rPr lang="en-US" sz="1600" dirty="0" err="1" smtClean="0">
                <a:latin typeface="Times New Roman" pitchFamily="18" charset="0"/>
                <a:cs typeface="Times New Roman" pitchFamily="18" charset="0"/>
              </a:rPr>
              <a:t>IOException</a:t>
            </a:r>
            <a:r>
              <a:rPr lang="en-US" sz="1600" dirty="0" smtClean="0">
                <a:latin typeface="Times New Roman" pitchFamily="18" charset="0"/>
                <a:cs typeface="Times New Roman" pitchFamily="18" charset="0"/>
              </a:rPr>
              <a:t>. </a:t>
            </a:r>
            <a:endParaRPr lang="en-US" sz="1600" b="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ctrTitle"/>
          </p:nvPr>
        </p:nvSpPr>
        <p:spPr>
          <a:xfrm>
            <a:off x="762000" y="1295400"/>
            <a:ext cx="7772400" cy="4800600"/>
          </a:xfrm>
        </p:spPr>
        <p:txBody>
          <a:bodyPr>
            <a:normAutofit/>
          </a:bodyPr>
          <a:lstStyle/>
          <a:p>
            <a:pPr algn="l"/>
            <a:r>
              <a:rPr lang="en-US" sz="1800" b="1" dirty="0" err="1" smtClean="0"/>
              <a:t>CharArrayReader</a:t>
            </a:r>
            <a:r>
              <a:rPr lang="en-US" sz="1800" b="1" dirty="0" smtClean="0"/>
              <a:t/>
            </a:r>
            <a:br>
              <a:rPr lang="en-US" sz="1800" b="1" dirty="0" smtClean="0"/>
            </a:br>
            <a:r>
              <a:rPr lang="en-US" sz="1800" dirty="0" smtClean="0"/>
              <a:t/>
            </a:r>
            <a:br>
              <a:rPr lang="en-US" sz="1800" dirty="0" smtClean="0"/>
            </a:br>
            <a:r>
              <a:rPr lang="en-US" sz="1800" b="0" dirty="0" err="1" smtClean="0"/>
              <a:t>CharArrayReader</a:t>
            </a:r>
            <a:r>
              <a:rPr lang="en-US" sz="1800" b="0" dirty="0" smtClean="0"/>
              <a:t> is an implementation of an input stream that uses a character array as the source.</a:t>
            </a:r>
            <a:br>
              <a:rPr lang="en-US" sz="1800" b="0" dirty="0" smtClean="0"/>
            </a:br>
            <a:r>
              <a:rPr lang="en-US" sz="1800" b="0" dirty="0" smtClean="0"/>
              <a:t/>
            </a:r>
            <a:br>
              <a:rPr lang="en-US" sz="1800" b="0" dirty="0" smtClean="0"/>
            </a:br>
            <a:r>
              <a:rPr lang="en-US" sz="1800" b="0" dirty="0" smtClean="0"/>
              <a:t/>
            </a:r>
            <a:br>
              <a:rPr lang="en-US" sz="1800" b="0" dirty="0" smtClean="0"/>
            </a:br>
            <a:r>
              <a:rPr lang="en-US" sz="1800" b="0" dirty="0" err="1" smtClean="0"/>
              <a:t>CharArrayReader</a:t>
            </a:r>
            <a:r>
              <a:rPr lang="en-US" sz="1800" b="0" dirty="0" smtClean="0"/>
              <a:t>(char </a:t>
            </a:r>
            <a:r>
              <a:rPr lang="en-US" sz="1800" b="0" i="1" dirty="0" smtClean="0"/>
              <a:t>array[ ])</a:t>
            </a:r>
            <a:br>
              <a:rPr lang="en-US" sz="1800" b="0" i="1" dirty="0" smtClean="0"/>
            </a:br>
            <a:r>
              <a:rPr lang="en-US" sz="1800" b="0" dirty="0" err="1" smtClean="0"/>
              <a:t>CharArrayReader</a:t>
            </a:r>
            <a:r>
              <a:rPr lang="en-US" sz="1800" b="0" dirty="0" smtClean="0"/>
              <a:t>(char </a:t>
            </a:r>
            <a:r>
              <a:rPr lang="en-US" sz="1800" b="0" i="1" dirty="0" smtClean="0"/>
              <a:t>array[ ], </a:t>
            </a:r>
            <a:r>
              <a:rPr lang="en-US" sz="1800" b="0" i="1" dirty="0" err="1" smtClean="0"/>
              <a:t>int</a:t>
            </a:r>
            <a:r>
              <a:rPr lang="en-US" sz="1800" b="0" i="1" dirty="0" smtClean="0"/>
              <a:t> start, </a:t>
            </a:r>
            <a:r>
              <a:rPr lang="en-US" sz="1800" b="0" i="1" dirty="0" err="1" smtClean="0"/>
              <a:t>int</a:t>
            </a:r>
            <a:r>
              <a:rPr lang="en-US" sz="1800" b="0" i="1" dirty="0" smtClean="0"/>
              <a:t> </a:t>
            </a:r>
            <a:r>
              <a:rPr lang="en-US" sz="1800" b="0" i="1" dirty="0" err="1" smtClean="0"/>
              <a:t>numChars</a:t>
            </a:r>
            <a:r>
              <a:rPr lang="en-US" sz="1800" b="0" i="1" dirty="0" smtClean="0"/>
              <a:t>)</a:t>
            </a:r>
            <a:br>
              <a:rPr lang="en-US" sz="1800" b="0" i="1" dirty="0" smtClean="0"/>
            </a:br>
            <a:r>
              <a:rPr lang="en-US" sz="1800" i="1" dirty="0" smtClean="0"/>
              <a:t/>
            </a:r>
            <a:br>
              <a:rPr lang="en-US" sz="1800" i="1" dirty="0" smtClean="0"/>
            </a:br>
            <a:r>
              <a:rPr lang="en-US" sz="1800" b="0" i="1" dirty="0" smtClean="0"/>
              <a:t/>
            </a:r>
            <a:br>
              <a:rPr lang="en-US" sz="1800" b="0" i="1" dirty="0" smtClean="0"/>
            </a:br>
            <a:r>
              <a:rPr lang="en-US" sz="1800" b="1" dirty="0" smtClean="0"/>
              <a:t> </a:t>
            </a:r>
            <a:r>
              <a:rPr lang="en-US" sz="1800" b="1" dirty="0" err="1" smtClean="0"/>
              <a:t>CharArrayWriter</a:t>
            </a:r>
            <a:r>
              <a:rPr lang="en-US" sz="1800" b="1" dirty="0" smtClean="0"/>
              <a:t/>
            </a:r>
            <a:br>
              <a:rPr lang="en-US" sz="1800" b="1" dirty="0" smtClean="0"/>
            </a:br>
            <a:r>
              <a:rPr lang="en-US" sz="1800" dirty="0" smtClean="0"/>
              <a:t/>
            </a:r>
            <a:br>
              <a:rPr lang="en-US" sz="1800" dirty="0" smtClean="0"/>
            </a:br>
            <a:r>
              <a:rPr lang="en-US" sz="1800" dirty="0" err="1" smtClean="0"/>
              <a:t>CharArrayWriter</a:t>
            </a:r>
            <a:r>
              <a:rPr lang="en-US" sz="1800" dirty="0" smtClean="0"/>
              <a:t> is an implementation of an output stream that uses an array as the destination.</a:t>
            </a:r>
            <a:br>
              <a:rPr lang="en-US" sz="1800" dirty="0" smtClean="0"/>
            </a:br>
            <a:r>
              <a:rPr lang="en-US" sz="1800" dirty="0" smtClean="0"/>
              <a:t/>
            </a:r>
            <a:br>
              <a:rPr lang="en-US" sz="1800" dirty="0" smtClean="0"/>
            </a:br>
            <a:r>
              <a:rPr lang="en-US" sz="1800" dirty="0" err="1" smtClean="0"/>
              <a:t>CharArrayWriter</a:t>
            </a:r>
            <a:r>
              <a:rPr lang="en-US" sz="1800" dirty="0" smtClean="0"/>
              <a:t>( )</a:t>
            </a:r>
            <a:br>
              <a:rPr lang="en-US" sz="1800" dirty="0" smtClean="0"/>
            </a:br>
            <a:r>
              <a:rPr lang="en-US" sz="1800" dirty="0" err="1" smtClean="0"/>
              <a:t>CharArrayWriter</a:t>
            </a:r>
            <a:r>
              <a:rPr lang="en-US" sz="1800" dirty="0" smtClean="0"/>
              <a:t>(</a:t>
            </a:r>
            <a:r>
              <a:rPr lang="en-US" sz="1800" dirty="0" err="1" smtClean="0"/>
              <a:t>int</a:t>
            </a:r>
            <a:r>
              <a:rPr lang="en-US" sz="1800" dirty="0" smtClean="0"/>
              <a:t> </a:t>
            </a:r>
            <a:r>
              <a:rPr lang="en-US" sz="1800" i="1" dirty="0" err="1" smtClean="0"/>
              <a:t>numChars</a:t>
            </a:r>
            <a:r>
              <a:rPr lang="en-US" sz="1800" i="1" dirty="0" smtClean="0"/>
              <a:t>) </a:t>
            </a:r>
            <a:endParaRPr lang="en-US" sz="1800" b="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ctrTitle"/>
          </p:nvPr>
        </p:nvSpPr>
        <p:spPr>
          <a:xfrm>
            <a:off x="685800" y="1524000"/>
            <a:ext cx="7772400" cy="4419600"/>
          </a:xfrm>
        </p:spPr>
        <p:txBody>
          <a:bodyPr>
            <a:noAutofit/>
          </a:bodyPr>
          <a:lstStyle/>
          <a:p>
            <a:pPr algn="l"/>
            <a:r>
              <a:rPr lang="en-US" sz="1800" b="0" dirty="0" smtClean="0">
                <a:latin typeface="Times New Roman" pitchFamily="18" charset="0"/>
                <a:cs typeface="Times New Roman" pitchFamily="18" charset="0"/>
              </a:rPr>
              <a:t>Object serialization is the process of saving an object's state to a sequence of bytes (on disk), as well as the process of rebuilding those bytes into a live object at some future time </a:t>
            </a:r>
            <a:br>
              <a:rPr lang="en-US" sz="1800" b="0" dirty="0" smtClean="0">
                <a:latin typeface="Times New Roman" pitchFamily="18" charset="0"/>
                <a:cs typeface="Times New Roman" pitchFamily="18" charset="0"/>
              </a:rPr>
            </a:br>
            <a:r>
              <a:rPr lang="en-US" sz="1800" b="0" dirty="0" smtClean="0">
                <a:latin typeface="Times New Roman" pitchFamily="18" charset="0"/>
                <a:cs typeface="Times New Roman" pitchFamily="18" charset="0"/>
              </a:rPr>
              <a:t/>
            </a:r>
            <a:br>
              <a:rPr lang="en-US" sz="1800" b="0" dirty="0" smtClean="0">
                <a:latin typeface="Times New Roman" pitchFamily="18" charset="0"/>
                <a:cs typeface="Times New Roman" pitchFamily="18" charset="0"/>
              </a:rPr>
            </a:br>
            <a:r>
              <a:rPr lang="en-US" sz="1800" b="0" dirty="0" smtClean="0">
                <a:latin typeface="Times New Roman" pitchFamily="18" charset="0"/>
                <a:cs typeface="Times New Roman" pitchFamily="18" charset="0"/>
              </a:rPr>
              <a:t>• The Java Serialization API provides a standard mechanism to handle object serialization </a:t>
            </a:r>
            <a:br>
              <a:rPr lang="en-US" sz="1800" b="0" dirty="0" smtClean="0">
                <a:latin typeface="Times New Roman" pitchFamily="18" charset="0"/>
                <a:cs typeface="Times New Roman" pitchFamily="18" charset="0"/>
              </a:rPr>
            </a:br>
            <a:r>
              <a:rPr lang="en-US" sz="1800" b="0" dirty="0" smtClean="0">
                <a:latin typeface="Times New Roman" pitchFamily="18" charset="0"/>
                <a:cs typeface="Times New Roman" pitchFamily="18" charset="0"/>
              </a:rPr>
              <a:t/>
            </a:r>
            <a:br>
              <a:rPr lang="en-US" sz="1800" b="0" dirty="0" smtClean="0">
                <a:latin typeface="Times New Roman" pitchFamily="18" charset="0"/>
                <a:cs typeface="Times New Roman" pitchFamily="18" charset="0"/>
              </a:rPr>
            </a:br>
            <a:r>
              <a:rPr lang="en-US" sz="1800" b="0" dirty="0" smtClean="0">
                <a:latin typeface="Times New Roman" pitchFamily="18" charset="0"/>
                <a:cs typeface="Times New Roman" pitchFamily="18" charset="0"/>
              </a:rPr>
              <a:t>• You can only serialize the objects of a class that implements </a:t>
            </a:r>
            <a:r>
              <a:rPr lang="en-US" sz="1800" b="0" dirty="0" err="1" smtClean="0">
                <a:latin typeface="Times New Roman" pitchFamily="18" charset="0"/>
                <a:cs typeface="Times New Roman" pitchFamily="18" charset="0"/>
              </a:rPr>
              <a:t>Serializable</a:t>
            </a:r>
            <a:r>
              <a:rPr lang="en-US" sz="1800" b="0" dirty="0" smtClean="0">
                <a:latin typeface="Times New Roman" pitchFamily="18" charset="0"/>
                <a:cs typeface="Times New Roman" pitchFamily="18" charset="0"/>
              </a:rPr>
              <a:t> interface.</a:t>
            </a:r>
            <a:br>
              <a:rPr lang="en-US" sz="1800" b="0" dirty="0" smtClean="0">
                <a:latin typeface="Times New Roman" pitchFamily="18" charset="0"/>
                <a:cs typeface="Times New Roman" pitchFamily="18" charset="0"/>
              </a:rPr>
            </a:br>
            <a:r>
              <a:rPr lang="en-US" sz="1800" b="0" dirty="0" smtClean="0">
                <a:latin typeface="Times New Roman" pitchFamily="18" charset="0"/>
                <a:cs typeface="Times New Roman" pitchFamily="18" charset="0"/>
              </a:rPr>
              <a:t/>
            </a:r>
            <a:br>
              <a:rPr lang="en-US" sz="1800" b="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After a serialized object is written to a file, it can be read from t he file and </a:t>
            </a:r>
            <a:r>
              <a:rPr lang="en-US" sz="1800" dirty="0" err="1" smtClean="0">
                <a:latin typeface="Times New Roman" pitchFamily="18" charset="0"/>
                <a:cs typeface="Times New Roman" pitchFamily="18" charset="0"/>
              </a:rPr>
              <a:t>deserialized</a:t>
            </a:r>
            <a:r>
              <a:rPr lang="en-US" sz="1800" dirty="0" smtClean="0">
                <a:latin typeface="Times New Roman" pitchFamily="18" charset="0"/>
                <a:cs typeface="Times New Roman" pitchFamily="18" charset="0"/>
              </a:rPr>
              <a:t> (that is we can recreate the object in memory)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The process of Serialization and </a:t>
            </a:r>
            <a:r>
              <a:rPr lang="en-US" sz="1800" dirty="0" err="1" smtClean="0">
                <a:latin typeface="Times New Roman" pitchFamily="18" charset="0"/>
                <a:cs typeface="Times New Roman" pitchFamily="18" charset="0"/>
              </a:rPr>
              <a:t>DeSerialization</a:t>
            </a:r>
            <a:r>
              <a:rPr lang="en-US" sz="1800" dirty="0" smtClean="0">
                <a:latin typeface="Times New Roman" pitchFamily="18" charset="0"/>
                <a:cs typeface="Times New Roman" pitchFamily="18" charset="0"/>
              </a:rPr>
              <a:t> is JVM independent. That is, an object can be serialized on one platform and </a:t>
            </a:r>
            <a:r>
              <a:rPr lang="en-US" sz="1800" dirty="0" err="1" smtClean="0">
                <a:latin typeface="Times New Roman" pitchFamily="18" charset="0"/>
                <a:cs typeface="Times New Roman" pitchFamily="18" charset="0"/>
              </a:rPr>
              <a:t>deserialized</a:t>
            </a:r>
            <a:r>
              <a:rPr lang="en-US" sz="1800" dirty="0" smtClean="0">
                <a:latin typeface="Times New Roman" pitchFamily="18" charset="0"/>
                <a:cs typeface="Times New Roman" pitchFamily="18" charset="0"/>
              </a:rPr>
              <a:t> on an entirely different platform.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Classes </a:t>
            </a:r>
            <a:r>
              <a:rPr lang="en-US" sz="1800" dirty="0" err="1" smtClean="0">
                <a:latin typeface="Times New Roman" pitchFamily="18" charset="0"/>
                <a:cs typeface="Times New Roman" pitchFamily="18" charset="0"/>
              </a:rPr>
              <a:t>ObjectInputStream</a:t>
            </a:r>
            <a:r>
              <a:rPr lang="en-US" sz="1800" dirty="0" smtClean="0">
                <a:latin typeface="Times New Roman" pitchFamily="18" charset="0"/>
                <a:cs typeface="Times New Roman" pitchFamily="18" charset="0"/>
              </a:rPr>
              <a:t> and </a:t>
            </a:r>
            <a:r>
              <a:rPr lang="en-US" sz="1800" dirty="0" err="1" smtClean="0">
                <a:latin typeface="Times New Roman" pitchFamily="18" charset="0"/>
                <a:cs typeface="Times New Roman" pitchFamily="18" charset="0"/>
              </a:rPr>
              <a:t>ObjectOutputStream</a:t>
            </a:r>
            <a:r>
              <a:rPr lang="en-US" sz="1800" dirty="0" smtClean="0">
                <a:latin typeface="Times New Roman" pitchFamily="18" charset="0"/>
                <a:cs typeface="Times New Roman" pitchFamily="18" charset="0"/>
              </a:rPr>
              <a:t> are us </a:t>
            </a:r>
            <a:r>
              <a:rPr lang="en-US" sz="1800" dirty="0" err="1" smtClean="0">
                <a:latin typeface="Times New Roman" pitchFamily="18" charset="0"/>
                <a:cs typeface="Times New Roman" pitchFamily="18" charset="0"/>
              </a:rPr>
              <a:t>ed</a:t>
            </a:r>
            <a:r>
              <a:rPr lang="en-US" sz="1800" dirty="0" smtClean="0">
                <a:latin typeface="Times New Roman" pitchFamily="18" charset="0"/>
                <a:cs typeface="Times New Roman" pitchFamily="18" charset="0"/>
              </a:rPr>
              <a:t> for serialization &amp; </a:t>
            </a:r>
            <a:r>
              <a:rPr lang="en-US" sz="1800" dirty="0" err="1" smtClean="0">
                <a:latin typeface="Times New Roman" pitchFamily="18" charset="0"/>
                <a:cs typeface="Times New Roman" pitchFamily="18" charset="0"/>
              </a:rPr>
              <a:t>deserialization</a:t>
            </a:r>
            <a:r>
              <a:rPr lang="en-US" sz="1800" dirty="0" smtClean="0">
                <a:latin typeface="Times New Roman" pitchFamily="18" charset="0"/>
                <a:cs typeface="Times New Roman" pitchFamily="18" charset="0"/>
              </a:rPr>
              <a:t>.</a:t>
            </a:r>
            <a:r>
              <a:rPr lang="en-US" sz="1800" b="0" dirty="0" smtClean="0">
                <a:latin typeface="Times New Roman" pitchFamily="18" charset="0"/>
                <a:cs typeface="Times New Roman" pitchFamily="18" charset="0"/>
              </a:rPr>
              <a:t> </a:t>
            </a:r>
            <a:endParaRPr lang="en-US" sz="1800" b="0" dirty="0">
              <a:latin typeface="Times New Roman" pitchFamily="18" charset="0"/>
              <a:cs typeface="Times New Roman" pitchFamily="18" charset="0"/>
            </a:endParaRPr>
          </a:p>
        </p:txBody>
      </p:sp>
      <p:sp>
        <p:nvSpPr>
          <p:cNvPr id="3" name="Rectangle 2"/>
          <p:cNvSpPr/>
          <p:nvPr/>
        </p:nvSpPr>
        <p:spPr>
          <a:xfrm>
            <a:off x="914400" y="457200"/>
            <a:ext cx="2017027" cy="523220"/>
          </a:xfrm>
          <a:prstGeom prst="rect">
            <a:avLst/>
          </a:prstGeom>
        </p:spPr>
        <p:txBody>
          <a:bodyPr wrap="none">
            <a:spAutoFit/>
          </a:bodyPr>
          <a:lstStyle/>
          <a:p>
            <a:r>
              <a:rPr lang="en-US" sz="2800" b="1" dirty="0" smtClean="0"/>
              <a:t>Serialization</a:t>
            </a:r>
            <a:endParaRPr lang="en-US" sz="28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36947" y="1840230"/>
            <a:ext cx="3210294" cy="4516120"/>
          </a:xfrm>
        </p:spPr>
        <p:txBody>
          <a:bodyPr>
            <a:normAutofit/>
          </a:bodyPr>
          <a:lstStyle/>
          <a:p>
            <a:endParaRPr lang="en-IN" dirty="0">
              <a:latin typeface="Times New Roman" pitchFamily="18" charset="0"/>
              <a:cs typeface="Times New Roman" pitchFamily="18" charset="0"/>
            </a:endParaRPr>
          </a:p>
          <a:p>
            <a:r>
              <a:rPr lang="en-US" sz="2400" dirty="0">
                <a:latin typeface="Times New Roman" pitchFamily="18" charset="0"/>
                <a:cs typeface="Times New Roman" pitchFamily="18" charset="0"/>
              </a:rPr>
              <a:t>In this lecture, we will </a:t>
            </a:r>
            <a:r>
              <a:rPr lang="en-US" sz="2400" dirty="0" smtClean="0">
                <a:latin typeface="Times New Roman" pitchFamily="18" charset="0"/>
                <a:cs typeface="Times New Roman" pitchFamily="18" charset="0"/>
              </a:rPr>
              <a:t>discuss:</a:t>
            </a:r>
          </a:p>
          <a:p>
            <a:pPr indent="361950">
              <a:buFont typeface="Arial" pitchFamily="34" charset="0"/>
              <a:buChar char="•"/>
            </a:pPr>
            <a:r>
              <a:rPr lang="en-US" sz="2400" dirty="0" smtClean="0"/>
              <a:t>Byte stream, Character stream, Object serialization, cloning.</a:t>
            </a:r>
          </a:p>
          <a:p>
            <a:pPr indent="361950"/>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6629400" y="6356351"/>
            <a:ext cx="2057400" cy="365125"/>
          </a:xfrm>
        </p:spPr>
        <p:txBody>
          <a:bodyPr/>
          <a:lstStyle/>
          <a:p>
            <a:fld id="{BDCDBBEF-AA6C-4BA6-85B2-A17D7F280E38}" type="slidenum">
              <a:rPr lang="en-US" smtClean="0"/>
              <a:pPr/>
              <a:t>2</a:t>
            </a:fld>
            <a:endParaRPr lang="en-US" dirty="0"/>
          </a:p>
        </p:txBody>
      </p:sp>
      <p:sp>
        <p:nvSpPr>
          <p:cNvPr id="8" name="Title 7"/>
          <p:cNvSpPr txBox="1">
            <a:spLocks noGrp="1" noChangeArrowheads="1"/>
          </p:cNvSpPr>
          <p:nvPr>
            <p:ph type="title"/>
          </p:nvPr>
        </p:nvSpPr>
        <p:spPr bwMode="auto">
          <a:xfrm>
            <a:off x="525542" y="501650"/>
            <a:ext cx="4046458" cy="6324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2800" dirty="0">
                <a:latin typeface="Times New Roman" pitchFamily="18" charset="0"/>
                <a:cs typeface="Times New Roman" pitchFamily="18" charset="0"/>
              </a:rPr>
              <a:t>Lecture Objectives</a:t>
            </a:r>
            <a:r>
              <a:rPr lang="en-US" sz="1200" b="1" dirty="0">
                <a:latin typeface="Times New Roman" pitchFamily="18" charset="0"/>
                <a:ea typeface="Karla" pitchFamily="2" charset="0"/>
                <a:cs typeface="Times New Roman" pitchFamily="18" charset="0"/>
              </a:rPr>
              <a:t/>
            </a:r>
            <a:br>
              <a:rPr lang="en-US" sz="1200" b="1" dirty="0">
                <a:latin typeface="Times New Roman" pitchFamily="18" charset="0"/>
                <a:ea typeface="Karla" pitchFamily="2" charset="0"/>
                <a:cs typeface="Times New Roman" pitchFamily="18" charset="0"/>
              </a:rPr>
            </a:br>
            <a:endParaRPr lang="en-US" sz="1050" dirty="0">
              <a:latin typeface="Times New Roman" pitchFamily="18" charset="0"/>
              <a:cs typeface="Times New Roman" pitchFamily="18" charset="0"/>
            </a:endParaRPr>
          </a:p>
        </p:txBody>
      </p:sp>
      <p:sp>
        <p:nvSpPr>
          <p:cNvPr id="2" name="Rectangle 1"/>
          <p:cNvSpPr/>
          <p:nvPr/>
        </p:nvSpPr>
        <p:spPr>
          <a:xfrm>
            <a:off x="3971925" y="838200"/>
            <a:ext cx="4400550"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36946" y="1611630"/>
            <a:ext cx="3242072" cy="4744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412957" y="6324601"/>
            <a:ext cx="333375"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 xmlns:a16="http://schemas.microsoft.com/office/drawing/2014/main" id="{80FB9F60-C0EA-46DF-90E1-77B6313A8993}"/>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572000" y="1405890"/>
            <a:ext cx="3228975" cy="4503420"/>
          </a:xfrm>
          <a:prstGeom prst="rect">
            <a:avLst/>
          </a:prstGeom>
        </p:spPr>
      </p:pic>
    </p:spTree>
    <p:extLst>
      <p:ext uri="{BB962C8B-B14F-4D97-AF65-F5344CB8AC3E}">
        <p14:creationId xmlns="" xmlns:p14="http://schemas.microsoft.com/office/powerpoint/2010/main" val="693801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ctrTitle"/>
          </p:nvPr>
        </p:nvSpPr>
        <p:spPr>
          <a:xfrm>
            <a:off x="685800" y="1600200"/>
            <a:ext cx="7772400" cy="3429000"/>
          </a:xfrm>
        </p:spPr>
        <p:txBody>
          <a:bodyPr>
            <a:noAutofit/>
          </a:bodyPr>
          <a:lstStyle/>
          <a:p>
            <a:pPr algn="l"/>
            <a:r>
              <a:rPr lang="en-US" sz="1800" dirty="0" smtClean="0">
                <a:latin typeface="Times New Roman" pitchFamily="18" charset="0"/>
                <a:cs typeface="Times New Roman" pitchFamily="18" charset="0"/>
              </a:rPr>
              <a:t>• How to Write to an </a:t>
            </a:r>
            <a:r>
              <a:rPr lang="en-US" sz="1800" dirty="0" err="1" smtClean="0">
                <a:latin typeface="Times New Roman" pitchFamily="18" charset="0"/>
                <a:cs typeface="Times New Roman" pitchFamily="18" charset="0"/>
              </a:rPr>
              <a:t>ObjectOutputStream</a:t>
            </a:r>
            <a:r>
              <a:rPr lang="en-US" sz="1800" dirty="0" smtClean="0">
                <a:latin typeface="Times New Roman" pitchFamily="18" charset="0"/>
                <a:cs typeface="Times New Roman" pitchFamily="18" charset="0"/>
              </a:rPr>
              <a:t> </a:t>
            </a:r>
            <a:br>
              <a:rPr lang="en-US" sz="1800" dirty="0" smtClean="0">
                <a:latin typeface="Times New Roman" pitchFamily="18" charset="0"/>
                <a:cs typeface="Times New Roman" pitchFamily="18" charset="0"/>
              </a:rPr>
            </a:br>
            <a:r>
              <a:rPr lang="en-US" sz="1800" dirty="0" err="1" smtClean="0">
                <a:latin typeface="Times New Roman" pitchFamily="18" charset="0"/>
                <a:cs typeface="Times New Roman" pitchFamily="18" charset="0"/>
              </a:rPr>
              <a:t>FileOutputStream</a:t>
            </a:r>
            <a:r>
              <a:rPr lang="en-US" sz="1800" dirty="0" smtClean="0">
                <a:latin typeface="Times New Roman" pitchFamily="18" charset="0"/>
                <a:cs typeface="Times New Roman" pitchFamily="18" charset="0"/>
              </a:rPr>
              <a:t> out = new </a:t>
            </a:r>
            <a:r>
              <a:rPr lang="en-US" sz="1800" dirty="0" err="1" smtClean="0">
                <a:latin typeface="Times New Roman" pitchFamily="18" charset="0"/>
                <a:cs typeface="Times New Roman" pitchFamily="18" charset="0"/>
              </a:rPr>
              <a:t>FileOutputStream</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theTime</a:t>
            </a:r>
            <a:r>
              <a:rPr lang="en-US" sz="1800" dirty="0" smtClean="0">
                <a:latin typeface="Times New Roman" pitchFamily="18" charset="0"/>
                <a:cs typeface="Times New Roman" pitchFamily="18" charset="0"/>
              </a:rPr>
              <a:t>"); </a:t>
            </a:r>
            <a:br>
              <a:rPr lang="en-US" sz="1800" dirty="0" smtClean="0">
                <a:latin typeface="Times New Roman" pitchFamily="18" charset="0"/>
                <a:cs typeface="Times New Roman" pitchFamily="18" charset="0"/>
              </a:rPr>
            </a:br>
            <a:r>
              <a:rPr lang="en-US" sz="1800" dirty="0" err="1" smtClean="0">
                <a:latin typeface="Times New Roman" pitchFamily="18" charset="0"/>
                <a:cs typeface="Times New Roman" pitchFamily="18" charset="0"/>
              </a:rPr>
              <a:t>ObjectOutputStream</a:t>
            </a:r>
            <a:r>
              <a:rPr lang="en-US" sz="1800" dirty="0" smtClean="0">
                <a:latin typeface="Times New Roman" pitchFamily="18" charset="0"/>
                <a:cs typeface="Times New Roman" pitchFamily="18" charset="0"/>
              </a:rPr>
              <a:t> s = new </a:t>
            </a:r>
            <a:r>
              <a:rPr lang="en-US" sz="1800" dirty="0" err="1" smtClean="0">
                <a:latin typeface="Times New Roman" pitchFamily="18" charset="0"/>
                <a:cs typeface="Times New Roman" pitchFamily="18" charset="0"/>
              </a:rPr>
              <a:t>ObjectOutputStream</a:t>
            </a:r>
            <a:r>
              <a:rPr lang="en-US" sz="1800" dirty="0" smtClean="0">
                <a:latin typeface="Times New Roman" pitchFamily="18" charset="0"/>
                <a:cs typeface="Times New Roman" pitchFamily="18" charset="0"/>
              </a:rPr>
              <a:t>(out); </a:t>
            </a:r>
            <a:br>
              <a:rPr lang="en-US" sz="1800" dirty="0" smtClean="0">
                <a:latin typeface="Times New Roman" pitchFamily="18" charset="0"/>
                <a:cs typeface="Times New Roman" pitchFamily="18" charset="0"/>
              </a:rPr>
            </a:br>
            <a:r>
              <a:rPr lang="en-US" sz="1800" dirty="0" err="1" smtClean="0">
                <a:latin typeface="Times New Roman" pitchFamily="18" charset="0"/>
                <a:cs typeface="Times New Roman" pitchFamily="18" charset="0"/>
              </a:rPr>
              <a:t>s.writeObject</a:t>
            </a:r>
            <a:r>
              <a:rPr lang="en-US" sz="1800" dirty="0" smtClean="0">
                <a:latin typeface="Times New Roman" pitchFamily="18" charset="0"/>
                <a:cs typeface="Times New Roman" pitchFamily="18" charset="0"/>
              </a:rPr>
              <a:t>("Today"); </a:t>
            </a:r>
            <a:br>
              <a:rPr lang="en-US" sz="1800" dirty="0" smtClean="0">
                <a:latin typeface="Times New Roman" pitchFamily="18" charset="0"/>
                <a:cs typeface="Times New Roman" pitchFamily="18" charset="0"/>
              </a:rPr>
            </a:br>
            <a:r>
              <a:rPr lang="en-US" sz="1800" dirty="0" err="1" smtClean="0">
                <a:latin typeface="Times New Roman" pitchFamily="18" charset="0"/>
                <a:cs typeface="Times New Roman" pitchFamily="18" charset="0"/>
              </a:rPr>
              <a:t>s.writeObject</a:t>
            </a:r>
            <a:r>
              <a:rPr lang="en-US" sz="1800" dirty="0" smtClean="0">
                <a:latin typeface="Times New Roman" pitchFamily="18" charset="0"/>
                <a:cs typeface="Times New Roman" pitchFamily="18" charset="0"/>
              </a:rPr>
              <a:t>(new Date()); </a:t>
            </a:r>
            <a:br>
              <a:rPr lang="en-US" sz="1800" dirty="0" smtClean="0">
                <a:latin typeface="Times New Roman" pitchFamily="18" charset="0"/>
                <a:cs typeface="Times New Roman" pitchFamily="18" charset="0"/>
              </a:rPr>
            </a:br>
            <a:r>
              <a:rPr lang="en-US" sz="1800" dirty="0" err="1" smtClean="0">
                <a:latin typeface="Times New Roman" pitchFamily="18" charset="0"/>
                <a:cs typeface="Times New Roman" pitchFamily="18" charset="0"/>
              </a:rPr>
              <a:t>s.flush</a:t>
            </a:r>
            <a:r>
              <a:rPr lang="en-US" sz="1800" dirty="0" smtClean="0">
                <a:latin typeface="Times New Roman" pitchFamily="18" charset="0"/>
                <a:cs typeface="Times New Roman" pitchFamily="18" charset="0"/>
              </a:rPr>
              <a:t>();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How to Read from an </a:t>
            </a:r>
            <a:r>
              <a:rPr lang="en-US" sz="1800" dirty="0" err="1" smtClean="0">
                <a:latin typeface="Times New Roman" pitchFamily="18" charset="0"/>
                <a:cs typeface="Times New Roman" pitchFamily="18" charset="0"/>
              </a:rPr>
              <a:t>ObjectOutputStream</a:t>
            </a:r>
            <a:r>
              <a:rPr lang="en-US" sz="1800" dirty="0" smtClean="0">
                <a:latin typeface="Times New Roman" pitchFamily="18" charset="0"/>
                <a:cs typeface="Times New Roman" pitchFamily="18" charset="0"/>
              </a:rPr>
              <a:t> </a:t>
            </a:r>
            <a:br>
              <a:rPr lang="en-US" sz="1800" dirty="0" smtClean="0">
                <a:latin typeface="Times New Roman" pitchFamily="18" charset="0"/>
                <a:cs typeface="Times New Roman" pitchFamily="18" charset="0"/>
              </a:rPr>
            </a:br>
            <a:r>
              <a:rPr lang="en-US" sz="1800" dirty="0" err="1" smtClean="0">
                <a:latin typeface="Times New Roman" pitchFamily="18" charset="0"/>
                <a:cs typeface="Times New Roman" pitchFamily="18" charset="0"/>
              </a:rPr>
              <a:t>FileInputStream</a:t>
            </a:r>
            <a:r>
              <a:rPr lang="en-US" sz="1800" dirty="0" smtClean="0">
                <a:latin typeface="Times New Roman" pitchFamily="18" charset="0"/>
                <a:cs typeface="Times New Roman" pitchFamily="18" charset="0"/>
              </a:rPr>
              <a:t> in = new </a:t>
            </a:r>
            <a:r>
              <a:rPr lang="en-US" sz="1800" dirty="0" err="1" smtClean="0">
                <a:latin typeface="Times New Roman" pitchFamily="18" charset="0"/>
                <a:cs typeface="Times New Roman" pitchFamily="18" charset="0"/>
              </a:rPr>
              <a:t>FileInputStream</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theTime</a:t>
            </a:r>
            <a:r>
              <a:rPr lang="en-US" sz="1800" dirty="0" smtClean="0">
                <a:latin typeface="Times New Roman" pitchFamily="18" charset="0"/>
                <a:cs typeface="Times New Roman" pitchFamily="18" charset="0"/>
              </a:rPr>
              <a:t>"); </a:t>
            </a:r>
            <a:br>
              <a:rPr lang="en-US" sz="1800" dirty="0" smtClean="0">
                <a:latin typeface="Times New Roman" pitchFamily="18" charset="0"/>
                <a:cs typeface="Times New Roman" pitchFamily="18" charset="0"/>
              </a:rPr>
            </a:br>
            <a:r>
              <a:rPr lang="en-US" sz="1800" dirty="0" err="1" smtClean="0">
                <a:latin typeface="Times New Roman" pitchFamily="18" charset="0"/>
                <a:cs typeface="Times New Roman" pitchFamily="18" charset="0"/>
              </a:rPr>
              <a:t>ObjectInputStream</a:t>
            </a:r>
            <a:r>
              <a:rPr lang="en-US" sz="1800" dirty="0" smtClean="0">
                <a:latin typeface="Times New Roman" pitchFamily="18" charset="0"/>
                <a:cs typeface="Times New Roman" pitchFamily="18" charset="0"/>
              </a:rPr>
              <a:t> s = new </a:t>
            </a:r>
            <a:r>
              <a:rPr lang="en-US" sz="1800" dirty="0" err="1" smtClean="0">
                <a:latin typeface="Times New Roman" pitchFamily="18" charset="0"/>
                <a:cs typeface="Times New Roman" pitchFamily="18" charset="0"/>
              </a:rPr>
              <a:t>ObjectInputStream</a:t>
            </a:r>
            <a:r>
              <a:rPr lang="en-US" sz="1800" dirty="0" smtClean="0">
                <a:latin typeface="Times New Roman" pitchFamily="18" charset="0"/>
                <a:cs typeface="Times New Roman" pitchFamily="18" charset="0"/>
              </a:rPr>
              <a:t>(in);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String today = (String)</a:t>
            </a:r>
            <a:r>
              <a:rPr lang="en-US" sz="1800" dirty="0" err="1" smtClean="0">
                <a:latin typeface="Times New Roman" pitchFamily="18" charset="0"/>
                <a:cs typeface="Times New Roman" pitchFamily="18" charset="0"/>
              </a:rPr>
              <a:t>s.readObject</a:t>
            </a:r>
            <a:r>
              <a:rPr lang="en-US" sz="1800" dirty="0" smtClean="0">
                <a:latin typeface="Times New Roman" pitchFamily="18" charset="0"/>
                <a:cs typeface="Times New Roman" pitchFamily="18" charset="0"/>
              </a:rPr>
              <a:t>();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Date </a:t>
            </a:r>
            <a:r>
              <a:rPr lang="en-US" sz="1800" dirty="0" err="1" smtClean="0">
                <a:latin typeface="Times New Roman" pitchFamily="18" charset="0"/>
                <a:cs typeface="Times New Roman" pitchFamily="18" charset="0"/>
              </a:rPr>
              <a:t>date</a:t>
            </a:r>
            <a:r>
              <a:rPr lang="en-US" sz="1800" dirty="0" smtClean="0">
                <a:latin typeface="Times New Roman" pitchFamily="18" charset="0"/>
                <a:cs typeface="Times New Roman" pitchFamily="18" charset="0"/>
              </a:rPr>
              <a:t> = (Date)</a:t>
            </a:r>
            <a:r>
              <a:rPr lang="en-US" sz="1800" dirty="0" err="1" smtClean="0">
                <a:latin typeface="Times New Roman" pitchFamily="18" charset="0"/>
                <a:cs typeface="Times New Roman" pitchFamily="18" charset="0"/>
              </a:rPr>
              <a:t>s.readObject</a:t>
            </a:r>
            <a:r>
              <a:rPr lang="en-US" sz="1800" dirty="0" smtClean="0">
                <a:latin typeface="Times New Roman" pitchFamily="18" charset="0"/>
                <a:cs typeface="Times New Roman" pitchFamily="18" charset="0"/>
              </a:rPr>
              <a:t>();</a:t>
            </a:r>
            <a:endParaRPr lang="en-US" sz="1800" b="0" dirty="0">
              <a:latin typeface="Times New Roman" pitchFamily="18" charset="0"/>
              <a:cs typeface="Times New Roman" pitchFamily="18" charset="0"/>
            </a:endParaRPr>
          </a:p>
        </p:txBody>
      </p:sp>
      <p:sp>
        <p:nvSpPr>
          <p:cNvPr id="3" name="Rectangle 2"/>
          <p:cNvSpPr/>
          <p:nvPr/>
        </p:nvSpPr>
        <p:spPr>
          <a:xfrm>
            <a:off x="914400" y="457200"/>
            <a:ext cx="2906565" cy="523220"/>
          </a:xfrm>
          <a:prstGeom prst="rect">
            <a:avLst/>
          </a:prstGeom>
        </p:spPr>
        <p:txBody>
          <a:bodyPr wrap="none">
            <a:spAutoFit/>
          </a:bodyPr>
          <a:lstStyle/>
          <a:p>
            <a:r>
              <a:rPr lang="en-US" sz="2800" b="1" dirty="0" smtClean="0"/>
              <a:t>Serializing Objects</a:t>
            </a:r>
            <a:endParaRPr lang="en-US" sz="28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ctrTitle"/>
          </p:nvPr>
        </p:nvSpPr>
        <p:spPr>
          <a:xfrm>
            <a:off x="685800" y="1600200"/>
            <a:ext cx="7772400" cy="4038600"/>
          </a:xfrm>
        </p:spPr>
        <p:txBody>
          <a:bodyPr>
            <a:noAutofit/>
          </a:bodyPr>
          <a:lstStyle/>
          <a:p>
            <a:pPr algn="l"/>
            <a:r>
              <a:rPr lang="en-US" sz="1800" dirty="0" smtClean="0">
                <a:latin typeface="Times New Roman" pitchFamily="18" charset="0"/>
                <a:cs typeface="Times New Roman" pitchFamily="18" charset="0"/>
              </a:rPr>
              <a:t>package m10.io;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import java.io.*;</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public class </a:t>
            </a:r>
            <a:r>
              <a:rPr lang="en-US" sz="1800" dirty="0" err="1" smtClean="0">
                <a:latin typeface="Times New Roman" pitchFamily="18" charset="0"/>
                <a:cs typeface="Times New Roman" pitchFamily="18" charset="0"/>
              </a:rPr>
              <a:t>MyClass</a:t>
            </a:r>
            <a:r>
              <a:rPr lang="en-US" sz="1800" dirty="0" smtClean="0">
                <a:latin typeface="Times New Roman" pitchFamily="18" charset="0"/>
                <a:cs typeface="Times New Roman" pitchFamily="18" charset="0"/>
              </a:rPr>
              <a:t> implements </a:t>
            </a:r>
            <a:r>
              <a:rPr lang="en-US" sz="1800" dirty="0" err="1" smtClean="0">
                <a:latin typeface="Times New Roman" pitchFamily="18" charset="0"/>
                <a:cs typeface="Times New Roman" pitchFamily="18" charset="0"/>
              </a:rPr>
              <a:t>Serializable</a:t>
            </a:r>
            <a:r>
              <a:rPr lang="en-US" sz="1800" dirty="0" smtClean="0">
                <a:latin typeface="Times New Roman" pitchFamily="18" charset="0"/>
                <a:cs typeface="Times New Roman" pitchFamily="18" charset="0"/>
              </a:rPr>
              <a:t>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String s;</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int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double d;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public </a:t>
            </a:r>
            <a:r>
              <a:rPr lang="en-US" sz="1800" dirty="0" err="1" smtClean="0">
                <a:latin typeface="Times New Roman" pitchFamily="18" charset="0"/>
                <a:cs typeface="Times New Roman" pitchFamily="18" charset="0"/>
              </a:rPr>
              <a:t>MyClass</a:t>
            </a:r>
            <a:r>
              <a:rPr lang="en-US" sz="1800" dirty="0" smtClean="0">
                <a:latin typeface="Times New Roman" pitchFamily="18" charset="0"/>
                <a:cs typeface="Times New Roman" pitchFamily="18" charset="0"/>
              </a:rPr>
              <a:t>(String s, </a:t>
            </a:r>
            <a:r>
              <a:rPr lang="en-US" sz="1800" dirty="0" err="1" smtClean="0">
                <a:latin typeface="Times New Roman" pitchFamily="18" charset="0"/>
                <a:cs typeface="Times New Roman" pitchFamily="18" charset="0"/>
              </a:rPr>
              <a:t>int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 double d)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this.s</a:t>
            </a:r>
            <a:r>
              <a:rPr lang="en-US" sz="1800" dirty="0" smtClean="0">
                <a:latin typeface="Times New Roman" pitchFamily="18" charset="0"/>
                <a:cs typeface="Times New Roman" pitchFamily="18" charset="0"/>
              </a:rPr>
              <a:t> = s; </a:t>
            </a:r>
            <a:br>
              <a:rPr lang="en-US" sz="1800" dirty="0" smtClean="0">
                <a:latin typeface="Times New Roman" pitchFamily="18" charset="0"/>
                <a:cs typeface="Times New Roman" pitchFamily="18" charset="0"/>
              </a:rPr>
            </a:br>
            <a:r>
              <a:rPr lang="en-US" sz="1800" dirty="0" err="1" smtClean="0">
                <a:latin typeface="Times New Roman" pitchFamily="18" charset="0"/>
                <a:cs typeface="Times New Roman" pitchFamily="18" charset="0"/>
              </a:rPr>
              <a:t>this.i</a:t>
            </a: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 </a:t>
            </a:r>
            <a:br>
              <a:rPr lang="en-US" sz="1800" dirty="0" smtClean="0">
                <a:latin typeface="Times New Roman" pitchFamily="18" charset="0"/>
                <a:cs typeface="Times New Roman" pitchFamily="18" charset="0"/>
              </a:rPr>
            </a:br>
            <a:r>
              <a:rPr lang="en-US" sz="1800" dirty="0" err="1" smtClean="0">
                <a:latin typeface="Times New Roman" pitchFamily="18" charset="0"/>
                <a:cs typeface="Times New Roman" pitchFamily="18" charset="0"/>
              </a:rPr>
              <a:t>this.d</a:t>
            </a:r>
            <a:r>
              <a:rPr lang="en-US" sz="1800" dirty="0" smtClean="0">
                <a:latin typeface="Times New Roman" pitchFamily="18" charset="0"/>
                <a:cs typeface="Times New Roman" pitchFamily="18" charset="0"/>
              </a:rPr>
              <a:t> = d;</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public String </a:t>
            </a:r>
            <a:r>
              <a:rPr lang="en-US" sz="1800" dirty="0" err="1" smtClean="0">
                <a:latin typeface="Times New Roman" pitchFamily="18" charset="0"/>
                <a:cs typeface="Times New Roman" pitchFamily="18" charset="0"/>
              </a:rPr>
              <a:t>toString</a:t>
            </a:r>
            <a:r>
              <a:rPr lang="en-US" sz="1800" dirty="0" smtClean="0">
                <a:latin typeface="Times New Roman" pitchFamily="18" charset="0"/>
                <a:cs typeface="Times New Roman" pitchFamily="18" charset="0"/>
              </a:rPr>
              <a:t>()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return “s=“ + s + “; </a:t>
            </a:r>
            <a:r>
              <a:rPr lang="en-US" sz="18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 + “; d=“ + d;</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t>
            </a:r>
            <a:endParaRPr lang="en-US" sz="1800" b="0" dirty="0">
              <a:latin typeface="Times New Roman" pitchFamily="18" charset="0"/>
              <a:cs typeface="Times New Roman" pitchFamily="18" charset="0"/>
            </a:endParaRPr>
          </a:p>
        </p:txBody>
      </p:sp>
      <p:sp>
        <p:nvSpPr>
          <p:cNvPr id="3" name="Rectangle 2"/>
          <p:cNvSpPr/>
          <p:nvPr/>
        </p:nvSpPr>
        <p:spPr>
          <a:xfrm>
            <a:off x="914400" y="457200"/>
            <a:ext cx="3081421" cy="523220"/>
          </a:xfrm>
          <a:prstGeom prst="rect">
            <a:avLst/>
          </a:prstGeom>
        </p:spPr>
        <p:txBody>
          <a:bodyPr wrap="none">
            <a:spAutoFit/>
          </a:bodyPr>
          <a:lstStyle/>
          <a:p>
            <a:r>
              <a:rPr lang="en-US" sz="2800" b="1" dirty="0" smtClean="0"/>
              <a:t>Object Serialization</a:t>
            </a:r>
            <a:endParaRPr lang="en-US" sz="28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ctrTitle"/>
          </p:nvPr>
        </p:nvSpPr>
        <p:spPr>
          <a:xfrm>
            <a:off x="685800" y="1600200"/>
            <a:ext cx="7772400" cy="4038600"/>
          </a:xfrm>
        </p:spPr>
        <p:txBody>
          <a:bodyPr>
            <a:noAutofit/>
          </a:bodyPr>
          <a:lstStyle/>
          <a:p>
            <a:pPr algn="l"/>
            <a:r>
              <a:rPr lang="en-US" sz="1800" dirty="0" smtClean="0">
                <a:latin typeface="Times New Roman" pitchFamily="18" charset="0"/>
                <a:cs typeface="Times New Roman" pitchFamily="18" charset="0"/>
              </a:rPr>
              <a:t>public class </a:t>
            </a:r>
            <a:r>
              <a:rPr lang="en-US" sz="1800" dirty="0" err="1" smtClean="0">
                <a:latin typeface="Times New Roman" pitchFamily="18" charset="0"/>
                <a:cs typeface="Times New Roman" pitchFamily="18" charset="0"/>
              </a:rPr>
              <a:t>SerializationDemo</a:t>
            </a:r>
            <a:r>
              <a:rPr lang="en-US" sz="1800" dirty="0" smtClean="0">
                <a:latin typeface="Times New Roman" pitchFamily="18" charset="0"/>
                <a:cs typeface="Times New Roman" pitchFamily="18" charset="0"/>
              </a:rPr>
              <a:t>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public static void main(String </a:t>
            </a:r>
            <a:r>
              <a:rPr lang="en-US" sz="1800" dirty="0" err="1" smtClean="0">
                <a:latin typeface="Times New Roman" pitchFamily="18" charset="0"/>
                <a:cs typeface="Times New Roman" pitchFamily="18" charset="0"/>
              </a:rPr>
              <a:t>args</a:t>
            </a:r>
            <a:r>
              <a:rPr lang="en-US" sz="1800" dirty="0" smtClean="0">
                <a:latin typeface="Times New Roman" pitchFamily="18" charset="0"/>
                <a:cs typeface="Times New Roman" pitchFamily="18" charset="0"/>
              </a:rPr>
              <a:t>[])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try {</a:t>
            </a:r>
            <a:br>
              <a:rPr lang="en-US" sz="1800" dirty="0" smtClean="0">
                <a:latin typeface="Times New Roman" pitchFamily="18" charset="0"/>
                <a:cs typeface="Times New Roman" pitchFamily="18" charset="0"/>
              </a:rPr>
            </a:br>
            <a:r>
              <a:rPr lang="en-US" sz="1800" dirty="0" err="1" smtClean="0">
                <a:latin typeface="Times New Roman" pitchFamily="18" charset="0"/>
                <a:cs typeface="Times New Roman" pitchFamily="18" charset="0"/>
              </a:rPr>
              <a:t>MyClass</a:t>
            </a:r>
            <a:r>
              <a:rPr lang="en-US" sz="1800" dirty="0" smtClean="0">
                <a:latin typeface="Times New Roman" pitchFamily="18" charset="0"/>
                <a:cs typeface="Times New Roman" pitchFamily="18" charset="0"/>
              </a:rPr>
              <a:t> object1 = new </a:t>
            </a:r>
            <a:r>
              <a:rPr lang="en-US" sz="1800" dirty="0" err="1" smtClean="0">
                <a:latin typeface="Times New Roman" pitchFamily="18" charset="0"/>
                <a:cs typeface="Times New Roman" pitchFamily="18" charset="0"/>
              </a:rPr>
              <a:t>MyClass</a:t>
            </a:r>
            <a:r>
              <a:rPr lang="en-US" sz="1800" dirty="0" smtClean="0">
                <a:latin typeface="Times New Roman" pitchFamily="18" charset="0"/>
                <a:cs typeface="Times New Roman" pitchFamily="18" charset="0"/>
              </a:rPr>
              <a:t>(“Hello”, -7, 2.7e10);</a:t>
            </a:r>
            <a:br>
              <a:rPr lang="en-US" sz="1800" dirty="0" smtClean="0">
                <a:latin typeface="Times New Roman" pitchFamily="18" charset="0"/>
                <a:cs typeface="Times New Roman" pitchFamily="18" charset="0"/>
              </a:rPr>
            </a:br>
            <a:r>
              <a:rPr lang="en-US" sz="1800" dirty="0" err="1" smtClean="0">
                <a:latin typeface="Times New Roman" pitchFamily="18" charset="0"/>
                <a:cs typeface="Times New Roman" pitchFamily="18" charset="0"/>
              </a:rPr>
              <a:t>System.out.println</a:t>
            </a:r>
            <a:r>
              <a:rPr lang="en-US" sz="1800" dirty="0" smtClean="0">
                <a:latin typeface="Times New Roman" pitchFamily="18" charset="0"/>
                <a:cs typeface="Times New Roman" pitchFamily="18" charset="0"/>
              </a:rPr>
              <a:t>(“object1; “ + object1);</a:t>
            </a:r>
            <a:br>
              <a:rPr lang="en-US" sz="1800" dirty="0" smtClean="0">
                <a:latin typeface="Times New Roman" pitchFamily="18" charset="0"/>
                <a:cs typeface="Times New Roman" pitchFamily="18" charset="0"/>
              </a:rPr>
            </a:br>
            <a:r>
              <a:rPr lang="en-US" sz="1800" dirty="0" err="1" smtClean="0">
                <a:latin typeface="Times New Roman" pitchFamily="18" charset="0"/>
                <a:cs typeface="Times New Roman" pitchFamily="18" charset="0"/>
              </a:rPr>
              <a:t>FileOutputStream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fos</a:t>
            </a:r>
            <a:r>
              <a:rPr lang="en-US" sz="1800" dirty="0" smtClean="0">
                <a:latin typeface="Times New Roman" pitchFamily="18" charset="0"/>
                <a:cs typeface="Times New Roman" pitchFamily="18" charset="0"/>
              </a:rPr>
              <a:t> = new </a:t>
            </a:r>
            <a:r>
              <a:rPr lang="en-US" sz="1800" dirty="0" err="1" smtClean="0">
                <a:latin typeface="Times New Roman" pitchFamily="18" charset="0"/>
                <a:cs typeface="Times New Roman" pitchFamily="18" charset="0"/>
              </a:rPr>
              <a:t>FileOutputStream</a:t>
            </a:r>
            <a:r>
              <a:rPr lang="en-US" sz="1800" dirty="0" smtClean="0">
                <a:latin typeface="Times New Roman" pitchFamily="18" charset="0"/>
                <a:cs typeface="Times New Roman" pitchFamily="18" charset="0"/>
              </a:rPr>
              <a:t>(“serial”);</a:t>
            </a:r>
            <a:br>
              <a:rPr lang="en-US" sz="1800" dirty="0" smtClean="0">
                <a:latin typeface="Times New Roman" pitchFamily="18" charset="0"/>
                <a:cs typeface="Times New Roman" pitchFamily="18" charset="0"/>
              </a:rPr>
            </a:br>
            <a:r>
              <a:rPr lang="en-US" sz="1800" dirty="0" err="1" smtClean="0">
                <a:latin typeface="Times New Roman" pitchFamily="18" charset="0"/>
                <a:cs typeface="Times New Roman" pitchFamily="18" charset="0"/>
              </a:rPr>
              <a:t>ObjectOutputStream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oos</a:t>
            </a:r>
            <a:r>
              <a:rPr lang="en-US" sz="1800" dirty="0" smtClean="0">
                <a:latin typeface="Times New Roman" pitchFamily="18" charset="0"/>
                <a:cs typeface="Times New Roman" pitchFamily="18" charset="0"/>
              </a:rPr>
              <a:t> = new </a:t>
            </a:r>
            <a:r>
              <a:rPr lang="en-US" sz="1800" dirty="0" err="1" smtClean="0">
                <a:latin typeface="Times New Roman" pitchFamily="18" charset="0"/>
                <a:cs typeface="Times New Roman" pitchFamily="18" charset="0"/>
              </a:rPr>
              <a:t>ObjectOutputStream</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fos</a:t>
            </a: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err="1" smtClean="0">
                <a:latin typeface="Times New Roman" pitchFamily="18" charset="0"/>
                <a:cs typeface="Times New Roman" pitchFamily="18" charset="0"/>
              </a:rPr>
              <a:t>oos.writeObject</a:t>
            </a:r>
            <a:r>
              <a:rPr lang="en-US" sz="1800" dirty="0" smtClean="0">
                <a:latin typeface="Times New Roman" pitchFamily="18" charset="0"/>
                <a:cs typeface="Times New Roman" pitchFamily="18" charset="0"/>
              </a:rPr>
              <a:t>(object1);</a:t>
            </a:r>
            <a:br>
              <a:rPr lang="en-US" sz="1800" dirty="0" smtClean="0">
                <a:latin typeface="Times New Roman" pitchFamily="18" charset="0"/>
                <a:cs typeface="Times New Roman" pitchFamily="18" charset="0"/>
              </a:rPr>
            </a:br>
            <a:r>
              <a:rPr lang="en-US" sz="1800" dirty="0" err="1" smtClean="0">
                <a:latin typeface="Times New Roman" pitchFamily="18" charset="0"/>
                <a:cs typeface="Times New Roman" pitchFamily="18" charset="0"/>
              </a:rPr>
              <a:t>oos.flush</a:t>
            </a: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err="1" smtClean="0">
                <a:latin typeface="Times New Roman" pitchFamily="18" charset="0"/>
                <a:cs typeface="Times New Roman" pitchFamily="18" charset="0"/>
              </a:rPr>
              <a:t>oos.close</a:t>
            </a: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catch(Exception e) {</a:t>
            </a:r>
            <a:br>
              <a:rPr lang="en-US" sz="1800" dirty="0" smtClean="0">
                <a:latin typeface="Times New Roman" pitchFamily="18" charset="0"/>
                <a:cs typeface="Times New Roman" pitchFamily="18" charset="0"/>
              </a:rPr>
            </a:br>
            <a:r>
              <a:rPr lang="en-US" sz="1800" dirty="0" err="1" smtClean="0">
                <a:latin typeface="Times New Roman" pitchFamily="18" charset="0"/>
                <a:cs typeface="Times New Roman" pitchFamily="18" charset="0"/>
              </a:rPr>
              <a:t>System.out.println</a:t>
            </a:r>
            <a:r>
              <a:rPr lang="en-US" sz="1800" dirty="0" smtClean="0">
                <a:latin typeface="Times New Roman" pitchFamily="18" charset="0"/>
                <a:cs typeface="Times New Roman" pitchFamily="18" charset="0"/>
              </a:rPr>
              <a:t>(“Exception during serialization:“+ e);</a:t>
            </a:r>
            <a:br>
              <a:rPr lang="en-US" sz="1800" dirty="0" smtClean="0">
                <a:latin typeface="Times New Roman" pitchFamily="18" charset="0"/>
                <a:cs typeface="Times New Roman" pitchFamily="18" charset="0"/>
              </a:rPr>
            </a:br>
            <a:r>
              <a:rPr lang="en-US" sz="1800" dirty="0" err="1" smtClean="0">
                <a:latin typeface="Times New Roman" pitchFamily="18" charset="0"/>
                <a:cs typeface="Times New Roman" pitchFamily="18" charset="0"/>
              </a:rPr>
              <a:t>System.exit</a:t>
            </a:r>
            <a:r>
              <a:rPr lang="en-US" sz="1800" dirty="0" smtClean="0">
                <a:latin typeface="Times New Roman" pitchFamily="18" charset="0"/>
                <a:cs typeface="Times New Roman" pitchFamily="18" charset="0"/>
              </a:rPr>
              <a:t>(0);</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a:t>
            </a:r>
          </a:p>
        </p:txBody>
      </p:sp>
      <p:sp>
        <p:nvSpPr>
          <p:cNvPr id="3" name="Rectangle 2"/>
          <p:cNvSpPr/>
          <p:nvPr/>
        </p:nvSpPr>
        <p:spPr>
          <a:xfrm>
            <a:off x="914400" y="457200"/>
            <a:ext cx="3081421" cy="523220"/>
          </a:xfrm>
          <a:prstGeom prst="rect">
            <a:avLst/>
          </a:prstGeom>
        </p:spPr>
        <p:txBody>
          <a:bodyPr wrap="none">
            <a:spAutoFit/>
          </a:bodyPr>
          <a:lstStyle/>
          <a:p>
            <a:r>
              <a:rPr lang="en-US" sz="2800" b="1" dirty="0" smtClean="0"/>
              <a:t>Object Serialization</a:t>
            </a:r>
            <a:endParaRPr lang="en-US" sz="28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ctrTitle"/>
          </p:nvPr>
        </p:nvSpPr>
        <p:spPr>
          <a:xfrm>
            <a:off x="685800" y="1600200"/>
            <a:ext cx="7772400" cy="4038600"/>
          </a:xfrm>
        </p:spPr>
        <p:txBody>
          <a:bodyPr>
            <a:noAutofit/>
          </a:bodyPr>
          <a:lstStyle/>
          <a:p>
            <a:pPr algn="l"/>
            <a:r>
              <a:rPr lang="en-US" sz="1800" dirty="0" smtClean="0">
                <a:latin typeface="Times New Roman" pitchFamily="18" charset="0"/>
                <a:cs typeface="Times New Roman" pitchFamily="18" charset="0"/>
              </a:rPr>
              <a:t>// Object </a:t>
            </a:r>
            <a:r>
              <a:rPr lang="en-US" sz="1800" dirty="0" err="1" smtClean="0">
                <a:latin typeface="Times New Roman" pitchFamily="18" charset="0"/>
                <a:cs typeface="Times New Roman" pitchFamily="18" charset="0"/>
              </a:rPr>
              <a:t>Deserialization</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try {</a:t>
            </a:r>
            <a:br>
              <a:rPr lang="en-US" sz="1800" dirty="0" smtClean="0">
                <a:latin typeface="Times New Roman" pitchFamily="18" charset="0"/>
                <a:cs typeface="Times New Roman" pitchFamily="18" charset="0"/>
              </a:rPr>
            </a:br>
            <a:r>
              <a:rPr lang="en-US" sz="1800" dirty="0" err="1" smtClean="0">
                <a:latin typeface="Times New Roman" pitchFamily="18" charset="0"/>
                <a:cs typeface="Times New Roman" pitchFamily="18" charset="0"/>
              </a:rPr>
              <a:t>MyClass</a:t>
            </a:r>
            <a:r>
              <a:rPr lang="en-US" sz="1800" dirty="0" smtClean="0">
                <a:latin typeface="Times New Roman" pitchFamily="18" charset="0"/>
                <a:cs typeface="Times New Roman" pitchFamily="18" charset="0"/>
              </a:rPr>
              <a:t> object2;</a:t>
            </a:r>
            <a:br>
              <a:rPr lang="en-US" sz="1800" dirty="0" smtClean="0">
                <a:latin typeface="Times New Roman" pitchFamily="18" charset="0"/>
                <a:cs typeface="Times New Roman" pitchFamily="18" charset="0"/>
              </a:rPr>
            </a:br>
            <a:r>
              <a:rPr lang="en-US" sz="1800" dirty="0" err="1" smtClean="0">
                <a:latin typeface="Times New Roman" pitchFamily="18" charset="0"/>
                <a:cs typeface="Times New Roman" pitchFamily="18" charset="0"/>
              </a:rPr>
              <a:t>FileInputStream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fis</a:t>
            </a:r>
            <a:r>
              <a:rPr lang="en-US" sz="1800" dirty="0" smtClean="0">
                <a:latin typeface="Times New Roman" pitchFamily="18" charset="0"/>
                <a:cs typeface="Times New Roman" pitchFamily="18" charset="0"/>
              </a:rPr>
              <a:t> = new </a:t>
            </a:r>
            <a:r>
              <a:rPr lang="en-US" sz="1800" dirty="0" err="1" smtClean="0">
                <a:latin typeface="Times New Roman" pitchFamily="18" charset="0"/>
                <a:cs typeface="Times New Roman" pitchFamily="18" charset="0"/>
              </a:rPr>
              <a:t>FileInputStream</a:t>
            </a:r>
            <a:r>
              <a:rPr lang="en-US" sz="1800" dirty="0" smtClean="0">
                <a:latin typeface="Times New Roman" pitchFamily="18" charset="0"/>
                <a:cs typeface="Times New Roman" pitchFamily="18" charset="0"/>
              </a:rPr>
              <a:t>(“serial”);</a:t>
            </a:r>
            <a:br>
              <a:rPr lang="en-US" sz="1800" dirty="0" smtClean="0">
                <a:latin typeface="Times New Roman" pitchFamily="18" charset="0"/>
                <a:cs typeface="Times New Roman" pitchFamily="18" charset="0"/>
              </a:rPr>
            </a:br>
            <a:r>
              <a:rPr lang="en-US" sz="1800" dirty="0" err="1" smtClean="0">
                <a:latin typeface="Times New Roman" pitchFamily="18" charset="0"/>
                <a:cs typeface="Times New Roman" pitchFamily="18" charset="0"/>
              </a:rPr>
              <a:t>ObjectInputStream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ois</a:t>
            </a:r>
            <a:r>
              <a:rPr lang="en-US" sz="1800" dirty="0" smtClean="0">
                <a:latin typeface="Times New Roman" pitchFamily="18" charset="0"/>
                <a:cs typeface="Times New Roman" pitchFamily="18" charset="0"/>
              </a:rPr>
              <a:t> = new </a:t>
            </a:r>
            <a:r>
              <a:rPr lang="en-US" sz="1800" dirty="0" err="1" smtClean="0">
                <a:latin typeface="Times New Roman" pitchFamily="18" charset="0"/>
                <a:cs typeface="Times New Roman" pitchFamily="18" charset="0"/>
              </a:rPr>
              <a:t>ObjectInputSream</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fis</a:t>
            </a: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object2 = (</a:t>
            </a:r>
            <a:r>
              <a:rPr lang="en-US" sz="1800" dirty="0" err="1" smtClean="0">
                <a:latin typeface="Times New Roman" pitchFamily="18" charset="0"/>
                <a:cs typeface="Times New Roman" pitchFamily="18" charset="0"/>
              </a:rPr>
              <a:t>MyClass</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ois.readObject</a:t>
            </a: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err="1" smtClean="0">
                <a:latin typeface="Times New Roman" pitchFamily="18" charset="0"/>
                <a:cs typeface="Times New Roman" pitchFamily="18" charset="0"/>
              </a:rPr>
              <a:t>ois.close</a:t>
            </a: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err="1" smtClean="0">
                <a:latin typeface="Times New Roman" pitchFamily="18" charset="0"/>
                <a:cs typeface="Times New Roman" pitchFamily="18" charset="0"/>
              </a:rPr>
              <a:t>System.out.println</a:t>
            </a:r>
            <a:r>
              <a:rPr lang="en-US" sz="1800" dirty="0" smtClean="0">
                <a:latin typeface="Times New Roman" pitchFamily="18" charset="0"/>
                <a:cs typeface="Times New Roman" pitchFamily="18" charset="0"/>
              </a:rPr>
              <a:t>(“object2: “ + object2);</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catch(Exception e) {</a:t>
            </a:r>
            <a:br>
              <a:rPr lang="en-US" sz="1800" dirty="0" smtClean="0">
                <a:latin typeface="Times New Roman" pitchFamily="18" charset="0"/>
                <a:cs typeface="Times New Roman" pitchFamily="18" charset="0"/>
              </a:rPr>
            </a:br>
            <a:r>
              <a:rPr lang="en-US" sz="1800" dirty="0" err="1" smtClean="0">
                <a:latin typeface="Times New Roman" pitchFamily="18" charset="0"/>
                <a:cs typeface="Times New Roman" pitchFamily="18" charset="0"/>
              </a:rPr>
              <a:t>System.out.println</a:t>
            </a:r>
            <a:r>
              <a:rPr lang="en-US" sz="1800" dirty="0" smtClean="0">
                <a:latin typeface="Times New Roman" pitchFamily="18" charset="0"/>
                <a:cs typeface="Times New Roman" pitchFamily="18" charset="0"/>
              </a:rPr>
              <a:t>(“Exception during </a:t>
            </a:r>
            <a:r>
              <a:rPr lang="en-US" sz="1800" dirty="0" err="1" smtClean="0">
                <a:latin typeface="Times New Roman" pitchFamily="18" charset="0"/>
                <a:cs typeface="Times New Roman" pitchFamily="18" charset="0"/>
              </a:rPr>
              <a:t>deserialization</a:t>
            </a:r>
            <a:r>
              <a:rPr lang="en-US" sz="1800" dirty="0" smtClean="0">
                <a:latin typeface="Times New Roman" pitchFamily="18" charset="0"/>
                <a:cs typeface="Times New Roman" pitchFamily="18" charset="0"/>
              </a:rPr>
              <a:t>: “ + e);</a:t>
            </a:r>
            <a:br>
              <a:rPr lang="en-US" sz="1800" dirty="0" smtClean="0">
                <a:latin typeface="Times New Roman" pitchFamily="18" charset="0"/>
                <a:cs typeface="Times New Roman" pitchFamily="18" charset="0"/>
              </a:rPr>
            </a:br>
            <a:r>
              <a:rPr lang="en-US" sz="1800" dirty="0" err="1" smtClean="0">
                <a:latin typeface="Times New Roman" pitchFamily="18" charset="0"/>
                <a:cs typeface="Times New Roman" pitchFamily="18" charset="0"/>
              </a:rPr>
              <a:t>System.exit</a:t>
            </a:r>
            <a:r>
              <a:rPr lang="en-US" sz="1800" dirty="0" smtClean="0">
                <a:latin typeface="Times New Roman" pitchFamily="18" charset="0"/>
                <a:cs typeface="Times New Roman" pitchFamily="18" charset="0"/>
              </a:rPr>
              <a:t>(0);</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a:t>
            </a:r>
          </a:p>
        </p:txBody>
      </p:sp>
      <p:sp>
        <p:nvSpPr>
          <p:cNvPr id="3" name="Rectangle 2"/>
          <p:cNvSpPr/>
          <p:nvPr/>
        </p:nvSpPr>
        <p:spPr>
          <a:xfrm>
            <a:off x="914400" y="457200"/>
            <a:ext cx="3081421" cy="523220"/>
          </a:xfrm>
          <a:prstGeom prst="rect">
            <a:avLst/>
          </a:prstGeom>
        </p:spPr>
        <p:txBody>
          <a:bodyPr wrap="none">
            <a:spAutoFit/>
          </a:bodyPr>
          <a:lstStyle/>
          <a:p>
            <a:r>
              <a:rPr lang="en-US" sz="2800" b="1" dirty="0" smtClean="0"/>
              <a:t>Object Serialization</a:t>
            </a:r>
            <a:endParaRPr lang="en-US" sz="28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ctrTitle"/>
          </p:nvPr>
        </p:nvSpPr>
        <p:spPr>
          <a:xfrm>
            <a:off x="685800" y="1600200"/>
            <a:ext cx="7772400" cy="4038600"/>
          </a:xfrm>
        </p:spPr>
        <p:txBody>
          <a:bodyPr>
            <a:noAutofit/>
          </a:bodyPr>
          <a:lstStyle/>
          <a:p>
            <a:pPr algn="l"/>
            <a:r>
              <a:rPr lang="en-US" sz="1800" dirty="0" smtClean="0">
                <a:latin typeface="Times New Roman" pitchFamily="18" charset="0"/>
                <a:cs typeface="Times New Roman" pitchFamily="18" charset="0"/>
              </a:rPr>
              <a:t>transient keyword is used in Object Serialization.</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By default, when you serialize an object, all its fields are serialized except for static variables. When you construct this object back from its persistent state,</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you will get the values of all the fields that are serialized(except static variables).</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If you do not want to store the value of a particular non-static field, then you can declare this field as transient.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This keyword is used only with a variable declaration.</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endParaRPr lang="en-US" sz="1800" dirty="0" smtClean="0">
              <a:latin typeface="Times New Roman" pitchFamily="18" charset="0"/>
              <a:cs typeface="Times New Roman" pitchFamily="18" charset="0"/>
            </a:endParaRPr>
          </a:p>
        </p:txBody>
      </p:sp>
      <p:sp>
        <p:nvSpPr>
          <p:cNvPr id="3" name="Rectangle 2"/>
          <p:cNvSpPr/>
          <p:nvPr/>
        </p:nvSpPr>
        <p:spPr>
          <a:xfrm>
            <a:off x="914400" y="457200"/>
            <a:ext cx="3708964" cy="523220"/>
          </a:xfrm>
          <a:prstGeom prst="rect">
            <a:avLst/>
          </a:prstGeom>
        </p:spPr>
        <p:txBody>
          <a:bodyPr wrap="none">
            <a:spAutoFit/>
          </a:bodyPr>
          <a:lstStyle/>
          <a:p>
            <a:r>
              <a:rPr lang="en-US" sz="2800" b="1" dirty="0" smtClean="0"/>
              <a:t>The keyword : transient</a:t>
            </a:r>
            <a:endParaRPr lang="en-US" sz="28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ctrTitle"/>
          </p:nvPr>
        </p:nvSpPr>
        <p:spPr>
          <a:xfrm>
            <a:off x="762000" y="1600200"/>
            <a:ext cx="7772400" cy="2895600"/>
          </a:xfrm>
        </p:spPr>
        <p:txBody>
          <a:bodyPr>
            <a:noAutofit/>
          </a:bodyPr>
          <a:lstStyle/>
          <a:p>
            <a:pPr algn="l"/>
            <a:r>
              <a:rPr lang="en-US" sz="1800" dirty="0" smtClean="0">
                <a:latin typeface="Times New Roman" pitchFamily="18" charset="0"/>
                <a:cs typeface="Times New Roman" pitchFamily="18" charset="0"/>
              </a:rPr>
              <a:t>Transient keyword provides us with the ability to control the ser </a:t>
            </a:r>
            <a:r>
              <a:rPr lang="en-US" sz="1800" dirty="0" err="1" smtClean="0">
                <a:latin typeface="Times New Roman" pitchFamily="18" charset="0"/>
                <a:cs typeface="Times New Roman" pitchFamily="18" charset="0"/>
              </a:rPr>
              <a:t>ialization</a:t>
            </a:r>
            <a:r>
              <a:rPr lang="en-US" sz="1800" dirty="0" smtClean="0">
                <a:latin typeface="Times New Roman" pitchFamily="18" charset="0"/>
                <a:cs typeface="Times New Roman" pitchFamily="18" charset="0"/>
              </a:rPr>
              <a:t> process and gives us the flexibility to exclude some of object properties from serialization process.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Sometimes, it does make sense not to serialize certain attributes of an object. For e.g. If you are developing an application for Weather forecasting and you have created objects that store current weather conditions, the n storing current temperature does not make much sense, since temperature keeps fluctuating and you may not require the temp data at a later date when you de-serialize this object.</a:t>
            </a:r>
          </a:p>
        </p:txBody>
      </p:sp>
      <p:sp>
        <p:nvSpPr>
          <p:cNvPr id="3" name="Rectangle 2"/>
          <p:cNvSpPr/>
          <p:nvPr/>
        </p:nvSpPr>
        <p:spPr>
          <a:xfrm>
            <a:off x="914400" y="457200"/>
            <a:ext cx="3708964" cy="523220"/>
          </a:xfrm>
          <a:prstGeom prst="rect">
            <a:avLst/>
          </a:prstGeom>
        </p:spPr>
        <p:txBody>
          <a:bodyPr wrap="none">
            <a:spAutoFit/>
          </a:bodyPr>
          <a:lstStyle/>
          <a:p>
            <a:r>
              <a:rPr lang="en-US" sz="2800" b="1" dirty="0" smtClean="0"/>
              <a:t>The keyword : transient</a:t>
            </a:r>
            <a:endParaRPr lang="en-US" sz="2800"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ctrTitle"/>
          </p:nvPr>
        </p:nvSpPr>
        <p:spPr>
          <a:xfrm>
            <a:off x="762000" y="1600200"/>
            <a:ext cx="7772400" cy="2895600"/>
          </a:xfrm>
        </p:spPr>
        <p:txBody>
          <a:bodyPr>
            <a:noAutofit/>
          </a:bodyPr>
          <a:lstStyle/>
          <a:p>
            <a:pPr algn="l"/>
            <a:r>
              <a:rPr lang="en-US" sz="1800" dirty="0" smtClean="0">
                <a:latin typeface="Times New Roman" pitchFamily="18" charset="0"/>
                <a:cs typeface="Times New Roman" pitchFamily="18" charset="0"/>
              </a:rPr>
              <a:t>import java.io.*;</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class Xyz implements </a:t>
            </a:r>
            <a:r>
              <a:rPr lang="en-US" sz="1800" dirty="0" err="1" smtClean="0">
                <a:latin typeface="Times New Roman" pitchFamily="18" charset="0"/>
                <a:cs typeface="Times New Roman" pitchFamily="18" charset="0"/>
              </a:rPr>
              <a:t>Serializable</a:t>
            </a:r>
            <a:r>
              <a:rPr lang="en-US" sz="1800" dirty="0" smtClean="0">
                <a:latin typeface="Times New Roman" pitchFamily="18" charset="0"/>
                <a:cs typeface="Times New Roman" pitchFamily="18" charset="0"/>
              </a:rPr>
              <a:t>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double d1;</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transient double d2;</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static double d3;</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void m1() {</a:t>
            </a:r>
            <a:br>
              <a:rPr lang="en-US" sz="1800" dirty="0" smtClean="0">
                <a:latin typeface="Times New Roman" pitchFamily="18" charset="0"/>
                <a:cs typeface="Times New Roman" pitchFamily="18" charset="0"/>
              </a:rPr>
            </a:br>
            <a:r>
              <a:rPr lang="en-US" sz="1800" dirty="0" err="1" smtClean="0">
                <a:latin typeface="Times New Roman" pitchFamily="18" charset="0"/>
                <a:cs typeface="Times New Roman" pitchFamily="18" charset="0"/>
              </a:rPr>
              <a:t>System.out.println</a:t>
            </a:r>
            <a:r>
              <a:rPr lang="en-US" sz="1800" dirty="0" smtClean="0">
                <a:latin typeface="Times New Roman" pitchFamily="18" charset="0"/>
                <a:cs typeface="Times New Roman" pitchFamily="18" charset="0"/>
              </a:rPr>
              <a:t>("The value of d1 is :" +d1);</a:t>
            </a:r>
            <a:br>
              <a:rPr lang="en-US" sz="1800" dirty="0" smtClean="0">
                <a:latin typeface="Times New Roman" pitchFamily="18" charset="0"/>
                <a:cs typeface="Times New Roman" pitchFamily="18" charset="0"/>
              </a:rPr>
            </a:br>
            <a:r>
              <a:rPr lang="en-US" sz="1800" dirty="0" err="1" smtClean="0">
                <a:latin typeface="Times New Roman" pitchFamily="18" charset="0"/>
                <a:cs typeface="Times New Roman" pitchFamily="18" charset="0"/>
              </a:rPr>
              <a:t>System.out.println</a:t>
            </a:r>
            <a:r>
              <a:rPr lang="en-US" sz="1800" dirty="0" smtClean="0">
                <a:latin typeface="Times New Roman" pitchFamily="18" charset="0"/>
                <a:cs typeface="Times New Roman" pitchFamily="18" charset="0"/>
              </a:rPr>
              <a:t>("The value of d2 is :" +d2);</a:t>
            </a:r>
            <a:br>
              <a:rPr lang="en-US" sz="1800" dirty="0" smtClean="0">
                <a:latin typeface="Times New Roman" pitchFamily="18" charset="0"/>
                <a:cs typeface="Times New Roman" pitchFamily="18" charset="0"/>
              </a:rPr>
            </a:br>
            <a:r>
              <a:rPr lang="en-US" sz="1800" dirty="0" err="1" smtClean="0">
                <a:latin typeface="Times New Roman" pitchFamily="18" charset="0"/>
                <a:cs typeface="Times New Roman" pitchFamily="18" charset="0"/>
              </a:rPr>
              <a:t>System.out.println</a:t>
            </a:r>
            <a:r>
              <a:rPr lang="en-US" sz="1800" dirty="0" smtClean="0">
                <a:latin typeface="Times New Roman" pitchFamily="18" charset="0"/>
                <a:cs typeface="Times New Roman" pitchFamily="18" charset="0"/>
              </a:rPr>
              <a:t>("The value of d3 is :" +d3);</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a:t>
            </a:r>
          </a:p>
        </p:txBody>
      </p:sp>
      <p:sp>
        <p:nvSpPr>
          <p:cNvPr id="3" name="Rectangle 2"/>
          <p:cNvSpPr/>
          <p:nvPr/>
        </p:nvSpPr>
        <p:spPr>
          <a:xfrm>
            <a:off x="914400" y="457200"/>
            <a:ext cx="3708964" cy="523220"/>
          </a:xfrm>
          <a:prstGeom prst="rect">
            <a:avLst/>
          </a:prstGeom>
        </p:spPr>
        <p:txBody>
          <a:bodyPr wrap="none">
            <a:spAutoFit/>
          </a:bodyPr>
          <a:lstStyle/>
          <a:p>
            <a:r>
              <a:rPr lang="en-US" sz="2800" b="1" dirty="0" smtClean="0"/>
              <a:t>The keyword : transient</a:t>
            </a:r>
            <a:endParaRPr lang="en-US" sz="2800"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ctrTitle"/>
          </p:nvPr>
        </p:nvSpPr>
        <p:spPr>
          <a:xfrm>
            <a:off x="762000" y="1600200"/>
            <a:ext cx="7772400" cy="3657600"/>
          </a:xfrm>
        </p:spPr>
        <p:txBody>
          <a:bodyPr>
            <a:noAutofit/>
          </a:bodyPr>
          <a:lstStyle/>
          <a:p>
            <a:pPr algn="l"/>
            <a:r>
              <a:rPr lang="en-US" sz="1800" dirty="0" smtClean="0">
                <a:latin typeface="Times New Roman" pitchFamily="18" charset="0"/>
                <a:cs typeface="Times New Roman" pitchFamily="18" charset="0"/>
              </a:rPr>
              <a:t>class TransientExample1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public static void main(String [] </a:t>
            </a:r>
            <a:r>
              <a:rPr lang="en-US" sz="1800" dirty="0" err="1" smtClean="0">
                <a:latin typeface="Times New Roman" pitchFamily="18" charset="0"/>
                <a:cs typeface="Times New Roman" pitchFamily="18" charset="0"/>
              </a:rPr>
              <a:t>args</a:t>
            </a:r>
            <a:r>
              <a:rPr lang="en-US" sz="1800" dirty="0" smtClean="0">
                <a:latin typeface="Times New Roman" pitchFamily="18" charset="0"/>
                <a:cs typeface="Times New Roman" pitchFamily="18" charset="0"/>
              </a:rPr>
              <a:t>) throws </a:t>
            </a:r>
            <a:r>
              <a:rPr lang="en-US" sz="1800" dirty="0" err="1" smtClean="0">
                <a:latin typeface="Times New Roman" pitchFamily="18" charset="0"/>
                <a:cs typeface="Times New Roman" pitchFamily="18" charset="0"/>
              </a:rPr>
              <a:t>IOException</a:t>
            </a:r>
            <a:r>
              <a:rPr lang="en-US" sz="1800" dirty="0" smtClean="0">
                <a:latin typeface="Times New Roman" pitchFamily="18" charset="0"/>
                <a:cs typeface="Times New Roman" pitchFamily="18" charset="0"/>
              </a:rPr>
              <a:t>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Xyz x = new Xyz();</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x.d1=10.3;</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x.d2=20.5;</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x.d3=99.99;</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x.m1();</a:t>
            </a:r>
            <a:br>
              <a:rPr lang="en-US" sz="1800" dirty="0" smtClean="0">
                <a:latin typeface="Times New Roman" pitchFamily="18" charset="0"/>
                <a:cs typeface="Times New Roman" pitchFamily="18" charset="0"/>
              </a:rPr>
            </a:br>
            <a:r>
              <a:rPr lang="en-US" sz="1800" dirty="0" err="1" smtClean="0">
                <a:latin typeface="Times New Roman" pitchFamily="18" charset="0"/>
                <a:cs typeface="Times New Roman" pitchFamily="18" charset="0"/>
              </a:rPr>
              <a:t>FileOutputStream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fx</a:t>
            </a:r>
            <a:r>
              <a:rPr lang="en-US" sz="1800" dirty="0" smtClean="0">
                <a:latin typeface="Times New Roman" pitchFamily="18" charset="0"/>
                <a:cs typeface="Times New Roman" pitchFamily="18" charset="0"/>
              </a:rPr>
              <a:t> = new </a:t>
            </a:r>
            <a:r>
              <a:rPr lang="en-US" sz="1800" dirty="0" err="1" smtClean="0">
                <a:latin typeface="Times New Roman" pitchFamily="18" charset="0"/>
                <a:cs typeface="Times New Roman" pitchFamily="18" charset="0"/>
              </a:rPr>
              <a:t>FileOutputStream</a:t>
            </a:r>
            <a:r>
              <a:rPr lang="en-US" sz="1800" dirty="0" smtClean="0">
                <a:latin typeface="Times New Roman" pitchFamily="18" charset="0"/>
                <a:cs typeface="Times New Roman" pitchFamily="18" charset="0"/>
              </a:rPr>
              <a:t>("A1.xyz");</a:t>
            </a:r>
            <a:br>
              <a:rPr lang="en-US" sz="1800" dirty="0" smtClean="0">
                <a:latin typeface="Times New Roman" pitchFamily="18" charset="0"/>
                <a:cs typeface="Times New Roman" pitchFamily="18" charset="0"/>
              </a:rPr>
            </a:br>
            <a:r>
              <a:rPr lang="en-US" sz="1800" dirty="0" err="1" smtClean="0">
                <a:latin typeface="Times New Roman" pitchFamily="18" charset="0"/>
                <a:cs typeface="Times New Roman" pitchFamily="18" charset="0"/>
              </a:rPr>
              <a:t>ObjectOutputStream</a:t>
            </a:r>
            <a:r>
              <a:rPr lang="en-US" sz="1800" dirty="0" smtClean="0">
                <a:latin typeface="Times New Roman" pitchFamily="18" charset="0"/>
                <a:cs typeface="Times New Roman" pitchFamily="18" charset="0"/>
              </a:rPr>
              <a:t> ox = new </a:t>
            </a:r>
            <a:r>
              <a:rPr lang="en-US" sz="1800" dirty="0" err="1" smtClean="0">
                <a:latin typeface="Times New Roman" pitchFamily="18" charset="0"/>
                <a:cs typeface="Times New Roman" pitchFamily="18" charset="0"/>
              </a:rPr>
              <a:t>ObjectOutputStream</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fx</a:t>
            </a: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err="1" smtClean="0">
                <a:latin typeface="Times New Roman" pitchFamily="18" charset="0"/>
                <a:cs typeface="Times New Roman" pitchFamily="18" charset="0"/>
              </a:rPr>
              <a:t>ox.writeObject</a:t>
            </a:r>
            <a:r>
              <a:rPr lang="en-US" sz="1800" dirty="0" smtClean="0">
                <a:latin typeface="Times New Roman" pitchFamily="18" charset="0"/>
                <a:cs typeface="Times New Roman" pitchFamily="18" charset="0"/>
              </a:rPr>
              <a:t>(x);</a:t>
            </a:r>
            <a:br>
              <a:rPr lang="en-US" sz="1800" dirty="0" smtClean="0">
                <a:latin typeface="Times New Roman" pitchFamily="18" charset="0"/>
                <a:cs typeface="Times New Roman" pitchFamily="18" charset="0"/>
              </a:rPr>
            </a:br>
            <a:r>
              <a:rPr lang="en-US" sz="1800" dirty="0" err="1" smtClean="0">
                <a:latin typeface="Times New Roman" pitchFamily="18" charset="0"/>
                <a:cs typeface="Times New Roman" pitchFamily="18" charset="0"/>
              </a:rPr>
              <a:t>ox.flush</a:t>
            </a: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a:t>
            </a:r>
          </a:p>
        </p:txBody>
      </p:sp>
      <p:sp>
        <p:nvSpPr>
          <p:cNvPr id="3" name="Rectangle 2"/>
          <p:cNvSpPr/>
          <p:nvPr/>
        </p:nvSpPr>
        <p:spPr>
          <a:xfrm>
            <a:off x="914400" y="457200"/>
            <a:ext cx="3708964" cy="523220"/>
          </a:xfrm>
          <a:prstGeom prst="rect">
            <a:avLst/>
          </a:prstGeom>
        </p:spPr>
        <p:txBody>
          <a:bodyPr wrap="none">
            <a:spAutoFit/>
          </a:bodyPr>
          <a:lstStyle/>
          <a:p>
            <a:r>
              <a:rPr lang="en-US" sz="2800" b="1" dirty="0" smtClean="0"/>
              <a:t>The keyword : transient</a:t>
            </a:r>
            <a:endParaRPr lang="en-US" sz="2800"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ctrTitle"/>
          </p:nvPr>
        </p:nvSpPr>
        <p:spPr>
          <a:xfrm>
            <a:off x="762000" y="1600200"/>
            <a:ext cx="7772400" cy="3657600"/>
          </a:xfrm>
        </p:spPr>
        <p:txBody>
          <a:bodyPr>
            <a:noAutofit/>
          </a:bodyPr>
          <a:lstStyle/>
          <a:p>
            <a:pPr algn="l"/>
            <a:r>
              <a:rPr lang="en-US" sz="1800" dirty="0" smtClean="0">
                <a:latin typeface="Times New Roman" pitchFamily="18" charset="0"/>
                <a:cs typeface="Times New Roman" pitchFamily="18" charset="0"/>
              </a:rPr>
              <a:t>import java.io.*;</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class TransientExample2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public static void main(String [] </a:t>
            </a:r>
            <a:r>
              <a:rPr lang="en-US" sz="1800" dirty="0" err="1" smtClean="0">
                <a:latin typeface="Times New Roman" pitchFamily="18" charset="0"/>
                <a:cs typeface="Times New Roman" pitchFamily="18" charset="0"/>
              </a:rPr>
              <a:t>args</a:t>
            </a:r>
            <a:r>
              <a:rPr lang="en-US" sz="1800" dirty="0" smtClean="0">
                <a:latin typeface="Times New Roman" pitchFamily="18" charset="0"/>
                <a:cs typeface="Times New Roman" pitchFamily="18" charset="0"/>
              </a:rPr>
              <a:t>)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try {</a:t>
            </a:r>
            <a:br>
              <a:rPr lang="en-US" sz="1800" dirty="0" smtClean="0">
                <a:latin typeface="Times New Roman" pitchFamily="18" charset="0"/>
                <a:cs typeface="Times New Roman" pitchFamily="18" charset="0"/>
              </a:rPr>
            </a:br>
            <a:r>
              <a:rPr lang="en-US" sz="1800" dirty="0" err="1" smtClean="0">
                <a:latin typeface="Times New Roman" pitchFamily="18" charset="0"/>
                <a:cs typeface="Times New Roman" pitchFamily="18" charset="0"/>
              </a:rPr>
              <a:t>FileInputStream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fx</a:t>
            </a:r>
            <a:r>
              <a:rPr lang="en-US" sz="1800" dirty="0" smtClean="0">
                <a:latin typeface="Times New Roman" pitchFamily="18" charset="0"/>
                <a:cs typeface="Times New Roman" pitchFamily="18" charset="0"/>
              </a:rPr>
              <a:t> = new </a:t>
            </a:r>
            <a:r>
              <a:rPr lang="en-US" sz="1800" dirty="0" err="1" smtClean="0">
                <a:latin typeface="Times New Roman" pitchFamily="18" charset="0"/>
                <a:cs typeface="Times New Roman" pitchFamily="18" charset="0"/>
              </a:rPr>
              <a:t>FileInputStream</a:t>
            </a:r>
            <a:r>
              <a:rPr lang="en-US" sz="1800" dirty="0" smtClean="0">
                <a:latin typeface="Times New Roman" pitchFamily="18" charset="0"/>
                <a:cs typeface="Times New Roman" pitchFamily="18" charset="0"/>
              </a:rPr>
              <a:t>("A1.xyz");</a:t>
            </a:r>
            <a:br>
              <a:rPr lang="en-US" sz="1800" dirty="0" smtClean="0">
                <a:latin typeface="Times New Roman" pitchFamily="18" charset="0"/>
                <a:cs typeface="Times New Roman" pitchFamily="18" charset="0"/>
              </a:rPr>
            </a:br>
            <a:r>
              <a:rPr lang="en-US" sz="1800" dirty="0" err="1" smtClean="0">
                <a:latin typeface="Times New Roman" pitchFamily="18" charset="0"/>
                <a:cs typeface="Times New Roman" pitchFamily="18" charset="0"/>
              </a:rPr>
              <a:t>ObjectInputStream</a:t>
            </a:r>
            <a:r>
              <a:rPr lang="en-US" sz="1800" dirty="0" smtClean="0">
                <a:latin typeface="Times New Roman" pitchFamily="18" charset="0"/>
                <a:cs typeface="Times New Roman" pitchFamily="18" charset="0"/>
              </a:rPr>
              <a:t> ox = new </a:t>
            </a:r>
            <a:r>
              <a:rPr lang="en-US" sz="1800" dirty="0" err="1" smtClean="0">
                <a:latin typeface="Times New Roman" pitchFamily="18" charset="0"/>
                <a:cs typeface="Times New Roman" pitchFamily="18" charset="0"/>
              </a:rPr>
              <a:t>ObjectInputStream</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fx</a:t>
            </a: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Xyz x = (Xyz) </a:t>
            </a:r>
            <a:r>
              <a:rPr lang="en-US" sz="1800" dirty="0" err="1" smtClean="0">
                <a:latin typeface="Times New Roman" pitchFamily="18" charset="0"/>
                <a:cs typeface="Times New Roman" pitchFamily="18" charset="0"/>
              </a:rPr>
              <a:t>ox.readObject</a:t>
            </a: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x.m1();</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catch(Exception e) {</a:t>
            </a:r>
            <a:br>
              <a:rPr lang="en-US" sz="1800" dirty="0" smtClean="0">
                <a:latin typeface="Times New Roman" pitchFamily="18" charset="0"/>
                <a:cs typeface="Times New Roman" pitchFamily="18" charset="0"/>
              </a:rPr>
            </a:br>
            <a:r>
              <a:rPr lang="en-US" sz="1800" dirty="0" err="1" smtClean="0">
                <a:latin typeface="Times New Roman" pitchFamily="18" charset="0"/>
                <a:cs typeface="Times New Roman" pitchFamily="18" charset="0"/>
              </a:rPr>
              <a:t>System.out.println</a:t>
            </a:r>
            <a:r>
              <a:rPr lang="en-US" sz="1800" dirty="0" smtClean="0">
                <a:latin typeface="Times New Roman" pitchFamily="18" charset="0"/>
                <a:cs typeface="Times New Roman" pitchFamily="18" charset="0"/>
              </a:rPr>
              <a:t>(e);</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a:t>
            </a:r>
          </a:p>
        </p:txBody>
      </p:sp>
      <p:sp>
        <p:nvSpPr>
          <p:cNvPr id="3" name="Rectangle 2"/>
          <p:cNvSpPr/>
          <p:nvPr/>
        </p:nvSpPr>
        <p:spPr>
          <a:xfrm>
            <a:off x="914400" y="457200"/>
            <a:ext cx="3708964" cy="523220"/>
          </a:xfrm>
          <a:prstGeom prst="rect">
            <a:avLst/>
          </a:prstGeom>
        </p:spPr>
        <p:txBody>
          <a:bodyPr wrap="none">
            <a:spAutoFit/>
          </a:bodyPr>
          <a:lstStyle/>
          <a:p>
            <a:r>
              <a:rPr lang="en-US" sz="2800" b="1" dirty="0" smtClean="0"/>
              <a:t>The keyword : transient</a:t>
            </a:r>
            <a:endParaRPr lang="en-US" sz="28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type="title"/>
          </p:nvPr>
        </p:nvSpPr>
        <p:spPr>
          <a:xfrm>
            <a:off x="837248" y="524399"/>
            <a:ext cx="7886700" cy="776009"/>
          </a:xfrm>
        </p:spPr>
        <p:txBody>
          <a:bodyPr>
            <a:normAutofit/>
          </a:bodyPr>
          <a:lstStyle/>
          <a:p>
            <a:pPr algn="ctr"/>
            <a:r>
              <a:rPr lang="en-US" b="1" dirty="0">
                <a:latin typeface="Times New Roman" pitchFamily="18" charset="0"/>
                <a:cs typeface="Times New Roman" pitchFamily="18" charset="0"/>
              </a:rPr>
              <a:t>Summary: </a:t>
            </a:r>
            <a:endParaRPr lang="en-US" sz="2000" dirty="0">
              <a:latin typeface="Times New Roman" pitchFamily="18" charset="0"/>
              <a:cs typeface="Times New Roman" pitchFamily="18" charset="0"/>
            </a:endParaRPr>
          </a:p>
        </p:txBody>
      </p:sp>
      <p:sp>
        <p:nvSpPr>
          <p:cNvPr id="140594" name="Text Box 306"/>
          <p:cNvSpPr txBox="1">
            <a:spLocks noChangeArrowheads="1"/>
          </p:cNvSpPr>
          <p:nvPr/>
        </p:nvSpPr>
        <p:spPr bwMode="auto">
          <a:xfrm>
            <a:off x="499487" y="2141162"/>
            <a:ext cx="6713238" cy="1938992"/>
          </a:xfrm>
          <a:prstGeom prst="rect">
            <a:avLst/>
          </a:prstGeom>
          <a:noFill/>
          <a:ln w="9525">
            <a:noFill/>
            <a:miter lim="800000"/>
            <a:headEnd/>
            <a:tailEnd/>
          </a:ln>
          <a:effectLst/>
        </p:spPr>
        <p:txBody>
          <a:bodyPr wrap="square">
            <a:spAutoFit/>
          </a:bodyPr>
          <a:lstStyle/>
          <a:p>
            <a:r>
              <a:rPr lang="en-US" sz="2400" dirty="0">
                <a:latin typeface="Times New Roman" pitchFamily="18" charset="0"/>
                <a:cs typeface="Times New Roman" pitchFamily="18" charset="0"/>
              </a:rPr>
              <a:t>In this session, you were able to </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pPr indent="268288">
              <a:buFont typeface="Arial" pitchFamily="34" charset="0"/>
              <a:buChar char="•"/>
            </a:pPr>
            <a:r>
              <a:rPr lang="en-US" sz="2400" dirty="0" smtClean="0">
                <a:latin typeface="Times New Roman" pitchFamily="18" charset="0"/>
                <a:cs typeface="Times New Roman" pitchFamily="18" charset="0"/>
              </a:rPr>
              <a:t>Learn </a:t>
            </a:r>
            <a:r>
              <a:rPr lang="en-US" sz="2400" dirty="0">
                <a:latin typeface="Times New Roman" pitchFamily="18" charset="0"/>
                <a:cs typeface="Times New Roman" pitchFamily="18" charset="0"/>
              </a:rPr>
              <a:t>about </a:t>
            </a:r>
            <a:r>
              <a:rPr lang="en-IN" sz="2400" dirty="0" smtClean="0">
                <a:latin typeface="Times New Roman" pitchFamily="18" charset="0"/>
                <a:cs typeface="Times New Roman" pitchFamily="18" charset="0"/>
              </a:rPr>
              <a:t>IO Stream, Serialization and </a:t>
            </a:r>
            <a:r>
              <a:rPr lang="en-IN" sz="2400" dirty="0" err="1" smtClean="0">
                <a:latin typeface="Times New Roman" pitchFamily="18" charset="0"/>
                <a:cs typeface="Times New Roman" pitchFamily="18" charset="0"/>
              </a:rPr>
              <a:t>deserialization</a:t>
            </a:r>
            <a:r>
              <a:rPr lang="en-IN" sz="2400" dirty="0" smtClean="0">
                <a:latin typeface="Times New Roman" pitchFamily="18" charset="0"/>
                <a:cs typeface="Times New Roman" pitchFamily="18" charset="0"/>
              </a:rPr>
              <a:t>.</a:t>
            </a:r>
          </a:p>
          <a:p>
            <a:pPr indent="268288"/>
            <a:endParaRPr lang="en-IN" sz="2400" dirty="0" smtClean="0">
              <a:latin typeface="Times New Roman" pitchFamily="18" charset="0"/>
              <a:cs typeface="Times New Roman" pitchFamily="18" charset="0"/>
            </a:endParaRPr>
          </a:p>
        </p:txBody>
      </p:sp>
      <p:grpSp>
        <p:nvGrpSpPr>
          <p:cNvPr id="2" name="Group 308"/>
          <p:cNvGrpSpPr>
            <a:grpSpLocks/>
          </p:cNvGrpSpPr>
          <p:nvPr/>
        </p:nvGrpSpPr>
        <p:grpSpPr bwMode="auto">
          <a:xfrm>
            <a:off x="7393781" y="2028826"/>
            <a:ext cx="1425179" cy="1893887"/>
            <a:chOff x="1259" y="3082"/>
            <a:chExt cx="884" cy="884"/>
          </a:xfrm>
        </p:grpSpPr>
        <p:sp>
          <p:nvSpPr>
            <p:cNvPr id="140597" name="Freeform 309"/>
            <p:cNvSpPr>
              <a:spLocks/>
            </p:cNvSpPr>
            <p:nvPr/>
          </p:nvSpPr>
          <p:spPr bwMode="auto">
            <a:xfrm flipH="1">
              <a:off x="1681" y="3824"/>
              <a:ext cx="110" cy="107"/>
            </a:xfrm>
            <a:custGeom>
              <a:avLst/>
              <a:gdLst/>
              <a:ahLst/>
              <a:cxnLst>
                <a:cxn ang="0">
                  <a:pos x="80" y="107"/>
                </a:cxn>
                <a:cxn ang="0">
                  <a:pos x="89" y="104"/>
                </a:cxn>
                <a:cxn ang="0">
                  <a:pos x="99" y="96"/>
                </a:cxn>
                <a:cxn ang="0">
                  <a:pos x="105" y="91"/>
                </a:cxn>
                <a:cxn ang="0">
                  <a:pos x="110" y="80"/>
                </a:cxn>
                <a:cxn ang="0">
                  <a:pos x="56" y="18"/>
                </a:cxn>
                <a:cxn ang="0">
                  <a:pos x="51" y="16"/>
                </a:cxn>
                <a:cxn ang="0">
                  <a:pos x="29" y="5"/>
                </a:cxn>
                <a:cxn ang="0">
                  <a:pos x="13" y="0"/>
                </a:cxn>
                <a:cxn ang="0">
                  <a:pos x="0" y="10"/>
                </a:cxn>
                <a:cxn ang="0">
                  <a:pos x="80" y="107"/>
                </a:cxn>
              </a:cxnLst>
              <a:rect l="0" t="0" r="r" b="b"/>
              <a:pathLst>
                <a:path w="110" h="107">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w="9525">
              <a:noFill/>
              <a:round/>
              <a:headEnd/>
              <a:tailEnd/>
            </a:ln>
          </p:spPr>
          <p:txBody>
            <a:bodyPr/>
            <a:lstStyle/>
            <a:p>
              <a:endParaRPr lang="en-US"/>
            </a:p>
          </p:txBody>
        </p:sp>
        <p:sp>
          <p:nvSpPr>
            <p:cNvPr id="140598" name="Freeform 310"/>
            <p:cNvSpPr>
              <a:spLocks/>
            </p:cNvSpPr>
            <p:nvPr/>
          </p:nvSpPr>
          <p:spPr bwMode="auto">
            <a:xfrm flipH="1">
              <a:off x="1786" y="3762"/>
              <a:ext cx="35" cy="88"/>
            </a:xfrm>
            <a:custGeom>
              <a:avLst/>
              <a:gdLst/>
              <a:ahLst/>
              <a:cxnLst>
                <a:cxn ang="0">
                  <a:pos x="24" y="88"/>
                </a:cxn>
                <a:cxn ang="0">
                  <a:pos x="29" y="88"/>
                </a:cxn>
                <a:cxn ang="0">
                  <a:pos x="32" y="88"/>
                </a:cxn>
                <a:cxn ang="0">
                  <a:pos x="32" y="86"/>
                </a:cxn>
                <a:cxn ang="0">
                  <a:pos x="35" y="83"/>
                </a:cxn>
                <a:cxn ang="0">
                  <a:pos x="35" y="64"/>
                </a:cxn>
                <a:cxn ang="0">
                  <a:pos x="29" y="40"/>
                </a:cxn>
                <a:cxn ang="0">
                  <a:pos x="13" y="16"/>
                </a:cxn>
                <a:cxn ang="0">
                  <a:pos x="0" y="0"/>
                </a:cxn>
                <a:cxn ang="0">
                  <a:pos x="2" y="13"/>
                </a:cxn>
                <a:cxn ang="0">
                  <a:pos x="8" y="43"/>
                </a:cxn>
                <a:cxn ang="0">
                  <a:pos x="16" y="75"/>
                </a:cxn>
                <a:cxn ang="0">
                  <a:pos x="24" y="88"/>
                </a:cxn>
              </a:cxnLst>
              <a:rect l="0" t="0" r="r" b="b"/>
              <a:pathLst>
                <a:path w="35" h="88">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w="9525">
              <a:noFill/>
              <a:round/>
              <a:headEnd/>
              <a:tailEnd/>
            </a:ln>
          </p:spPr>
          <p:txBody>
            <a:bodyPr/>
            <a:lstStyle/>
            <a:p>
              <a:endParaRPr lang="en-US"/>
            </a:p>
          </p:txBody>
        </p:sp>
        <p:sp>
          <p:nvSpPr>
            <p:cNvPr id="140599" name="Freeform 311"/>
            <p:cNvSpPr>
              <a:spLocks/>
            </p:cNvSpPr>
            <p:nvPr/>
          </p:nvSpPr>
          <p:spPr bwMode="auto">
            <a:xfrm flipH="1">
              <a:off x="1587" y="3719"/>
              <a:ext cx="54" cy="29"/>
            </a:xfrm>
            <a:custGeom>
              <a:avLst/>
              <a:gdLst/>
              <a:ahLst/>
              <a:cxnLst>
                <a:cxn ang="0">
                  <a:pos x="54" y="19"/>
                </a:cxn>
                <a:cxn ang="0">
                  <a:pos x="48" y="13"/>
                </a:cxn>
                <a:cxn ang="0">
                  <a:pos x="43" y="11"/>
                </a:cxn>
                <a:cxn ang="0">
                  <a:pos x="40" y="5"/>
                </a:cxn>
                <a:cxn ang="0">
                  <a:pos x="32" y="2"/>
                </a:cxn>
                <a:cxn ang="0">
                  <a:pos x="21" y="0"/>
                </a:cxn>
                <a:cxn ang="0">
                  <a:pos x="13" y="0"/>
                </a:cxn>
                <a:cxn ang="0">
                  <a:pos x="5" y="0"/>
                </a:cxn>
                <a:cxn ang="0">
                  <a:pos x="0" y="2"/>
                </a:cxn>
                <a:cxn ang="0">
                  <a:pos x="27" y="29"/>
                </a:cxn>
                <a:cxn ang="0">
                  <a:pos x="32" y="27"/>
                </a:cxn>
                <a:cxn ang="0">
                  <a:pos x="40" y="21"/>
                </a:cxn>
                <a:cxn ang="0">
                  <a:pos x="45" y="19"/>
                </a:cxn>
                <a:cxn ang="0">
                  <a:pos x="54" y="19"/>
                </a:cxn>
              </a:cxnLst>
              <a:rect l="0" t="0" r="r" b="b"/>
              <a:pathLst>
                <a:path w="54" h="29">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w="9525">
              <a:noFill/>
              <a:round/>
              <a:headEnd/>
              <a:tailEnd/>
            </a:ln>
          </p:spPr>
          <p:txBody>
            <a:bodyPr/>
            <a:lstStyle/>
            <a:p>
              <a:endParaRPr lang="en-US"/>
            </a:p>
          </p:txBody>
        </p:sp>
        <p:sp>
          <p:nvSpPr>
            <p:cNvPr id="140600" name="Freeform 312"/>
            <p:cNvSpPr>
              <a:spLocks/>
            </p:cNvSpPr>
            <p:nvPr/>
          </p:nvSpPr>
          <p:spPr bwMode="auto">
            <a:xfrm flipH="1">
              <a:off x="1259" y="3082"/>
              <a:ext cx="884" cy="884"/>
            </a:xfrm>
            <a:custGeom>
              <a:avLst/>
              <a:gdLst/>
              <a:ahLst/>
              <a:cxnLst>
                <a:cxn ang="0">
                  <a:pos x="441" y="408"/>
                </a:cxn>
                <a:cxn ang="0">
                  <a:pos x="403" y="392"/>
                </a:cxn>
                <a:cxn ang="0">
                  <a:pos x="355" y="355"/>
                </a:cxn>
                <a:cxn ang="0">
                  <a:pos x="320" y="333"/>
                </a:cxn>
                <a:cxn ang="0">
                  <a:pos x="285" y="242"/>
                </a:cxn>
                <a:cxn ang="0">
                  <a:pos x="271" y="212"/>
                </a:cxn>
                <a:cxn ang="0">
                  <a:pos x="261" y="159"/>
                </a:cxn>
                <a:cxn ang="0">
                  <a:pos x="261" y="137"/>
                </a:cxn>
                <a:cxn ang="0">
                  <a:pos x="177" y="102"/>
                </a:cxn>
                <a:cxn ang="0">
                  <a:pos x="215" y="86"/>
                </a:cxn>
                <a:cxn ang="0">
                  <a:pos x="279" y="62"/>
                </a:cxn>
                <a:cxn ang="0">
                  <a:pos x="339" y="40"/>
                </a:cxn>
                <a:cxn ang="0">
                  <a:pos x="390" y="27"/>
                </a:cxn>
                <a:cxn ang="0">
                  <a:pos x="591" y="83"/>
                </a:cxn>
                <a:cxn ang="0">
                  <a:pos x="572" y="97"/>
                </a:cxn>
                <a:cxn ang="0">
                  <a:pos x="583" y="212"/>
                </a:cxn>
                <a:cxn ang="0">
                  <a:pos x="583" y="236"/>
                </a:cxn>
                <a:cxn ang="0">
                  <a:pos x="556" y="234"/>
                </a:cxn>
                <a:cxn ang="0">
                  <a:pos x="508" y="161"/>
                </a:cxn>
                <a:cxn ang="0">
                  <a:pos x="508" y="210"/>
                </a:cxn>
                <a:cxn ang="0">
                  <a:pos x="521" y="236"/>
                </a:cxn>
                <a:cxn ang="0">
                  <a:pos x="511" y="269"/>
                </a:cxn>
                <a:cxn ang="0">
                  <a:pos x="500" y="304"/>
                </a:cxn>
                <a:cxn ang="0">
                  <a:pos x="476" y="339"/>
                </a:cxn>
                <a:cxn ang="0">
                  <a:pos x="441" y="344"/>
                </a:cxn>
                <a:cxn ang="0">
                  <a:pos x="446" y="360"/>
                </a:cxn>
                <a:cxn ang="0">
                  <a:pos x="468" y="376"/>
                </a:cxn>
                <a:cxn ang="0">
                  <a:pos x="508" y="411"/>
                </a:cxn>
                <a:cxn ang="0">
                  <a:pos x="545" y="433"/>
                </a:cxn>
                <a:cxn ang="0">
                  <a:pos x="564" y="438"/>
                </a:cxn>
                <a:cxn ang="0">
                  <a:pos x="615" y="446"/>
                </a:cxn>
                <a:cxn ang="0">
                  <a:pos x="666" y="511"/>
                </a:cxn>
                <a:cxn ang="0">
                  <a:pos x="707" y="578"/>
                </a:cxn>
                <a:cxn ang="0">
                  <a:pos x="782" y="669"/>
                </a:cxn>
                <a:cxn ang="0">
                  <a:pos x="814" y="747"/>
                </a:cxn>
                <a:cxn ang="0">
                  <a:pos x="777" y="846"/>
                </a:cxn>
                <a:cxn ang="0">
                  <a:pos x="884" y="884"/>
                </a:cxn>
                <a:cxn ang="0">
                  <a:pos x="86" y="884"/>
                </a:cxn>
                <a:cxn ang="0">
                  <a:pos x="89" y="578"/>
                </a:cxn>
                <a:cxn ang="0">
                  <a:pos x="124" y="451"/>
                </a:cxn>
                <a:cxn ang="0">
                  <a:pos x="191" y="438"/>
                </a:cxn>
                <a:cxn ang="0">
                  <a:pos x="242" y="416"/>
                </a:cxn>
                <a:cxn ang="0">
                  <a:pos x="296" y="360"/>
                </a:cxn>
                <a:cxn ang="0">
                  <a:pos x="309" y="336"/>
                </a:cxn>
                <a:cxn ang="0">
                  <a:pos x="371" y="408"/>
                </a:cxn>
                <a:cxn ang="0">
                  <a:pos x="427" y="484"/>
                </a:cxn>
                <a:cxn ang="0">
                  <a:pos x="519" y="661"/>
                </a:cxn>
                <a:cxn ang="0">
                  <a:pos x="500" y="532"/>
                </a:cxn>
                <a:cxn ang="0">
                  <a:pos x="457" y="390"/>
                </a:cxn>
              </a:cxnLst>
              <a:rect l="0" t="0" r="r" b="b"/>
              <a:pathLst>
                <a:path w="884" h="884">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w="9525">
              <a:noFill/>
              <a:round/>
              <a:headEnd/>
              <a:tailEnd/>
            </a:ln>
          </p:spPr>
          <p:txBody>
            <a:bodyPr/>
            <a:lstStyle/>
            <a:p>
              <a:endParaRPr lang="en-US"/>
            </a:p>
          </p:txBody>
        </p:sp>
        <p:sp>
          <p:nvSpPr>
            <p:cNvPr id="140601" name="Freeform 313"/>
            <p:cNvSpPr>
              <a:spLocks/>
            </p:cNvSpPr>
            <p:nvPr/>
          </p:nvSpPr>
          <p:spPr bwMode="auto">
            <a:xfrm flipH="1">
              <a:off x="1517" y="3611"/>
              <a:ext cx="102" cy="78"/>
            </a:xfrm>
            <a:custGeom>
              <a:avLst/>
              <a:gdLst/>
              <a:ahLst/>
              <a:cxnLst>
                <a:cxn ang="0">
                  <a:pos x="102" y="78"/>
                </a:cxn>
                <a:cxn ang="0">
                  <a:pos x="30" y="0"/>
                </a:cxn>
                <a:cxn ang="0">
                  <a:pos x="21" y="0"/>
                </a:cxn>
                <a:cxn ang="0">
                  <a:pos x="8" y="6"/>
                </a:cxn>
                <a:cxn ang="0">
                  <a:pos x="3" y="14"/>
                </a:cxn>
                <a:cxn ang="0">
                  <a:pos x="0" y="25"/>
                </a:cxn>
                <a:cxn ang="0">
                  <a:pos x="43" y="78"/>
                </a:cxn>
                <a:cxn ang="0">
                  <a:pos x="56" y="73"/>
                </a:cxn>
                <a:cxn ang="0">
                  <a:pos x="75" y="70"/>
                </a:cxn>
                <a:cxn ang="0">
                  <a:pos x="89" y="73"/>
                </a:cxn>
                <a:cxn ang="0">
                  <a:pos x="102" y="78"/>
                </a:cxn>
              </a:cxnLst>
              <a:rect l="0" t="0" r="r" b="b"/>
              <a:pathLst>
                <a:path w="102" h="78">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w="9525">
              <a:noFill/>
              <a:round/>
              <a:headEnd/>
              <a:tailEnd/>
            </a:ln>
          </p:spPr>
          <p:txBody>
            <a:bodyPr/>
            <a:lstStyle/>
            <a:p>
              <a:endParaRPr lang="en-US"/>
            </a:p>
          </p:txBody>
        </p:sp>
      </p:grpSp>
    </p:spTree>
    <p:extLst>
      <p:ext uri="{BB962C8B-B14F-4D97-AF65-F5344CB8AC3E}">
        <p14:creationId xmlns="" xmlns:p14="http://schemas.microsoft.com/office/powerpoint/2010/main" val="82986046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219200"/>
            <a:ext cx="7772400" cy="1470025"/>
          </a:xfrm>
        </p:spPr>
        <p:txBody>
          <a:bodyPr>
            <a:normAutofit/>
          </a:bodyPr>
          <a:lstStyle/>
          <a:p>
            <a:r>
              <a:rPr lang="en-US" sz="4800" dirty="0" smtClean="0"/>
              <a:t>Stream Classes</a:t>
            </a:r>
            <a:br>
              <a:rPr lang="en-US" sz="4800" dirty="0" smtClean="0"/>
            </a:br>
            <a:endParaRPr lang="en-US" sz="4800" dirty="0"/>
          </a:p>
        </p:txBody>
      </p:sp>
      <p:sp>
        <p:nvSpPr>
          <p:cNvPr id="3" name="Rectangle 2"/>
          <p:cNvSpPr/>
          <p:nvPr/>
        </p:nvSpPr>
        <p:spPr>
          <a:xfrm>
            <a:off x="914400" y="2209800"/>
            <a:ext cx="7391400" cy="2585323"/>
          </a:xfrm>
          <a:prstGeom prst="rect">
            <a:avLst/>
          </a:prstGeom>
        </p:spPr>
        <p:txBody>
          <a:bodyPr wrap="square">
            <a:spAutoFit/>
          </a:bodyPr>
          <a:lstStyle/>
          <a:p>
            <a:r>
              <a:rPr lang="en-US" dirty="0" smtClean="0"/>
              <a:t>A </a:t>
            </a:r>
            <a:r>
              <a:rPr lang="en-US" i="1" dirty="0" smtClean="0"/>
              <a:t>stream is an abstraction that either produces </a:t>
            </a:r>
            <a:r>
              <a:rPr lang="en-US" dirty="0" smtClean="0"/>
              <a:t>or consumes information. A stream is linked to a physical device by the Java I/O system.</a:t>
            </a:r>
          </a:p>
          <a:p>
            <a:endParaRPr lang="en-US" dirty="0" smtClean="0"/>
          </a:p>
          <a:p>
            <a:pPr algn="just"/>
            <a:r>
              <a:rPr lang="en-US" dirty="0" smtClean="0"/>
              <a:t>An input stream can abstract many different kinds of input: from a disk file, a keyboard, or a network socket. Likewise, an output stream may refer to the console, a disk file, or a network connection.</a:t>
            </a:r>
          </a:p>
          <a:p>
            <a:endParaRPr lang="en-US" dirty="0" smtClean="0"/>
          </a:p>
          <a:p>
            <a:r>
              <a:rPr lang="en-US" dirty="0" smtClean="0"/>
              <a:t>Java implements streams within class hierarchies defined in the </a:t>
            </a:r>
            <a:r>
              <a:rPr lang="en-US" b="1" dirty="0" smtClean="0"/>
              <a:t>java.io package.</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type="title"/>
          </p:nvPr>
        </p:nvSpPr>
        <p:spPr>
          <a:xfrm>
            <a:off x="837248" y="524399"/>
            <a:ext cx="7886700" cy="776009"/>
          </a:xfrm>
        </p:spPr>
        <p:txBody>
          <a:bodyPr>
            <a:normAutofit/>
          </a:bodyPr>
          <a:lstStyle/>
          <a:p>
            <a:pPr algn="ctr"/>
            <a:r>
              <a:rPr lang="en-US" b="1" dirty="0">
                <a:latin typeface="Times New Roman" pitchFamily="18" charset="0"/>
                <a:cs typeface="Times New Roman" pitchFamily="18" charset="0"/>
              </a:rPr>
              <a:t>References: </a:t>
            </a:r>
            <a:endParaRPr lang="en-US" sz="2000" dirty="0">
              <a:latin typeface="Times New Roman" pitchFamily="18" charset="0"/>
              <a:cs typeface="Times New Roman" pitchFamily="18" charset="0"/>
            </a:endParaRPr>
          </a:p>
        </p:txBody>
      </p:sp>
      <p:sp>
        <p:nvSpPr>
          <p:cNvPr id="140594" name="Text Box 306"/>
          <p:cNvSpPr txBox="1">
            <a:spLocks noChangeArrowheads="1"/>
          </p:cNvSpPr>
          <p:nvPr/>
        </p:nvSpPr>
        <p:spPr bwMode="auto">
          <a:xfrm>
            <a:off x="420788" y="1391654"/>
            <a:ext cx="6818211" cy="5355312"/>
          </a:xfrm>
          <a:prstGeom prst="rect">
            <a:avLst/>
          </a:prstGeom>
          <a:noFill/>
          <a:ln w="9525">
            <a:noFill/>
            <a:miter lim="800000"/>
            <a:headEnd/>
            <a:tailEnd/>
          </a:ln>
          <a:effectLst/>
        </p:spPr>
        <p:txBody>
          <a:bodyPr wrap="square">
            <a:spAutoFit/>
          </a:bodyPr>
          <a:lstStyle/>
          <a:p>
            <a:r>
              <a:rPr lang="en-US" b="1" dirty="0">
                <a:latin typeface="Times New Roman" pitchFamily="18" charset="0"/>
                <a:cs typeface="Times New Roman" pitchFamily="18" charset="0"/>
              </a:rPr>
              <a:t>Books: </a:t>
            </a:r>
            <a:endParaRPr lang="en-IN" b="1" dirty="0">
              <a:latin typeface="Times New Roman" pitchFamily="18" charset="0"/>
              <a:cs typeface="Times New Roman" pitchFamily="18" charset="0"/>
            </a:endParaRPr>
          </a:p>
          <a:p>
            <a:r>
              <a:rPr lang="en-IN" dirty="0">
                <a:latin typeface="Times New Roman" pitchFamily="18" charset="0"/>
                <a:cs typeface="Times New Roman" pitchFamily="18" charset="0"/>
              </a:rPr>
              <a:t>1. </a:t>
            </a:r>
            <a:r>
              <a:rPr lang="en-IN" dirty="0" err="1">
                <a:latin typeface="Times New Roman" pitchFamily="18" charset="0"/>
                <a:cs typeface="Times New Roman" pitchFamily="18" charset="0"/>
              </a:rPr>
              <a:t>Balaguruswamy</a:t>
            </a:r>
            <a:r>
              <a:rPr lang="en-IN" dirty="0">
                <a:latin typeface="Times New Roman" pitchFamily="18" charset="0"/>
                <a:cs typeface="Times New Roman" pitchFamily="18" charset="0"/>
              </a:rPr>
              <a:t>, </a:t>
            </a:r>
            <a:r>
              <a:rPr lang="en-IN" i="1" dirty="0">
                <a:latin typeface="Times New Roman" pitchFamily="18" charset="0"/>
                <a:cs typeface="Times New Roman" pitchFamily="18" charset="0"/>
              </a:rPr>
              <a:t>Java. </a:t>
            </a: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2. A Primer, </a:t>
            </a:r>
            <a:r>
              <a:rPr lang="en-IN" dirty="0" err="1">
                <a:latin typeface="Times New Roman" pitchFamily="18" charset="0"/>
                <a:cs typeface="Times New Roman" pitchFamily="18" charset="0"/>
              </a:rPr>
              <a:t>E.Balaguruswamy</a:t>
            </a:r>
            <a:r>
              <a:rPr lang="en-IN" dirty="0">
                <a:latin typeface="Times New Roman" pitchFamily="18" charset="0"/>
                <a:cs typeface="Times New Roman" pitchFamily="18" charset="0"/>
              </a:rPr>
              <a:t>, </a:t>
            </a:r>
            <a:r>
              <a:rPr lang="en-IN" i="1" dirty="0">
                <a:latin typeface="Times New Roman" pitchFamily="18" charset="0"/>
                <a:cs typeface="Times New Roman" pitchFamily="18" charset="0"/>
              </a:rPr>
              <a:t>Programming with Java, </a:t>
            </a:r>
            <a:r>
              <a:rPr lang="en-IN" dirty="0">
                <a:latin typeface="Times New Roman" pitchFamily="18" charset="0"/>
                <a:cs typeface="Times New Roman" pitchFamily="18" charset="0"/>
              </a:rPr>
              <a:t>Tata McGraw Hill Companies </a:t>
            </a:r>
          </a:p>
          <a:p>
            <a:r>
              <a:rPr lang="en-US" dirty="0">
                <a:latin typeface="Times New Roman" pitchFamily="18" charset="0"/>
                <a:cs typeface="Times New Roman" pitchFamily="18" charset="0"/>
              </a:rPr>
              <a:t>3. John P. Flynt Thomson, </a:t>
            </a:r>
            <a:r>
              <a:rPr lang="en-US" i="1" dirty="0">
                <a:latin typeface="Times New Roman" pitchFamily="18" charset="0"/>
                <a:cs typeface="Times New Roman" pitchFamily="18" charset="0"/>
              </a:rPr>
              <a:t>Java Programming. </a:t>
            </a:r>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b="1" dirty="0" smtClean="0"/>
              <a:t>Reference Links:</a:t>
            </a:r>
            <a:endParaRPr lang="en-US" dirty="0" smtClean="0"/>
          </a:p>
          <a:p>
            <a:r>
              <a:rPr lang="en-US" dirty="0" smtClean="0"/>
              <a:t>https://www.javatpoint.com/java-io</a:t>
            </a:r>
          </a:p>
          <a:p>
            <a:r>
              <a:rPr lang="en-US" dirty="0" smtClean="0"/>
              <a:t>https://www.tutorialspoint.com/java/java_files_io.htm</a:t>
            </a:r>
          </a:p>
          <a:p>
            <a:r>
              <a:rPr lang="en-US" dirty="0" smtClean="0"/>
              <a:t>https://docs.oracle.com/javase/tutorial/essential/io/streams.html</a:t>
            </a:r>
          </a:p>
          <a:p>
            <a:r>
              <a:rPr lang="en-US" dirty="0" smtClean="0"/>
              <a:t>https://www.programiz.com/java-programming/io-streams</a:t>
            </a:r>
          </a:p>
          <a:p>
            <a:r>
              <a:rPr lang="en-US" dirty="0" smtClean="0">
                <a:hlinkClick r:id="rId2"/>
              </a:rPr>
              <a:t>http://tutorials.jenkov.com/java-io/streams.html</a:t>
            </a:r>
            <a:endParaRPr lang="en-US" dirty="0" smtClean="0"/>
          </a:p>
          <a:p>
            <a:r>
              <a:rPr lang="en-US" dirty="0" smtClean="0"/>
              <a:t/>
            </a:r>
            <a:br>
              <a:rPr lang="en-US" dirty="0" smtClean="0"/>
            </a:br>
            <a:endParaRPr lang="en-US" dirty="0" smtClean="0"/>
          </a:p>
          <a:p>
            <a:r>
              <a:rPr lang="en-US" b="1" dirty="0" smtClean="0"/>
              <a:t>Video Links:</a:t>
            </a:r>
            <a:endParaRPr lang="en-US" dirty="0" smtClean="0"/>
          </a:p>
          <a:p>
            <a:r>
              <a:rPr lang="en-US" dirty="0" smtClean="0"/>
              <a:t>https://youtu.be/3YRahx2ltSg</a:t>
            </a:r>
          </a:p>
          <a:p>
            <a:r>
              <a:rPr lang="en-US" dirty="0" smtClean="0"/>
              <a:t>https://youtu.be/mq-f7zPZ7b8</a:t>
            </a:r>
          </a:p>
          <a:p>
            <a:r>
              <a:rPr lang="en-US" dirty="0" smtClean="0"/>
              <a:t>https://youtu.be/6B6vp0jZnb0</a:t>
            </a:r>
          </a:p>
          <a:p>
            <a:endParaRPr lang="en-US" dirty="0">
              <a:latin typeface="Times New Roman" pitchFamily="18" charset="0"/>
              <a:cs typeface="Times New Roman" pitchFamily="18" charset="0"/>
            </a:endParaRPr>
          </a:p>
        </p:txBody>
      </p:sp>
      <p:grpSp>
        <p:nvGrpSpPr>
          <p:cNvPr id="2" name="Group 308"/>
          <p:cNvGrpSpPr>
            <a:grpSpLocks/>
          </p:cNvGrpSpPr>
          <p:nvPr/>
        </p:nvGrpSpPr>
        <p:grpSpPr bwMode="auto">
          <a:xfrm>
            <a:off x="7393781" y="2028826"/>
            <a:ext cx="1425179" cy="1893887"/>
            <a:chOff x="1259" y="3082"/>
            <a:chExt cx="884" cy="884"/>
          </a:xfrm>
        </p:grpSpPr>
        <p:sp>
          <p:nvSpPr>
            <p:cNvPr id="140597" name="Freeform 309"/>
            <p:cNvSpPr>
              <a:spLocks/>
            </p:cNvSpPr>
            <p:nvPr/>
          </p:nvSpPr>
          <p:spPr bwMode="auto">
            <a:xfrm flipH="1">
              <a:off x="1681" y="3824"/>
              <a:ext cx="110" cy="107"/>
            </a:xfrm>
            <a:custGeom>
              <a:avLst/>
              <a:gdLst/>
              <a:ahLst/>
              <a:cxnLst>
                <a:cxn ang="0">
                  <a:pos x="80" y="107"/>
                </a:cxn>
                <a:cxn ang="0">
                  <a:pos x="89" y="104"/>
                </a:cxn>
                <a:cxn ang="0">
                  <a:pos x="99" y="96"/>
                </a:cxn>
                <a:cxn ang="0">
                  <a:pos x="105" y="91"/>
                </a:cxn>
                <a:cxn ang="0">
                  <a:pos x="110" y="80"/>
                </a:cxn>
                <a:cxn ang="0">
                  <a:pos x="56" y="18"/>
                </a:cxn>
                <a:cxn ang="0">
                  <a:pos x="51" y="16"/>
                </a:cxn>
                <a:cxn ang="0">
                  <a:pos x="29" y="5"/>
                </a:cxn>
                <a:cxn ang="0">
                  <a:pos x="13" y="0"/>
                </a:cxn>
                <a:cxn ang="0">
                  <a:pos x="0" y="10"/>
                </a:cxn>
                <a:cxn ang="0">
                  <a:pos x="80" y="107"/>
                </a:cxn>
              </a:cxnLst>
              <a:rect l="0" t="0" r="r" b="b"/>
              <a:pathLst>
                <a:path w="110" h="107">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w="9525">
              <a:noFill/>
              <a:round/>
              <a:headEnd/>
              <a:tailEnd/>
            </a:ln>
          </p:spPr>
          <p:txBody>
            <a:bodyPr/>
            <a:lstStyle/>
            <a:p>
              <a:endParaRPr lang="en-US"/>
            </a:p>
          </p:txBody>
        </p:sp>
        <p:sp>
          <p:nvSpPr>
            <p:cNvPr id="140598" name="Freeform 310"/>
            <p:cNvSpPr>
              <a:spLocks/>
            </p:cNvSpPr>
            <p:nvPr/>
          </p:nvSpPr>
          <p:spPr bwMode="auto">
            <a:xfrm flipH="1">
              <a:off x="1786" y="3762"/>
              <a:ext cx="35" cy="88"/>
            </a:xfrm>
            <a:custGeom>
              <a:avLst/>
              <a:gdLst/>
              <a:ahLst/>
              <a:cxnLst>
                <a:cxn ang="0">
                  <a:pos x="24" y="88"/>
                </a:cxn>
                <a:cxn ang="0">
                  <a:pos x="29" y="88"/>
                </a:cxn>
                <a:cxn ang="0">
                  <a:pos x="32" y="88"/>
                </a:cxn>
                <a:cxn ang="0">
                  <a:pos x="32" y="86"/>
                </a:cxn>
                <a:cxn ang="0">
                  <a:pos x="35" y="83"/>
                </a:cxn>
                <a:cxn ang="0">
                  <a:pos x="35" y="64"/>
                </a:cxn>
                <a:cxn ang="0">
                  <a:pos x="29" y="40"/>
                </a:cxn>
                <a:cxn ang="0">
                  <a:pos x="13" y="16"/>
                </a:cxn>
                <a:cxn ang="0">
                  <a:pos x="0" y="0"/>
                </a:cxn>
                <a:cxn ang="0">
                  <a:pos x="2" y="13"/>
                </a:cxn>
                <a:cxn ang="0">
                  <a:pos x="8" y="43"/>
                </a:cxn>
                <a:cxn ang="0">
                  <a:pos x="16" y="75"/>
                </a:cxn>
                <a:cxn ang="0">
                  <a:pos x="24" y="88"/>
                </a:cxn>
              </a:cxnLst>
              <a:rect l="0" t="0" r="r" b="b"/>
              <a:pathLst>
                <a:path w="35" h="88">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w="9525">
              <a:noFill/>
              <a:round/>
              <a:headEnd/>
              <a:tailEnd/>
            </a:ln>
          </p:spPr>
          <p:txBody>
            <a:bodyPr/>
            <a:lstStyle/>
            <a:p>
              <a:endParaRPr lang="en-US"/>
            </a:p>
          </p:txBody>
        </p:sp>
        <p:sp>
          <p:nvSpPr>
            <p:cNvPr id="140599" name="Freeform 311"/>
            <p:cNvSpPr>
              <a:spLocks/>
            </p:cNvSpPr>
            <p:nvPr/>
          </p:nvSpPr>
          <p:spPr bwMode="auto">
            <a:xfrm flipH="1">
              <a:off x="1587" y="3719"/>
              <a:ext cx="54" cy="29"/>
            </a:xfrm>
            <a:custGeom>
              <a:avLst/>
              <a:gdLst/>
              <a:ahLst/>
              <a:cxnLst>
                <a:cxn ang="0">
                  <a:pos x="54" y="19"/>
                </a:cxn>
                <a:cxn ang="0">
                  <a:pos x="48" y="13"/>
                </a:cxn>
                <a:cxn ang="0">
                  <a:pos x="43" y="11"/>
                </a:cxn>
                <a:cxn ang="0">
                  <a:pos x="40" y="5"/>
                </a:cxn>
                <a:cxn ang="0">
                  <a:pos x="32" y="2"/>
                </a:cxn>
                <a:cxn ang="0">
                  <a:pos x="21" y="0"/>
                </a:cxn>
                <a:cxn ang="0">
                  <a:pos x="13" y="0"/>
                </a:cxn>
                <a:cxn ang="0">
                  <a:pos x="5" y="0"/>
                </a:cxn>
                <a:cxn ang="0">
                  <a:pos x="0" y="2"/>
                </a:cxn>
                <a:cxn ang="0">
                  <a:pos x="27" y="29"/>
                </a:cxn>
                <a:cxn ang="0">
                  <a:pos x="32" y="27"/>
                </a:cxn>
                <a:cxn ang="0">
                  <a:pos x="40" y="21"/>
                </a:cxn>
                <a:cxn ang="0">
                  <a:pos x="45" y="19"/>
                </a:cxn>
                <a:cxn ang="0">
                  <a:pos x="54" y="19"/>
                </a:cxn>
              </a:cxnLst>
              <a:rect l="0" t="0" r="r" b="b"/>
              <a:pathLst>
                <a:path w="54" h="29">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w="9525">
              <a:noFill/>
              <a:round/>
              <a:headEnd/>
              <a:tailEnd/>
            </a:ln>
          </p:spPr>
          <p:txBody>
            <a:bodyPr/>
            <a:lstStyle/>
            <a:p>
              <a:endParaRPr lang="en-US"/>
            </a:p>
          </p:txBody>
        </p:sp>
        <p:sp>
          <p:nvSpPr>
            <p:cNvPr id="140600" name="Freeform 312"/>
            <p:cNvSpPr>
              <a:spLocks/>
            </p:cNvSpPr>
            <p:nvPr/>
          </p:nvSpPr>
          <p:spPr bwMode="auto">
            <a:xfrm flipH="1">
              <a:off x="1259" y="3082"/>
              <a:ext cx="884" cy="884"/>
            </a:xfrm>
            <a:custGeom>
              <a:avLst/>
              <a:gdLst/>
              <a:ahLst/>
              <a:cxnLst>
                <a:cxn ang="0">
                  <a:pos x="441" y="408"/>
                </a:cxn>
                <a:cxn ang="0">
                  <a:pos x="403" y="392"/>
                </a:cxn>
                <a:cxn ang="0">
                  <a:pos x="355" y="355"/>
                </a:cxn>
                <a:cxn ang="0">
                  <a:pos x="320" y="333"/>
                </a:cxn>
                <a:cxn ang="0">
                  <a:pos x="285" y="242"/>
                </a:cxn>
                <a:cxn ang="0">
                  <a:pos x="271" y="212"/>
                </a:cxn>
                <a:cxn ang="0">
                  <a:pos x="261" y="159"/>
                </a:cxn>
                <a:cxn ang="0">
                  <a:pos x="261" y="137"/>
                </a:cxn>
                <a:cxn ang="0">
                  <a:pos x="177" y="102"/>
                </a:cxn>
                <a:cxn ang="0">
                  <a:pos x="215" y="86"/>
                </a:cxn>
                <a:cxn ang="0">
                  <a:pos x="279" y="62"/>
                </a:cxn>
                <a:cxn ang="0">
                  <a:pos x="339" y="40"/>
                </a:cxn>
                <a:cxn ang="0">
                  <a:pos x="390" y="27"/>
                </a:cxn>
                <a:cxn ang="0">
                  <a:pos x="591" y="83"/>
                </a:cxn>
                <a:cxn ang="0">
                  <a:pos x="572" y="97"/>
                </a:cxn>
                <a:cxn ang="0">
                  <a:pos x="583" y="212"/>
                </a:cxn>
                <a:cxn ang="0">
                  <a:pos x="583" y="236"/>
                </a:cxn>
                <a:cxn ang="0">
                  <a:pos x="556" y="234"/>
                </a:cxn>
                <a:cxn ang="0">
                  <a:pos x="508" y="161"/>
                </a:cxn>
                <a:cxn ang="0">
                  <a:pos x="508" y="210"/>
                </a:cxn>
                <a:cxn ang="0">
                  <a:pos x="521" y="236"/>
                </a:cxn>
                <a:cxn ang="0">
                  <a:pos x="511" y="269"/>
                </a:cxn>
                <a:cxn ang="0">
                  <a:pos x="500" y="304"/>
                </a:cxn>
                <a:cxn ang="0">
                  <a:pos x="476" y="339"/>
                </a:cxn>
                <a:cxn ang="0">
                  <a:pos x="441" y="344"/>
                </a:cxn>
                <a:cxn ang="0">
                  <a:pos x="446" y="360"/>
                </a:cxn>
                <a:cxn ang="0">
                  <a:pos x="468" y="376"/>
                </a:cxn>
                <a:cxn ang="0">
                  <a:pos x="508" y="411"/>
                </a:cxn>
                <a:cxn ang="0">
                  <a:pos x="545" y="433"/>
                </a:cxn>
                <a:cxn ang="0">
                  <a:pos x="564" y="438"/>
                </a:cxn>
                <a:cxn ang="0">
                  <a:pos x="615" y="446"/>
                </a:cxn>
                <a:cxn ang="0">
                  <a:pos x="666" y="511"/>
                </a:cxn>
                <a:cxn ang="0">
                  <a:pos x="707" y="578"/>
                </a:cxn>
                <a:cxn ang="0">
                  <a:pos x="782" y="669"/>
                </a:cxn>
                <a:cxn ang="0">
                  <a:pos x="814" y="747"/>
                </a:cxn>
                <a:cxn ang="0">
                  <a:pos x="777" y="846"/>
                </a:cxn>
                <a:cxn ang="0">
                  <a:pos x="884" y="884"/>
                </a:cxn>
                <a:cxn ang="0">
                  <a:pos x="86" y="884"/>
                </a:cxn>
                <a:cxn ang="0">
                  <a:pos x="89" y="578"/>
                </a:cxn>
                <a:cxn ang="0">
                  <a:pos x="124" y="451"/>
                </a:cxn>
                <a:cxn ang="0">
                  <a:pos x="191" y="438"/>
                </a:cxn>
                <a:cxn ang="0">
                  <a:pos x="242" y="416"/>
                </a:cxn>
                <a:cxn ang="0">
                  <a:pos x="296" y="360"/>
                </a:cxn>
                <a:cxn ang="0">
                  <a:pos x="309" y="336"/>
                </a:cxn>
                <a:cxn ang="0">
                  <a:pos x="371" y="408"/>
                </a:cxn>
                <a:cxn ang="0">
                  <a:pos x="427" y="484"/>
                </a:cxn>
                <a:cxn ang="0">
                  <a:pos x="519" y="661"/>
                </a:cxn>
                <a:cxn ang="0">
                  <a:pos x="500" y="532"/>
                </a:cxn>
                <a:cxn ang="0">
                  <a:pos x="457" y="390"/>
                </a:cxn>
              </a:cxnLst>
              <a:rect l="0" t="0" r="r" b="b"/>
              <a:pathLst>
                <a:path w="884" h="884">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w="9525">
              <a:noFill/>
              <a:round/>
              <a:headEnd/>
              <a:tailEnd/>
            </a:ln>
          </p:spPr>
          <p:txBody>
            <a:bodyPr/>
            <a:lstStyle/>
            <a:p>
              <a:endParaRPr lang="en-US"/>
            </a:p>
          </p:txBody>
        </p:sp>
        <p:sp>
          <p:nvSpPr>
            <p:cNvPr id="140601" name="Freeform 313"/>
            <p:cNvSpPr>
              <a:spLocks/>
            </p:cNvSpPr>
            <p:nvPr/>
          </p:nvSpPr>
          <p:spPr bwMode="auto">
            <a:xfrm flipH="1">
              <a:off x="1517" y="3611"/>
              <a:ext cx="102" cy="78"/>
            </a:xfrm>
            <a:custGeom>
              <a:avLst/>
              <a:gdLst/>
              <a:ahLst/>
              <a:cxnLst>
                <a:cxn ang="0">
                  <a:pos x="102" y="78"/>
                </a:cxn>
                <a:cxn ang="0">
                  <a:pos x="30" y="0"/>
                </a:cxn>
                <a:cxn ang="0">
                  <a:pos x="21" y="0"/>
                </a:cxn>
                <a:cxn ang="0">
                  <a:pos x="8" y="6"/>
                </a:cxn>
                <a:cxn ang="0">
                  <a:pos x="3" y="14"/>
                </a:cxn>
                <a:cxn ang="0">
                  <a:pos x="0" y="25"/>
                </a:cxn>
                <a:cxn ang="0">
                  <a:pos x="43" y="78"/>
                </a:cxn>
                <a:cxn ang="0">
                  <a:pos x="56" y="73"/>
                </a:cxn>
                <a:cxn ang="0">
                  <a:pos x="75" y="70"/>
                </a:cxn>
                <a:cxn ang="0">
                  <a:pos x="89" y="73"/>
                </a:cxn>
                <a:cxn ang="0">
                  <a:pos x="102" y="78"/>
                </a:cxn>
              </a:cxnLst>
              <a:rect l="0" t="0" r="r" b="b"/>
              <a:pathLst>
                <a:path w="102" h="78">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w="9525">
              <a:noFill/>
              <a:round/>
              <a:headEnd/>
              <a:tailEnd/>
            </a:ln>
          </p:spPr>
          <p:txBody>
            <a:bodyPr/>
            <a:lstStyle/>
            <a:p>
              <a:endParaRPr lang="en-US"/>
            </a:p>
          </p:txBody>
        </p:sp>
      </p:grpSp>
    </p:spTree>
    <p:extLst>
      <p:ext uri="{BB962C8B-B14F-4D97-AF65-F5344CB8AC3E}">
        <p14:creationId xmlns="" xmlns:p14="http://schemas.microsoft.com/office/powerpoint/2010/main" val="58069430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9144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7010400" y="0"/>
            <a:ext cx="13716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7626846" y="0"/>
            <a:ext cx="497979"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550070" y="6294598"/>
            <a:ext cx="418759"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292895" y="5129690"/>
            <a:ext cx="1296233"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114427" y="2249080"/>
            <a:ext cx="8043861"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1981200" y="1214279"/>
            <a:ext cx="1822847"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174081" y="1214279"/>
            <a:ext cx="1822847"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 name="Group 28"/>
          <p:cNvGrpSpPr/>
          <p:nvPr/>
        </p:nvGrpSpPr>
        <p:grpSpPr>
          <a:xfrm>
            <a:off x="166541" y="94090"/>
            <a:ext cx="307922" cy="1538089"/>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 xmlns:p14="http://schemas.microsoft.com/office/powerpoint/2010/main" val="1346502234"/>
                </p:ext>
              </p:extLst>
            </p:nvPr>
          </p:nvGraphicFramePr>
          <p:xfrm>
            <a:off x="100850" y="246475"/>
            <a:ext cx="183878" cy="183422"/>
          </p:xfrm>
          <a:graphic>
            <a:graphicData uri="http://schemas.openxmlformats.org/presentationml/2006/ole">
              <p:oleObj spid="_x0000_s2050" name="CorelDRAW" r:id="rId3" imgW="2169000" imgH="2169360" progId="">
                <p:embed/>
              </p:oleObj>
            </a:graphicData>
          </a:graphic>
        </p:graphicFrame>
      </p:grpSp>
    </p:spTree>
    <p:extLst>
      <p:ext uri="{BB962C8B-B14F-4D97-AF65-F5344CB8AC3E}">
        <p14:creationId xmlns="" xmlns:p14="http://schemas.microsoft.com/office/powerpoint/2010/main" val="2656501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533400" y="1143000"/>
            <a:ext cx="8305800" cy="34290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43000" y="1447800"/>
            <a:ext cx="7010400" cy="2246769"/>
          </a:xfrm>
          <a:prstGeom prst="rect">
            <a:avLst/>
          </a:prstGeom>
        </p:spPr>
        <p:txBody>
          <a:bodyPr wrap="square">
            <a:spAutoFit/>
          </a:bodyPr>
          <a:lstStyle/>
          <a:p>
            <a:r>
              <a:rPr lang="en-US" sz="2000" dirty="0" smtClean="0">
                <a:latin typeface="Times New Roman" pitchFamily="18" charset="0"/>
                <a:cs typeface="Times New Roman" pitchFamily="18" charset="0"/>
              </a:rPr>
              <a:t>Java’s stream-based I/O is built upon four abstract classes: </a:t>
            </a:r>
            <a:r>
              <a:rPr lang="en-US" sz="2000" b="1" dirty="0" err="1" smtClean="0">
                <a:latin typeface="Times New Roman" pitchFamily="18" charset="0"/>
                <a:cs typeface="Times New Roman" pitchFamily="18" charset="0"/>
              </a:rPr>
              <a:t>InputStream</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OutputStream</a:t>
            </a:r>
            <a:r>
              <a:rPr lang="en-US" sz="2000" b="1" dirty="0" smtClean="0">
                <a:latin typeface="Times New Roman" pitchFamily="18" charset="0"/>
                <a:cs typeface="Times New Roman" pitchFamily="18" charset="0"/>
              </a:rPr>
              <a:t>, Reader, and Writer.</a:t>
            </a:r>
          </a:p>
          <a:p>
            <a:endParaRPr lang="en-US" sz="2000" b="1" dirty="0" smtClean="0">
              <a:latin typeface="Times New Roman" pitchFamily="18" charset="0"/>
              <a:cs typeface="Times New Roman" pitchFamily="18" charset="0"/>
            </a:endParaRPr>
          </a:p>
          <a:p>
            <a:r>
              <a:rPr lang="en-US" sz="2000" dirty="0" err="1" smtClean="0">
                <a:latin typeface="Times New Roman" pitchFamily="18" charset="0"/>
                <a:cs typeface="Times New Roman" pitchFamily="18" charset="0"/>
              </a:rPr>
              <a:t>InputStream</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OutputStream</a:t>
            </a:r>
            <a:r>
              <a:rPr lang="en-US" sz="2000" dirty="0" smtClean="0">
                <a:latin typeface="Times New Roman" pitchFamily="18" charset="0"/>
                <a:cs typeface="Times New Roman" pitchFamily="18" charset="0"/>
              </a:rPr>
              <a:t> are designed for </a:t>
            </a:r>
            <a:r>
              <a:rPr lang="en-US" sz="2000" b="1" dirty="0" smtClean="0">
                <a:latin typeface="Times New Roman" pitchFamily="18" charset="0"/>
                <a:cs typeface="Times New Roman" pitchFamily="18" charset="0"/>
              </a:rPr>
              <a:t>byte streams</a:t>
            </a:r>
            <a:r>
              <a:rPr lang="en-US" sz="2000" dirty="0" smtClean="0">
                <a:latin typeface="Times New Roman" pitchFamily="18" charset="0"/>
                <a:cs typeface="Times New Roman" pitchFamily="18" charset="0"/>
              </a:rPr>
              <a:t>. </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Reader and Writer are designed for </a:t>
            </a:r>
            <a:r>
              <a:rPr lang="en-US" sz="2000" b="1" dirty="0" smtClean="0">
                <a:latin typeface="Times New Roman" pitchFamily="18" charset="0"/>
                <a:cs typeface="Times New Roman" pitchFamily="18" charset="0"/>
              </a:rPr>
              <a:t>character streams</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66800" y="685800"/>
            <a:ext cx="8007833" cy="646331"/>
          </a:xfrm>
          <a:prstGeom prst="rect">
            <a:avLst/>
          </a:prstGeom>
        </p:spPr>
        <p:txBody>
          <a:bodyPr wrap="none">
            <a:spAutoFit/>
          </a:bodyPr>
          <a:lstStyle/>
          <a:p>
            <a:r>
              <a:rPr lang="en-US" b="1" dirty="0" smtClean="0"/>
              <a:t>The Byte Streams</a:t>
            </a:r>
          </a:p>
          <a:p>
            <a:r>
              <a:rPr lang="en-US" b="1" dirty="0" err="1" smtClean="0"/>
              <a:t>InputStream</a:t>
            </a:r>
            <a:r>
              <a:rPr lang="en-US" dirty="0" smtClean="0"/>
              <a:t> is an abstract class that defines Java’s model of streaming byte input.</a:t>
            </a:r>
            <a:endParaRPr lang="en-US" dirty="0"/>
          </a:p>
        </p:txBody>
      </p:sp>
      <p:pic>
        <p:nvPicPr>
          <p:cNvPr id="3074" name="Picture 2"/>
          <p:cNvPicPr>
            <a:picLocks noChangeAspect="1" noChangeArrowheads="1"/>
          </p:cNvPicPr>
          <p:nvPr/>
        </p:nvPicPr>
        <p:blipFill>
          <a:blip r:embed="rId2"/>
          <a:srcRect/>
          <a:stretch>
            <a:fillRect/>
          </a:stretch>
        </p:blipFill>
        <p:spPr bwMode="auto">
          <a:xfrm>
            <a:off x="1023965" y="1381125"/>
            <a:ext cx="7434235" cy="5172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457200" y="1752600"/>
            <a:ext cx="8268007" cy="3381375"/>
          </a:xfrm>
          <a:prstGeom prst="rect">
            <a:avLst/>
          </a:prstGeom>
          <a:noFill/>
          <a:ln w="9525">
            <a:noFill/>
            <a:miter lim="800000"/>
            <a:headEnd/>
            <a:tailEnd/>
          </a:ln>
          <a:effectLst/>
        </p:spPr>
      </p:pic>
      <p:sp>
        <p:nvSpPr>
          <p:cNvPr id="3" name="Rectangle 2"/>
          <p:cNvSpPr/>
          <p:nvPr/>
        </p:nvSpPr>
        <p:spPr>
          <a:xfrm>
            <a:off x="1066800" y="1066800"/>
            <a:ext cx="7467600" cy="369332"/>
          </a:xfrm>
          <a:prstGeom prst="rect">
            <a:avLst/>
          </a:prstGeom>
        </p:spPr>
        <p:txBody>
          <a:bodyPr wrap="square">
            <a:spAutoFit/>
          </a:bodyPr>
          <a:lstStyle/>
          <a:p>
            <a:r>
              <a:rPr lang="en-US" b="1" dirty="0" err="1" smtClean="0"/>
              <a:t>OutputStream</a:t>
            </a:r>
            <a:r>
              <a:rPr lang="en-US" dirty="0" smtClean="0"/>
              <a:t> is an abstract class that defines streaming byte output.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57200"/>
            <a:ext cx="7772400" cy="5715000"/>
          </a:xfrm>
        </p:spPr>
        <p:txBody>
          <a:bodyPr/>
          <a:lstStyle/>
          <a:p>
            <a:pPr algn="l"/>
            <a:r>
              <a:rPr lang="en-US" sz="2000" dirty="0" err="1" smtClean="0">
                <a:latin typeface="Times New Roman" pitchFamily="18" charset="0"/>
                <a:cs typeface="Times New Roman" pitchFamily="18" charset="0"/>
              </a:rPr>
              <a:t>FileInputStream</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b="0" dirty="0" smtClean="0">
                <a:latin typeface="Times New Roman" pitchFamily="18" charset="0"/>
                <a:cs typeface="Times New Roman" pitchFamily="18" charset="0"/>
              </a:rPr>
              <a:t>The </a:t>
            </a:r>
            <a:r>
              <a:rPr lang="en-US" sz="1600" b="0" dirty="0" err="1" smtClean="0">
                <a:latin typeface="Times New Roman" pitchFamily="18" charset="0"/>
                <a:cs typeface="Times New Roman" pitchFamily="18" charset="0"/>
              </a:rPr>
              <a:t>FileInputStream</a:t>
            </a:r>
            <a:r>
              <a:rPr lang="en-US" sz="1600" b="0" dirty="0" smtClean="0">
                <a:latin typeface="Times New Roman" pitchFamily="18" charset="0"/>
                <a:cs typeface="Times New Roman" pitchFamily="18" charset="0"/>
              </a:rPr>
              <a:t> class creates an </a:t>
            </a:r>
            <a:r>
              <a:rPr lang="en-US" sz="1600" b="0" dirty="0" err="1" smtClean="0">
                <a:latin typeface="Times New Roman" pitchFamily="18" charset="0"/>
                <a:cs typeface="Times New Roman" pitchFamily="18" charset="0"/>
              </a:rPr>
              <a:t>InputStream</a:t>
            </a:r>
            <a:r>
              <a:rPr lang="en-US" sz="1600" b="0" dirty="0" smtClean="0">
                <a:latin typeface="Times New Roman" pitchFamily="18" charset="0"/>
                <a:cs typeface="Times New Roman" pitchFamily="18" charset="0"/>
              </a:rPr>
              <a:t> that you can use to read bytes from a file.</a:t>
            </a:r>
            <a:br>
              <a:rPr lang="en-US" sz="1600" b="0" dirty="0" smtClean="0">
                <a:latin typeface="Times New Roman" pitchFamily="18" charset="0"/>
                <a:cs typeface="Times New Roman" pitchFamily="18" charset="0"/>
              </a:rPr>
            </a:br>
            <a:r>
              <a:rPr lang="en-US" sz="1600" b="0" dirty="0" smtClean="0">
                <a:latin typeface="Times New Roman" pitchFamily="18" charset="0"/>
                <a:cs typeface="Times New Roman" pitchFamily="18" charset="0"/>
              </a:rPr>
              <a:t/>
            </a:r>
            <a:br>
              <a:rPr lang="en-US" sz="1600" b="0" dirty="0" smtClean="0">
                <a:latin typeface="Times New Roman" pitchFamily="18" charset="0"/>
                <a:cs typeface="Times New Roman" pitchFamily="18" charset="0"/>
              </a:rPr>
            </a:br>
            <a:r>
              <a:rPr lang="en-US" sz="1600" b="0" dirty="0" err="1" smtClean="0">
                <a:latin typeface="Times New Roman" pitchFamily="18" charset="0"/>
                <a:cs typeface="Times New Roman" pitchFamily="18" charset="0"/>
              </a:rPr>
              <a:t>FileInputStream</a:t>
            </a:r>
            <a:r>
              <a:rPr lang="en-US" sz="1600" b="0" dirty="0" smtClean="0">
                <a:latin typeface="Times New Roman" pitchFamily="18" charset="0"/>
                <a:cs typeface="Times New Roman" pitchFamily="18" charset="0"/>
              </a:rPr>
              <a:t>(String </a:t>
            </a:r>
            <a:r>
              <a:rPr lang="en-US" sz="1600" b="0" i="1" dirty="0" err="1" smtClean="0">
                <a:latin typeface="Times New Roman" pitchFamily="18" charset="0"/>
                <a:cs typeface="Times New Roman" pitchFamily="18" charset="0"/>
              </a:rPr>
              <a:t>filepath</a:t>
            </a:r>
            <a:r>
              <a:rPr lang="en-US" sz="1600" b="0" i="1" dirty="0" smtClean="0">
                <a:latin typeface="Times New Roman" pitchFamily="18" charset="0"/>
                <a:cs typeface="Times New Roman" pitchFamily="18" charset="0"/>
              </a:rPr>
              <a:t>)</a:t>
            </a:r>
            <a:br>
              <a:rPr lang="en-US" sz="1600" b="0" i="1" dirty="0" smtClean="0">
                <a:latin typeface="Times New Roman" pitchFamily="18" charset="0"/>
                <a:cs typeface="Times New Roman" pitchFamily="18" charset="0"/>
              </a:rPr>
            </a:br>
            <a:r>
              <a:rPr lang="en-US" sz="1600" b="0" dirty="0" err="1" smtClean="0">
                <a:latin typeface="Times New Roman" pitchFamily="18" charset="0"/>
                <a:cs typeface="Times New Roman" pitchFamily="18" charset="0"/>
              </a:rPr>
              <a:t>FileInputStream</a:t>
            </a:r>
            <a:r>
              <a:rPr lang="en-US" sz="1600" b="0" dirty="0" smtClean="0">
                <a:latin typeface="Times New Roman" pitchFamily="18" charset="0"/>
                <a:cs typeface="Times New Roman" pitchFamily="18" charset="0"/>
              </a:rPr>
              <a:t>(File </a:t>
            </a:r>
            <a:r>
              <a:rPr lang="en-US" sz="1600" b="0" i="1" dirty="0" err="1" smtClean="0">
                <a:latin typeface="Times New Roman" pitchFamily="18" charset="0"/>
                <a:cs typeface="Times New Roman" pitchFamily="18" charset="0"/>
              </a:rPr>
              <a:t>fileObj</a:t>
            </a:r>
            <a:r>
              <a:rPr lang="en-US" sz="1600" b="0" i="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throw a </a:t>
            </a:r>
            <a:r>
              <a:rPr lang="en-US" sz="1600" dirty="0" err="1" smtClean="0">
                <a:latin typeface="Times New Roman" pitchFamily="18" charset="0"/>
                <a:cs typeface="Times New Roman" pitchFamily="18" charset="0"/>
              </a:rPr>
              <a:t>FileNotFoundException</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err="1" smtClean="0">
                <a:latin typeface="Times New Roman" pitchFamily="18" charset="0"/>
                <a:cs typeface="Times New Roman" pitchFamily="18" charset="0"/>
              </a:rPr>
              <a:t>Eg</a:t>
            </a:r>
            <a:r>
              <a:rPr lang="en-US" sz="1600" dirty="0" smtClean="0">
                <a:latin typeface="Times New Roman" pitchFamily="18" charset="0"/>
                <a:cs typeface="Times New Roman" pitchFamily="18" charset="0"/>
              </a:rPr>
              <a:t>::</a:t>
            </a:r>
            <a:br>
              <a:rPr lang="en-US" sz="1600" dirty="0" smtClean="0">
                <a:latin typeface="Times New Roman" pitchFamily="18" charset="0"/>
                <a:cs typeface="Times New Roman" pitchFamily="18" charset="0"/>
              </a:rPr>
            </a:br>
            <a:r>
              <a:rPr lang="en-US" sz="1600" b="0" dirty="0" err="1" smtClean="0">
                <a:latin typeface="Times New Roman" pitchFamily="18" charset="0"/>
                <a:cs typeface="Times New Roman" pitchFamily="18" charset="0"/>
              </a:rPr>
              <a:t>FileInputStream</a:t>
            </a:r>
            <a:r>
              <a:rPr lang="en-US" sz="1600" b="0" dirty="0" smtClean="0">
                <a:latin typeface="Times New Roman" pitchFamily="18" charset="0"/>
                <a:cs typeface="Times New Roman" pitchFamily="18" charset="0"/>
              </a:rPr>
              <a:t> f0 = new </a:t>
            </a:r>
            <a:r>
              <a:rPr lang="en-US" sz="1600" b="0" dirty="0" err="1" smtClean="0">
                <a:latin typeface="Times New Roman" pitchFamily="18" charset="0"/>
                <a:cs typeface="Times New Roman" pitchFamily="18" charset="0"/>
              </a:rPr>
              <a:t>FileInputStream</a:t>
            </a:r>
            <a:r>
              <a:rPr lang="en-US" sz="1600" b="0" dirty="0" smtClean="0">
                <a:latin typeface="Times New Roman" pitchFamily="18" charset="0"/>
                <a:cs typeface="Times New Roman" pitchFamily="18" charset="0"/>
              </a:rPr>
              <a:t>("/autoexec.bat")</a:t>
            </a:r>
            <a:br>
              <a:rPr lang="en-US" sz="1600" b="0" dirty="0" smtClean="0">
                <a:latin typeface="Times New Roman" pitchFamily="18" charset="0"/>
                <a:cs typeface="Times New Roman" pitchFamily="18" charset="0"/>
              </a:rPr>
            </a:br>
            <a:r>
              <a:rPr lang="en-US" sz="1600" b="0" dirty="0" smtClean="0">
                <a:latin typeface="Times New Roman" pitchFamily="18" charset="0"/>
                <a:cs typeface="Times New Roman" pitchFamily="18" charset="0"/>
              </a:rPr>
              <a:t>File f = new File("/autoexec.bat");</a:t>
            </a:r>
            <a:br>
              <a:rPr lang="en-US" sz="1600" b="0" dirty="0" smtClean="0">
                <a:latin typeface="Times New Roman" pitchFamily="18" charset="0"/>
                <a:cs typeface="Times New Roman" pitchFamily="18" charset="0"/>
              </a:rPr>
            </a:br>
            <a:r>
              <a:rPr lang="en-US" sz="1600" b="0" dirty="0" err="1" smtClean="0">
                <a:latin typeface="Times New Roman" pitchFamily="18" charset="0"/>
                <a:cs typeface="Times New Roman" pitchFamily="18" charset="0"/>
              </a:rPr>
              <a:t>FileInputStream</a:t>
            </a:r>
            <a:r>
              <a:rPr lang="en-US" sz="1600" b="0" dirty="0" smtClean="0">
                <a:latin typeface="Times New Roman" pitchFamily="18" charset="0"/>
                <a:cs typeface="Times New Roman" pitchFamily="18" charset="0"/>
              </a:rPr>
              <a:t> f1 = new </a:t>
            </a:r>
            <a:r>
              <a:rPr lang="en-US" sz="1600" b="0" dirty="0" err="1" smtClean="0">
                <a:latin typeface="Times New Roman" pitchFamily="18" charset="0"/>
                <a:cs typeface="Times New Roman" pitchFamily="18" charset="0"/>
              </a:rPr>
              <a:t>FileInputStream</a:t>
            </a:r>
            <a:r>
              <a:rPr lang="en-US" sz="1600" b="0" dirty="0" smtClean="0">
                <a:latin typeface="Times New Roman" pitchFamily="18" charset="0"/>
                <a:cs typeface="Times New Roman" pitchFamily="18" charset="0"/>
              </a:rPr>
              <a:t>(f);</a:t>
            </a:r>
            <a:br>
              <a:rPr lang="en-US" sz="1600" b="0" dirty="0" smtClean="0">
                <a:latin typeface="Times New Roman" pitchFamily="18" charset="0"/>
                <a:cs typeface="Times New Roman" pitchFamily="18" charset="0"/>
              </a:rPr>
            </a:br>
            <a:r>
              <a:rPr lang="en-US" sz="1600" b="0" dirty="0" smtClean="0">
                <a:latin typeface="Times New Roman" pitchFamily="18" charset="0"/>
                <a:cs typeface="Times New Roman" pitchFamily="18" charset="0"/>
              </a:rPr>
              <a:t>							</a:t>
            </a:r>
            <a:br>
              <a:rPr lang="en-US" sz="1600" b="0" dirty="0" smtClean="0">
                <a:latin typeface="Times New Roman" pitchFamily="18" charset="0"/>
                <a:cs typeface="Times New Roman" pitchFamily="18" charset="0"/>
              </a:rPr>
            </a:br>
            <a:r>
              <a:rPr lang="en-US" sz="1600" b="0" dirty="0" smtClean="0">
                <a:latin typeface="Times New Roman" pitchFamily="18" charset="0"/>
                <a:cs typeface="Times New Roman" pitchFamily="18" charset="0"/>
              </a:rPr>
              <a:t/>
            </a:r>
            <a:br>
              <a:rPr lang="en-US" sz="1600" b="0" dirty="0" smtClean="0">
                <a:latin typeface="Times New Roman" pitchFamily="18" charset="0"/>
                <a:cs typeface="Times New Roman" pitchFamily="18" charset="0"/>
              </a:rPr>
            </a:br>
            <a:r>
              <a:rPr lang="en-US" sz="1600" dirty="0" err="1" smtClean="0">
                <a:latin typeface="Times New Roman" pitchFamily="18" charset="0"/>
                <a:cs typeface="Times New Roman" pitchFamily="18" charset="0"/>
              </a:rPr>
              <a:t>FileInputStream</a:t>
            </a:r>
            <a:r>
              <a:rPr lang="en-US" sz="1600" dirty="0" smtClean="0">
                <a:latin typeface="Times New Roman" pitchFamily="18" charset="0"/>
                <a:cs typeface="Times New Roman" pitchFamily="18" charset="0"/>
              </a:rPr>
              <a:t> overrides six of the methods in the abstract class </a:t>
            </a:r>
            <a:r>
              <a:rPr lang="en-US" sz="1600" dirty="0" err="1" smtClean="0">
                <a:latin typeface="Times New Roman" pitchFamily="18" charset="0"/>
                <a:cs typeface="Times New Roman" pitchFamily="18" charset="0"/>
              </a:rPr>
              <a:t>InputStream</a:t>
            </a:r>
            <a:r>
              <a:rPr lang="en-US" sz="1600" dirty="0" smtClean="0">
                <a:latin typeface="Times New Roman" pitchFamily="18" charset="0"/>
                <a:cs typeface="Times New Roman" pitchFamily="18" charset="0"/>
              </a:rPr>
              <a:t>.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The mark( ) and reset( ) methods are not overridden, and any attempt to use reset( ) on a </a:t>
            </a:r>
            <a:r>
              <a:rPr lang="en-US" sz="1600" dirty="0" err="1" smtClean="0">
                <a:latin typeface="Times New Roman" pitchFamily="18" charset="0"/>
                <a:cs typeface="Times New Roman" pitchFamily="18" charset="0"/>
              </a:rPr>
              <a:t>FileInputStream</a:t>
            </a:r>
            <a:r>
              <a:rPr lang="en-US" sz="1600" dirty="0" smtClean="0">
                <a:latin typeface="Times New Roman" pitchFamily="18" charset="0"/>
                <a:cs typeface="Times New Roman" pitchFamily="18" charset="0"/>
              </a:rPr>
              <a:t> will generate an </a:t>
            </a:r>
            <a:r>
              <a:rPr lang="en-US" sz="1600" dirty="0" err="1" smtClean="0">
                <a:latin typeface="Times New Roman" pitchFamily="18" charset="0"/>
                <a:cs typeface="Times New Roman" pitchFamily="18" charset="0"/>
              </a:rPr>
              <a:t>IOException</a:t>
            </a:r>
            <a:r>
              <a:rPr lang="en-US" sz="1600" dirty="0" smtClean="0">
                <a:latin typeface="Times New Roman" pitchFamily="18" charset="0"/>
                <a:cs typeface="Times New Roman" pitchFamily="18" charset="0"/>
              </a:rPr>
              <a:t>.</a:t>
            </a:r>
            <a:br>
              <a:rPr lang="en-US" sz="1600" dirty="0" smtClean="0">
                <a:latin typeface="Times New Roman" pitchFamily="18" charset="0"/>
                <a:cs typeface="Times New Roman" pitchFamily="18" charset="0"/>
              </a:rPr>
            </a:br>
            <a:r>
              <a:rPr lang="en-US" sz="1600" b="0" dirty="0" smtClean="0">
                <a:latin typeface="Times New Roman" pitchFamily="18" charset="0"/>
                <a:cs typeface="Times New Roman" pitchFamily="18" charset="0"/>
              </a:rPr>
              <a:t/>
            </a:r>
            <a:br>
              <a:rPr lang="en-US" sz="1600" b="0" dirty="0" smtClean="0">
                <a:latin typeface="Times New Roman" pitchFamily="18" charset="0"/>
                <a:cs typeface="Times New Roman" pitchFamily="18" charset="0"/>
              </a:rPr>
            </a:br>
            <a:r>
              <a:rPr lang="en-US" sz="1600" b="0" dirty="0" smtClean="0">
                <a:latin typeface="Times New Roman" pitchFamily="18" charset="0"/>
                <a:cs typeface="Times New Roman" pitchFamily="18" charset="0"/>
              </a:rPr>
              <a:t/>
            </a:r>
            <a:br>
              <a:rPr lang="en-US" sz="1600" b="0" dirty="0" smtClean="0">
                <a:latin typeface="Times New Roman" pitchFamily="18" charset="0"/>
                <a:cs typeface="Times New Roman" pitchFamily="18" charset="0"/>
              </a:rPr>
            </a:br>
            <a:r>
              <a:rPr lang="en-US" sz="1600" b="0" dirty="0" smtClean="0">
                <a:latin typeface="Times New Roman" pitchFamily="18" charset="0"/>
                <a:cs typeface="Times New Roman" pitchFamily="18" charset="0"/>
              </a:rPr>
              <a:t>							</a:t>
            </a:r>
            <a:endParaRPr lang="en-US" sz="1600" b="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ctrTitle"/>
          </p:nvPr>
        </p:nvSpPr>
        <p:spPr>
          <a:xfrm>
            <a:off x="762000" y="685800"/>
            <a:ext cx="7772400" cy="5410200"/>
          </a:xfrm>
        </p:spPr>
        <p:txBody>
          <a:bodyPr/>
          <a:lstStyle/>
          <a:p>
            <a:pPr algn="l"/>
            <a:r>
              <a:rPr lang="en-US" sz="2000" dirty="0" err="1" smtClean="0">
                <a:latin typeface="Times New Roman" pitchFamily="18" charset="0"/>
                <a:cs typeface="Times New Roman" pitchFamily="18" charset="0"/>
              </a:rPr>
              <a:t>FileOutputStream</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b="0" dirty="0" err="1" smtClean="0">
                <a:latin typeface="Times New Roman" pitchFamily="18" charset="0"/>
                <a:cs typeface="Times New Roman" pitchFamily="18" charset="0"/>
              </a:rPr>
              <a:t>FileOutputStream</a:t>
            </a:r>
            <a:r>
              <a:rPr lang="en-US" sz="1600" b="0" dirty="0" smtClean="0">
                <a:latin typeface="Times New Roman" pitchFamily="18" charset="0"/>
                <a:cs typeface="Times New Roman" pitchFamily="18" charset="0"/>
              </a:rPr>
              <a:t> creates an </a:t>
            </a:r>
            <a:r>
              <a:rPr lang="en-US" sz="1600" b="0" dirty="0" err="1" smtClean="0">
                <a:latin typeface="Times New Roman" pitchFamily="18" charset="0"/>
                <a:cs typeface="Times New Roman" pitchFamily="18" charset="0"/>
              </a:rPr>
              <a:t>OutputStream</a:t>
            </a:r>
            <a:r>
              <a:rPr lang="en-US" sz="1600" b="0" dirty="0" smtClean="0">
                <a:latin typeface="Times New Roman" pitchFamily="18" charset="0"/>
                <a:cs typeface="Times New Roman" pitchFamily="18" charset="0"/>
              </a:rPr>
              <a:t> that you can use to write bytes to a file.</a:t>
            </a:r>
            <a:br>
              <a:rPr lang="en-US" sz="1600" b="0" dirty="0" smtClean="0">
                <a:latin typeface="Times New Roman" pitchFamily="18" charset="0"/>
                <a:cs typeface="Times New Roman" pitchFamily="18" charset="0"/>
              </a:rPr>
            </a:br>
            <a:r>
              <a:rPr lang="en-US" sz="1600" b="0" dirty="0" smtClean="0">
                <a:latin typeface="Times New Roman" pitchFamily="18" charset="0"/>
                <a:cs typeface="Times New Roman" pitchFamily="18" charset="0"/>
              </a:rPr>
              <a:t/>
            </a:r>
            <a:br>
              <a:rPr lang="en-US" sz="1600" b="0" dirty="0" smtClean="0">
                <a:latin typeface="Times New Roman" pitchFamily="18" charset="0"/>
                <a:cs typeface="Times New Roman" pitchFamily="18" charset="0"/>
              </a:rPr>
            </a:br>
            <a:r>
              <a:rPr lang="en-US" sz="1600" b="0" dirty="0" err="1" smtClean="0">
                <a:latin typeface="Times New Roman" pitchFamily="18" charset="0"/>
                <a:cs typeface="Times New Roman" pitchFamily="18" charset="0"/>
              </a:rPr>
              <a:t>FileOutputStream</a:t>
            </a:r>
            <a:r>
              <a:rPr lang="en-US" sz="1600" b="0" dirty="0" smtClean="0">
                <a:latin typeface="Times New Roman" pitchFamily="18" charset="0"/>
                <a:cs typeface="Times New Roman" pitchFamily="18" charset="0"/>
              </a:rPr>
              <a:t>(String </a:t>
            </a:r>
            <a:r>
              <a:rPr lang="en-US" sz="1600" b="0" i="1" dirty="0" err="1" smtClean="0">
                <a:latin typeface="Times New Roman" pitchFamily="18" charset="0"/>
                <a:cs typeface="Times New Roman" pitchFamily="18" charset="0"/>
              </a:rPr>
              <a:t>filePath</a:t>
            </a:r>
            <a:r>
              <a:rPr lang="en-US" sz="1600" b="0" i="1" dirty="0" smtClean="0">
                <a:latin typeface="Times New Roman" pitchFamily="18" charset="0"/>
                <a:cs typeface="Times New Roman" pitchFamily="18" charset="0"/>
              </a:rPr>
              <a:t>)</a:t>
            </a:r>
            <a:br>
              <a:rPr lang="en-US" sz="1600" b="0" i="1" dirty="0" smtClean="0">
                <a:latin typeface="Times New Roman" pitchFamily="18" charset="0"/>
                <a:cs typeface="Times New Roman" pitchFamily="18" charset="0"/>
              </a:rPr>
            </a:br>
            <a:r>
              <a:rPr lang="en-US" sz="1600" b="0" dirty="0" err="1" smtClean="0">
                <a:latin typeface="Times New Roman" pitchFamily="18" charset="0"/>
                <a:cs typeface="Times New Roman" pitchFamily="18" charset="0"/>
              </a:rPr>
              <a:t>FileOutputStream</a:t>
            </a:r>
            <a:r>
              <a:rPr lang="en-US" sz="1600" b="0" dirty="0" smtClean="0">
                <a:latin typeface="Times New Roman" pitchFamily="18" charset="0"/>
                <a:cs typeface="Times New Roman" pitchFamily="18" charset="0"/>
              </a:rPr>
              <a:t>(File </a:t>
            </a:r>
            <a:r>
              <a:rPr lang="en-US" sz="1600" b="0" i="1" dirty="0" err="1" smtClean="0">
                <a:latin typeface="Times New Roman" pitchFamily="18" charset="0"/>
                <a:cs typeface="Times New Roman" pitchFamily="18" charset="0"/>
              </a:rPr>
              <a:t>fileObj</a:t>
            </a:r>
            <a:r>
              <a:rPr lang="en-US" sz="1600" b="0" i="1" dirty="0" smtClean="0">
                <a:latin typeface="Times New Roman" pitchFamily="18" charset="0"/>
                <a:cs typeface="Times New Roman" pitchFamily="18" charset="0"/>
              </a:rPr>
              <a:t>)</a:t>
            </a:r>
            <a:br>
              <a:rPr lang="en-US" sz="1600" b="0" i="1" dirty="0" smtClean="0">
                <a:latin typeface="Times New Roman" pitchFamily="18" charset="0"/>
                <a:cs typeface="Times New Roman" pitchFamily="18" charset="0"/>
              </a:rPr>
            </a:br>
            <a:r>
              <a:rPr lang="en-US" sz="1600" b="0" dirty="0" err="1" smtClean="0">
                <a:latin typeface="Times New Roman" pitchFamily="18" charset="0"/>
                <a:cs typeface="Times New Roman" pitchFamily="18" charset="0"/>
              </a:rPr>
              <a:t>FileOutputStream</a:t>
            </a:r>
            <a:r>
              <a:rPr lang="en-US" sz="1600" b="0" dirty="0" smtClean="0">
                <a:latin typeface="Times New Roman" pitchFamily="18" charset="0"/>
                <a:cs typeface="Times New Roman" pitchFamily="18" charset="0"/>
              </a:rPr>
              <a:t>(String </a:t>
            </a:r>
            <a:r>
              <a:rPr lang="en-US" sz="1600" b="0" i="1" dirty="0" err="1" smtClean="0">
                <a:latin typeface="Times New Roman" pitchFamily="18" charset="0"/>
                <a:cs typeface="Times New Roman" pitchFamily="18" charset="0"/>
              </a:rPr>
              <a:t>filePath</a:t>
            </a:r>
            <a:r>
              <a:rPr lang="en-US" sz="1600" b="0" i="1" dirty="0" smtClean="0">
                <a:latin typeface="Times New Roman" pitchFamily="18" charset="0"/>
                <a:cs typeface="Times New Roman" pitchFamily="18" charset="0"/>
              </a:rPr>
              <a:t>, </a:t>
            </a:r>
            <a:r>
              <a:rPr lang="en-US" sz="1600" b="0" i="1" dirty="0" err="1" smtClean="0">
                <a:latin typeface="Times New Roman" pitchFamily="18" charset="0"/>
                <a:cs typeface="Times New Roman" pitchFamily="18" charset="0"/>
              </a:rPr>
              <a:t>boolean</a:t>
            </a:r>
            <a:r>
              <a:rPr lang="en-US" sz="1600" b="0" i="1" dirty="0" smtClean="0">
                <a:latin typeface="Times New Roman" pitchFamily="18" charset="0"/>
                <a:cs typeface="Times New Roman" pitchFamily="18" charset="0"/>
              </a:rPr>
              <a:t> append)</a:t>
            </a:r>
            <a:br>
              <a:rPr lang="en-US" sz="1600" b="0" i="1" dirty="0" smtClean="0">
                <a:latin typeface="Times New Roman" pitchFamily="18" charset="0"/>
                <a:cs typeface="Times New Roman" pitchFamily="18" charset="0"/>
              </a:rPr>
            </a:br>
            <a:r>
              <a:rPr lang="en-US" sz="1600" b="0" dirty="0" err="1" smtClean="0">
                <a:latin typeface="Times New Roman" pitchFamily="18" charset="0"/>
                <a:cs typeface="Times New Roman" pitchFamily="18" charset="0"/>
              </a:rPr>
              <a:t>FileOutputStream</a:t>
            </a:r>
            <a:r>
              <a:rPr lang="en-US" sz="1600" b="0" dirty="0" smtClean="0">
                <a:latin typeface="Times New Roman" pitchFamily="18" charset="0"/>
                <a:cs typeface="Times New Roman" pitchFamily="18" charset="0"/>
              </a:rPr>
              <a:t>(File </a:t>
            </a:r>
            <a:r>
              <a:rPr lang="en-US" sz="1600" b="0" i="1" dirty="0" err="1" smtClean="0">
                <a:latin typeface="Times New Roman" pitchFamily="18" charset="0"/>
                <a:cs typeface="Times New Roman" pitchFamily="18" charset="0"/>
              </a:rPr>
              <a:t>fileObj</a:t>
            </a:r>
            <a:r>
              <a:rPr lang="en-US" sz="1600" b="0" i="1" dirty="0" smtClean="0">
                <a:latin typeface="Times New Roman" pitchFamily="18" charset="0"/>
                <a:cs typeface="Times New Roman" pitchFamily="18" charset="0"/>
              </a:rPr>
              <a:t>, </a:t>
            </a:r>
            <a:r>
              <a:rPr lang="en-US" sz="1600" b="0" i="1" dirty="0" err="1" smtClean="0">
                <a:latin typeface="Times New Roman" pitchFamily="18" charset="0"/>
                <a:cs typeface="Times New Roman" pitchFamily="18" charset="0"/>
              </a:rPr>
              <a:t>boolean</a:t>
            </a:r>
            <a:r>
              <a:rPr lang="en-US" sz="1600" b="0" i="1" dirty="0" smtClean="0">
                <a:latin typeface="Times New Roman" pitchFamily="18" charset="0"/>
                <a:cs typeface="Times New Roman" pitchFamily="18" charset="0"/>
              </a:rPr>
              <a:t> append)</a:t>
            </a:r>
            <a:br>
              <a:rPr lang="en-US" sz="1600" b="0" i="1" dirty="0" smtClean="0">
                <a:latin typeface="Times New Roman" pitchFamily="18" charset="0"/>
                <a:cs typeface="Times New Roman" pitchFamily="18" charset="0"/>
              </a:rPr>
            </a:br>
            <a:r>
              <a:rPr lang="en-US" sz="1600" b="0" i="1" dirty="0" smtClean="0">
                <a:latin typeface="Times New Roman" pitchFamily="18" charset="0"/>
                <a:cs typeface="Times New Roman" pitchFamily="18" charset="0"/>
              </a:rPr>
              <a:t>					</a:t>
            </a:r>
            <a:br>
              <a:rPr lang="en-US" sz="1600" b="0" i="1"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i="1" dirty="0" err="1" smtClean="0">
                <a:latin typeface="Times New Roman" pitchFamily="18" charset="0"/>
                <a:cs typeface="Times New Roman" pitchFamily="18" charset="0"/>
              </a:rPr>
              <a:t>filePath</a:t>
            </a:r>
            <a:r>
              <a:rPr lang="en-US" sz="1600" b="0" i="1" dirty="0" smtClean="0">
                <a:latin typeface="Times New Roman" pitchFamily="18" charset="0"/>
                <a:cs typeface="Times New Roman" pitchFamily="18" charset="0"/>
              </a:rPr>
              <a:t> is the full path name of a file, and </a:t>
            </a:r>
            <a:r>
              <a:rPr lang="en-US" sz="1600" i="1" dirty="0" err="1" smtClean="0">
                <a:latin typeface="Times New Roman" pitchFamily="18" charset="0"/>
                <a:cs typeface="Times New Roman" pitchFamily="18" charset="0"/>
              </a:rPr>
              <a:t>fileObj</a:t>
            </a:r>
            <a:r>
              <a:rPr lang="en-US" sz="1600" b="0" i="1" dirty="0" smtClean="0">
                <a:latin typeface="Times New Roman" pitchFamily="18" charset="0"/>
                <a:cs typeface="Times New Roman" pitchFamily="18" charset="0"/>
              </a:rPr>
              <a:t> is a File object that describes the file. </a:t>
            </a:r>
            <a:br>
              <a:rPr lang="en-US" sz="1600" b="0" i="1" dirty="0" smtClean="0">
                <a:latin typeface="Times New Roman" pitchFamily="18" charset="0"/>
                <a:cs typeface="Times New Roman" pitchFamily="18" charset="0"/>
              </a:rPr>
            </a:br>
            <a:r>
              <a:rPr lang="en-US" sz="1600" b="0" i="1" dirty="0" smtClean="0">
                <a:latin typeface="Times New Roman" pitchFamily="18" charset="0"/>
                <a:cs typeface="Times New Roman" pitchFamily="18" charset="0"/>
              </a:rPr>
              <a:t>If</a:t>
            </a:r>
            <a:r>
              <a:rPr lang="en-US" sz="1600" i="1" dirty="0" smtClean="0">
                <a:latin typeface="Times New Roman" pitchFamily="18" charset="0"/>
                <a:cs typeface="Times New Roman" pitchFamily="18" charset="0"/>
              </a:rPr>
              <a:t> append </a:t>
            </a:r>
            <a:r>
              <a:rPr lang="en-US" sz="1600" b="0" i="1" dirty="0" smtClean="0">
                <a:latin typeface="Times New Roman" pitchFamily="18" charset="0"/>
                <a:cs typeface="Times New Roman" pitchFamily="18" charset="0"/>
              </a:rPr>
              <a:t>is true, the file is opened in append mode.</a:t>
            </a:r>
            <a:br>
              <a:rPr lang="en-US" sz="1600" b="0" i="1" dirty="0" smtClean="0">
                <a:latin typeface="Times New Roman" pitchFamily="18" charset="0"/>
                <a:cs typeface="Times New Roman" pitchFamily="18" charset="0"/>
              </a:rPr>
            </a:br>
            <a:r>
              <a:rPr lang="en-US" sz="1600" b="0" i="1" dirty="0" smtClean="0">
                <a:latin typeface="Times New Roman" pitchFamily="18" charset="0"/>
                <a:cs typeface="Times New Roman" pitchFamily="18" charset="0"/>
              </a:rPr>
              <a:t> </a:t>
            </a:r>
            <a:br>
              <a:rPr lang="en-US" sz="1600" b="0" i="1" dirty="0" smtClean="0">
                <a:latin typeface="Times New Roman" pitchFamily="18" charset="0"/>
                <a:cs typeface="Times New Roman" pitchFamily="18" charset="0"/>
              </a:rPr>
            </a:br>
            <a:r>
              <a:rPr lang="en-US" sz="1600" b="0" i="1" dirty="0" smtClean="0">
                <a:latin typeface="Times New Roman" pitchFamily="18" charset="0"/>
                <a:cs typeface="Times New Roman" pitchFamily="18" charset="0"/>
              </a:rPr>
              <a:t/>
            </a:r>
            <a:br>
              <a:rPr lang="en-US" sz="1600" b="0" i="1" dirty="0" smtClean="0">
                <a:latin typeface="Times New Roman" pitchFamily="18" charset="0"/>
                <a:cs typeface="Times New Roman" pitchFamily="18" charset="0"/>
              </a:rPr>
            </a:br>
            <a:r>
              <a:rPr lang="en-US" sz="1600" b="0" i="1" dirty="0" smtClean="0">
                <a:latin typeface="Times New Roman" pitchFamily="18" charset="0"/>
                <a:cs typeface="Times New Roman" pitchFamily="18" charset="0"/>
              </a:rPr>
              <a:t/>
            </a:r>
            <a:br>
              <a:rPr lang="en-US" sz="1600" b="0" i="1" dirty="0" smtClean="0">
                <a:latin typeface="Times New Roman" pitchFamily="18" charset="0"/>
                <a:cs typeface="Times New Roman" pitchFamily="18" charset="0"/>
              </a:rPr>
            </a:br>
            <a:r>
              <a:rPr lang="en-US" sz="1600" b="0" i="1" dirty="0" smtClean="0">
                <a:latin typeface="Times New Roman" pitchFamily="18" charset="0"/>
                <a:cs typeface="Times New Roman" pitchFamily="18" charset="0"/>
              </a:rPr>
              <a:t/>
            </a:r>
            <a:br>
              <a:rPr lang="en-US" sz="1600" b="0" i="1" dirty="0" smtClean="0">
                <a:latin typeface="Times New Roman" pitchFamily="18" charset="0"/>
                <a:cs typeface="Times New Roman" pitchFamily="18" charset="0"/>
              </a:rPr>
            </a:br>
            <a:r>
              <a:rPr lang="en-US" sz="1600" b="0" i="1" dirty="0" smtClean="0">
                <a:latin typeface="Times New Roman" pitchFamily="18" charset="0"/>
                <a:cs typeface="Times New Roman" pitchFamily="18" charset="0"/>
              </a:rPr>
              <a:t>			</a:t>
            </a:r>
            <a:r>
              <a:rPr lang="en-US" sz="1600" b="0" dirty="0" smtClean="0">
                <a:latin typeface="Times New Roman" pitchFamily="18" charset="0"/>
                <a:cs typeface="Times New Roman" pitchFamily="18" charset="0"/>
              </a:rPr>
              <a:t/>
            </a:r>
            <a:br>
              <a:rPr lang="en-US" sz="1600" b="0" dirty="0" smtClean="0">
                <a:latin typeface="Times New Roman" pitchFamily="18" charset="0"/>
                <a:cs typeface="Times New Roman" pitchFamily="18" charset="0"/>
              </a:rPr>
            </a:br>
            <a:endParaRPr lang="en-US" sz="1600" b="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 202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 2021</Template>
  <TotalTime>3921</TotalTime>
  <Words>434</Words>
  <Application>Microsoft Office PowerPoint</Application>
  <PresentationFormat>On-screen Show (4:3)</PresentationFormat>
  <Paragraphs>90</Paragraphs>
  <Slides>31</Slides>
  <Notes>2</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31</vt:i4>
      </vt:variant>
    </vt:vector>
  </HeadingPairs>
  <TitlesOfParts>
    <vt:vector size="34" baseType="lpstr">
      <vt:lpstr>CU 2021</vt:lpstr>
      <vt:lpstr>Contents Slide Master</vt:lpstr>
      <vt:lpstr>CorelDRAW</vt:lpstr>
      <vt:lpstr>Slide 1</vt:lpstr>
      <vt:lpstr>Lecture Objectives </vt:lpstr>
      <vt:lpstr>Stream Classes </vt:lpstr>
      <vt:lpstr>Slide 4</vt:lpstr>
      <vt:lpstr>Slide 5</vt:lpstr>
      <vt:lpstr>Slide 6</vt:lpstr>
      <vt:lpstr>Slide 7</vt:lpstr>
      <vt:lpstr>FileInputStream  The FileInputStream class creates an InputStream that you can use to read bytes from a file.  FileInputStream(String filepath) FileInputStream(File fileObj)    throw a FileNotFoundException      Eg:: FileInputStream f0 = new FileInputStream("/autoexec.bat") File f = new File("/autoexec.bat"); FileInputStream f1 = new FileInputStream(f);          FileInputStream overrides six of the methods in the abstract class InputStream.   The mark( ) and reset( ) methods are not overridden, and any attempt to use reset( ) on a FileInputStream will generate an IOException.          </vt:lpstr>
      <vt:lpstr>FileOutputStream  FileOutputStream creates an OutputStream that you can use to write bytes to a file.  FileOutputStream(String filePath) FileOutputStream(File fileObj) FileOutputStream(String filePath, boolean append) FileOutputStream(File fileObj, boolean append)        filePath is the full path name of a file, and fileObj is a File object that describes the file.  If append is true, the file is opened in append mode.          </vt:lpstr>
      <vt:lpstr>ByteArrayInputStream  ByteArrayInputStream is an implementation of an input stream that uses a byte array as the source.  ByteArrayInputStream(byte array[ ])  ByteArrayInputStream(byte array[ ], int start, int numBytes)     ByteArrayOutputStream  ByteArrayOutputStream is an implementation of an output stream that uses a byte array as the destination.  ByteArrayOutputStream( )   // a buffer of 32 bytes is created  ByteArrayOutputStream(int numBytes)  </vt:lpstr>
      <vt:lpstr>Buffered Byte Streams   For the byte-oriented streams, a buffered stream extends a filtered stream class by attaching a memory buffer to the I/O streams.   This buffer allows Java to do I/O operations on more than a byte at a time, hence increasing performance. Because the buffer is available, skipping, marking, and resetting of the stream become possible.   The buffered byte stream classes are BufferedInputStream and BufferedOutputStream.     </vt:lpstr>
      <vt:lpstr>Slide 12</vt:lpstr>
      <vt:lpstr>BufferedOutputStream  A BufferedOutputStream is similar to any OutputStream with the exception of an added flush( ) method that is used to ensure that data buffers are physically written to the actual output device.  BufferedOutputStream has two constructors:  BufferedOutputStream(OutputStream outputStream) BufferedOutputStream(OutputStream outputStream, int bufSize)                          </vt:lpstr>
      <vt:lpstr>The Character Streams Reader Reader is an abstract class that defines Java’s model of streaming character input. It implements the Closeable and Readable interfaces.  </vt:lpstr>
      <vt:lpstr>Writer  Writer is an abstract class that defines streaming character output. It implements the Closeable, Flushable, and Appendable interfaces.</vt:lpstr>
      <vt:lpstr>Slide 16</vt:lpstr>
      <vt:lpstr>FileReader  The FileReader class creates a Reader that you can use to read the contents of a file.  FileReader(String filePath) FileReader(File fileObj)      throw a FileNotFoundException.   FileWriter  FileWriter creates a Writer that you can use to write to a file.   FileWriter(String filePath) FileWriter(String filePath, boolean append) FileWriter(File fileObj) FileWriter(File fileObj, boolean append)        throw an IOException. </vt:lpstr>
      <vt:lpstr>CharArrayReader  CharArrayReader is an implementation of an input stream that uses a character array as the source.   CharArrayReader(char array[ ]) CharArrayReader(char array[ ], int start, int numChars)    CharArrayWriter  CharArrayWriter is an implementation of an output stream that uses an array as the destination.  CharArrayWriter( ) CharArrayWriter(int numChars) </vt:lpstr>
      <vt:lpstr>Object serialization is the process of saving an object's state to a sequence of bytes (on disk), as well as the process of rebuilding those bytes into a live object at some future time   • The Java Serialization API provides a standard mechanism to handle object serialization   • You can only serialize the objects of a class that implements Serializable interface.   After a serialized object is written to a file, it can be read from t he file and deserialized (that is we can recreate the object in memory)   • The process of Serialization and DeSerialization is JVM independent. That is, an object can be serialized on one platform and deserialized on an entirely different platform.   • Classes ObjectInputStream and ObjectOutputStream are us ed for serialization &amp; deserialization. </vt:lpstr>
      <vt:lpstr>• How to Write to an ObjectOutputStream  FileOutputStream out = new FileOutputStream("theTime");  ObjectOutputStream s = new ObjectOutputStream(out);  s.writeObject("Today");  s.writeObject(new Date());  s.flush();   • How to Read from an ObjectOutputStream  FileInputStream in = new FileInputStream("theTime");  ObjectInputStream s = new ObjectInputStream(in);  String today = (String)s.readObject();  Date date = (Date)s.readObject();</vt:lpstr>
      <vt:lpstr>package m10.io;   import java.io.*;  public class MyClass implements Serializable {  String s;  int i;  double d;  public MyClass(String s, int i, double d) {  this.s = s;  this.i = i;  this.d = d;  }  public String toString() {  return “s=“ + s + “; i=“ + i + “; d=“ + d;  }  }</vt:lpstr>
      <vt:lpstr>public class SerializationDemo { public static void main(String args[]) { try { MyClass object1 = new MyClass(“Hello”, -7, 2.7e10); System.out.println(“object1; “ + object1); FileOutputStream fos = new FileOutputStream(“serial”); ObjectOutputStream oos = new ObjectOutputStream(fos); oos.writeObject(object1); oos.flush(); oos.close(); } catch(Exception e) { System.out.println(“Exception during serialization:“+ e); System.exit(0); }</vt:lpstr>
      <vt:lpstr>// Object Deserialization try { MyClass object2; FileInputStream fis = new FileInputStream(“serial”); ObjectInputStream ois = new ObjectInputSream(fis); object2 = (MyClass)ois.readObject(); ois.close(); System.out.println(“object2: “ + object2); } catch(Exception e) { System.out.println(“Exception during deserialization: “ + e); System.exit(0); } } }</vt:lpstr>
      <vt:lpstr>transient keyword is used in Object Serialization.  By default, when you serialize an object, all its fields are serialized except for static variables. When you construct this object back from its persistent state, you will get the values of all the fields that are serialized(except static variables).  If you do not want to store the value of a particular non-static field, then you can declare this field as transient.  This keyword is used only with a variable declaration.   </vt:lpstr>
      <vt:lpstr>Transient keyword provides us with the ability to control the ser ialization process and gives us the flexibility to exclude some of object properties from serialization process.   • Sometimes, it does make sense not to serialize certain attributes of an object. For e.g. If you are developing an application for Weather forecasting and you have created objects that store current weather conditions, the n storing current temperature does not make much sense, since temperature keeps fluctuating and you may not require the temp data at a later date when you de-serialize this object.</vt:lpstr>
      <vt:lpstr>import java.io.*; class Xyz implements Serializable { double d1; transient double d2; static double d3; void m1() { System.out.println("The value of d1 is :" +d1); System.out.println("The value of d2 is :" +d2); System.out.println("The value of d3 is :" +d3); } }</vt:lpstr>
      <vt:lpstr>class TransientExample1 { public static void main(String [] args) throws IOException { Xyz x = new Xyz(); x.d1=10.3; x.d2=20.5; x.d3=99.99; x.m1(); FileOutputStream fx = new FileOutputStream("A1.xyz"); ObjectOutputStream ox = new ObjectOutputStream(fx); ox.writeObject(x); ox.flush(); } }</vt:lpstr>
      <vt:lpstr>import java.io.*; class TransientExample2 { public static void main(String [] args) { try { FileInputStream fx = new FileInputStream("A1.xyz"); ObjectInputStream ox = new ObjectInputStream(fx); Xyz x = (Xyz) ox.readObject(); x.m1(); } catch(Exception e) { System.out.println(e); } } }</vt:lpstr>
      <vt:lpstr>Summary: </vt:lpstr>
      <vt:lpstr>References: </vt:lpstr>
      <vt:lpstr>Slide 31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Input/Output: Exploring java.io</dc:title>
  <dc:creator>madaan</dc:creator>
  <cp:lastModifiedBy>HP</cp:lastModifiedBy>
  <cp:revision>139</cp:revision>
  <dcterms:created xsi:type="dcterms:W3CDTF">2006-08-16T00:00:00Z</dcterms:created>
  <dcterms:modified xsi:type="dcterms:W3CDTF">2022-06-30T04:49:18Z</dcterms:modified>
</cp:coreProperties>
</file>