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81" r:id="rId2"/>
  </p:sldMasterIdLst>
  <p:notesMasterIdLst>
    <p:notesMasterId r:id="rId39"/>
  </p:notesMasterIdLst>
  <p:sldIdLst>
    <p:sldId id="479" r:id="rId3"/>
    <p:sldId id="480" r:id="rId4"/>
    <p:sldId id="437" r:id="rId5"/>
    <p:sldId id="438" r:id="rId6"/>
    <p:sldId id="436" r:id="rId7"/>
    <p:sldId id="435" r:id="rId8"/>
    <p:sldId id="439" r:id="rId9"/>
    <p:sldId id="446" r:id="rId10"/>
    <p:sldId id="444" r:id="rId11"/>
    <p:sldId id="449" r:id="rId12"/>
    <p:sldId id="448" r:id="rId13"/>
    <p:sldId id="461" r:id="rId14"/>
    <p:sldId id="452" r:id="rId15"/>
    <p:sldId id="451" r:id="rId16"/>
    <p:sldId id="454" r:id="rId17"/>
    <p:sldId id="453" r:id="rId18"/>
    <p:sldId id="450" r:id="rId19"/>
    <p:sldId id="457" r:id="rId20"/>
    <p:sldId id="456" r:id="rId21"/>
    <p:sldId id="469" r:id="rId22"/>
    <p:sldId id="470" r:id="rId23"/>
    <p:sldId id="467" r:id="rId24"/>
    <p:sldId id="466" r:id="rId25"/>
    <p:sldId id="465" r:id="rId26"/>
    <p:sldId id="464" r:id="rId27"/>
    <p:sldId id="471" r:id="rId28"/>
    <p:sldId id="472" r:id="rId29"/>
    <p:sldId id="473" r:id="rId30"/>
    <p:sldId id="462" r:id="rId31"/>
    <p:sldId id="475" r:id="rId32"/>
    <p:sldId id="478" r:id="rId33"/>
    <p:sldId id="476" r:id="rId34"/>
    <p:sldId id="477" r:id="rId35"/>
    <p:sldId id="481" r:id="rId36"/>
    <p:sldId id="482" r:id="rId37"/>
    <p:sldId id="48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1935" autoAdjust="0"/>
  </p:normalViewPr>
  <p:slideViewPr>
    <p:cSldViewPr>
      <p:cViewPr varScale="1">
        <p:scale>
          <a:sx n="63" d="100"/>
          <a:sy n="63" d="100"/>
        </p:scale>
        <p:origin x="-1512" y="13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50"/>
    </p:cViewPr>
  </p:sorterViewPr>
  <p:notesViewPr>
    <p:cSldViewPr>
      <p:cViewPr varScale="1">
        <p:scale>
          <a:sx n="55" d="100"/>
          <a:sy n="55" d="100"/>
        </p:scale>
        <p:origin x="-285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757F6E-8ADE-48A1-B1C5-AA8FE11E4C12}" type="datetimeFigureOut">
              <a:rPr lang="en-US" smtClean="0"/>
              <a:pPr/>
              <a:t>6/30/2022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75BCC-52BF-479D-8785-ECCB0FF1F3F2}" type="slidenum">
              <a:rPr lang="en-US" smtClean="0"/>
              <a:pPr/>
              <a:t>‹#›</a:t>
            </a:fld>
            <a:endParaRPr lang="en-US"/>
          </a:p>
        </p:txBody>
      </p:sp>
    </p:spTree>
    <p:extLst>
      <p:ext uri="{BB962C8B-B14F-4D97-AF65-F5344CB8AC3E}">
        <p14:creationId xmlns:p14="http://schemas.microsoft.com/office/powerpoint/2010/main" xmlns="" val="1464130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 xmlns:p14="http://schemas.microsoft.com/office/powerpoint/2010/main" val="1971782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dirty="0"/>
          </a:p>
        </p:txBody>
      </p:sp>
    </p:spTree>
    <p:extLst>
      <p:ext uri="{BB962C8B-B14F-4D97-AF65-F5344CB8AC3E}">
        <p14:creationId xmlns="" xmlns:p14="http://schemas.microsoft.com/office/powerpoint/2010/main" val="37221975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
        <p:nvSpPr>
          <p:cNvPr id="7" name="TextBox 9"/>
          <p:cNvSpPr txBox="1">
            <a:spLocks noChangeArrowheads="1"/>
          </p:cNvSpPr>
          <p:nvPr userDrawn="1"/>
        </p:nvSpPr>
        <p:spPr bwMode="auto">
          <a:xfrm>
            <a:off x="2804329" y="87868"/>
            <a:ext cx="5455531" cy="369332"/>
          </a:xfrm>
          <a:prstGeom prst="rect">
            <a:avLst/>
          </a:prstGeom>
          <a:noFill/>
          <a:ln w="50800" cmpd="dbl">
            <a:solidFill>
              <a:srgbClr val="C00000"/>
            </a:solidFill>
            <a:miter lim="800000"/>
            <a:headEnd/>
            <a:tailEnd/>
          </a:ln>
        </p:spPr>
        <p:txBody>
          <a:bodyPr wrap="none">
            <a:spAutoFit/>
          </a:bodyPr>
          <a:lstStyle/>
          <a:p>
            <a:pPr algn="ctr"/>
            <a:r>
              <a:rPr lang="en-US" sz="1800" b="0" dirty="0" smtClean="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extLst>
      <p:ext uri="{BB962C8B-B14F-4D97-AF65-F5344CB8AC3E}">
        <p14:creationId xmlns=""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
        <p:nvSpPr>
          <p:cNvPr id="7" name="TextBox 9"/>
          <p:cNvSpPr txBox="1">
            <a:spLocks noChangeArrowheads="1"/>
          </p:cNvSpPr>
          <p:nvPr userDrawn="1"/>
        </p:nvSpPr>
        <p:spPr bwMode="auto">
          <a:xfrm>
            <a:off x="2804329" y="87868"/>
            <a:ext cx="5455531" cy="369332"/>
          </a:xfrm>
          <a:prstGeom prst="rect">
            <a:avLst/>
          </a:prstGeom>
          <a:noFill/>
          <a:ln w="50800" cmpd="dbl">
            <a:solidFill>
              <a:srgbClr val="C00000"/>
            </a:solidFill>
            <a:miter lim="800000"/>
            <a:headEnd/>
            <a:tailEnd/>
          </a:ln>
        </p:spPr>
        <p:txBody>
          <a:bodyPr wrap="none">
            <a:spAutoFit/>
          </a:bodyPr>
          <a:lstStyle/>
          <a:p>
            <a:pPr algn="ctr"/>
            <a:r>
              <a:rPr lang="en-US" sz="1800" b="0" dirty="0" smtClean="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extLst>
      <p:ext uri="{BB962C8B-B14F-4D97-AF65-F5344CB8AC3E}">
        <p14:creationId xmlns=""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Титульный слайд">
    <p:spTree>
      <p:nvGrpSpPr>
        <p:cNvPr id="1" name=""/>
        <p:cNvGrpSpPr/>
        <p:nvPr/>
      </p:nvGrpSpPr>
      <p:grpSpPr>
        <a:xfrm>
          <a:off x="0" y="0"/>
          <a:ext cx="0" cy="0"/>
          <a:chOff x="0" y="0"/>
          <a:chExt cx="0" cy="0"/>
        </a:xfrm>
      </p:grpSpPr>
      <p:sp>
        <p:nvSpPr>
          <p:cNvPr id="3" name="Прямоугольник 1"/>
          <p:cNvSpPr/>
          <p:nvPr/>
        </p:nvSpPr>
        <p:spPr>
          <a:xfrm>
            <a:off x="-14288" y="1905000"/>
            <a:ext cx="9158288"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p:nvSpPr>
        <p:spPr>
          <a:xfrm>
            <a:off x="-14288" y="0"/>
            <a:ext cx="9158288"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p:nvSpPr>
        <p:spPr>
          <a:xfrm>
            <a:off x="814388" y="1009650"/>
            <a:ext cx="7515225"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385888" y="2819400"/>
            <a:ext cx="6372225" cy="2800350"/>
          </a:xfrm>
          <a:prstGeom prst="rect">
            <a:avLst/>
          </a:prstGeom>
        </p:spPr>
        <p:txBody>
          <a:bodyPr/>
          <a:lstStyle/>
          <a:p>
            <a:pPr lvl="0"/>
            <a:r>
              <a:rPr lang="en-US" noProof="0" smtClean="0"/>
              <a:t>Click icon to add picture</a:t>
            </a:r>
            <a:endParaRPr lang="ru-RU" noProof="0" dirty="0"/>
          </a:p>
        </p:txBody>
      </p:sp>
    </p:spTree>
    <p:extLst>
      <p:ext uri="{BB962C8B-B14F-4D97-AF65-F5344CB8AC3E}">
        <p14:creationId xmlns="" xmlns:p14="http://schemas.microsoft.com/office/powerpoint/2010/main" val="397408168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6/30/2022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dirty="0"/>
          </a:p>
        </p:txBody>
      </p:sp>
    </p:spTree>
    <p:extLst>
      <p:ext uri="{BB962C8B-B14F-4D97-AF65-F5344CB8AC3E}">
        <p14:creationId xmlns="" xmlns:p14="http://schemas.microsoft.com/office/powerpoint/2010/main" val="210683537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dirty="0" smtClean="0"/>
              <a:t>Click to edit Master text styles</a:t>
            </a:r>
          </a:p>
        </p:txBody>
      </p:sp>
      <p:sp>
        <p:nvSpPr>
          <p:cNvPr id="6" name="TextBox 9"/>
          <p:cNvSpPr txBox="1">
            <a:spLocks noChangeArrowheads="1"/>
          </p:cNvSpPr>
          <p:nvPr userDrawn="1"/>
        </p:nvSpPr>
        <p:spPr bwMode="auto">
          <a:xfrm>
            <a:off x="2804329" y="87868"/>
            <a:ext cx="5455531" cy="369332"/>
          </a:xfrm>
          <a:prstGeom prst="rect">
            <a:avLst/>
          </a:prstGeom>
          <a:noFill/>
          <a:ln w="50800" cmpd="dbl">
            <a:solidFill>
              <a:srgbClr val="C00000"/>
            </a:solidFill>
            <a:miter lim="800000"/>
            <a:headEnd/>
            <a:tailEnd/>
          </a:ln>
        </p:spPr>
        <p:txBody>
          <a:bodyPr wrap="none">
            <a:spAutoFit/>
          </a:bodyPr>
          <a:lstStyle/>
          <a:p>
            <a:pPr algn="ctr"/>
            <a:r>
              <a:rPr lang="en-US" sz="1800" b="0" dirty="0" smtClean="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8F82A5B-10F6-41ED-9A2B-03224D407F06}" type="slidenum">
              <a:rPr lang="en-US" smtClean="0"/>
              <a:pPr/>
              <a:t>‹#›</a:t>
            </a:fld>
            <a:endParaRPr lang="en-US"/>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endParaRPr lang="en-US"/>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0" name="TextBox 9"/>
          <p:cNvSpPr txBox="1">
            <a:spLocks noChangeArrowheads="1"/>
          </p:cNvSpPr>
          <p:nvPr userDrawn="1"/>
        </p:nvSpPr>
        <p:spPr bwMode="auto">
          <a:xfrm>
            <a:off x="2804329" y="87868"/>
            <a:ext cx="5455531" cy="369332"/>
          </a:xfrm>
          <a:prstGeom prst="rect">
            <a:avLst/>
          </a:prstGeom>
          <a:noFill/>
          <a:ln w="50800" cmpd="dbl">
            <a:solidFill>
              <a:srgbClr val="C00000"/>
            </a:solidFill>
            <a:miter lim="800000"/>
            <a:headEnd/>
            <a:tailEnd/>
          </a:ln>
        </p:spPr>
        <p:txBody>
          <a:bodyPr wrap="none">
            <a:spAutoFit/>
          </a:bodyPr>
          <a:lstStyle/>
          <a:p>
            <a:pPr algn="ctr"/>
            <a:r>
              <a:rPr lang="en-US" sz="1800" b="0" dirty="0" smtClean="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dirty="0" smtClean="0"/>
              <a:t>Click to edit Master text style</a:t>
            </a:r>
          </a:p>
        </p:txBody>
      </p:sp>
      <p:sp>
        <p:nvSpPr>
          <p:cNvPr id="5" name="TextBox 9"/>
          <p:cNvSpPr txBox="1">
            <a:spLocks noChangeArrowheads="1"/>
          </p:cNvSpPr>
          <p:nvPr userDrawn="1"/>
        </p:nvSpPr>
        <p:spPr bwMode="auto">
          <a:xfrm>
            <a:off x="2804329" y="87868"/>
            <a:ext cx="5455531" cy="369332"/>
          </a:xfrm>
          <a:prstGeom prst="rect">
            <a:avLst/>
          </a:prstGeom>
          <a:noFill/>
          <a:ln w="50800" cmpd="dbl">
            <a:solidFill>
              <a:srgbClr val="C00000"/>
            </a:solidFill>
            <a:miter lim="800000"/>
            <a:headEnd/>
            <a:tailEnd/>
          </a:ln>
        </p:spPr>
        <p:txBody>
          <a:bodyPr wrap="none">
            <a:spAutoFit/>
          </a:bodyPr>
          <a:lstStyle/>
          <a:p>
            <a:pPr algn="ctr"/>
            <a:r>
              <a:rPr lang="en-US" sz="1800" b="0" dirty="0" smtClean="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5330204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43"/>
            <a:ext cx="9144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8"/>
            <a:ext cx="9144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3028030" y="6"/>
            <a:ext cx="3096344"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13"/>
            <a:ext cx="9144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270909644"/>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43"/>
            <a:ext cx="9144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8"/>
            <a:ext cx="9144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3028030" y="6"/>
            <a:ext cx="3096344"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13"/>
            <a:ext cx="9144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3227159557"/>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051721" y="164643"/>
            <a:ext cx="7092280"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051721" y="932728"/>
            <a:ext cx="7092280"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1907704"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3804378142"/>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81"/>
            <a:ext cx="9144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6"/>
            <a:ext cx="9144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6"/>
            <a:ext cx="9144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187545" y="4677514"/>
            <a:ext cx="288032"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3347785" y="4677514"/>
            <a:ext cx="288032"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5508025" y="4677514"/>
            <a:ext cx="288032"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7668262" y="4677514"/>
            <a:ext cx="288032"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3028030" y="6"/>
            <a:ext cx="3096344"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13"/>
            <a:ext cx="9144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611560" y="2517005"/>
            <a:ext cx="144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2771799" y="2517005"/>
            <a:ext cx="144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4932038" y="2517005"/>
            <a:ext cx="144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7092277" y="2517005"/>
            <a:ext cx="144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7772175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3923928" y="2276877"/>
            <a:ext cx="4283968"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827584" y="1412776"/>
            <a:ext cx="342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5620052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1" y="990600"/>
            <a:ext cx="2915816"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3059832" y="4"/>
            <a:ext cx="6084168"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1595747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1" y="1013496"/>
            <a:ext cx="2915816"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6228184" y="0"/>
            <a:ext cx="2915816"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54"/>
            <a:ext cx="4572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39475951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81"/>
            <a:ext cx="9144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6"/>
            <a:ext cx="9144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46270" y="4101331"/>
            <a:ext cx="18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6897730" y="1700808"/>
            <a:ext cx="18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446270" y="1700808"/>
            <a:ext cx="18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6897730" y="4101331"/>
            <a:ext cx="18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2339754" y="4101331"/>
            <a:ext cx="4464497"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2339754" y="1700808"/>
            <a:ext cx="4464497"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42783594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532239" y="480060"/>
            <a:ext cx="3168352"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3844605" y="480061"/>
            <a:ext cx="4752528"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3844605" y="2948948"/>
            <a:ext cx="1476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5482869" y="2948948"/>
            <a:ext cx="1476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7121133" y="2948948"/>
            <a:ext cx="1476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7023021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81"/>
            <a:ext cx="9144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6"/>
            <a:ext cx="9144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410075" y="2276878"/>
            <a:ext cx="5428593" cy="3966041"/>
          </a:xfrm>
          <a:prstGeom prst="rect">
            <a:avLst/>
          </a:prstGeom>
        </p:spPr>
      </p:pic>
      <p:sp>
        <p:nvSpPr>
          <p:cNvPr id="7" name="Picture Placeholder 2"/>
          <p:cNvSpPr>
            <a:spLocks noGrp="1"/>
          </p:cNvSpPr>
          <p:nvPr>
            <p:ph type="pic" idx="1" hasCustomPrompt="1"/>
          </p:nvPr>
        </p:nvSpPr>
        <p:spPr>
          <a:xfrm>
            <a:off x="4279407" y="2485912"/>
            <a:ext cx="3624668"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3028030" y="6"/>
            <a:ext cx="3096344"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13"/>
            <a:ext cx="9144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22180415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81"/>
            <a:ext cx="9144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6"/>
            <a:ext cx="9144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582300" y="1815750"/>
            <a:ext cx="2520280"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3305121" y="1815750"/>
            <a:ext cx="2520280"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6027939" y="1815750"/>
            <a:ext cx="2520280"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682426" y="1957962"/>
            <a:ext cx="2305398"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3404671" y="1957962"/>
            <a:ext cx="2305398"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6126916" y="1957962"/>
            <a:ext cx="2305398"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3028030" y="6"/>
            <a:ext cx="3096344"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13"/>
            <a:ext cx="9144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40794068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9144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014657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dirty="0"/>
          </a:p>
        </p:txBody>
      </p:sp>
    </p:spTree>
    <p:extLst>
      <p:ext uri="{BB962C8B-B14F-4D97-AF65-F5344CB8AC3E}">
        <p14:creationId xmlns="" xmlns:p14="http://schemas.microsoft.com/office/powerpoint/2010/main" val="411714345"/>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43"/>
            <a:ext cx="9144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2" name="Group 4"/>
          <p:cNvGrpSpPr/>
          <p:nvPr userDrawn="1"/>
        </p:nvGrpSpPr>
        <p:grpSpPr>
          <a:xfrm>
            <a:off x="354010" y="1508788"/>
            <a:ext cx="2849840"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dirty="0"/>
          </a:p>
        </p:txBody>
      </p:sp>
    </p:spTree>
    <p:extLst>
      <p:ext uri="{BB962C8B-B14F-4D97-AF65-F5344CB8AC3E}">
        <p14:creationId xmlns="" xmlns:p14="http://schemas.microsoft.com/office/powerpoint/2010/main" val="171220167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F82A5B-10F6-41ED-9A2B-03224D407F06}" type="slidenum">
              <a:rPr lang="en-US" smtClean="0"/>
              <a:pPr/>
              <a:t>‹#›</a:t>
            </a:fld>
            <a:endParaRPr lang="en-US" dirty="0"/>
          </a:p>
        </p:txBody>
      </p:sp>
    </p:spTree>
    <p:extLst>
      <p:ext uri="{BB962C8B-B14F-4D97-AF65-F5344CB8AC3E}">
        <p14:creationId xmlns="" xmlns:p14="http://schemas.microsoft.com/office/powerpoint/2010/main" val="180121695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F82A5B-10F6-41ED-9A2B-03224D407F06}" type="slidenum">
              <a:rPr lang="en-US" smtClean="0"/>
              <a:pPr/>
              <a:t>‹#›</a:t>
            </a:fld>
            <a:endParaRPr lang="en-US" dirty="0"/>
          </a:p>
        </p:txBody>
      </p:sp>
    </p:spTree>
    <p:extLst>
      <p:ext uri="{BB962C8B-B14F-4D97-AF65-F5344CB8AC3E}">
        <p14:creationId xmlns="" xmlns:p14="http://schemas.microsoft.com/office/powerpoint/2010/main" val="88120412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F82A5B-10F6-41ED-9A2B-03224D407F06}" type="slidenum">
              <a:rPr lang="en-US" smtClean="0"/>
              <a:pPr/>
              <a:t>‹#›</a:t>
            </a:fld>
            <a:endParaRPr lang="en-US"/>
          </a:p>
        </p:txBody>
      </p:sp>
      <p:sp>
        <p:nvSpPr>
          <p:cNvPr id="5" name="TextBox 9"/>
          <p:cNvSpPr txBox="1">
            <a:spLocks noChangeArrowheads="1"/>
          </p:cNvSpPr>
          <p:nvPr userDrawn="1"/>
        </p:nvSpPr>
        <p:spPr bwMode="auto">
          <a:xfrm>
            <a:off x="2804329" y="87868"/>
            <a:ext cx="5455531" cy="369332"/>
          </a:xfrm>
          <a:prstGeom prst="rect">
            <a:avLst/>
          </a:prstGeom>
          <a:noFill/>
          <a:ln w="50800" cmpd="dbl">
            <a:solidFill>
              <a:srgbClr val="C00000"/>
            </a:solidFill>
            <a:miter lim="800000"/>
            <a:headEnd/>
            <a:tailEnd/>
          </a:ln>
        </p:spPr>
        <p:txBody>
          <a:bodyPr wrap="none">
            <a:spAutoFit/>
          </a:bodyPr>
          <a:lstStyle/>
          <a:p>
            <a:pPr algn="ctr"/>
            <a:r>
              <a:rPr lang="en-US" sz="1800" b="0" dirty="0" smtClean="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extLst>
      <p:ext uri="{BB962C8B-B14F-4D97-AF65-F5344CB8AC3E}">
        <p14:creationId xmlns=""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extLst>
      <p:ext uri="{BB962C8B-B14F-4D97-AF65-F5344CB8AC3E}">
        <p14:creationId xmlns=""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
        <p:nvSpPr>
          <p:cNvPr id="8" name="TextBox 9"/>
          <p:cNvSpPr txBox="1">
            <a:spLocks noChangeArrowheads="1"/>
          </p:cNvSpPr>
          <p:nvPr userDrawn="1"/>
        </p:nvSpPr>
        <p:spPr bwMode="auto">
          <a:xfrm>
            <a:off x="2804329" y="87868"/>
            <a:ext cx="5455531" cy="369332"/>
          </a:xfrm>
          <a:prstGeom prst="rect">
            <a:avLst/>
          </a:prstGeom>
          <a:noFill/>
          <a:ln w="50800" cmpd="dbl">
            <a:solidFill>
              <a:srgbClr val="C00000"/>
            </a:solidFill>
            <a:miter lim="800000"/>
            <a:headEnd/>
            <a:tailEnd/>
          </a:ln>
        </p:spPr>
        <p:txBody>
          <a:bodyPr wrap="none">
            <a:spAutoFit/>
          </a:bodyPr>
          <a:lstStyle/>
          <a:p>
            <a:pPr algn="ctr"/>
            <a:r>
              <a:rPr lang="en-US" sz="1800" b="0" dirty="0" smtClean="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extLst>
      <p:ext uri="{BB962C8B-B14F-4D97-AF65-F5344CB8AC3E}">
        <p14:creationId xmlns=""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theme" Target="../theme/theme2.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82A5B-10F6-41ED-9A2B-03224D407F06}" type="slidenum">
              <a:rPr lang="en-US" smtClean="0"/>
              <a:pPr/>
              <a:t>‹#›</a:t>
            </a:fld>
            <a:endParaRPr lang="en-US" dirty="0"/>
          </a:p>
        </p:txBody>
      </p:sp>
      <p:sp>
        <p:nvSpPr>
          <p:cNvPr id="7" name="TextBox 9"/>
          <p:cNvSpPr txBox="1">
            <a:spLocks noChangeArrowheads="1"/>
          </p:cNvSpPr>
          <p:nvPr userDrawn="1"/>
        </p:nvSpPr>
        <p:spPr bwMode="auto">
          <a:xfrm>
            <a:off x="0" y="6457890"/>
            <a:ext cx="9144000" cy="400110"/>
          </a:xfrm>
          <a:prstGeom prst="rect">
            <a:avLst/>
          </a:prstGeom>
          <a:noFill/>
          <a:ln w="9525">
            <a:noFill/>
            <a:miter lim="800000"/>
            <a:headEnd/>
            <a:tailEnd/>
          </a:ln>
        </p:spPr>
        <p:txBody>
          <a:bodyPr wrap="square">
            <a:spAutoFit/>
          </a:bodyPr>
          <a:lstStyle/>
          <a:p>
            <a:pPr algn="ctr"/>
            <a:r>
              <a:rPr lang="en-US" sz="2000" b="1" dirty="0" smtClean="0">
                <a:solidFill>
                  <a:schemeClr val="tx1"/>
                </a:solidFill>
                <a:latin typeface="Calibri" pitchFamily="34" charset="0"/>
              </a:rPr>
              <a:t>University Institute of Engineering</a:t>
            </a:r>
            <a:r>
              <a:rPr lang="en-US" sz="2000" b="1" baseline="0" dirty="0" smtClean="0">
                <a:solidFill>
                  <a:schemeClr val="tx1"/>
                </a:solidFill>
                <a:latin typeface="Calibri" pitchFamily="34" charset="0"/>
              </a:rPr>
              <a:t> (</a:t>
            </a:r>
            <a:r>
              <a:rPr lang="en-US" sz="2000" b="1" baseline="0" dirty="0" err="1" smtClean="0">
                <a:solidFill>
                  <a:schemeClr val="tx1"/>
                </a:solidFill>
                <a:latin typeface="Calibri" pitchFamily="34" charset="0"/>
              </a:rPr>
              <a:t>UIE</a:t>
            </a:r>
            <a:r>
              <a:rPr lang="en-US" sz="2000" b="1" baseline="0" dirty="0" smtClean="0">
                <a:solidFill>
                  <a:schemeClr val="tx1"/>
                </a:solidFill>
                <a:latin typeface="Calibri" pitchFamily="34" charset="0"/>
              </a:rPr>
              <a:t>)</a:t>
            </a:r>
            <a:endParaRPr lang="en-US" sz="2000" b="1" dirty="0">
              <a:solidFill>
                <a:schemeClr val="tx1"/>
              </a:solidFill>
              <a:latin typeface="Calibri" pitchFamily="34" charset="0"/>
            </a:endParaRPr>
          </a:p>
        </p:txBody>
      </p:sp>
      <p:cxnSp>
        <p:nvCxnSpPr>
          <p:cNvPr id="8" name="Straight Connector 7"/>
          <p:cNvCxnSpPr/>
          <p:nvPr userDrawn="1"/>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52" r:id="rId14"/>
    <p:sldLayoutId id="2147483653" r:id="rId15"/>
    <p:sldLayoutId id="2147483654"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javatpoint.com/CallableStatement-interface"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3316" y="5427342"/>
            <a:ext cx="9147315"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226648" y="5901986"/>
            <a:ext cx="3428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6572250" y="65087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7130143" y="5939880"/>
            <a:ext cx="968829"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nvGraphicFramePr>
        <p:xfrm>
          <a:off x="57591" y="3121721"/>
          <a:ext cx="2477292" cy="3148059"/>
        </p:xfrm>
        <a:graphic>
          <a:graphicData uri="http://schemas.openxmlformats.org/presentationml/2006/ole">
            <p:oleObj spid="_x0000_s1026" name="CorelDRAW" r:id="rId3" imgW="2169000" imgH="2169360" progId="">
              <p:embed/>
            </p:oleObj>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5284078" y="-64960"/>
            <a:ext cx="385992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1593056" y="2025526"/>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cstate="print">
            <a:extLst>
              <a:ext uri="{BEBA8EAE-BF5A-486C-A8C5-ECC9F3942E4B}">
                <a14:imgProps xmlns="" xmlns:a14="http://schemas.microsoft.com/office/drawing/2010/main">
                  <a14:imgLayer r:embed="">
                    <a14:imgEffect>
                      <a14:colorTemperature colorTemp="5742"/>
                    </a14:imgEffect>
                    <a14:imgEffect>
                      <a14:saturation sat="238000"/>
                    </a14:imgEffect>
                  </a14:imgLayer>
                </a14:imgProps>
              </a:ext>
              <a:ext uri="{28A0092B-C50C-407E-A947-70E740481C1C}">
                <a14:useLocalDpi xmlns="" xmlns:a14="http://schemas.microsoft.com/office/drawing/2010/main" val="0"/>
              </a:ext>
            </a:extLst>
          </a:blip>
          <a:stretch>
            <a:fillRect/>
          </a:stretch>
        </p:blipFill>
        <p:spPr>
          <a:xfrm>
            <a:off x="0" y="0"/>
            <a:ext cx="2894815" cy="1538254"/>
          </a:xfrm>
          <a:prstGeom prst="rect">
            <a:avLst/>
          </a:prstGeom>
        </p:spPr>
      </p:pic>
      <p:sp>
        <p:nvSpPr>
          <p:cNvPr id="43" name="Right Triangle 42"/>
          <p:cNvSpPr/>
          <p:nvPr/>
        </p:nvSpPr>
        <p:spPr>
          <a:xfrm rot="10800000" flipV="1">
            <a:off x="7372348" y="5334000"/>
            <a:ext cx="1774967"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5161019" y="6029086"/>
            <a:ext cx="3696456" cy="954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5164336" y="6043646"/>
            <a:ext cx="3428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595893" y="1600200"/>
            <a:ext cx="6797489" cy="59246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PROJECT BASED LEARNING IN JAVA</a:t>
            </a:r>
          </a:p>
          <a:p>
            <a:pPr lvl="0" algn="ctr" defTabSz="622300">
              <a:lnSpc>
                <a:spcPct val="90000"/>
              </a:lnSpc>
              <a:spcBef>
                <a:spcPct val="0"/>
              </a:spcBef>
              <a:spcAft>
                <a:spcPct val="35000"/>
              </a:spcAft>
            </a:pP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(20CST-319/20ITT-319)</a:t>
            </a: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 xmlns:a16="http://schemas.microsoft.com/office/drawing/2014/main" id="{8383B967-41CC-4702-9A6A-3CAB326C3F24}"/>
              </a:ext>
            </a:extLst>
          </p:cNvPr>
          <p:cNvSpPr txBox="1">
            <a:spLocks noChangeArrowheads="1"/>
          </p:cNvSpPr>
          <p:nvPr/>
        </p:nvSpPr>
        <p:spPr bwMode="auto">
          <a:xfrm>
            <a:off x="2362200" y="4572000"/>
            <a:ext cx="4824032" cy="8002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 xmlns:a16="http://schemas.microsoft.com/office/drawing/2014/main" id="{AC6DB94B-BA01-4C3C-92C8-ABB949BCB39B}"/>
              </a:ext>
            </a:extLst>
          </p:cNvPr>
          <p:cNvSpPr txBox="1"/>
          <p:nvPr/>
        </p:nvSpPr>
        <p:spPr>
          <a:xfrm>
            <a:off x="1143000" y="5001614"/>
            <a:ext cx="7543799" cy="830997"/>
          </a:xfrm>
          <a:prstGeom prst="rect">
            <a:avLst/>
          </a:prstGeom>
          <a:noFill/>
        </p:spPr>
        <p:txBody>
          <a:bodyPr wrap="square" rtlCol="0">
            <a:spAutoFit/>
          </a:bodyPr>
          <a:lstStyle/>
          <a:p>
            <a:pPr algn="ctr"/>
            <a:r>
              <a:rPr lang="en-US" sz="2400" dirty="0" smtClean="0"/>
              <a:t>Database connectivity, Types of Drivers for connection, Connection Example. CRUD operations using Database</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991794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924800" cy="609600"/>
          </a:xfrm>
        </p:spPr>
        <p:txBody>
          <a:bodyPr/>
          <a:lstStyle/>
          <a:p>
            <a:r>
              <a:rPr lang="en-US" sz="3600" dirty="0" smtClean="0">
                <a:solidFill>
                  <a:srgbClr val="FF0000"/>
                </a:solidFill>
                <a:latin typeface="Calibri"/>
              </a:rPr>
              <a:t>Working with Databases using JDBC</a:t>
            </a:r>
            <a:endParaRPr lang="en-US" dirty="0"/>
          </a:p>
        </p:txBody>
      </p:sp>
      <p:sp>
        <p:nvSpPr>
          <p:cNvPr id="3" name="Content Placeholder 2"/>
          <p:cNvSpPr>
            <a:spLocks noGrp="1"/>
          </p:cNvSpPr>
          <p:nvPr>
            <p:ph idx="1"/>
          </p:nvPr>
        </p:nvSpPr>
        <p:spPr>
          <a:xfrm>
            <a:off x="304800" y="1524000"/>
            <a:ext cx="8458200" cy="4724400"/>
          </a:xfrm>
        </p:spPr>
        <p:txBody>
          <a:bodyPr>
            <a:normAutofit/>
          </a:bodyPr>
          <a:lstStyle/>
          <a:p>
            <a:r>
              <a:rPr lang="en-US" sz="2000" b="1" dirty="0" smtClean="0">
                <a:solidFill>
                  <a:srgbClr val="FF0000"/>
                </a:solidFill>
                <a:latin typeface="+mn-lt"/>
              </a:rPr>
              <a:t>Loading JDBC Drivers</a:t>
            </a:r>
          </a:p>
          <a:p>
            <a:pPr algn="just"/>
            <a:r>
              <a:rPr lang="en-US" sz="2000" dirty="0" smtClean="0">
                <a:latin typeface="+mn-lt"/>
              </a:rPr>
              <a:t>Load the JDBC driver using the method </a:t>
            </a:r>
            <a:r>
              <a:rPr lang="en-US" sz="2000" dirty="0" err="1" smtClean="0">
                <a:latin typeface="+mn-lt"/>
              </a:rPr>
              <a:t>forName</a:t>
            </a:r>
            <a:r>
              <a:rPr lang="en-US" sz="2000" dirty="0" smtClean="0">
                <a:latin typeface="+mn-lt"/>
              </a:rPr>
              <a:t>() of the Java class </a:t>
            </a:r>
            <a:r>
              <a:rPr lang="en-US" sz="2000" dirty="0" err="1" smtClean="0">
                <a:latin typeface="+mn-lt"/>
              </a:rPr>
              <a:t>Class</a:t>
            </a:r>
            <a:r>
              <a:rPr lang="en-US" sz="2000" dirty="0" smtClean="0">
                <a:latin typeface="+mn-lt"/>
              </a:rPr>
              <a:t>. </a:t>
            </a:r>
          </a:p>
          <a:p>
            <a:pPr algn="just"/>
            <a:r>
              <a:rPr lang="en-US" sz="2000" dirty="0" smtClean="0">
                <a:latin typeface="+mn-lt"/>
              </a:rPr>
              <a:t>If you work with Oracle DBMS, load a Type 4 JDBC driver with the following command:	</a:t>
            </a:r>
            <a:r>
              <a:rPr lang="en-US" sz="2000" b="1" dirty="0" err="1" smtClean="0">
                <a:latin typeface="+mn-lt"/>
              </a:rPr>
              <a:t>Class.forName</a:t>
            </a:r>
            <a:r>
              <a:rPr lang="en-US" sz="2000" b="1" dirty="0" smtClean="0">
                <a:latin typeface="+mn-lt"/>
              </a:rPr>
              <a:t>(“</a:t>
            </a:r>
            <a:r>
              <a:rPr lang="en-US" sz="2000" b="1" dirty="0" err="1" smtClean="0">
                <a:latin typeface="+mn-lt"/>
              </a:rPr>
              <a:t>oracle.jdbc.driver.OracleDriver</a:t>
            </a:r>
            <a:r>
              <a:rPr lang="en-US" sz="2000" b="1" dirty="0" smtClean="0">
                <a:latin typeface="+mn-lt"/>
              </a:rPr>
              <a:t>”);</a:t>
            </a:r>
          </a:p>
          <a:p>
            <a:pPr indent="-4763">
              <a:buNone/>
            </a:pPr>
            <a:r>
              <a:rPr lang="en-US" sz="2000" dirty="0" smtClean="0">
                <a:latin typeface="+mn-lt"/>
              </a:rPr>
              <a:t>The return type of the </a:t>
            </a:r>
            <a:r>
              <a:rPr lang="en-US" sz="2000" dirty="0" err="1" smtClean="0">
                <a:latin typeface="+mn-lt"/>
              </a:rPr>
              <a:t>Class.forName</a:t>
            </a:r>
            <a:r>
              <a:rPr lang="en-US" sz="2000" dirty="0" smtClean="0">
                <a:latin typeface="+mn-lt"/>
              </a:rPr>
              <a:t> (String </a:t>
            </a:r>
            <a:r>
              <a:rPr lang="en-US" sz="2000" dirty="0" err="1" smtClean="0">
                <a:latin typeface="+mn-lt"/>
              </a:rPr>
              <a:t>ClassName</a:t>
            </a:r>
            <a:r>
              <a:rPr lang="en-US" sz="2000" dirty="0" smtClean="0">
                <a:latin typeface="+mn-lt"/>
              </a:rPr>
              <a:t>) method is “Class”. Class is a class in </a:t>
            </a:r>
            <a:r>
              <a:rPr lang="en-US" sz="2000" dirty="0" err="1" smtClean="0">
                <a:latin typeface="+mn-lt"/>
              </a:rPr>
              <a:t>java.lang</a:t>
            </a:r>
            <a:r>
              <a:rPr lang="en-US" sz="2000" dirty="0" smtClean="0">
                <a:latin typeface="+mn-lt"/>
              </a:rPr>
              <a:t> package. </a:t>
            </a:r>
          </a:p>
          <a:p>
            <a:pPr>
              <a:buNone/>
            </a:pPr>
            <a:endParaRPr lang="en-US" sz="2000" b="1" dirty="0">
              <a:solidFill>
                <a:srgbClr val="FF0000"/>
              </a:solidFill>
              <a:latin typeface="+mn-lt"/>
            </a:endParaRPr>
          </a:p>
        </p:txBody>
      </p:sp>
      <p:graphicFrame>
        <p:nvGraphicFramePr>
          <p:cNvPr id="4" name="Group 215"/>
          <p:cNvGraphicFramePr>
            <a:graphicFrameLocks/>
          </p:cNvGraphicFramePr>
          <p:nvPr/>
        </p:nvGraphicFramePr>
        <p:xfrm>
          <a:off x="609600" y="3886199"/>
          <a:ext cx="8077200" cy="2362201"/>
        </p:xfrm>
        <a:graphic>
          <a:graphicData uri="http://schemas.openxmlformats.org/drawingml/2006/table">
            <a:tbl>
              <a:tblPr>
                <a:tableStyleId>{5940675A-B579-460E-94D1-54222C63F5DA}</a:tableStyleId>
              </a:tblPr>
              <a:tblGrid>
                <a:gridCol w="2472612"/>
                <a:gridCol w="5604588"/>
              </a:tblGrid>
              <a:tr h="403789">
                <a:tc gridSpan="2">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n-US" sz="1800" b="1" u="none" strike="noStrike" cap="none" normalizeH="0" baseline="0" dirty="0" smtClean="0">
                          <a:ln>
                            <a:noFill/>
                          </a:ln>
                          <a:effectLst/>
                        </a:rPr>
                        <a:t>JDBC DRIVER</a:t>
                      </a:r>
                      <a:endParaRPr kumimoji="0" lang="en-US" sz="1800" b="1" i="0" u="none" strike="noStrike" cap="none" normalizeH="0" baseline="0" dirty="0" smtClean="0">
                        <a:ln>
                          <a:noFill/>
                        </a:ln>
                        <a:solidFill>
                          <a:schemeClr val="tx1"/>
                        </a:solidFill>
                        <a:effectLst/>
                        <a:latin typeface="Arial" charset="0"/>
                      </a:endParaRPr>
                    </a:p>
                  </a:txBody>
                  <a:tcPr marT="45711" marB="45711" anchor="b" horzOverflow="overflow"/>
                </a:tc>
                <a:tc hMerge="1">
                  <a:txBody>
                    <a:bodyPr/>
                    <a:lstStyle/>
                    <a:p>
                      <a:endParaRPr lang="en-US"/>
                    </a:p>
                  </a:txBody>
                  <a:tcPr/>
                </a:tc>
              </a:tr>
              <a:tr h="422445">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n-US" sz="1800" b="1" u="none" strike="noStrike" cap="none" normalizeH="0" baseline="0" dirty="0" smtClean="0">
                          <a:ln>
                            <a:noFill/>
                          </a:ln>
                          <a:solidFill>
                            <a:srgbClr val="C00000"/>
                          </a:solidFill>
                          <a:effectLst/>
                        </a:rPr>
                        <a:t>Data base </a:t>
                      </a:r>
                      <a:endParaRPr kumimoji="0" lang="en-US" sz="1800" b="1" i="0" u="none" strike="noStrike" cap="none" normalizeH="0" baseline="0" dirty="0" smtClean="0">
                        <a:ln>
                          <a:noFill/>
                        </a:ln>
                        <a:solidFill>
                          <a:srgbClr val="C00000"/>
                        </a:solidFill>
                        <a:effectLst/>
                        <a:latin typeface="Arial" charset="0"/>
                      </a:endParaRPr>
                    </a:p>
                  </a:txBody>
                  <a:tcPr marT="45711" marB="45711" anchor="b" horzOverflow="overflow"/>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n-US" sz="1800" b="1" u="none" strike="noStrike" cap="none" normalizeH="0" baseline="0" dirty="0" smtClean="0">
                          <a:ln>
                            <a:noFill/>
                          </a:ln>
                          <a:solidFill>
                            <a:srgbClr val="C00000"/>
                          </a:solidFill>
                          <a:effectLst/>
                        </a:rPr>
                        <a:t>Driver class</a:t>
                      </a:r>
                      <a:endParaRPr kumimoji="0" lang="en-US" sz="1800" b="1" i="0" u="none" strike="noStrike" cap="none" normalizeH="0" baseline="0" dirty="0" smtClean="0">
                        <a:ln>
                          <a:noFill/>
                        </a:ln>
                        <a:solidFill>
                          <a:srgbClr val="C00000"/>
                        </a:solidFill>
                        <a:effectLst/>
                        <a:latin typeface="Arial" charset="0"/>
                      </a:endParaRPr>
                    </a:p>
                  </a:txBody>
                  <a:tcPr marT="45711" marB="45711" anchor="b" horzOverflow="overflow"/>
                </a:tc>
              </a:tr>
              <a:tr h="575987">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n-US" sz="1800" b="1" u="none" strike="noStrike" cap="none" normalizeH="0" baseline="0" dirty="0" smtClean="0">
                          <a:ln>
                            <a:noFill/>
                          </a:ln>
                          <a:effectLst/>
                        </a:rPr>
                        <a:t>Access</a:t>
                      </a:r>
                      <a:endParaRPr kumimoji="0" lang="en-US" sz="1800" b="1" i="0" u="none" strike="noStrike" cap="none" normalizeH="0" baseline="0" dirty="0" smtClean="0">
                        <a:ln>
                          <a:noFill/>
                        </a:ln>
                        <a:solidFill>
                          <a:schemeClr val="tx1"/>
                        </a:solidFill>
                        <a:effectLst/>
                        <a:latin typeface="Arial" charset="0"/>
                      </a:endParaRPr>
                    </a:p>
                  </a:txBody>
                  <a:tcPr marT="45711" marB="45711" anchor="ctr" horzOverflow="overflow"/>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n-US" sz="1800" b="1" u="none" strike="noStrike" cap="none" normalizeH="0" baseline="0" dirty="0" smtClean="0">
                          <a:ln>
                            <a:noFill/>
                          </a:ln>
                          <a:effectLst/>
                        </a:rPr>
                        <a:t>sun.jdbc.odbc.JdbcOdbcDriver</a:t>
                      </a:r>
                      <a:endParaRPr kumimoji="0" lang="en-US" sz="1800" b="1" i="0" u="none" strike="noStrike" cap="none" normalizeH="0" baseline="0" dirty="0" smtClean="0">
                        <a:ln>
                          <a:noFill/>
                        </a:ln>
                        <a:solidFill>
                          <a:schemeClr val="tx1"/>
                        </a:solidFill>
                        <a:effectLst/>
                        <a:latin typeface="Arial" charset="0"/>
                      </a:endParaRPr>
                    </a:p>
                  </a:txBody>
                  <a:tcPr marT="45711" marB="45711" anchor="ctr" horzOverflow="overflow"/>
                </a:tc>
              </a:tr>
              <a:tr h="457990">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n-US" sz="1800" b="1" u="none" strike="noStrike" cap="none" normalizeH="0" baseline="0" dirty="0" err="1" smtClean="0">
                          <a:ln>
                            <a:noFill/>
                          </a:ln>
                          <a:effectLst/>
                        </a:rPr>
                        <a:t>MySql</a:t>
                      </a:r>
                      <a:endParaRPr kumimoji="0" lang="en-US" sz="1800" b="1" i="0" u="none" strike="noStrike" cap="none" normalizeH="0" baseline="0" dirty="0" smtClean="0">
                        <a:ln>
                          <a:noFill/>
                        </a:ln>
                        <a:solidFill>
                          <a:schemeClr val="tx1"/>
                        </a:solidFill>
                        <a:effectLst/>
                        <a:latin typeface="Arial" charset="0"/>
                      </a:endParaRPr>
                    </a:p>
                  </a:txBody>
                  <a:tcPr marT="45711" marB="45711" anchor="ctr" horzOverflow="overflow"/>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n-US" sz="1800" b="1" u="none" strike="noStrike" cap="none" normalizeH="0" baseline="0" dirty="0" err="1" smtClean="0">
                          <a:ln>
                            <a:noFill/>
                          </a:ln>
                          <a:effectLst/>
                        </a:rPr>
                        <a:t>com.mysql.jdbc.Driver</a:t>
                      </a:r>
                      <a:endParaRPr kumimoji="0" lang="en-US" sz="1800" b="1" i="0" u="none" strike="noStrike" cap="none" normalizeH="0" baseline="0" dirty="0" smtClean="0">
                        <a:ln>
                          <a:noFill/>
                        </a:ln>
                        <a:solidFill>
                          <a:schemeClr val="tx1"/>
                        </a:solidFill>
                        <a:effectLst/>
                        <a:latin typeface="Arial" charset="0"/>
                      </a:endParaRPr>
                    </a:p>
                  </a:txBody>
                  <a:tcPr marT="45711" marB="45711" anchor="ctr" horzOverflow="overflow"/>
                </a:tc>
              </a:tr>
              <a:tr h="501990">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n-US" sz="1800" b="1" u="none" strike="noStrike" cap="none" normalizeH="0" baseline="0" dirty="0" smtClean="0">
                          <a:ln>
                            <a:noFill/>
                          </a:ln>
                          <a:effectLst/>
                        </a:rPr>
                        <a:t>Oracle</a:t>
                      </a:r>
                      <a:endParaRPr kumimoji="0" lang="en-US" sz="1800" b="1" i="0" u="none" strike="noStrike" cap="none" normalizeH="0" baseline="0" dirty="0" smtClean="0">
                        <a:ln>
                          <a:noFill/>
                        </a:ln>
                        <a:solidFill>
                          <a:schemeClr val="tx1"/>
                        </a:solidFill>
                        <a:effectLst/>
                        <a:latin typeface="Arial" charset="0"/>
                      </a:endParaRPr>
                    </a:p>
                  </a:txBody>
                  <a:tcPr marT="45711" marB="45711" anchor="ctr" horzOverflow="overflow"/>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n-US" sz="1800" b="1" u="none" strike="noStrike" cap="none" normalizeH="0" baseline="0" dirty="0" err="1" smtClean="0">
                          <a:ln>
                            <a:noFill/>
                          </a:ln>
                          <a:effectLst/>
                        </a:rPr>
                        <a:t>oracle.jdbc.driver.OracleDriver</a:t>
                      </a:r>
                      <a:endParaRPr kumimoji="0" lang="en-US" sz="1800" b="1" i="0" u="none" strike="noStrike" cap="none" normalizeH="0" baseline="0" dirty="0" smtClean="0">
                        <a:ln>
                          <a:noFill/>
                        </a:ln>
                        <a:solidFill>
                          <a:schemeClr val="tx1"/>
                        </a:solidFill>
                        <a:effectLst/>
                        <a:latin typeface="Arial" charset="0"/>
                      </a:endParaRPr>
                    </a:p>
                  </a:txBody>
                  <a:tcPr marT="45711" marB="45711" anchor="ctr" horzOverflow="overflow"/>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924800" cy="609600"/>
          </a:xfrm>
        </p:spPr>
        <p:txBody>
          <a:bodyPr/>
          <a:lstStyle/>
          <a:p>
            <a:r>
              <a:rPr lang="en-US" sz="3600" dirty="0" smtClean="0">
                <a:solidFill>
                  <a:srgbClr val="FF0000"/>
                </a:solidFill>
                <a:latin typeface="Calibri"/>
              </a:rPr>
              <a:t>Working with Databases using JDBC</a:t>
            </a:r>
            <a:endParaRPr lang="en-US" dirty="0"/>
          </a:p>
        </p:txBody>
      </p:sp>
      <p:sp>
        <p:nvSpPr>
          <p:cNvPr id="3" name="Content Placeholder 2"/>
          <p:cNvSpPr>
            <a:spLocks noGrp="1"/>
          </p:cNvSpPr>
          <p:nvPr>
            <p:ph idx="1"/>
          </p:nvPr>
        </p:nvSpPr>
        <p:spPr>
          <a:xfrm>
            <a:off x="381000" y="1447800"/>
            <a:ext cx="8458200" cy="4876800"/>
          </a:xfrm>
        </p:spPr>
        <p:txBody>
          <a:bodyPr>
            <a:normAutofit lnSpcReduction="10000"/>
          </a:bodyPr>
          <a:lstStyle/>
          <a:p>
            <a:r>
              <a:rPr lang="en-US" sz="2000" b="1" dirty="0" smtClean="0">
                <a:solidFill>
                  <a:srgbClr val="FF0000"/>
                </a:solidFill>
              </a:rPr>
              <a:t>Opening a Connection to a Database</a:t>
            </a:r>
          </a:p>
          <a:p>
            <a:pPr algn="just"/>
            <a:r>
              <a:rPr lang="en-US" sz="2000" dirty="0" smtClean="0">
                <a:latin typeface="+mn-lt"/>
              </a:rPr>
              <a:t>The </a:t>
            </a:r>
            <a:r>
              <a:rPr lang="en-US" sz="2000" b="1" dirty="0" smtClean="0">
                <a:solidFill>
                  <a:srgbClr val="000066"/>
                </a:solidFill>
                <a:latin typeface="+mn-lt"/>
              </a:rPr>
              <a:t>JDBC </a:t>
            </a:r>
            <a:r>
              <a:rPr lang="en-US" sz="2000" b="1" dirty="0" err="1" smtClean="0">
                <a:solidFill>
                  <a:srgbClr val="000066"/>
                </a:solidFill>
                <a:latin typeface="+mn-lt"/>
              </a:rPr>
              <a:t>DriverManager</a:t>
            </a:r>
            <a:r>
              <a:rPr lang="en-US" sz="2000" dirty="0" smtClean="0">
                <a:latin typeface="+mn-lt"/>
              </a:rPr>
              <a:t> class defines objects which can connect Java applications to a JDBC driver. </a:t>
            </a:r>
            <a:r>
              <a:rPr lang="en-US" sz="2000" dirty="0" err="1" smtClean="0">
                <a:latin typeface="+mn-lt"/>
              </a:rPr>
              <a:t>DriverManager</a:t>
            </a:r>
            <a:r>
              <a:rPr lang="en-US" sz="2000" dirty="0" smtClean="0">
                <a:latin typeface="+mn-lt"/>
              </a:rPr>
              <a:t> class manages the JDBC drivers that are installed on the system. </a:t>
            </a:r>
          </a:p>
          <a:p>
            <a:pPr algn="just"/>
            <a:r>
              <a:rPr lang="en-US" sz="2000" dirty="0" smtClean="0">
                <a:latin typeface="+mn-lt"/>
              </a:rPr>
              <a:t>Its </a:t>
            </a:r>
            <a:r>
              <a:rPr lang="en-US" sz="2000" b="1" dirty="0" err="1" smtClean="0">
                <a:solidFill>
                  <a:srgbClr val="000066"/>
                </a:solidFill>
                <a:latin typeface="+mn-lt"/>
              </a:rPr>
              <a:t>getConnection</a:t>
            </a:r>
            <a:r>
              <a:rPr lang="en-US" sz="2000" b="1" dirty="0" smtClean="0">
                <a:solidFill>
                  <a:srgbClr val="000066"/>
                </a:solidFill>
                <a:latin typeface="+mn-lt"/>
              </a:rPr>
              <a:t>()</a:t>
            </a:r>
            <a:r>
              <a:rPr lang="en-US" sz="2000" dirty="0" smtClean="0">
                <a:latin typeface="+mn-lt"/>
              </a:rPr>
              <a:t> method is used to establish a connection to a database. It uses a username, password, and a </a:t>
            </a:r>
            <a:r>
              <a:rPr lang="en-US" sz="2000" dirty="0" err="1" smtClean="0">
                <a:latin typeface="+mn-lt"/>
              </a:rPr>
              <a:t>jdbc</a:t>
            </a:r>
            <a:r>
              <a:rPr lang="en-US" sz="2000" dirty="0" smtClean="0">
                <a:latin typeface="+mn-lt"/>
              </a:rPr>
              <a:t> </a:t>
            </a:r>
            <a:r>
              <a:rPr lang="en-US" sz="2000" dirty="0" err="1" smtClean="0">
                <a:latin typeface="+mn-lt"/>
              </a:rPr>
              <a:t>url</a:t>
            </a:r>
            <a:r>
              <a:rPr lang="en-US" sz="2000" dirty="0" smtClean="0">
                <a:latin typeface="+mn-lt"/>
              </a:rPr>
              <a:t> to establish a connection to the database and returns a </a:t>
            </a:r>
            <a:r>
              <a:rPr lang="en-US" sz="2000" b="1" dirty="0" smtClean="0">
                <a:solidFill>
                  <a:srgbClr val="000066"/>
                </a:solidFill>
                <a:latin typeface="+mn-lt"/>
              </a:rPr>
              <a:t>connection object</a:t>
            </a:r>
            <a:r>
              <a:rPr lang="en-US" sz="2000" dirty="0" smtClean="0">
                <a:latin typeface="+mn-lt"/>
              </a:rPr>
              <a:t>.</a:t>
            </a:r>
          </a:p>
          <a:p>
            <a:pPr algn="just"/>
            <a:r>
              <a:rPr lang="en-US" sz="2000" dirty="0" smtClean="0">
                <a:latin typeface="+mn-lt"/>
              </a:rPr>
              <a:t>Obtain the database connection to the database by calling</a:t>
            </a:r>
          </a:p>
          <a:p>
            <a:pPr algn="just">
              <a:buNone/>
            </a:pPr>
            <a:r>
              <a:rPr lang="en-US" sz="2000" dirty="0" smtClean="0">
                <a:latin typeface="+mn-lt"/>
              </a:rPr>
              <a:t>		</a:t>
            </a:r>
            <a:r>
              <a:rPr lang="en-US" sz="2000" b="1" dirty="0" err="1" smtClean="0">
                <a:latin typeface="+mn-lt"/>
              </a:rPr>
              <a:t>DriverManager.getConnection</a:t>
            </a:r>
            <a:r>
              <a:rPr lang="en-US" sz="2000" b="1" dirty="0" smtClean="0">
                <a:latin typeface="+mn-lt"/>
              </a:rPr>
              <a:t>(</a:t>
            </a:r>
            <a:r>
              <a:rPr lang="en-US" sz="2000" b="1" dirty="0" err="1" smtClean="0">
                <a:latin typeface="+mn-lt"/>
              </a:rPr>
              <a:t>url</a:t>
            </a:r>
            <a:r>
              <a:rPr lang="en-US" sz="2000" b="1" dirty="0" smtClean="0">
                <a:latin typeface="+mn-lt"/>
              </a:rPr>
              <a:t>, user, password);</a:t>
            </a:r>
          </a:p>
          <a:p>
            <a:endParaRPr lang="en-US" sz="2000" b="1" dirty="0" smtClean="0">
              <a:solidFill>
                <a:srgbClr val="FF0000"/>
              </a:solidFill>
            </a:endParaRPr>
          </a:p>
          <a:p>
            <a:endParaRPr lang="en-US" sz="2000" b="1" dirty="0" smtClean="0">
              <a:solidFill>
                <a:srgbClr val="FF0000"/>
              </a:solidFill>
            </a:endParaRPr>
          </a:p>
          <a:p>
            <a:endParaRPr lang="en-US" sz="2000" b="1" dirty="0" smtClean="0">
              <a:solidFill>
                <a:srgbClr val="FF0000"/>
              </a:solidFill>
            </a:endParaRPr>
          </a:p>
          <a:p>
            <a:pPr algn="just"/>
            <a:r>
              <a:rPr lang="en-US" sz="1800" b="1" dirty="0" smtClean="0">
                <a:solidFill>
                  <a:srgbClr val="FF0000"/>
                </a:solidFill>
                <a:latin typeface="+mn-lt"/>
              </a:rPr>
              <a:t>Driver: </a:t>
            </a:r>
            <a:r>
              <a:rPr lang="en-US" sz="1800" dirty="0" smtClean="0">
                <a:solidFill>
                  <a:srgbClr val="FF0000"/>
                </a:solidFill>
                <a:latin typeface="+mn-lt"/>
              </a:rPr>
              <a:t>thin, If the database is on the same computer, then for the Host Name parameter, enter </a:t>
            </a:r>
            <a:r>
              <a:rPr lang="en-US" sz="1800" b="1" dirty="0" err="1" smtClean="0">
                <a:solidFill>
                  <a:srgbClr val="FF0000"/>
                </a:solidFill>
                <a:latin typeface="+mn-lt"/>
              </a:rPr>
              <a:t>localhost</a:t>
            </a:r>
            <a:r>
              <a:rPr lang="en-US" sz="1800" dirty="0" smtClean="0">
                <a:solidFill>
                  <a:srgbClr val="FF0000"/>
                </a:solidFill>
                <a:latin typeface="+mn-lt"/>
              </a:rPr>
              <a:t>, </a:t>
            </a:r>
            <a:r>
              <a:rPr lang="en-US" sz="1800" b="1" dirty="0" smtClean="0">
                <a:solidFill>
                  <a:srgbClr val="FF0000"/>
                </a:solidFill>
                <a:latin typeface="+mn-lt"/>
              </a:rPr>
              <a:t>JDBC Port</a:t>
            </a:r>
            <a:r>
              <a:rPr lang="en-US" sz="1800" dirty="0" smtClean="0">
                <a:solidFill>
                  <a:srgbClr val="FF0000"/>
                </a:solidFill>
                <a:latin typeface="+mn-lt"/>
              </a:rPr>
              <a:t>: 1521, </a:t>
            </a:r>
            <a:r>
              <a:rPr lang="en-US" sz="1800" b="1" dirty="0" smtClean="0">
                <a:solidFill>
                  <a:srgbClr val="FF0000"/>
                </a:solidFill>
                <a:latin typeface="+mn-lt"/>
              </a:rPr>
              <a:t>SID</a:t>
            </a:r>
            <a:r>
              <a:rPr lang="en-US" sz="1800" dirty="0" smtClean="0">
                <a:solidFill>
                  <a:srgbClr val="FF0000"/>
                </a:solidFill>
                <a:latin typeface="+mn-lt"/>
              </a:rPr>
              <a:t>: </a:t>
            </a:r>
            <a:r>
              <a:rPr lang="en-US" sz="1800" dirty="0" err="1" smtClean="0">
                <a:solidFill>
                  <a:srgbClr val="FF0000"/>
                </a:solidFill>
                <a:latin typeface="+mn-lt"/>
              </a:rPr>
              <a:t>xe</a:t>
            </a:r>
            <a:endParaRPr lang="en-US" sz="1800" b="1" dirty="0">
              <a:solidFill>
                <a:srgbClr val="FF0000"/>
              </a:solidFill>
              <a:latin typeface="+mn-lt"/>
            </a:endParaRPr>
          </a:p>
        </p:txBody>
      </p:sp>
      <p:graphicFrame>
        <p:nvGraphicFramePr>
          <p:cNvPr id="4" name="Table 3"/>
          <p:cNvGraphicFramePr>
            <a:graphicFrameLocks noGrp="1"/>
          </p:cNvGraphicFramePr>
          <p:nvPr/>
        </p:nvGraphicFramePr>
        <p:xfrm>
          <a:off x="304800" y="4648201"/>
          <a:ext cx="8610600" cy="914400"/>
        </p:xfrm>
        <a:graphic>
          <a:graphicData uri="http://schemas.openxmlformats.org/drawingml/2006/table">
            <a:tbl>
              <a:tblPr firstRow="1" bandRow="1">
                <a:tableStyleId>{5940675A-B579-460E-94D1-54222C63F5DA}</a:tableStyleId>
              </a:tblPr>
              <a:tblGrid>
                <a:gridCol w="8610600"/>
              </a:tblGrid>
              <a:tr h="9143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C00000"/>
                          </a:solidFill>
                        </a:rPr>
                        <a:t>Connection  con=</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err="1" smtClean="0">
                          <a:solidFill>
                            <a:srgbClr val="C00000"/>
                          </a:solidFill>
                        </a:rPr>
                        <a:t>DriverManager.getConnection</a:t>
                      </a:r>
                      <a:r>
                        <a:rPr lang="en-US" sz="1800" b="1" dirty="0" smtClean="0">
                          <a:solidFill>
                            <a:srgbClr val="C00000"/>
                          </a:solidFill>
                        </a:rPr>
                        <a:t>("</a:t>
                      </a:r>
                      <a:r>
                        <a:rPr lang="en-US" sz="1800" b="1" dirty="0" err="1" smtClean="0">
                          <a:solidFill>
                            <a:srgbClr val="C00000"/>
                          </a:solidFill>
                        </a:rPr>
                        <a:t>jdbc:oracle:thin</a:t>
                      </a:r>
                      <a:r>
                        <a:rPr lang="en-US" sz="1800" b="1" dirty="0" smtClean="0">
                          <a:solidFill>
                            <a:srgbClr val="C00000"/>
                          </a:solidFill>
                        </a:rPr>
                        <a:t>:@localhost:1521:xe","system","oracle"); </a:t>
                      </a:r>
                    </a:p>
                    <a:p>
                      <a:endParaRPr lang="en-US"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09600"/>
            <a:ext cx="7696200" cy="609600"/>
          </a:xfrm>
        </p:spPr>
        <p:txBody>
          <a:bodyPr/>
          <a:lstStyle/>
          <a:p>
            <a:r>
              <a:rPr lang="en-US" sz="3600" dirty="0" smtClean="0">
                <a:solidFill>
                  <a:srgbClr val="FF0000"/>
                </a:solidFill>
                <a:latin typeface="Calibri"/>
              </a:rPr>
              <a:t>Working with Databases using JDBC</a:t>
            </a:r>
            <a:endParaRPr lang="en-US" dirty="0"/>
          </a:p>
        </p:txBody>
      </p:sp>
      <p:sp>
        <p:nvSpPr>
          <p:cNvPr id="3" name="Content Placeholder 2"/>
          <p:cNvSpPr>
            <a:spLocks noGrp="1"/>
          </p:cNvSpPr>
          <p:nvPr>
            <p:ph idx="1"/>
          </p:nvPr>
        </p:nvSpPr>
        <p:spPr>
          <a:xfrm>
            <a:off x="228600" y="1524000"/>
            <a:ext cx="8763000" cy="4572000"/>
          </a:xfrm>
        </p:spPr>
        <p:txBody>
          <a:bodyPr>
            <a:normAutofit/>
          </a:bodyPr>
          <a:lstStyle/>
          <a:p>
            <a:r>
              <a:rPr lang="en-US" sz="2000" dirty="0" smtClean="0">
                <a:latin typeface="+mn-lt"/>
              </a:rPr>
              <a:t>Following table lists down the popular JDBC driver names and database URL.</a:t>
            </a:r>
          </a:p>
          <a:p>
            <a:endParaRPr lang="en-US" sz="2000" dirty="0">
              <a:latin typeface="+mn-lt"/>
            </a:endParaRPr>
          </a:p>
        </p:txBody>
      </p:sp>
      <p:graphicFrame>
        <p:nvGraphicFramePr>
          <p:cNvPr id="4" name="Table 3"/>
          <p:cNvGraphicFramePr>
            <a:graphicFrameLocks noGrp="1"/>
          </p:cNvGraphicFramePr>
          <p:nvPr/>
        </p:nvGraphicFramePr>
        <p:xfrm>
          <a:off x="381000" y="2067359"/>
          <a:ext cx="8458200" cy="3309971"/>
        </p:xfrm>
        <a:graphic>
          <a:graphicData uri="http://schemas.openxmlformats.org/drawingml/2006/table">
            <a:tbl>
              <a:tblPr firstRow="1" bandRow="1">
                <a:tableStyleId>{5940675A-B579-460E-94D1-54222C63F5DA}</a:tableStyleId>
              </a:tblPr>
              <a:tblGrid>
                <a:gridCol w="990600"/>
                <a:gridCol w="2971800"/>
                <a:gridCol w="4495800"/>
              </a:tblGrid>
              <a:tr h="546236">
                <a:tc>
                  <a:txBody>
                    <a:bodyPr/>
                    <a:lstStyle/>
                    <a:p>
                      <a:r>
                        <a:rPr lang="en-US" sz="2000" b="1" kern="1200" baseline="0" dirty="0" smtClean="0">
                          <a:solidFill>
                            <a:schemeClr val="tx1"/>
                          </a:solidFill>
                          <a:latin typeface="+mn-lt"/>
                          <a:ea typeface="+mn-ea"/>
                          <a:cs typeface="+mn-cs"/>
                        </a:rPr>
                        <a:t>RDBMS</a:t>
                      </a:r>
                      <a:endParaRPr lang="en-US" sz="2000" dirty="0"/>
                    </a:p>
                  </a:txBody>
                  <a:tcPr/>
                </a:tc>
                <a:tc>
                  <a:txBody>
                    <a:bodyPr/>
                    <a:lstStyle/>
                    <a:p>
                      <a:r>
                        <a:rPr lang="en-US" sz="2000" b="1" kern="1200" baseline="0" dirty="0" smtClean="0">
                          <a:solidFill>
                            <a:schemeClr val="tx1"/>
                          </a:solidFill>
                          <a:latin typeface="+mn-lt"/>
                          <a:ea typeface="+mn-ea"/>
                          <a:cs typeface="+mn-cs"/>
                        </a:rPr>
                        <a:t>JDBC driver name</a:t>
                      </a:r>
                      <a:endParaRPr lang="en-US" sz="2000" dirty="0"/>
                    </a:p>
                  </a:txBody>
                  <a:tcPr/>
                </a:tc>
                <a:tc>
                  <a:txBody>
                    <a:bodyPr/>
                    <a:lstStyle/>
                    <a:p>
                      <a:r>
                        <a:rPr lang="en-US" sz="2000" b="1" kern="1200" baseline="0" dirty="0" smtClean="0">
                          <a:solidFill>
                            <a:schemeClr val="tx1"/>
                          </a:solidFill>
                          <a:latin typeface="+mn-lt"/>
                          <a:ea typeface="+mn-ea"/>
                          <a:cs typeface="+mn-cs"/>
                        </a:rPr>
                        <a:t>URL format</a:t>
                      </a:r>
                      <a:endParaRPr lang="en-US" sz="2000" dirty="0"/>
                    </a:p>
                  </a:txBody>
                  <a:tcPr/>
                </a:tc>
              </a:tr>
              <a:tr h="728205">
                <a:tc>
                  <a:txBody>
                    <a:bodyPr/>
                    <a:lstStyle/>
                    <a:p>
                      <a:pPr>
                        <a:lnSpc>
                          <a:spcPct val="200000"/>
                        </a:lnSpc>
                      </a:pPr>
                      <a:r>
                        <a:rPr lang="en-US" sz="1600" kern="1200" baseline="0" dirty="0" smtClean="0">
                          <a:solidFill>
                            <a:schemeClr val="tx1"/>
                          </a:solidFill>
                          <a:latin typeface="+mn-lt"/>
                          <a:ea typeface="+mn-ea"/>
                          <a:cs typeface="+mn-cs"/>
                        </a:rPr>
                        <a:t>ORACLE</a:t>
                      </a:r>
                      <a:endParaRPr lang="en-US" sz="1600" dirty="0"/>
                    </a:p>
                  </a:txBody>
                  <a:tcPr/>
                </a:tc>
                <a:tc>
                  <a:txBody>
                    <a:bodyPr/>
                    <a:lstStyle/>
                    <a:p>
                      <a:pPr>
                        <a:lnSpc>
                          <a:spcPct val="200000"/>
                        </a:lnSpc>
                      </a:pPr>
                      <a:r>
                        <a:rPr lang="en-US" sz="1600" kern="1200" baseline="0" dirty="0" err="1" smtClean="0">
                          <a:solidFill>
                            <a:schemeClr val="tx1"/>
                          </a:solidFill>
                          <a:latin typeface="+mn-lt"/>
                          <a:ea typeface="+mn-ea"/>
                          <a:cs typeface="+mn-cs"/>
                        </a:rPr>
                        <a:t>oracle.jdbc.driver.OracleDriver</a:t>
                      </a:r>
                      <a:endParaRPr lang="en-US" sz="1600" dirty="0"/>
                    </a:p>
                  </a:txBody>
                  <a:tcPr/>
                </a:tc>
                <a:tc>
                  <a:txBody>
                    <a:bodyPr/>
                    <a:lstStyle/>
                    <a:p>
                      <a:pPr>
                        <a:lnSpc>
                          <a:spcPct val="200000"/>
                        </a:lnSpc>
                      </a:pPr>
                      <a:r>
                        <a:rPr lang="en-US" sz="1600" b="0" kern="1200" baseline="0" dirty="0" err="1" smtClean="0">
                          <a:solidFill>
                            <a:srgbClr val="FF0000"/>
                          </a:solidFill>
                          <a:latin typeface="+mn-lt"/>
                          <a:ea typeface="+mn-ea"/>
                          <a:cs typeface="+mn-cs"/>
                        </a:rPr>
                        <a:t>jdbc:oracle:thin</a:t>
                      </a:r>
                      <a:r>
                        <a:rPr lang="en-US" sz="1600" b="0" kern="1200" baseline="0" dirty="0" smtClean="0">
                          <a:solidFill>
                            <a:srgbClr val="FF0000"/>
                          </a:solidFill>
                          <a:latin typeface="+mn-lt"/>
                          <a:ea typeface="+mn-ea"/>
                          <a:cs typeface="+mn-cs"/>
                        </a:rPr>
                        <a:t>:</a:t>
                      </a:r>
                      <a:r>
                        <a:rPr lang="en-US" sz="1600" b="0" kern="1200" baseline="0" dirty="0" smtClean="0">
                          <a:solidFill>
                            <a:schemeClr val="tx1"/>
                          </a:solidFill>
                          <a:latin typeface="+mn-lt"/>
                          <a:ea typeface="+mn-ea"/>
                          <a:cs typeface="+mn-cs"/>
                        </a:rPr>
                        <a:t>@</a:t>
                      </a:r>
                      <a:r>
                        <a:rPr lang="en-US" sz="1600" b="0" kern="1200" baseline="0" dirty="0" err="1" smtClean="0">
                          <a:solidFill>
                            <a:schemeClr val="tx1"/>
                          </a:solidFill>
                          <a:latin typeface="+mn-lt"/>
                          <a:ea typeface="+mn-ea"/>
                          <a:cs typeface="+mn-cs"/>
                        </a:rPr>
                        <a:t>hostname:portno:databaseName</a:t>
                      </a:r>
                      <a:endParaRPr lang="en-US" sz="1600" b="0" dirty="0"/>
                    </a:p>
                  </a:txBody>
                  <a:tcPr/>
                </a:tc>
              </a:tr>
              <a:tr h="535790">
                <a:tc>
                  <a:txBody>
                    <a:bodyPr/>
                    <a:lstStyle/>
                    <a:p>
                      <a:pPr>
                        <a:lnSpc>
                          <a:spcPct val="200000"/>
                        </a:lnSpc>
                      </a:pPr>
                      <a:r>
                        <a:rPr lang="en-US" sz="1600" kern="1200" baseline="0" dirty="0" err="1" smtClean="0">
                          <a:solidFill>
                            <a:schemeClr val="tx1"/>
                          </a:solidFill>
                          <a:latin typeface="+mn-lt"/>
                          <a:ea typeface="+mn-ea"/>
                          <a:cs typeface="+mn-cs"/>
                        </a:rPr>
                        <a:t>MySQL</a:t>
                      </a:r>
                      <a:endParaRPr lang="en-US" sz="1600" dirty="0"/>
                    </a:p>
                  </a:txBody>
                  <a:tcPr/>
                </a:tc>
                <a:tc>
                  <a:txBody>
                    <a:bodyPr/>
                    <a:lstStyle/>
                    <a:p>
                      <a:pPr>
                        <a:lnSpc>
                          <a:spcPct val="200000"/>
                        </a:lnSpc>
                      </a:pPr>
                      <a:r>
                        <a:rPr lang="en-US" sz="1600" kern="1200" baseline="0" dirty="0" err="1" smtClean="0">
                          <a:solidFill>
                            <a:schemeClr val="tx1"/>
                          </a:solidFill>
                          <a:latin typeface="+mn-lt"/>
                          <a:ea typeface="+mn-ea"/>
                          <a:cs typeface="+mn-cs"/>
                        </a:rPr>
                        <a:t>com.mysql.jdbc.Driver</a:t>
                      </a:r>
                      <a:endParaRPr lang="en-US" sz="1600" dirty="0"/>
                    </a:p>
                  </a:txBody>
                  <a:tcPr/>
                </a:tc>
                <a:tc>
                  <a:txBody>
                    <a:bodyPr/>
                    <a:lstStyle/>
                    <a:p>
                      <a:pPr>
                        <a:lnSpc>
                          <a:spcPct val="200000"/>
                        </a:lnSpc>
                      </a:pPr>
                      <a:r>
                        <a:rPr lang="en-US" sz="1600" b="0" kern="1200" baseline="0" dirty="0" err="1" smtClean="0">
                          <a:solidFill>
                            <a:srgbClr val="FF0000"/>
                          </a:solidFill>
                          <a:latin typeface="+mn-lt"/>
                          <a:ea typeface="+mn-ea"/>
                          <a:cs typeface="+mn-cs"/>
                        </a:rPr>
                        <a:t>jdbc:mysql</a:t>
                      </a:r>
                      <a:r>
                        <a:rPr lang="en-US" sz="1600" b="0" kern="1200" baseline="0" dirty="0" smtClean="0">
                          <a:solidFill>
                            <a:srgbClr val="FF0000"/>
                          </a:solidFill>
                          <a:latin typeface="+mn-lt"/>
                          <a:ea typeface="+mn-ea"/>
                          <a:cs typeface="+mn-cs"/>
                        </a:rPr>
                        <a:t>:</a:t>
                      </a:r>
                      <a:r>
                        <a:rPr lang="en-US" sz="1600" b="0" kern="1200" baseline="0" dirty="0" smtClean="0">
                          <a:solidFill>
                            <a:schemeClr val="tx1"/>
                          </a:solidFill>
                          <a:latin typeface="+mn-lt"/>
                          <a:ea typeface="+mn-ea"/>
                          <a:cs typeface="+mn-cs"/>
                        </a:rPr>
                        <a:t>//hostname/ </a:t>
                      </a:r>
                      <a:r>
                        <a:rPr lang="en-US" sz="1600" b="0" kern="1200" baseline="0" dirty="0" err="1" smtClean="0">
                          <a:solidFill>
                            <a:schemeClr val="tx1"/>
                          </a:solidFill>
                          <a:latin typeface="+mn-lt"/>
                          <a:ea typeface="+mn-ea"/>
                          <a:cs typeface="+mn-cs"/>
                        </a:rPr>
                        <a:t>databaseName</a:t>
                      </a:r>
                      <a:endParaRPr lang="en-US" sz="1600" b="0" dirty="0"/>
                    </a:p>
                  </a:txBody>
                  <a:tcPr/>
                </a:tc>
              </a:tr>
              <a:tr h="728205">
                <a:tc>
                  <a:txBody>
                    <a:bodyPr/>
                    <a:lstStyle/>
                    <a:p>
                      <a:pPr>
                        <a:lnSpc>
                          <a:spcPct val="200000"/>
                        </a:lnSpc>
                      </a:pPr>
                      <a:r>
                        <a:rPr lang="en-US" sz="1600" kern="1200" baseline="0" dirty="0" smtClean="0">
                          <a:solidFill>
                            <a:schemeClr val="tx1"/>
                          </a:solidFill>
                          <a:latin typeface="+mn-lt"/>
                          <a:ea typeface="+mn-ea"/>
                          <a:cs typeface="+mn-cs"/>
                        </a:rPr>
                        <a:t>DB2</a:t>
                      </a:r>
                      <a:endParaRPr lang="en-US" sz="1600" dirty="0"/>
                    </a:p>
                  </a:txBody>
                  <a:tcPr/>
                </a:tc>
                <a:tc>
                  <a:txBody>
                    <a:bodyPr/>
                    <a:lstStyle/>
                    <a:p>
                      <a:pPr>
                        <a:lnSpc>
                          <a:spcPct val="200000"/>
                        </a:lnSpc>
                      </a:pPr>
                      <a:r>
                        <a:rPr lang="en-US" sz="1600" kern="1200" baseline="0" dirty="0" smtClean="0">
                          <a:solidFill>
                            <a:schemeClr val="tx1"/>
                          </a:solidFill>
                          <a:latin typeface="+mn-lt"/>
                          <a:ea typeface="+mn-ea"/>
                          <a:cs typeface="+mn-cs"/>
                        </a:rPr>
                        <a:t>COM.ibm.db2.jdbc.net.DB2Driver</a:t>
                      </a:r>
                      <a:endParaRPr lang="en-US" sz="1600" dirty="0"/>
                    </a:p>
                  </a:txBody>
                  <a:tcPr/>
                </a:tc>
                <a:tc>
                  <a:txBody>
                    <a:bodyPr/>
                    <a:lstStyle/>
                    <a:p>
                      <a:pPr>
                        <a:lnSpc>
                          <a:spcPct val="200000"/>
                        </a:lnSpc>
                      </a:pPr>
                      <a:r>
                        <a:rPr lang="en-US" sz="1600" b="0" kern="1200" baseline="0" dirty="0" smtClean="0">
                          <a:solidFill>
                            <a:srgbClr val="FF0000"/>
                          </a:solidFill>
                          <a:latin typeface="+mn-lt"/>
                          <a:ea typeface="+mn-ea"/>
                          <a:cs typeface="+mn-cs"/>
                        </a:rPr>
                        <a:t>jdbc:db2:</a:t>
                      </a:r>
                      <a:r>
                        <a:rPr lang="en-US" sz="1600" b="0" kern="1200" baseline="0" dirty="0" smtClean="0">
                          <a:solidFill>
                            <a:schemeClr val="tx1"/>
                          </a:solidFill>
                          <a:latin typeface="+mn-lt"/>
                          <a:ea typeface="+mn-ea"/>
                          <a:cs typeface="+mn-cs"/>
                        </a:rPr>
                        <a:t>hostname:port Number/</a:t>
                      </a:r>
                      <a:r>
                        <a:rPr lang="en-US" sz="1600" b="0" kern="1200" baseline="0" dirty="0" err="1" smtClean="0">
                          <a:solidFill>
                            <a:schemeClr val="tx1"/>
                          </a:solidFill>
                          <a:latin typeface="+mn-lt"/>
                          <a:ea typeface="+mn-ea"/>
                          <a:cs typeface="+mn-cs"/>
                        </a:rPr>
                        <a:t>databaseName</a:t>
                      </a:r>
                      <a:endParaRPr lang="en-US" sz="1600" b="0" dirty="0"/>
                    </a:p>
                  </a:txBody>
                  <a:tcPr/>
                </a:tc>
              </a:tr>
              <a:tr h="728205">
                <a:tc>
                  <a:txBody>
                    <a:bodyPr/>
                    <a:lstStyle/>
                    <a:p>
                      <a:pPr>
                        <a:lnSpc>
                          <a:spcPct val="200000"/>
                        </a:lnSpc>
                      </a:pPr>
                      <a:r>
                        <a:rPr lang="en-US" sz="1600" kern="1200" baseline="0" dirty="0" smtClean="0">
                          <a:solidFill>
                            <a:schemeClr val="tx1"/>
                          </a:solidFill>
                          <a:latin typeface="+mn-lt"/>
                          <a:ea typeface="+mn-ea"/>
                          <a:cs typeface="+mn-cs"/>
                        </a:rPr>
                        <a:t>Sybase</a:t>
                      </a:r>
                      <a:endParaRPr lang="en-US" sz="1600" dirty="0"/>
                    </a:p>
                  </a:txBody>
                  <a:tcPr/>
                </a:tc>
                <a:tc>
                  <a:txBody>
                    <a:bodyPr/>
                    <a:lstStyle/>
                    <a:p>
                      <a:pPr>
                        <a:lnSpc>
                          <a:spcPct val="200000"/>
                        </a:lnSpc>
                      </a:pPr>
                      <a:r>
                        <a:rPr lang="en-US" sz="1600" kern="1200" baseline="0" dirty="0" err="1" smtClean="0">
                          <a:solidFill>
                            <a:schemeClr val="tx1"/>
                          </a:solidFill>
                          <a:latin typeface="+mn-lt"/>
                          <a:ea typeface="+mn-ea"/>
                          <a:cs typeface="+mn-cs"/>
                        </a:rPr>
                        <a:t>com.sybase.jdbc.SybDriver</a:t>
                      </a:r>
                      <a:endParaRPr lang="en-US" sz="1600" dirty="0"/>
                    </a:p>
                  </a:txBody>
                  <a:tcPr/>
                </a:tc>
                <a:tc>
                  <a:txBody>
                    <a:bodyPr/>
                    <a:lstStyle/>
                    <a:p>
                      <a:pPr>
                        <a:lnSpc>
                          <a:spcPct val="200000"/>
                        </a:lnSpc>
                      </a:pPr>
                      <a:r>
                        <a:rPr lang="en-US" sz="1600" b="0" kern="1200" baseline="0" dirty="0" err="1" smtClean="0">
                          <a:solidFill>
                            <a:srgbClr val="FF0000"/>
                          </a:solidFill>
                          <a:latin typeface="+mn-lt"/>
                          <a:ea typeface="+mn-ea"/>
                          <a:cs typeface="+mn-cs"/>
                        </a:rPr>
                        <a:t>jdbc:sybase:Tds</a:t>
                      </a:r>
                      <a:r>
                        <a:rPr lang="en-US" sz="1600" b="0" kern="1200" baseline="0" dirty="0" err="1" smtClean="0">
                          <a:solidFill>
                            <a:schemeClr val="tx1"/>
                          </a:solidFill>
                          <a:latin typeface="+mn-lt"/>
                          <a:ea typeface="+mn-ea"/>
                          <a:cs typeface="+mn-cs"/>
                        </a:rPr>
                        <a:t>:hostname</a:t>
                      </a:r>
                      <a:r>
                        <a:rPr lang="en-US" sz="1600" b="0" kern="1200" baseline="0" dirty="0" smtClean="0">
                          <a:solidFill>
                            <a:schemeClr val="tx1"/>
                          </a:solidFill>
                          <a:latin typeface="+mn-lt"/>
                          <a:ea typeface="+mn-ea"/>
                          <a:cs typeface="+mn-cs"/>
                        </a:rPr>
                        <a:t>: </a:t>
                      </a:r>
                      <a:r>
                        <a:rPr lang="en-US" sz="1600" b="0" kern="1200" baseline="0" dirty="0" err="1" smtClean="0">
                          <a:solidFill>
                            <a:schemeClr val="tx1"/>
                          </a:solidFill>
                          <a:latin typeface="+mn-lt"/>
                          <a:ea typeface="+mn-ea"/>
                          <a:cs typeface="+mn-cs"/>
                        </a:rPr>
                        <a:t>portno</a:t>
                      </a:r>
                      <a:r>
                        <a:rPr lang="en-US" sz="1600" b="0" kern="1200" baseline="0" dirty="0" smtClean="0">
                          <a:solidFill>
                            <a:schemeClr val="tx1"/>
                          </a:solidFill>
                          <a:latin typeface="+mn-lt"/>
                          <a:ea typeface="+mn-ea"/>
                          <a:cs typeface="+mn-cs"/>
                        </a:rPr>
                        <a:t>/</a:t>
                      </a:r>
                      <a:r>
                        <a:rPr lang="en-US" sz="1600" b="0" kern="1200" baseline="0" dirty="0" err="1" smtClean="0">
                          <a:solidFill>
                            <a:schemeClr val="tx1"/>
                          </a:solidFill>
                          <a:latin typeface="+mn-lt"/>
                          <a:ea typeface="+mn-ea"/>
                          <a:cs typeface="+mn-cs"/>
                        </a:rPr>
                        <a:t>databaseName</a:t>
                      </a:r>
                      <a:endParaRPr lang="en-US" sz="1600" b="0" dirty="0"/>
                    </a:p>
                  </a:txBody>
                  <a:tcPr/>
                </a:tc>
              </a:tr>
            </a:tbl>
          </a:graphicData>
        </a:graphic>
      </p:graphicFrame>
      <p:sp>
        <p:nvSpPr>
          <p:cNvPr id="5" name="Rectangle 4"/>
          <p:cNvSpPr/>
          <p:nvPr/>
        </p:nvSpPr>
        <p:spPr>
          <a:xfrm>
            <a:off x="304800" y="5486400"/>
            <a:ext cx="8534400" cy="646331"/>
          </a:xfrm>
          <a:prstGeom prst="rect">
            <a:avLst/>
          </a:prstGeom>
        </p:spPr>
        <p:txBody>
          <a:bodyPr wrap="square">
            <a:spAutoFit/>
          </a:bodyPr>
          <a:lstStyle/>
          <a:p>
            <a:pPr algn="just"/>
            <a:r>
              <a:rPr lang="en-US" dirty="0" smtClean="0">
                <a:solidFill>
                  <a:srgbClr val="FF0000"/>
                </a:solidFill>
              </a:rPr>
              <a:t>All the highlighted part in URL format is static and you need to change only the remaining part as per your database setup.</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1066800" y="685800"/>
            <a:ext cx="7620000" cy="731838"/>
          </a:xfrm>
        </p:spPr>
        <p:txBody>
          <a:bodyPr/>
          <a:lstStyle/>
          <a:p>
            <a:r>
              <a:rPr lang="en-US" sz="3600" dirty="0" smtClean="0">
                <a:solidFill>
                  <a:srgbClr val="FF0000"/>
                </a:solidFill>
                <a:latin typeface="Calibri"/>
              </a:rPr>
              <a:t>Working with Databases using JDBC</a:t>
            </a:r>
            <a:endParaRPr lang="en-US" sz="3600" b="1" dirty="0" smtClean="0">
              <a:solidFill>
                <a:srgbClr val="FF0000"/>
              </a:solidFill>
            </a:endParaRPr>
          </a:p>
        </p:txBody>
      </p:sp>
      <p:graphicFrame>
        <p:nvGraphicFramePr>
          <p:cNvPr id="30954" name="Group 234"/>
          <p:cNvGraphicFramePr>
            <a:graphicFrameLocks noGrp="1"/>
          </p:cNvGraphicFramePr>
          <p:nvPr>
            <p:ph sz="half" idx="1"/>
          </p:nvPr>
        </p:nvGraphicFramePr>
        <p:xfrm>
          <a:off x="457200" y="1524002"/>
          <a:ext cx="8077200" cy="3581397"/>
        </p:xfrm>
        <a:graphic>
          <a:graphicData uri="http://schemas.openxmlformats.org/drawingml/2006/table">
            <a:tbl>
              <a:tblPr>
                <a:tableStyleId>{5940675A-B579-460E-94D1-54222C63F5DA}</a:tableStyleId>
              </a:tblPr>
              <a:tblGrid>
                <a:gridCol w="1111541"/>
                <a:gridCol w="6965659"/>
              </a:tblGrid>
              <a:tr h="475228">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u="none" strike="noStrike" cap="none" normalizeH="0" baseline="0" dirty="0" smtClean="0">
                          <a:ln>
                            <a:noFill/>
                          </a:ln>
                          <a:effectLst/>
                        </a:rPr>
                        <a:t>JDBC URLs Examples</a:t>
                      </a:r>
                      <a:endParaRPr kumimoji="0" lang="en-US" sz="1800" b="1" i="0" u="none" strike="noStrike" cap="none" normalizeH="0" baseline="0" dirty="0" smtClean="0">
                        <a:ln>
                          <a:noFill/>
                        </a:ln>
                        <a:solidFill>
                          <a:schemeClr val="tx1"/>
                        </a:solidFill>
                        <a:effectLst/>
                        <a:latin typeface="+mn-lt"/>
                      </a:endParaRPr>
                    </a:p>
                  </a:txBody>
                  <a:tcPr anchor="b" horzOverflow="overflow"/>
                </a:tc>
                <a:tc hMerge="1">
                  <a:txBody>
                    <a:bodyPr/>
                    <a:lstStyle/>
                    <a:p>
                      <a:endParaRPr lang="en-US"/>
                    </a:p>
                  </a:txBody>
                  <a:tcPr/>
                </a:tc>
              </a:tr>
              <a:tr h="503659">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u="none" strike="noStrike" cap="none" normalizeH="0" baseline="0" dirty="0" smtClean="0">
                          <a:ln>
                            <a:noFill/>
                          </a:ln>
                          <a:effectLst/>
                        </a:rPr>
                        <a:t>Database </a:t>
                      </a:r>
                      <a:endParaRPr kumimoji="0" lang="en-US" sz="1800" b="1" i="0" u="none" strike="noStrike" cap="none" normalizeH="0" baseline="0" dirty="0" smtClean="0">
                        <a:ln>
                          <a:noFill/>
                        </a:ln>
                        <a:solidFill>
                          <a:srgbClr val="FF0000"/>
                        </a:solidFill>
                        <a:effectLst/>
                        <a:latin typeface="+mn-lt"/>
                      </a:endParaRPr>
                    </a:p>
                  </a:txBody>
                  <a:tcPr anchor="b"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u="none" strike="noStrike" cap="none" normalizeH="0" baseline="0" dirty="0" smtClean="0">
                          <a:ln>
                            <a:noFill/>
                          </a:ln>
                          <a:effectLst/>
                        </a:rPr>
                        <a:t>Examples</a:t>
                      </a:r>
                      <a:endParaRPr kumimoji="0" lang="en-US" sz="1800" b="1" i="0" u="none" strike="noStrike" cap="none" normalizeH="0" baseline="0" dirty="0" smtClean="0">
                        <a:ln>
                          <a:noFill/>
                        </a:ln>
                        <a:solidFill>
                          <a:srgbClr val="FF0000"/>
                        </a:solidFill>
                        <a:effectLst/>
                        <a:latin typeface="+mn-lt"/>
                      </a:endParaRPr>
                    </a:p>
                  </a:txBody>
                  <a:tcPr anchor="b" horzOverflow="overflow"/>
                </a:tc>
              </a:tr>
              <a:tr h="647154">
                <a:tc>
                  <a:txBody>
                    <a:bodyPr/>
                    <a:lstStyle/>
                    <a:p>
                      <a:pPr marL="0" marR="0" lvl="0" indent="0" algn="l" defTabSz="914400" rtl="0" eaLnBrk="1" fontAlgn="b" latinLnBrk="0" hangingPunct="1">
                        <a:lnSpc>
                          <a:spcPct val="150000"/>
                        </a:lnSpc>
                        <a:spcBef>
                          <a:spcPct val="0"/>
                        </a:spcBef>
                        <a:spcAft>
                          <a:spcPct val="0"/>
                        </a:spcAft>
                        <a:buClrTx/>
                        <a:buSzTx/>
                        <a:buFontTx/>
                        <a:buNone/>
                        <a:tabLst/>
                      </a:pPr>
                      <a:r>
                        <a:rPr kumimoji="0" lang="en-US" sz="1600" b="1" u="none" strike="noStrike" cap="none" normalizeH="0" baseline="0" dirty="0" smtClean="0">
                          <a:ln>
                            <a:noFill/>
                          </a:ln>
                          <a:effectLst/>
                        </a:rPr>
                        <a:t>Access</a:t>
                      </a:r>
                      <a:endParaRPr kumimoji="0" lang="en-US" sz="1600" b="1"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l" defTabSz="914400" rtl="0" eaLnBrk="1" fontAlgn="b" latinLnBrk="0" hangingPunct="1">
                        <a:lnSpc>
                          <a:spcPct val="150000"/>
                        </a:lnSpc>
                        <a:spcBef>
                          <a:spcPct val="0"/>
                        </a:spcBef>
                        <a:spcAft>
                          <a:spcPct val="0"/>
                        </a:spcAft>
                        <a:buClrTx/>
                        <a:buSzTx/>
                        <a:buFontTx/>
                        <a:buNone/>
                        <a:tabLst/>
                      </a:pPr>
                      <a:r>
                        <a:rPr kumimoji="0" lang="en-US" sz="1400" b="1" u="none" strike="noStrike" cap="none" normalizeH="0" baseline="0" dirty="0" smtClean="0">
                          <a:ln>
                            <a:noFill/>
                          </a:ln>
                          <a:effectLst/>
                        </a:rPr>
                        <a:t>Connection con = </a:t>
                      </a:r>
                      <a:r>
                        <a:rPr kumimoji="0" lang="en-US" sz="1400" b="1" u="none" strike="noStrike" cap="none" normalizeH="0" baseline="0" dirty="0" err="1" smtClean="0">
                          <a:ln>
                            <a:noFill/>
                          </a:ln>
                          <a:effectLst/>
                        </a:rPr>
                        <a:t>DriverManager.getConnenction</a:t>
                      </a:r>
                      <a:r>
                        <a:rPr kumimoji="0" lang="en-US" sz="1400" b="1" u="none" strike="noStrike" cap="none" normalizeH="0" baseline="0" dirty="0" smtClean="0">
                          <a:ln>
                            <a:noFill/>
                          </a:ln>
                          <a:effectLst/>
                        </a:rPr>
                        <a:t>("</a:t>
                      </a:r>
                      <a:r>
                        <a:rPr kumimoji="0" lang="en-US" sz="1400" b="1" u="none" strike="noStrike" cap="none" normalizeH="0" baseline="0" dirty="0" err="1" smtClean="0">
                          <a:ln>
                            <a:noFill/>
                          </a:ln>
                          <a:effectLst/>
                        </a:rPr>
                        <a:t>jdbc:odbc:ExampleMDBDataSource</a:t>
                      </a:r>
                      <a:r>
                        <a:rPr kumimoji="0" lang="en-US" sz="1400" b="1" u="none" strike="noStrike" cap="none" normalizeH="0" baseline="0" dirty="0" smtClean="0">
                          <a:ln>
                            <a:noFill/>
                          </a:ln>
                          <a:effectLst/>
                        </a:rPr>
                        <a:t>");</a:t>
                      </a:r>
                      <a:endParaRPr kumimoji="0" lang="en-US" sz="1400" b="1" i="0" u="none" strike="noStrike" cap="none" normalizeH="0" baseline="0" dirty="0" smtClean="0">
                        <a:ln>
                          <a:noFill/>
                        </a:ln>
                        <a:solidFill>
                          <a:schemeClr val="tx1"/>
                        </a:solidFill>
                        <a:effectLst/>
                        <a:latin typeface="+mn-lt"/>
                      </a:endParaRPr>
                    </a:p>
                  </a:txBody>
                  <a:tcPr anchor="ctr" horzOverflow="overflow"/>
                </a:tc>
              </a:tr>
              <a:tr h="845541">
                <a:tc>
                  <a:txBody>
                    <a:bodyPr/>
                    <a:lstStyle/>
                    <a:p>
                      <a:pPr marL="0" marR="0" lvl="0" indent="0" algn="l" defTabSz="914400" rtl="0" eaLnBrk="1" fontAlgn="b" latinLnBrk="0" hangingPunct="1">
                        <a:lnSpc>
                          <a:spcPct val="150000"/>
                        </a:lnSpc>
                        <a:spcBef>
                          <a:spcPct val="0"/>
                        </a:spcBef>
                        <a:spcAft>
                          <a:spcPct val="0"/>
                        </a:spcAft>
                        <a:buClrTx/>
                        <a:buSzTx/>
                        <a:buFontTx/>
                        <a:buNone/>
                        <a:tabLst/>
                      </a:pPr>
                      <a:r>
                        <a:rPr kumimoji="0" lang="en-US" sz="1600" b="1" u="none" strike="noStrike" cap="none" normalizeH="0" baseline="0" dirty="0" err="1" smtClean="0">
                          <a:ln>
                            <a:noFill/>
                          </a:ln>
                          <a:effectLst/>
                        </a:rPr>
                        <a:t>MySql</a:t>
                      </a:r>
                      <a:endParaRPr kumimoji="0" lang="en-US" sz="1600" b="1"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u="none" strike="noStrike" cap="none" normalizeH="0" baseline="0" dirty="0" smtClean="0">
                          <a:ln>
                            <a:noFill/>
                          </a:ln>
                          <a:effectLst/>
                        </a:rPr>
                        <a:t>Connection con = </a:t>
                      </a:r>
                      <a:r>
                        <a:rPr kumimoji="0" lang="en-US" sz="1400" b="1" u="none" strike="noStrike" cap="none" normalizeH="0" baseline="0" dirty="0" err="1" smtClean="0">
                          <a:ln>
                            <a:noFill/>
                          </a:ln>
                          <a:effectLst/>
                        </a:rPr>
                        <a:t>DriverManager.getConnenction</a:t>
                      </a:r>
                      <a:r>
                        <a:rPr kumimoji="0" lang="en-US" sz="1400" b="1" u="none" strike="noStrike" cap="none" normalizeH="0" baseline="0" dirty="0" smtClean="0">
                          <a:ln>
                            <a:noFill/>
                          </a:ln>
                          <a:effectLst/>
                        </a:rPr>
                        <a:t>("</a:t>
                      </a:r>
                      <a:r>
                        <a:rPr kumimoji="0" lang="en-US" sz="1400" b="1" u="none" strike="noStrike" cap="none" normalizeH="0" baseline="0" dirty="0" err="1" smtClean="0">
                          <a:ln>
                            <a:noFill/>
                          </a:ln>
                          <a:effectLst/>
                        </a:rPr>
                        <a:t>jdbc:mysql</a:t>
                      </a:r>
                      <a:r>
                        <a:rPr kumimoji="0" lang="en-US" sz="1400" b="1" u="none" strike="noStrike" cap="none" normalizeH="0" baseline="0" dirty="0" smtClean="0">
                          <a:ln>
                            <a:noFill/>
                          </a:ln>
                          <a:effectLst/>
                        </a:rPr>
                        <a:t>://</a:t>
                      </a:r>
                      <a:r>
                        <a:rPr kumimoji="0" lang="en-US" sz="1400" b="1" u="none" strike="noStrike" cap="none" normalizeH="0" baseline="0" dirty="0" err="1" smtClean="0">
                          <a:ln>
                            <a:noFill/>
                          </a:ln>
                          <a:effectLst/>
                        </a:rPr>
                        <a:t>localhost</a:t>
                      </a:r>
                      <a:r>
                        <a:rPr kumimoji="0" lang="en-US" sz="1400" b="1" u="none" strike="noStrike" cap="none" normalizeH="0" baseline="0" dirty="0" smtClean="0">
                          <a:ln>
                            <a:noFill/>
                          </a:ln>
                          <a:effectLst/>
                        </a:rPr>
                        <a:t>/</a:t>
                      </a:r>
                      <a:r>
                        <a:rPr kumimoji="0" lang="en-US" sz="1400" b="1" u="none" strike="noStrike" cap="none" normalizeH="0" baseline="0" dirty="0" err="1" smtClean="0">
                          <a:ln>
                            <a:noFill/>
                          </a:ln>
                          <a:effectLst/>
                        </a:rPr>
                        <a:t>javabook","scott","tiger</a:t>
                      </a:r>
                      <a:r>
                        <a:rPr kumimoji="0" lang="en-US" sz="1400" b="1" u="none" strike="noStrike" cap="none" normalizeH="0" baseline="0" dirty="0" smtClean="0">
                          <a:ln>
                            <a:noFill/>
                          </a:ln>
                          <a:effectLst/>
                        </a:rPr>
                        <a:t>");</a:t>
                      </a:r>
                      <a:endParaRPr kumimoji="0" lang="en-US" sz="1400" b="1" i="0" u="none" strike="noStrike" cap="none" normalizeH="0" baseline="0" dirty="0" smtClean="0">
                        <a:ln>
                          <a:noFill/>
                        </a:ln>
                        <a:solidFill>
                          <a:schemeClr val="tx1"/>
                        </a:solidFill>
                        <a:effectLst/>
                        <a:latin typeface="+mn-lt"/>
                      </a:endParaRPr>
                    </a:p>
                  </a:txBody>
                  <a:tcPr anchor="ctr" horzOverflow="overflow"/>
                </a:tc>
              </a:tr>
              <a:tr h="1109815">
                <a:tc>
                  <a:txBody>
                    <a:bodyPr/>
                    <a:lstStyle/>
                    <a:p>
                      <a:pPr marL="0" marR="0" lvl="0" indent="0" algn="l" defTabSz="914400" rtl="0" eaLnBrk="1" fontAlgn="b" latinLnBrk="0" hangingPunct="1">
                        <a:lnSpc>
                          <a:spcPct val="150000"/>
                        </a:lnSpc>
                        <a:spcBef>
                          <a:spcPct val="0"/>
                        </a:spcBef>
                        <a:spcAft>
                          <a:spcPct val="0"/>
                        </a:spcAft>
                        <a:buClrTx/>
                        <a:buSzTx/>
                        <a:buFontTx/>
                        <a:buNone/>
                        <a:tabLst/>
                      </a:pPr>
                      <a:r>
                        <a:rPr kumimoji="0" lang="en-US" sz="1600" b="1" u="none" strike="noStrike" cap="none" normalizeH="0" baseline="0" dirty="0" smtClean="0">
                          <a:ln>
                            <a:noFill/>
                          </a:ln>
                          <a:solidFill>
                            <a:srgbClr val="FF0000"/>
                          </a:solidFill>
                          <a:effectLst/>
                        </a:rPr>
                        <a:t>Oracle</a:t>
                      </a:r>
                      <a:endParaRPr kumimoji="0" lang="en-US" sz="1600" b="1" i="0" u="none" strike="noStrike" cap="none" normalizeH="0" baseline="0" dirty="0" smtClean="0">
                        <a:ln>
                          <a:noFill/>
                        </a:ln>
                        <a:solidFill>
                          <a:srgbClr val="FF0000"/>
                        </a:solidFill>
                        <a:effectLst/>
                        <a:latin typeface="+mn-lt"/>
                      </a:endParaRPr>
                    </a:p>
                  </a:txBody>
                  <a:tcPr anchor="ctr" horzOverflow="overflow"/>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FF0000"/>
                          </a:solidFill>
                        </a:rPr>
                        <a:t>Connection  con=</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err="1" smtClean="0">
                          <a:solidFill>
                            <a:srgbClr val="FF0000"/>
                          </a:solidFill>
                        </a:rPr>
                        <a:t>DriverManager.getConnection</a:t>
                      </a:r>
                      <a:r>
                        <a:rPr lang="en-US" sz="1400" b="1" dirty="0" smtClean="0">
                          <a:solidFill>
                            <a:srgbClr val="FF0000"/>
                          </a:solidFill>
                        </a:rPr>
                        <a:t>("</a:t>
                      </a:r>
                      <a:r>
                        <a:rPr lang="en-US" sz="1400" b="1" dirty="0" err="1" smtClean="0">
                          <a:solidFill>
                            <a:srgbClr val="FF0000"/>
                          </a:solidFill>
                        </a:rPr>
                        <a:t>jdbc:oracle:thin</a:t>
                      </a:r>
                      <a:r>
                        <a:rPr lang="en-US" sz="1400" b="1" dirty="0" smtClean="0">
                          <a:solidFill>
                            <a:srgbClr val="FF0000"/>
                          </a:solidFill>
                        </a:rPr>
                        <a:t>:@localhost:1521:xe","system","oracle");</a:t>
                      </a:r>
                      <a:endParaRPr kumimoji="0" lang="en-US" sz="1400" b="1" i="0" u="none" strike="noStrike" cap="none" normalizeH="0" baseline="0" dirty="0" smtClean="0">
                        <a:ln>
                          <a:noFill/>
                        </a:ln>
                        <a:solidFill>
                          <a:srgbClr val="FF0000"/>
                        </a:solidFill>
                        <a:effectLst/>
                        <a:latin typeface="+mn-lt"/>
                      </a:endParaRPr>
                    </a:p>
                  </a:txBody>
                  <a:tcPr anchor="ctr" horzOverflow="overflow"/>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924800" cy="609600"/>
          </a:xfrm>
        </p:spPr>
        <p:txBody>
          <a:bodyPr/>
          <a:lstStyle/>
          <a:p>
            <a:r>
              <a:rPr lang="en-US" sz="3600" dirty="0" smtClean="0">
                <a:solidFill>
                  <a:srgbClr val="FF0000"/>
                </a:solidFill>
                <a:latin typeface="Calibri"/>
              </a:rPr>
              <a:t>Working with Databases using JDBC</a:t>
            </a:r>
            <a:endParaRPr lang="en-US" dirty="0"/>
          </a:p>
        </p:txBody>
      </p:sp>
      <p:sp>
        <p:nvSpPr>
          <p:cNvPr id="3" name="Content Placeholder 2"/>
          <p:cNvSpPr>
            <a:spLocks noGrp="1"/>
          </p:cNvSpPr>
          <p:nvPr>
            <p:ph idx="1"/>
          </p:nvPr>
        </p:nvSpPr>
        <p:spPr>
          <a:xfrm>
            <a:off x="228600" y="1371600"/>
            <a:ext cx="8686800" cy="4876800"/>
          </a:xfrm>
        </p:spPr>
        <p:txBody>
          <a:bodyPr>
            <a:normAutofit/>
          </a:bodyPr>
          <a:lstStyle/>
          <a:p>
            <a:r>
              <a:rPr lang="en-US" sz="2000" b="1" dirty="0" smtClean="0">
                <a:solidFill>
                  <a:srgbClr val="FF0000"/>
                </a:solidFill>
                <a:latin typeface="+mn-lt"/>
              </a:rPr>
              <a:t>Creating a Statement Object</a:t>
            </a:r>
          </a:p>
          <a:p>
            <a:pPr algn="just"/>
            <a:r>
              <a:rPr lang="en-US" sz="2000" dirty="0" smtClean="0">
                <a:latin typeface="+mn-lt"/>
              </a:rPr>
              <a:t>Once a connection is established, It is used to pass SQL statements to its underlying database. </a:t>
            </a:r>
          </a:p>
          <a:p>
            <a:pPr algn="just"/>
            <a:r>
              <a:rPr lang="en-US" sz="2000" dirty="0" smtClean="0">
                <a:latin typeface="+mn-lt"/>
              </a:rPr>
              <a:t>JDBC provides three classes for sending SQL Statements to the database, where </a:t>
            </a:r>
            <a:r>
              <a:rPr lang="en-US" sz="2000" dirty="0" err="1" smtClean="0">
                <a:latin typeface="+mn-lt"/>
              </a:rPr>
              <a:t>PreparedStatement</a:t>
            </a:r>
            <a:r>
              <a:rPr lang="en-US" sz="2000" dirty="0" smtClean="0">
                <a:latin typeface="+mn-lt"/>
              </a:rPr>
              <a:t> extends from Statement and </a:t>
            </a:r>
            <a:r>
              <a:rPr lang="en-US" sz="2000" dirty="0" err="1" smtClean="0">
                <a:latin typeface="+mn-lt"/>
              </a:rPr>
              <a:t>CallableStatement</a:t>
            </a:r>
            <a:r>
              <a:rPr lang="en-US" sz="2000" dirty="0" smtClean="0">
                <a:latin typeface="+mn-lt"/>
              </a:rPr>
              <a:t> extends from </a:t>
            </a:r>
            <a:r>
              <a:rPr lang="en-US" sz="2000" dirty="0" err="1" smtClean="0">
                <a:latin typeface="+mn-lt"/>
              </a:rPr>
              <a:t>PreparedStatement</a:t>
            </a:r>
            <a:endParaRPr lang="en-US" sz="2000" dirty="0" smtClean="0">
              <a:latin typeface="+mn-lt"/>
            </a:endParaRPr>
          </a:p>
          <a:p>
            <a:pPr algn="just"/>
            <a:r>
              <a:rPr lang="en-US" sz="2000" dirty="0" smtClean="0">
                <a:latin typeface="+mn-lt"/>
              </a:rPr>
              <a:t>Statement : 		</a:t>
            </a:r>
          </a:p>
          <a:p>
            <a:pPr algn="just">
              <a:buNone/>
            </a:pPr>
            <a:r>
              <a:rPr lang="en-US" sz="2000" dirty="0" smtClean="0">
                <a:latin typeface="+mn-lt"/>
              </a:rPr>
              <a:t>	For simple SQL statements ( no parameter )</a:t>
            </a:r>
          </a:p>
          <a:p>
            <a:pPr algn="just"/>
            <a:r>
              <a:rPr lang="en-US" sz="2000" dirty="0" err="1" smtClean="0">
                <a:latin typeface="+mn-lt"/>
              </a:rPr>
              <a:t>PreparedStatement</a:t>
            </a:r>
            <a:r>
              <a:rPr lang="en-US" sz="2000" dirty="0" smtClean="0">
                <a:latin typeface="+mn-lt"/>
              </a:rPr>
              <a:t> :</a:t>
            </a:r>
          </a:p>
          <a:p>
            <a:pPr algn="just">
              <a:buNone/>
            </a:pPr>
            <a:r>
              <a:rPr lang="en-US" sz="2000" dirty="0" smtClean="0">
                <a:latin typeface="+mn-lt"/>
              </a:rPr>
              <a:t>	For SQL statements with one or more IN parameters, or simple SQL statements that are executed frequently.</a:t>
            </a:r>
          </a:p>
          <a:p>
            <a:pPr algn="just"/>
            <a:r>
              <a:rPr lang="en-US" sz="2000" dirty="0" err="1" smtClean="0">
                <a:latin typeface="+mn-lt"/>
              </a:rPr>
              <a:t>CallableStatement</a:t>
            </a:r>
            <a:r>
              <a:rPr lang="en-US" sz="2000" dirty="0" smtClean="0">
                <a:latin typeface="+mn-lt"/>
              </a:rPr>
              <a:t> : </a:t>
            </a:r>
          </a:p>
          <a:p>
            <a:pPr algn="just">
              <a:buNone/>
            </a:pPr>
            <a:r>
              <a:rPr lang="en-US" sz="2000" dirty="0" smtClean="0">
                <a:latin typeface="+mn-lt"/>
              </a:rPr>
              <a:t>	For executing SQL stored procedures.</a:t>
            </a:r>
            <a:endParaRPr lang="en-US" sz="2000" dirty="0">
              <a:solidFill>
                <a:srgbClr val="FF0000"/>
              </a:solidFill>
              <a:latin typeface="+mn-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924800" cy="609600"/>
          </a:xfrm>
        </p:spPr>
        <p:txBody>
          <a:bodyPr/>
          <a:lstStyle/>
          <a:p>
            <a:r>
              <a:rPr lang="en-US" sz="3600" dirty="0" smtClean="0">
                <a:solidFill>
                  <a:srgbClr val="FF0000"/>
                </a:solidFill>
                <a:latin typeface="Calibri"/>
              </a:rPr>
              <a:t>Working with Databases using JDBC</a:t>
            </a:r>
            <a:endParaRPr lang="en-US" dirty="0"/>
          </a:p>
        </p:txBody>
      </p:sp>
      <p:sp>
        <p:nvSpPr>
          <p:cNvPr id="3" name="Content Placeholder 2"/>
          <p:cNvSpPr>
            <a:spLocks noGrp="1"/>
          </p:cNvSpPr>
          <p:nvPr>
            <p:ph idx="1"/>
          </p:nvPr>
        </p:nvSpPr>
        <p:spPr>
          <a:xfrm>
            <a:off x="304800" y="1524000"/>
            <a:ext cx="8382000" cy="4495800"/>
          </a:xfrm>
        </p:spPr>
        <p:txBody>
          <a:bodyPr/>
          <a:lstStyle/>
          <a:p>
            <a:pPr lvl="0"/>
            <a:r>
              <a:rPr lang="en-US" sz="2000" b="1" dirty="0" smtClean="0">
                <a:solidFill>
                  <a:srgbClr val="FF0000"/>
                </a:solidFill>
                <a:latin typeface="Calibri"/>
              </a:rPr>
              <a:t>Creating a Statement Object</a:t>
            </a:r>
          </a:p>
          <a:p>
            <a:pPr algn="just"/>
            <a:r>
              <a:rPr lang="en-US" sz="2000" dirty="0" smtClean="0">
                <a:latin typeface="+mn-lt"/>
              </a:rPr>
              <a:t>Create an instance of the Java class Statement:</a:t>
            </a:r>
          </a:p>
          <a:p>
            <a:pPr algn="just">
              <a:buNone/>
            </a:pPr>
            <a:r>
              <a:rPr lang="en-US" sz="2000" dirty="0" smtClean="0">
                <a:latin typeface="+mn-lt"/>
              </a:rPr>
              <a:t>		</a:t>
            </a:r>
            <a:r>
              <a:rPr lang="en-US" sz="2000" dirty="0" err="1" smtClean="0">
                <a:latin typeface="+mn-lt"/>
              </a:rPr>
              <a:t>Connection.createStatement</a:t>
            </a:r>
            <a:r>
              <a:rPr lang="en-US" sz="2000" dirty="0" smtClean="0">
                <a:latin typeface="+mn-lt"/>
              </a:rPr>
              <a:t>();</a:t>
            </a:r>
          </a:p>
          <a:p>
            <a:pPr algn="just">
              <a:buFont typeface="Wingdings" pitchFamily="2" charset="2"/>
              <a:buChar char="§"/>
            </a:pPr>
            <a:r>
              <a:rPr lang="en-US" sz="2000" dirty="0" smtClean="0">
                <a:latin typeface="+mn-lt"/>
              </a:rPr>
              <a:t>When an SQL statement is to be issued against the database, a Statement object must be created through the Connection.</a:t>
            </a:r>
            <a:r>
              <a:rPr lang="en-US" sz="2000" dirty="0" smtClean="0">
                <a:solidFill>
                  <a:prstClr val="black"/>
                </a:solidFill>
                <a:latin typeface="+mn-lt"/>
              </a:rPr>
              <a:t> To execute SQL statements, you need to instantiate a Statement object from your connection object by using the </a:t>
            </a:r>
            <a:r>
              <a:rPr lang="en-US" sz="2000" dirty="0" err="1" smtClean="0">
                <a:solidFill>
                  <a:prstClr val="black"/>
                </a:solidFill>
                <a:latin typeface="+mn-lt"/>
              </a:rPr>
              <a:t>createStatement</a:t>
            </a:r>
            <a:r>
              <a:rPr lang="en-US" sz="2000" dirty="0" smtClean="0">
                <a:solidFill>
                  <a:prstClr val="black"/>
                </a:solidFill>
                <a:latin typeface="+mn-lt"/>
              </a:rPr>
              <a:t>() method.</a:t>
            </a:r>
            <a:r>
              <a:rPr lang="en-US" sz="2000" dirty="0" smtClean="0">
                <a:latin typeface="+mn-lt"/>
              </a:rPr>
              <a:t> A statement object is used to send and execute SQL statements to a database.</a:t>
            </a:r>
          </a:p>
          <a:p>
            <a:pPr algn="just">
              <a:buNone/>
            </a:pPr>
            <a:r>
              <a:rPr lang="en-US" sz="2000" dirty="0" smtClean="0">
                <a:latin typeface="+mn-lt"/>
              </a:rPr>
              <a:t>		</a:t>
            </a:r>
            <a:r>
              <a:rPr lang="en-US" sz="2000" b="1" dirty="0" smtClean="0">
                <a:latin typeface="+mn-lt"/>
              </a:rPr>
              <a:t>Statement   stmt= </a:t>
            </a:r>
            <a:r>
              <a:rPr lang="en-US" sz="2000" b="1" dirty="0" err="1" smtClean="0">
                <a:latin typeface="+mn-lt"/>
              </a:rPr>
              <a:t>con.createStatement</a:t>
            </a:r>
            <a:r>
              <a:rPr lang="en-US" sz="2000" b="1" dirty="0" smtClean="0">
                <a:latin typeface="+mn-lt"/>
              </a:rPr>
              <a:t>();</a:t>
            </a:r>
          </a:p>
          <a:p>
            <a:pPr algn="just">
              <a:buNone/>
            </a:pPr>
            <a:r>
              <a:rPr lang="en-US" sz="2000" b="1" dirty="0" smtClean="0">
                <a:latin typeface="+mn-lt"/>
              </a:rPr>
              <a:t>	</a:t>
            </a:r>
            <a:r>
              <a:rPr lang="en-US" sz="2000" dirty="0" smtClean="0">
                <a:latin typeface="+mn-lt"/>
              </a:rPr>
              <a:t>	wh</a:t>
            </a:r>
            <a:r>
              <a:rPr lang="en-US" sz="2000" i="1" dirty="0" smtClean="0">
                <a:latin typeface="+mn-lt"/>
              </a:rPr>
              <a:t>ere con in connection object.</a:t>
            </a:r>
          </a:p>
          <a:p>
            <a:pPr algn="just">
              <a:buNone/>
            </a:pPr>
            <a:endParaRPr lang="en-US" sz="2000" dirty="0">
              <a:latin typeface="+mn-l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924800" cy="609600"/>
          </a:xfrm>
        </p:spPr>
        <p:txBody>
          <a:bodyPr/>
          <a:lstStyle/>
          <a:p>
            <a:r>
              <a:rPr lang="en-US" sz="3600" dirty="0" smtClean="0">
                <a:solidFill>
                  <a:srgbClr val="FF0000"/>
                </a:solidFill>
                <a:latin typeface="Calibri"/>
              </a:rPr>
              <a:t>Working with Databases using JDBC</a:t>
            </a:r>
            <a:endParaRPr lang="en-US" dirty="0"/>
          </a:p>
        </p:txBody>
      </p:sp>
      <p:sp>
        <p:nvSpPr>
          <p:cNvPr id="3" name="Content Placeholder 2"/>
          <p:cNvSpPr>
            <a:spLocks noGrp="1"/>
          </p:cNvSpPr>
          <p:nvPr>
            <p:ph idx="1"/>
          </p:nvPr>
        </p:nvSpPr>
        <p:spPr>
          <a:xfrm>
            <a:off x="304800" y="1524000"/>
            <a:ext cx="8382000" cy="4724400"/>
          </a:xfrm>
        </p:spPr>
        <p:txBody>
          <a:bodyPr>
            <a:normAutofit/>
          </a:bodyPr>
          <a:lstStyle/>
          <a:p>
            <a:r>
              <a:rPr lang="en-US" sz="2000" b="1" dirty="0" smtClean="0">
                <a:solidFill>
                  <a:srgbClr val="FF0000"/>
                </a:solidFill>
                <a:latin typeface="+mn-lt"/>
              </a:rPr>
              <a:t>Executing a Query and Returning a Result Set Object</a:t>
            </a:r>
          </a:p>
          <a:p>
            <a:pPr algn="just"/>
            <a:r>
              <a:rPr lang="en-US" sz="2000" dirty="0" smtClean="0">
                <a:solidFill>
                  <a:srgbClr val="000000"/>
                </a:solidFill>
                <a:latin typeface="+mn-lt"/>
              </a:rPr>
              <a:t>A Statement is an interface that represents a SQL statement. You execute Statement objects, and they generate </a:t>
            </a:r>
            <a:r>
              <a:rPr lang="en-US" sz="2000" dirty="0" err="1" smtClean="0">
                <a:solidFill>
                  <a:srgbClr val="000000"/>
                </a:solidFill>
                <a:latin typeface="+mn-lt"/>
              </a:rPr>
              <a:t>ResultSet</a:t>
            </a:r>
            <a:r>
              <a:rPr lang="en-US" sz="2000" dirty="0" smtClean="0">
                <a:solidFill>
                  <a:srgbClr val="000000"/>
                </a:solidFill>
                <a:latin typeface="+mn-lt"/>
              </a:rPr>
              <a:t> objects, which is a table of data representing a database result set. </a:t>
            </a:r>
          </a:p>
          <a:p>
            <a:pPr algn="ctr"/>
            <a:r>
              <a:rPr lang="en-US" sz="2000" b="1" dirty="0" err="1" smtClean="0">
                <a:solidFill>
                  <a:srgbClr val="000000"/>
                </a:solidFill>
                <a:latin typeface="+mn-lt"/>
              </a:rPr>
              <a:t>ResultSet</a:t>
            </a:r>
            <a:r>
              <a:rPr lang="en-US" sz="2000" b="1" dirty="0" smtClean="0">
                <a:solidFill>
                  <a:srgbClr val="000000"/>
                </a:solidFill>
                <a:latin typeface="+mn-lt"/>
              </a:rPr>
              <a:t>   </a:t>
            </a:r>
            <a:r>
              <a:rPr lang="en-US" sz="2000" b="1" dirty="0" err="1" smtClean="0">
                <a:solidFill>
                  <a:srgbClr val="000000"/>
                </a:solidFill>
                <a:latin typeface="+mn-lt"/>
              </a:rPr>
              <a:t>rs</a:t>
            </a:r>
            <a:r>
              <a:rPr lang="en-US" sz="2000" b="1" dirty="0" smtClean="0">
                <a:solidFill>
                  <a:srgbClr val="000000"/>
                </a:solidFill>
                <a:latin typeface="+mn-lt"/>
              </a:rPr>
              <a:t>=</a:t>
            </a:r>
            <a:r>
              <a:rPr lang="en-US" sz="2000" b="1" dirty="0" err="1" smtClean="0">
                <a:solidFill>
                  <a:srgbClr val="000000"/>
                </a:solidFill>
                <a:latin typeface="+mn-lt"/>
              </a:rPr>
              <a:t>stmt.executeQuery</a:t>
            </a:r>
            <a:r>
              <a:rPr lang="en-US" sz="2000" b="1" dirty="0" smtClean="0">
                <a:solidFill>
                  <a:srgbClr val="000000"/>
                </a:solidFill>
                <a:latin typeface="+mn-lt"/>
              </a:rPr>
              <a:t>("select * from </a:t>
            </a:r>
            <a:r>
              <a:rPr lang="en-US" sz="2000" b="1" dirty="0" err="1" smtClean="0">
                <a:solidFill>
                  <a:srgbClr val="000000"/>
                </a:solidFill>
                <a:latin typeface="+mn-lt"/>
              </a:rPr>
              <a:t>emp</a:t>
            </a:r>
            <a:r>
              <a:rPr lang="en-US" sz="2000" b="1" dirty="0" smtClean="0">
                <a:solidFill>
                  <a:srgbClr val="000000"/>
                </a:solidFill>
                <a:latin typeface="+mn-lt"/>
              </a:rPr>
              <a:t>"); </a:t>
            </a:r>
          </a:p>
          <a:p>
            <a:pPr algn="just"/>
            <a:r>
              <a:rPr lang="en-US" sz="2000" dirty="0" smtClean="0">
                <a:solidFill>
                  <a:srgbClr val="000000"/>
                </a:solidFill>
                <a:latin typeface="+mn-lt"/>
              </a:rPr>
              <a:t>The statement interface provides three different methods for  executing SQL statements :</a:t>
            </a:r>
            <a:r>
              <a:rPr lang="en-US" sz="2000" dirty="0" smtClean="0"/>
              <a:t>	</a:t>
            </a:r>
            <a:endParaRPr lang="en-US" sz="2000" dirty="0">
              <a:solidFill>
                <a:srgbClr val="FF0000"/>
              </a:solidFill>
              <a:latin typeface="+mn-lt"/>
            </a:endParaRPr>
          </a:p>
        </p:txBody>
      </p:sp>
      <p:graphicFrame>
        <p:nvGraphicFramePr>
          <p:cNvPr id="4" name="Table 3"/>
          <p:cNvGraphicFramePr>
            <a:graphicFrameLocks noGrp="1"/>
          </p:cNvGraphicFramePr>
          <p:nvPr/>
        </p:nvGraphicFramePr>
        <p:xfrm>
          <a:off x="914400" y="4191000"/>
          <a:ext cx="7162800" cy="1788986"/>
        </p:xfrm>
        <a:graphic>
          <a:graphicData uri="http://schemas.openxmlformats.org/drawingml/2006/table">
            <a:tbl>
              <a:tblPr firstRow="1" bandRow="1">
                <a:tableStyleId>{616DA210-FB5B-4158-B5E0-FEB733F419BA}</a:tableStyleId>
              </a:tblPr>
              <a:tblGrid>
                <a:gridCol w="4061381"/>
                <a:gridCol w="3101419"/>
              </a:tblGrid>
              <a:tr h="609600">
                <a:tc>
                  <a:txBody>
                    <a:bodyPr/>
                    <a:lstStyle/>
                    <a:p>
                      <a:pPr>
                        <a:buFontTx/>
                        <a:buChar char="-"/>
                      </a:pPr>
                      <a:r>
                        <a:rPr lang="en-US" sz="1800" b="1" dirty="0" smtClean="0"/>
                        <a:t>SELECT</a:t>
                      </a:r>
                      <a:endParaRPr lang="en-US" b="1" dirty="0"/>
                    </a:p>
                  </a:txBody>
                  <a:tcPr/>
                </a:tc>
                <a:tc>
                  <a:txBody>
                    <a:bodyPr/>
                    <a:lstStyle/>
                    <a:p>
                      <a:r>
                        <a:rPr lang="en-US" sz="1800" b="1" dirty="0" err="1" smtClean="0"/>
                        <a:t>executeQuery</a:t>
                      </a:r>
                      <a:r>
                        <a:rPr lang="en-US" sz="1800" b="1" dirty="0" smtClean="0"/>
                        <a:t>(String   </a:t>
                      </a:r>
                      <a:r>
                        <a:rPr lang="en-US" sz="1800" b="1" dirty="0" err="1" smtClean="0"/>
                        <a:t>sql</a:t>
                      </a:r>
                      <a:r>
                        <a:rPr lang="en-US" sz="1800" b="1" dirty="0" smtClean="0"/>
                        <a:t>)</a:t>
                      </a:r>
                      <a:endParaRPr lang="en-US" b="1" dirty="0"/>
                    </a:p>
                  </a:txBody>
                  <a:tcPr/>
                </a:tc>
              </a:tr>
              <a:tr h="524661">
                <a:tc>
                  <a:txBody>
                    <a:bodyPr/>
                    <a:lstStyle/>
                    <a:p>
                      <a:pPr>
                        <a:buFontTx/>
                        <a:buChar char="-"/>
                      </a:pPr>
                      <a:r>
                        <a:rPr lang="en-US" sz="1800" b="1" dirty="0" smtClean="0"/>
                        <a:t>INSERT, UPDATE, DELETE, CREATE, DROP</a:t>
                      </a:r>
                      <a:endParaRPr lang="en-US" b="1" dirty="0"/>
                    </a:p>
                  </a:txBody>
                  <a:tcPr/>
                </a:tc>
                <a:tc>
                  <a:txBody>
                    <a:bodyPr/>
                    <a:lstStyle/>
                    <a:p>
                      <a:r>
                        <a:rPr lang="en-US" sz="1800" b="1" dirty="0" smtClean="0"/>
                        <a:t> </a:t>
                      </a:r>
                      <a:r>
                        <a:rPr lang="en-US" sz="1800" b="1" dirty="0" err="1" smtClean="0"/>
                        <a:t>executeUpdate</a:t>
                      </a:r>
                      <a:r>
                        <a:rPr lang="en-US" sz="1800" b="1" dirty="0" smtClean="0"/>
                        <a:t>(String   </a:t>
                      </a:r>
                      <a:r>
                        <a:rPr lang="en-US" sz="1800" b="1" dirty="0" err="1" smtClean="0"/>
                        <a:t>sql</a:t>
                      </a:r>
                      <a:r>
                        <a:rPr lang="en-US" sz="1800" b="1" dirty="0" smtClean="0"/>
                        <a:t>)</a:t>
                      </a:r>
                      <a:endParaRPr lang="en-US" b="1" dirty="0"/>
                    </a:p>
                  </a:txBody>
                  <a:tcPr/>
                </a:tc>
              </a:tr>
              <a:tr h="654725">
                <a:tc>
                  <a:txBody>
                    <a:bodyPr/>
                    <a:lstStyle/>
                    <a:p>
                      <a:pPr>
                        <a:buFontTx/>
                        <a:buChar char="-"/>
                      </a:pPr>
                      <a:r>
                        <a:rPr lang="en-US" sz="1800" b="1" dirty="0" smtClean="0"/>
                        <a:t>Stored procedure </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execute(String   </a:t>
                      </a:r>
                      <a:r>
                        <a:rPr lang="en-US" sz="1800" b="1" dirty="0" err="1" smtClean="0"/>
                        <a:t>sql</a:t>
                      </a:r>
                      <a:r>
                        <a:rPr lang="en-US" sz="1800" b="1" dirty="0" smtClean="0"/>
                        <a:t>)</a:t>
                      </a:r>
                    </a:p>
                    <a:p>
                      <a:endParaRPr lang="en-US" b="1" dirty="0"/>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0"/>
            <a:ext cx="7772400" cy="609600"/>
          </a:xfrm>
        </p:spPr>
        <p:txBody>
          <a:bodyPr/>
          <a:lstStyle/>
          <a:p>
            <a:r>
              <a:rPr lang="en-US" sz="3600" dirty="0" smtClean="0">
                <a:solidFill>
                  <a:srgbClr val="FF0000"/>
                </a:solidFill>
                <a:latin typeface="Calibri"/>
              </a:rPr>
              <a:t>Working with Databases using JDBC</a:t>
            </a:r>
            <a:endParaRPr lang="en-US" dirty="0"/>
          </a:p>
        </p:txBody>
      </p:sp>
      <p:sp>
        <p:nvSpPr>
          <p:cNvPr id="3" name="Content Placeholder 2"/>
          <p:cNvSpPr>
            <a:spLocks noGrp="1"/>
          </p:cNvSpPr>
          <p:nvPr>
            <p:ph idx="1"/>
          </p:nvPr>
        </p:nvSpPr>
        <p:spPr>
          <a:xfrm>
            <a:off x="457200" y="1600200"/>
            <a:ext cx="8382000" cy="4648200"/>
          </a:xfrm>
        </p:spPr>
        <p:txBody>
          <a:bodyPr>
            <a:normAutofit/>
          </a:bodyPr>
          <a:lstStyle/>
          <a:p>
            <a:r>
              <a:rPr lang="en-US" sz="2000" b="1" dirty="0" smtClean="0">
                <a:solidFill>
                  <a:srgbClr val="FF0000"/>
                </a:solidFill>
                <a:latin typeface="Calibri"/>
              </a:rPr>
              <a:t>Processing the Result Set</a:t>
            </a:r>
          </a:p>
          <a:p>
            <a:pPr marL="969963" algn="just"/>
            <a:r>
              <a:rPr lang="en-US" sz="2000" dirty="0" smtClean="0">
                <a:latin typeface="+mn-lt"/>
              </a:rPr>
              <a:t>Write a loop to process the database result set, if any:</a:t>
            </a:r>
          </a:p>
          <a:p>
            <a:pPr marL="969963" algn="just"/>
            <a:r>
              <a:rPr lang="en-US" sz="2000" dirty="0" smtClean="0">
                <a:latin typeface="+mn-lt"/>
              </a:rPr>
              <a:t>while (</a:t>
            </a:r>
            <a:r>
              <a:rPr lang="en-US" sz="2000" dirty="0" err="1" smtClean="0">
                <a:latin typeface="+mn-lt"/>
              </a:rPr>
              <a:t>rs.next</a:t>
            </a:r>
            <a:r>
              <a:rPr lang="en-US" sz="2000" dirty="0" smtClean="0">
                <a:latin typeface="+mn-lt"/>
              </a:rPr>
              <a:t>()) </a:t>
            </a:r>
          </a:p>
          <a:p>
            <a:pPr marL="969963" algn="just">
              <a:buNone/>
            </a:pPr>
            <a:r>
              <a:rPr lang="en-US" sz="2000" dirty="0" smtClean="0">
                <a:latin typeface="+mn-lt"/>
              </a:rPr>
              <a:t>	{</a:t>
            </a:r>
          </a:p>
          <a:p>
            <a:pPr marL="969963" algn="just">
              <a:buNone/>
            </a:pPr>
            <a:r>
              <a:rPr lang="en-US" sz="2000" dirty="0" smtClean="0">
                <a:latin typeface="+mn-lt"/>
              </a:rPr>
              <a:t>	//Lines of Code…………...</a:t>
            </a:r>
          </a:p>
          <a:p>
            <a:pPr marL="969963" algn="just">
              <a:buNone/>
            </a:pPr>
            <a:r>
              <a:rPr lang="en-US" sz="2000" dirty="0" smtClean="0">
                <a:latin typeface="+mn-lt"/>
              </a:rPr>
              <a:t>	}</a:t>
            </a:r>
          </a:p>
          <a:p>
            <a:pPr marL="969963" algn="ctr">
              <a:buNone/>
            </a:pPr>
            <a:r>
              <a:rPr lang="en-US" sz="2000" i="1" dirty="0" smtClean="0">
                <a:latin typeface="+mn-lt"/>
              </a:rPr>
              <a:t>where </a:t>
            </a:r>
            <a:r>
              <a:rPr lang="en-US" sz="2000" i="1" dirty="0" err="1" smtClean="0">
                <a:latin typeface="+mn-lt"/>
              </a:rPr>
              <a:t>rs</a:t>
            </a:r>
            <a:r>
              <a:rPr lang="en-US" sz="2000" i="1" dirty="0" smtClean="0">
                <a:latin typeface="+mn-lt"/>
              </a:rPr>
              <a:t> is </a:t>
            </a:r>
            <a:r>
              <a:rPr lang="en-US" sz="2000" i="1" dirty="0" err="1" smtClean="0">
                <a:latin typeface="+mn-lt"/>
              </a:rPr>
              <a:t>ResultSet</a:t>
            </a:r>
            <a:r>
              <a:rPr lang="en-US" sz="2000" i="1" dirty="0" smtClean="0">
                <a:latin typeface="+mn-lt"/>
              </a:rPr>
              <a:t> object.</a:t>
            </a:r>
          </a:p>
          <a:p>
            <a:pPr algn="just"/>
            <a:r>
              <a:rPr lang="en-US" sz="2000" dirty="0" err="1" smtClean="0">
                <a:latin typeface="+mn-lt"/>
              </a:rPr>
              <a:t>rs.next</a:t>
            </a:r>
            <a:r>
              <a:rPr lang="en-US" sz="2000" dirty="0" smtClean="0">
                <a:latin typeface="+mn-lt"/>
              </a:rPr>
              <a:t>() returns true if the new current row is valid, false if there are no more rows.</a:t>
            </a:r>
            <a:r>
              <a:rPr lang="en-GB" sz="2000" dirty="0" smtClean="0">
                <a:latin typeface="+mn-lt"/>
              </a:rPr>
              <a:t> </a:t>
            </a:r>
          </a:p>
          <a:p>
            <a:pPr algn="just"/>
            <a:r>
              <a:rPr lang="en-GB" sz="2000" dirty="0" smtClean="0">
                <a:latin typeface="+mn-lt"/>
              </a:rPr>
              <a:t>The other methods which can be used with </a:t>
            </a:r>
            <a:r>
              <a:rPr lang="en-GB" sz="2000" dirty="0" err="1" smtClean="0">
                <a:latin typeface="+mn-lt"/>
              </a:rPr>
              <a:t>Resultset</a:t>
            </a:r>
            <a:r>
              <a:rPr lang="en-GB" sz="2000" dirty="0" smtClean="0">
                <a:latin typeface="+mn-lt"/>
              </a:rPr>
              <a:t> object are :</a:t>
            </a:r>
          </a:p>
          <a:p>
            <a:r>
              <a:rPr lang="en-GB" sz="2000" dirty="0" smtClean="0">
                <a:latin typeface="+mn-lt"/>
              </a:rPr>
              <a:t>first(),last(),previous()</a:t>
            </a:r>
            <a:endParaRPr lang="en-US" sz="2000" i="1" dirty="0">
              <a:latin typeface="+mn-l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924800" cy="609600"/>
          </a:xfrm>
        </p:spPr>
        <p:txBody>
          <a:bodyPr/>
          <a:lstStyle/>
          <a:p>
            <a:r>
              <a:rPr lang="en-US" sz="3600" dirty="0" smtClean="0">
                <a:solidFill>
                  <a:srgbClr val="FF0000"/>
                </a:solidFill>
                <a:latin typeface="Calibri"/>
              </a:rPr>
              <a:t>Working with Databases using JDBC</a:t>
            </a:r>
            <a:endParaRPr lang="en-US" dirty="0"/>
          </a:p>
        </p:txBody>
      </p:sp>
      <p:sp>
        <p:nvSpPr>
          <p:cNvPr id="3" name="Content Placeholder 2"/>
          <p:cNvSpPr>
            <a:spLocks noGrp="1"/>
          </p:cNvSpPr>
          <p:nvPr>
            <p:ph idx="1"/>
          </p:nvPr>
        </p:nvSpPr>
        <p:spPr>
          <a:xfrm>
            <a:off x="381000" y="1600200"/>
            <a:ext cx="8382000" cy="4495800"/>
          </a:xfrm>
        </p:spPr>
        <p:txBody>
          <a:bodyPr>
            <a:normAutofit/>
          </a:bodyPr>
          <a:lstStyle/>
          <a:p>
            <a:r>
              <a:rPr lang="en-US" sz="2000" b="1" dirty="0" smtClean="0">
                <a:solidFill>
                  <a:srgbClr val="FF0000"/>
                </a:solidFill>
                <a:latin typeface="+mn-lt"/>
              </a:rPr>
              <a:t>Closing the Result Set ,Statement Objects &amp; </a:t>
            </a:r>
            <a:r>
              <a:rPr lang="en-US" sz="2000" b="1" dirty="0" smtClean="0">
                <a:solidFill>
                  <a:srgbClr val="FF0000"/>
                </a:solidFill>
                <a:latin typeface="Calibri"/>
              </a:rPr>
              <a:t>Closing the Connection</a:t>
            </a:r>
            <a:endParaRPr lang="en-US" sz="2000" dirty="0" smtClean="0">
              <a:solidFill>
                <a:srgbClr val="FF0000"/>
              </a:solidFill>
              <a:latin typeface="Calibri"/>
            </a:endParaRPr>
          </a:p>
          <a:p>
            <a:pPr algn="just"/>
            <a:r>
              <a:rPr lang="en-US" sz="2000" dirty="0" smtClean="0">
                <a:latin typeface="+mn-lt"/>
              </a:rPr>
              <a:t>Free system resources by closing the </a:t>
            </a:r>
            <a:r>
              <a:rPr lang="en-US" sz="2000" dirty="0" err="1" smtClean="0">
                <a:latin typeface="+mn-lt"/>
              </a:rPr>
              <a:t>ResultSet</a:t>
            </a:r>
            <a:r>
              <a:rPr lang="en-US" sz="2000" dirty="0" smtClean="0">
                <a:latin typeface="+mn-lt"/>
              </a:rPr>
              <a:t>, Statement and Connection objects.</a:t>
            </a:r>
          </a:p>
          <a:p>
            <a:pPr lvl="1" algn="just">
              <a:defRPr/>
            </a:pPr>
            <a:r>
              <a:rPr lang="en-US" dirty="0" err="1" smtClean="0"/>
              <a:t>Resultset</a:t>
            </a:r>
            <a:endParaRPr lang="en-US" dirty="0" smtClean="0"/>
          </a:p>
          <a:p>
            <a:pPr lvl="1" algn="just">
              <a:defRPr/>
            </a:pPr>
            <a:r>
              <a:rPr lang="en-US" dirty="0" smtClean="0"/>
              <a:t>Statement/Prepared Statement</a:t>
            </a:r>
          </a:p>
          <a:p>
            <a:pPr lvl="1" algn="just">
              <a:defRPr/>
            </a:pPr>
            <a:r>
              <a:rPr lang="en-US" dirty="0" smtClean="0"/>
              <a:t>Connections</a:t>
            </a:r>
          </a:p>
          <a:p>
            <a:pPr algn="just"/>
            <a:r>
              <a:rPr lang="en-US" sz="2000" dirty="0" smtClean="0">
                <a:latin typeface="+mn-lt"/>
              </a:rPr>
              <a:t>Closing the connections using close( ) method.</a:t>
            </a:r>
            <a:endParaRPr lang="en-US" sz="2000" b="1" dirty="0" smtClean="0">
              <a:solidFill>
                <a:srgbClr val="FF0000"/>
              </a:solidFill>
              <a:latin typeface="+mn-lt"/>
            </a:endParaRPr>
          </a:p>
          <a:p>
            <a:pPr algn="just"/>
            <a:r>
              <a:rPr lang="en-US" sz="2000" dirty="0" smtClean="0">
                <a:latin typeface="+mn-lt"/>
              </a:rPr>
              <a:t>At the end of your JDBC program, it is required explicitly to close all the connections to the database to end each database session. </a:t>
            </a:r>
          </a:p>
          <a:p>
            <a:pPr algn="just"/>
            <a:r>
              <a:rPr lang="en-US" sz="2000" dirty="0" smtClean="0">
                <a:latin typeface="+mn-lt"/>
              </a:rPr>
              <a:t>However, if you forget, Java's garbage collector will close the connection when it cleans up stale objects.</a:t>
            </a:r>
            <a:endParaRPr lang="en-US" sz="2000" b="1" dirty="0" smtClean="0">
              <a:solidFill>
                <a:srgbClr val="FF0000"/>
              </a:solidFill>
              <a:latin typeface="+mn-lt"/>
            </a:endParaRPr>
          </a:p>
          <a:p>
            <a:endParaRPr lang="en-US" sz="2000" b="1" dirty="0" smtClean="0">
              <a:solidFill>
                <a:srgbClr val="FF0000"/>
              </a:solidFill>
              <a:latin typeface="+mn-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7391400" cy="609600"/>
          </a:xfrm>
        </p:spPr>
        <p:txBody>
          <a:bodyPr/>
          <a:lstStyle/>
          <a:p>
            <a:r>
              <a:rPr lang="en-US" sz="3600" dirty="0" smtClean="0">
                <a:solidFill>
                  <a:srgbClr val="FF0000"/>
                </a:solidFill>
                <a:latin typeface="+mn-lt"/>
              </a:rPr>
              <a:t>JDBC Examples</a:t>
            </a:r>
            <a:endParaRPr lang="en-US" sz="3600" dirty="0">
              <a:solidFill>
                <a:srgbClr val="FF0000"/>
              </a:solidFill>
              <a:latin typeface="+mn-lt"/>
            </a:endParaRPr>
          </a:p>
        </p:txBody>
      </p:sp>
      <p:sp>
        <p:nvSpPr>
          <p:cNvPr id="3" name="Content Placeholder 2"/>
          <p:cNvSpPr>
            <a:spLocks noGrp="1"/>
          </p:cNvSpPr>
          <p:nvPr>
            <p:ph idx="1"/>
          </p:nvPr>
        </p:nvSpPr>
        <p:spPr>
          <a:xfrm>
            <a:off x="228600" y="1524000"/>
            <a:ext cx="8534400" cy="4724400"/>
          </a:xfrm>
        </p:spPr>
        <p:txBody>
          <a:bodyPr>
            <a:normAutofit lnSpcReduction="10000"/>
          </a:bodyPr>
          <a:lstStyle/>
          <a:p>
            <a:pPr algn="just"/>
            <a:r>
              <a:rPr lang="en-US" b="1" dirty="0" smtClean="0">
                <a:solidFill>
                  <a:srgbClr val="FF0000"/>
                </a:solidFill>
                <a:latin typeface="+mn-lt"/>
              </a:rPr>
              <a:t>Retrieve the data from oracle by using JDBC.</a:t>
            </a:r>
          </a:p>
          <a:p>
            <a:pPr algn="just"/>
            <a:r>
              <a:rPr lang="en-US" sz="2000" dirty="0" smtClean="0">
                <a:latin typeface="+mn-lt"/>
              </a:rPr>
              <a:t>Install Oracle and make sure it is running (</a:t>
            </a:r>
            <a:r>
              <a:rPr lang="en-US" sz="2000" dirty="0" err="1" smtClean="0">
                <a:latin typeface="+mn-lt"/>
              </a:rPr>
              <a:t>ie</a:t>
            </a:r>
            <a:r>
              <a:rPr lang="en-US" sz="2000" dirty="0" smtClean="0">
                <a:latin typeface="+mn-lt"/>
              </a:rPr>
              <a:t>. connect to Oracle by </a:t>
            </a:r>
            <a:r>
              <a:rPr lang="en-US" sz="2000" dirty="0" err="1" smtClean="0">
                <a:latin typeface="+mn-lt"/>
              </a:rPr>
              <a:t>sqlplus</a:t>
            </a:r>
            <a:r>
              <a:rPr lang="en-US" sz="2000" dirty="0" smtClean="0">
                <a:latin typeface="+mn-lt"/>
              </a:rPr>
              <a:t>).</a:t>
            </a:r>
          </a:p>
          <a:p>
            <a:pPr algn="just"/>
            <a:r>
              <a:rPr lang="en-US" sz="2000" dirty="0" smtClean="0">
                <a:latin typeface="+mn-lt"/>
              </a:rPr>
              <a:t>Create a table name </a:t>
            </a:r>
            <a:r>
              <a:rPr lang="en-US" sz="2000" b="1" dirty="0" smtClean="0">
                <a:latin typeface="+mn-lt"/>
              </a:rPr>
              <a:t>student</a:t>
            </a:r>
            <a:r>
              <a:rPr lang="en-US" sz="2000" dirty="0" smtClean="0">
                <a:latin typeface="+mn-lt"/>
              </a:rPr>
              <a:t>:</a:t>
            </a:r>
          </a:p>
          <a:p>
            <a:pPr algn="just">
              <a:buNone/>
            </a:pPr>
            <a:r>
              <a:rPr lang="en-US" sz="2000" dirty="0" smtClean="0">
                <a:latin typeface="+mn-lt"/>
              </a:rPr>
              <a:t> </a:t>
            </a:r>
          </a:p>
          <a:p>
            <a:pPr algn="just"/>
            <a:endParaRPr lang="en-US" sz="2000" dirty="0" smtClean="0">
              <a:latin typeface="+mn-lt"/>
            </a:endParaRPr>
          </a:p>
          <a:p>
            <a:pPr algn="just"/>
            <a:endParaRPr lang="en-US" sz="2000" dirty="0" smtClean="0">
              <a:latin typeface="+mn-lt"/>
            </a:endParaRPr>
          </a:p>
          <a:p>
            <a:pPr algn="just"/>
            <a:endParaRPr lang="en-US" sz="2000" dirty="0" smtClean="0">
              <a:latin typeface="+mn-lt"/>
            </a:endParaRPr>
          </a:p>
          <a:p>
            <a:pPr algn="just"/>
            <a:endParaRPr lang="en-US" sz="2000" dirty="0" smtClean="0">
              <a:latin typeface="+mn-lt"/>
            </a:endParaRPr>
          </a:p>
          <a:p>
            <a:pPr algn="just"/>
            <a:endParaRPr lang="en-US" sz="2000" dirty="0" smtClean="0">
              <a:latin typeface="+mn-lt"/>
            </a:endParaRPr>
          </a:p>
          <a:p>
            <a:pPr algn="just"/>
            <a:endParaRPr lang="en-US" sz="2000" dirty="0" smtClean="0">
              <a:latin typeface="+mn-lt"/>
            </a:endParaRPr>
          </a:p>
          <a:p>
            <a:pPr algn="just"/>
            <a:r>
              <a:rPr lang="en-US" sz="2000" dirty="0" smtClean="0">
                <a:latin typeface="+mn-lt"/>
              </a:rPr>
              <a:t>Insert data into </a:t>
            </a:r>
            <a:r>
              <a:rPr lang="en-US" sz="2000" b="1" dirty="0" smtClean="0">
                <a:latin typeface="+mn-lt"/>
              </a:rPr>
              <a:t>student </a:t>
            </a:r>
            <a:r>
              <a:rPr lang="en-US" sz="2000" dirty="0" smtClean="0">
                <a:latin typeface="+mn-lt"/>
              </a:rPr>
              <a:t>table.</a:t>
            </a:r>
          </a:p>
          <a:p>
            <a:pPr algn="just"/>
            <a:r>
              <a:rPr lang="en-US" sz="2000" dirty="0" smtClean="0">
                <a:latin typeface="+mn-lt"/>
              </a:rPr>
              <a:t>commit the operation.</a:t>
            </a:r>
            <a:endParaRPr lang="en-US" sz="2000" dirty="0">
              <a:latin typeface="+mn-lt"/>
            </a:endParaRPr>
          </a:p>
        </p:txBody>
      </p:sp>
      <p:graphicFrame>
        <p:nvGraphicFramePr>
          <p:cNvPr id="4" name="Table 3"/>
          <p:cNvGraphicFramePr>
            <a:graphicFrameLocks noGrp="1"/>
          </p:cNvGraphicFramePr>
          <p:nvPr/>
        </p:nvGraphicFramePr>
        <p:xfrm>
          <a:off x="1524000" y="2895600"/>
          <a:ext cx="6096000" cy="2286000"/>
        </p:xfrm>
        <a:graphic>
          <a:graphicData uri="http://schemas.openxmlformats.org/drawingml/2006/table">
            <a:tbl>
              <a:tblPr firstRow="1" bandRow="1">
                <a:tableStyleId>{616DA210-FB5B-4158-B5E0-FEB733F419BA}</a:tableStyleId>
              </a:tblPr>
              <a:tblGrid>
                <a:gridCol w="3048000"/>
                <a:gridCol w="3048000"/>
              </a:tblGrid>
              <a:tr h="457200">
                <a:tc>
                  <a:txBody>
                    <a:bodyPr/>
                    <a:lstStyle/>
                    <a:p>
                      <a:r>
                        <a:rPr lang="en-US" sz="2000" dirty="0" smtClean="0"/>
                        <a:t>Column name</a:t>
                      </a:r>
                      <a:endParaRPr lang="en-US" sz="2000" dirty="0"/>
                    </a:p>
                  </a:txBody>
                  <a:tcPr/>
                </a:tc>
                <a:tc>
                  <a:txBody>
                    <a:bodyPr/>
                    <a:lstStyle/>
                    <a:p>
                      <a:r>
                        <a:rPr lang="en-US" sz="2000" dirty="0" smtClean="0"/>
                        <a:t>Data Type</a:t>
                      </a:r>
                      <a:endParaRPr lang="en-US" sz="2000" dirty="0"/>
                    </a:p>
                  </a:txBody>
                  <a:tcPr/>
                </a:tc>
              </a:tr>
              <a:tr h="457200">
                <a:tc>
                  <a:txBody>
                    <a:bodyPr/>
                    <a:lstStyle/>
                    <a:p>
                      <a:r>
                        <a:rPr lang="en-US" sz="2000" dirty="0" err="1" smtClean="0"/>
                        <a:t>rollno</a:t>
                      </a:r>
                      <a:endParaRPr lang="en-US" sz="2000" dirty="0"/>
                    </a:p>
                  </a:txBody>
                  <a:tcPr/>
                </a:tc>
                <a:tc>
                  <a:txBody>
                    <a:bodyPr/>
                    <a:lstStyle/>
                    <a:p>
                      <a:r>
                        <a:rPr lang="en-US" sz="2000" dirty="0" smtClean="0"/>
                        <a:t>varchar2(10)</a:t>
                      </a:r>
                      <a:endParaRPr lang="en-US" sz="2000" dirty="0"/>
                    </a:p>
                  </a:txBody>
                  <a:tcPr/>
                </a:tc>
              </a:tr>
              <a:tr h="457200">
                <a:tc>
                  <a:txBody>
                    <a:bodyPr/>
                    <a:lstStyle/>
                    <a:p>
                      <a:r>
                        <a:rPr lang="en-US" sz="2000" dirty="0" smtClean="0"/>
                        <a:t>name</a:t>
                      </a:r>
                      <a:endParaRPr lang="en-US" sz="2000" dirty="0"/>
                    </a:p>
                  </a:txBody>
                  <a:tcPr/>
                </a:tc>
                <a:tc>
                  <a:txBody>
                    <a:bodyPr/>
                    <a:lstStyle/>
                    <a:p>
                      <a:r>
                        <a:rPr lang="en-US" sz="2000" dirty="0" smtClean="0"/>
                        <a:t>char(25)</a:t>
                      </a:r>
                      <a:endParaRPr lang="en-US" sz="2000" dirty="0"/>
                    </a:p>
                  </a:txBody>
                  <a:tcPr/>
                </a:tc>
              </a:tr>
              <a:tr h="457200">
                <a:tc>
                  <a:txBody>
                    <a:bodyPr/>
                    <a:lstStyle/>
                    <a:p>
                      <a:r>
                        <a:rPr lang="en-US" sz="2000" dirty="0" err="1" smtClean="0"/>
                        <a:t>date_adm</a:t>
                      </a:r>
                      <a:endParaRPr lang="en-US" sz="2000" dirty="0"/>
                    </a:p>
                  </a:txBody>
                  <a:tcPr/>
                </a:tc>
                <a:tc>
                  <a:txBody>
                    <a:bodyPr/>
                    <a:lstStyle/>
                    <a:p>
                      <a:r>
                        <a:rPr lang="en-US" sz="2000" dirty="0" smtClean="0"/>
                        <a:t>date</a:t>
                      </a:r>
                      <a:endParaRPr lang="en-US" sz="2000" dirty="0"/>
                    </a:p>
                  </a:txBody>
                  <a:tcPr/>
                </a:tc>
              </a:tr>
              <a:tr h="457200">
                <a:tc>
                  <a:txBody>
                    <a:bodyPr/>
                    <a:lstStyle/>
                    <a:p>
                      <a:r>
                        <a:rPr lang="en-US" sz="2000" dirty="0" smtClean="0"/>
                        <a:t>per</a:t>
                      </a:r>
                      <a:endParaRPr lang="en-US" sz="2000" dirty="0"/>
                    </a:p>
                  </a:txBody>
                  <a:tcPr/>
                </a:tc>
                <a:tc>
                  <a:txBody>
                    <a:bodyPr/>
                    <a:lstStyle/>
                    <a:p>
                      <a:r>
                        <a:rPr lang="en-US" sz="2000" dirty="0" smtClean="0"/>
                        <a:t>number(4,2)</a:t>
                      </a:r>
                      <a:endParaRPr lang="en-US" sz="2000"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36947" y="1840230"/>
            <a:ext cx="3210294" cy="4516120"/>
          </a:xfrm>
        </p:spPr>
        <p:txBody>
          <a:bodyPr>
            <a:normAutofit/>
          </a:bodyPr>
          <a:lstStyle/>
          <a:p>
            <a:endParaRPr lang="en-IN" dirty="0">
              <a:latin typeface="Times New Roman" pitchFamily="18" charset="0"/>
              <a:cs typeface="Times New Roman" pitchFamily="18" charset="0"/>
            </a:endParaRPr>
          </a:p>
          <a:p>
            <a:r>
              <a:rPr lang="en-US" sz="2400" dirty="0">
                <a:latin typeface="Times New Roman" pitchFamily="18" charset="0"/>
                <a:cs typeface="Times New Roman" pitchFamily="18" charset="0"/>
              </a:rPr>
              <a:t>In this lecture, we will </a:t>
            </a:r>
            <a:r>
              <a:rPr lang="en-US" sz="2400" dirty="0" smtClean="0">
                <a:latin typeface="Times New Roman" pitchFamily="18" charset="0"/>
                <a:cs typeface="Times New Roman" pitchFamily="18" charset="0"/>
              </a:rPr>
              <a:t>discuss:</a:t>
            </a:r>
          </a:p>
          <a:p>
            <a:pPr indent="361950">
              <a:buFont typeface="Arial" pitchFamily="34" charset="0"/>
              <a:buChar char="•"/>
            </a:pPr>
            <a:r>
              <a:rPr lang="en-US" sz="2400" dirty="0" smtClean="0"/>
              <a:t>Database connectivity, Types of Drivers for connection, Connection Example. CRUD operations using Database</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6629400" y="6356351"/>
            <a:ext cx="2057400" cy="365125"/>
          </a:xfrm>
        </p:spPr>
        <p:txBody>
          <a:bodyPr/>
          <a:lstStyle/>
          <a:p>
            <a:fld id="{BDCDBBEF-AA6C-4BA6-85B2-A17D7F280E38}" type="slidenum">
              <a:rPr lang="en-US" smtClean="0"/>
              <a:pPr/>
              <a:t>2</a:t>
            </a:fld>
            <a:endParaRPr lang="en-US" dirty="0"/>
          </a:p>
        </p:txBody>
      </p:sp>
      <p:sp>
        <p:nvSpPr>
          <p:cNvPr id="8" name="Title 7"/>
          <p:cNvSpPr txBox="1">
            <a:spLocks noGrp="1" noChangeArrowheads="1"/>
          </p:cNvSpPr>
          <p:nvPr>
            <p:ph type="title"/>
          </p:nvPr>
        </p:nvSpPr>
        <p:spPr bwMode="auto">
          <a:xfrm>
            <a:off x="525542" y="501650"/>
            <a:ext cx="4046458" cy="6324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2800" dirty="0">
                <a:latin typeface="Times New Roman" pitchFamily="18" charset="0"/>
                <a:cs typeface="Times New Roman" pitchFamily="18" charset="0"/>
              </a:rPr>
              <a:t>Lecture Objectives</a:t>
            </a:r>
            <a:r>
              <a:rPr lang="en-US" sz="1200" b="1" dirty="0">
                <a:latin typeface="Times New Roman" pitchFamily="18" charset="0"/>
                <a:ea typeface="Karla" pitchFamily="2" charset="0"/>
                <a:cs typeface="Times New Roman" pitchFamily="18" charset="0"/>
              </a:rPr>
              <a:t/>
            </a:r>
            <a:br>
              <a:rPr lang="en-US" sz="1200" b="1" dirty="0">
                <a:latin typeface="Times New Roman" pitchFamily="18" charset="0"/>
                <a:ea typeface="Karla" pitchFamily="2" charset="0"/>
                <a:cs typeface="Times New Roman" pitchFamily="18" charset="0"/>
              </a:rPr>
            </a:br>
            <a:endParaRPr lang="en-US" sz="1050" dirty="0">
              <a:latin typeface="Times New Roman" pitchFamily="18" charset="0"/>
              <a:cs typeface="Times New Roman" pitchFamily="18" charset="0"/>
            </a:endParaRPr>
          </a:p>
        </p:txBody>
      </p:sp>
      <p:sp>
        <p:nvSpPr>
          <p:cNvPr id="2" name="Rectangle 1"/>
          <p:cNvSpPr/>
          <p:nvPr/>
        </p:nvSpPr>
        <p:spPr>
          <a:xfrm>
            <a:off x="3971925" y="838200"/>
            <a:ext cx="4400550"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36946" y="1611630"/>
            <a:ext cx="3242072" cy="4744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412957" y="6324601"/>
            <a:ext cx="333375"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 xmlns:a16="http://schemas.microsoft.com/office/drawing/2014/main" id="{80FB9F60-C0EA-46DF-90E1-77B6313A8993}"/>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572000" y="1405890"/>
            <a:ext cx="3228975" cy="4503420"/>
          </a:xfrm>
          <a:prstGeom prst="rect">
            <a:avLst/>
          </a:prstGeom>
        </p:spPr>
      </p:pic>
    </p:spTree>
    <p:extLst>
      <p:ext uri="{BB962C8B-B14F-4D97-AF65-F5344CB8AC3E}">
        <p14:creationId xmlns="" xmlns:p14="http://schemas.microsoft.com/office/powerpoint/2010/main" val="693801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7239000" cy="609600"/>
          </a:xfrm>
        </p:spPr>
        <p:txBody>
          <a:bodyPr/>
          <a:lstStyle/>
          <a:p>
            <a:r>
              <a:rPr lang="en-US" sz="3600" dirty="0" smtClean="0">
                <a:solidFill>
                  <a:srgbClr val="FF0000"/>
                </a:solidFill>
                <a:latin typeface="Calibri"/>
              </a:rPr>
              <a:t>JDBC Examples</a:t>
            </a:r>
            <a:endParaRPr lang="en-US" dirty="0"/>
          </a:p>
        </p:txBody>
      </p:sp>
      <p:pic>
        <p:nvPicPr>
          <p:cNvPr id="2052" name="Picture 4"/>
          <p:cNvPicPr>
            <a:picLocks noChangeAspect="1" noChangeArrowheads="1"/>
          </p:cNvPicPr>
          <p:nvPr/>
        </p:nvPicPr>
        <p:blipFill>
          <a:blip r:embed="rId2" cstate="print"/>
          <a:srcRect/>
          <a:stretch>
            <a:fillRect/>
          </a:stretch>
        </p:blipFill>
        <p:spPr bwMode="auto">
          <a:xfrm>
            <a:off x="1066800" y="1752600"/>
            <a:ext cx="6866384" cy="3755244"/>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924800" cy="609600"/>
          </a:xfrm>
        </p:spPr>
        <p:txBody>
          <a:bodyPr/>
          <a:lstStyle/>
          <a:p>
            <a:r>
              <a:rPr lang="en-US" sz="3600" dirty="0" smtClean="0">
                <a:solidFill>
                  <a:srgbClr val="FF0000"/>
                </a:solidFill>
                <a:latin typeface="Calibri"/>
              </a:rPr>
              <a:t>JDBC Examples</a:t>
            </a:r>
            <a:endParaRPr lang="en-US" dirty="0"/>
          </a:p>
        </p:txBody>
      </p:sp>
      <p:sp>
        <p:nvSpPr>
          <p:cNvPr id="3" name="Content Placeholder 2"/>
          <p:cNvSpPr>
            <a:spLocks noGrp="1"/>
          </p:cNvSpPr>
          <p:nvPr>
            <p:ph idx="1"/>
          </p:nvPr>
        </p:nvSpPr>
        <p:spPr>
          <a:xfrm>
            <a:off x="304800" y="1371600"/>
            <a:ext cx="8534400" cy="4953000"/>
          </a:xfrm>
        </p:spPr>
        <p:txBody>
          <a:bodyPr>
            <a:normAutofit/>
          </a:bodyPr>
          <a:lstStyle/>
          <a:p>
            <a:pPr algn="just"/>
            <a:r>
              <a:rPr lang="en-US" sz="2000" dirty="0" smtClean="0">
                <a:latin typeface="+mn-lt"/>
              </a:rPr>
              <a:t>To connect java application with the Oracle database </a:t>
            </a:r>
            <a:r>
              <a:rPr lang="en-US" sz="2000" b="1" dirty="0" smtClean="0">
                <a:latin typeface="+mn-lt"/>
              </a:rPr>
              <a:t>ojdbc5.jar</a:t>
            </a:r>
            <a:r>
              <a:rPr lang="en-US" sz="2000" dirty="0" smtClean="0">
                <a:latin typeface="+mn-lt"/>
              </a:rPr>
              <a:t> file is required to be loaded.</a:t>
            </a:r>
          </a:p>
          <a:p>
            <a:pPr algn="just"/>
            <a:r>
              <a:rPr lang="en-US" sz="2000" dirty="0" smtClean="0">
                <a:latin typeface="+mn-lt"/>
              </a:rPr>
              <a:t>E:\Oracle\app\oracle\product\11.2.0\server\jdbc\lib\ojdbc5.jar</a:t>
            </a:r>
            <a:endParaRPr lang="en-US" sz="2000" dirty="0">
              <a:latin typeface="+mn-lt"/>
            </a:endParaRPr>
          </a:p>
        </p:txBody>
      </p:sp>
      <p:pic>
        <p:nvPicPr>
          <p:cNvPr id="5" name="Picture 3"/>
          <p:cNvPicPr>
            <a:picLocks noChangeAspect="1" noChangeArrowheads="1"/>
          </p:cNvPicPr>
          <p:nvPr/>
        </p:nvPicPr>
        <p:blipFill>
          <a:blip r:embed="rId2" cstate="print"/>
          <a:srcRect/>
          <a:stretch>
            <a:fillRect/>
          </a:stretch>
        </p:blipFill>
        <p:spPr bwMode="auto">
          <a:xfrm>
            <a:off x="838201" y="2600864"/>
            <a:ext cx="3276600" cy="3647536"/>
          </a:xfrm>
          <a:prstGeom prst="rect">
            <a:avLst/>
          </a:prstGeom>
          <a:ln w="19050" cap="sq">
            <a:solidFill>
              <a:srgbClr val="000000"/>
            </a:solidFill>
            <a:prstDash val="sysDash"/>
            <a:miter lim="800000"/>
          </a:ln>
          <a:effectLst>
            <a:outerShdw blurRad="50800" dist="38100" dir="2700000" algn="tl" rotWithShape="0">
              <a:srgbClr val="000000">
                <a:alpha val="43000"/>
              </a:srgbClr>
            </a:outerShdw>
          </a:effectLst>
        </p:spPr>
      </p:pic>
      <p:pic>
        <p:nvPicPr>
          <p:cNvPr id="1027" name="Picture 3"/>
          <p:cNvPicPr>
            <a:picLocks noChangeAspect="1" noChangeArrowheads="1"/>
          </p:cNvPicPr>
          <p:nvPr/>
        </p:nvPicPr>
        <p:blipFill>
          <a:blip r:embed="rId3" cstate="print"/>
          <a:srcRect/>
          <a:stretch>
            <a:fillRect/>
          </a:stretch>
        </p:blipFill>
        <p:spPr bwMode="auto">
          <a:xfrm>
            <a:off x="4419600" y="2590800"/>
            <a:ext cx="3200400" cy="3652630"/>
          </a:xfrm>
          <a:prstGeom prst="rect">
            <a:avLst/>
          </a:prstGeom>
          <a:ln w="19050" cap="sq">
            <a:solidFill>
              <a:srgbClr val="000000"/>
            </a:solidFill>
            <a:prstDash val="sysDash"/>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924800" cy="609600"/>
          </a:xfrm>
        </p:spPr>
        <p:txBody>
          <a:bodyPr/>
          <a:lstStyle/>
          <a:p>
            <a:r>
              <a:rPr lang="en-US" sz="3600" dirty="0" smtClean="0">
                <a:solidFill>
                  <a:srgbClr val="FF0000"/>
                </a:solidFill>
                <a:latin typeface="Calibri"/>
              </a:rPr>
              <a:t>JDBC Examples</a:t>
            </a:r>
            <a:endParaRPr lang="en-US" dirty="0"/>
          </a:p>
        </p:txBody>
      </p:sp>
      <p:sp>
        <p:nvSpPr>
          <p:cNvPr id="3" name="Content Placeholder 2"/>
          <p:cNvSpPr>
            <a:spLocks noGrp="1"/>
          </p:cNvSpPr>
          <p:nvPr>
            <p:ph idx="1"/>
          </p:nvPr>
        </p:nvSpPr>
        <p:spPr>
          <a:xfrm>
            <a:off x="0" y="1371600"/>
            <a:ext cx="9144000" cy="4953000"/>
          </a:xfrm>
        </p:spPr>
        <p:txBody>
          <a:bodyPr>
            <a:noAutofit/>
          </a:bodyPr>
          <a:lstStyle/>
          <a:p>
            <a:pPr>
              <a:buNone/>
            </a:pPr>
            <a:r>
              <a:rPr lang="en-US" sz="1600" b="1" dirty="0" smtClean="0">
                <a:latin typeface="+mn-lt"/>
              </a:rPr>
              <a:t>	import java.sql.*; </a:t>
            </a:r>
          </a:p>
          <a:p>
            <a:pPr>
              <a:buNone/>
            </a:pPr>
            <a:r>
              <a:rPr lang="en-US" sz="1600" b="1" dirty="0" smtClean="0">
                <a:latin typeface="+mn-lt"/>
              </a:rPr>
              <a:t>	class db2</a:t>
            </a:r>
          </a:p>
          <a:p>
            <a:pPr>
              <a:buNone/>
            </a:pPr>
            <a:r>
              <a:rPr lang="en-US" sz="1600" b="1" dirty="0" smtClean="0">
                <a:latin typeface="+mn-lt"/>
              </a:rPr>
              <a:t>	{  </a:t>
            </a:r>
          </a:p>
          <a:p>
            <a:pPr>
              <a:buNone/>
            </a:pPr>
            <a:r>
              <a:rPr lang="en-US" sz="1600" b="1" dirty="0" smtClean="0">
                <a:latin typeface="+mn-lt"/>
              </a:rPr>
              <a:t>	public static void main(String </a:t>
            </a:r>
            <a:r>
              <a:rPr lang="en-US" sz="1600" b="1" dirty="0" err="1" smtClean="0">
                <a:latin typeface="+mn-lt"/>
              </a:rPr>
              <a:t>args</a:t>
            </a:r>
            <a:r>
              <a:rPr lang="en-US" sz="1600" b="1" dirty="0" smtClean="0">
                <a:latin typeface="+mn-lt"/>
              </a:rPr>
              <a:t>[])</a:t>
            </a:r>
          </a:p>
          <a:p>
            <a:pPr>
              <a:buNone/>
            </a:pPr>
            <a:r>
              <a:rPr lang="en-US" sz="1600" b="1" dirty="0" smtClean="0">
                <a:latin typeface="+mn-lt"/>
              </a:rPr>
              <a:t>	{  	try</a:t>
            </a:r>
          </a:p>
          <a:p>
            <a:pPr>
              <a:buNone/>
            </a:pPr>
            <a:r>
              <a:rPr lang="en-US" sz="1600" b="1" dirty="0" smtClean="0">
                <a:latin typeface="+mn-lt"/>
              </a:rPr>
              <a:t>	{  </a:t>
            </a:r>
          </a:p>
          <a:p>
            <a:pPr>
              <a:buNone/>
            </a:pPr>
            <a:r>
              <a:rPr lang="en-US" sz="1600" b="1" dirty="0" smtClean="0">
                <a:latin typeface="+mn-lt"/>
              </a:rPr>
              <a:t>		//step1 load the driver class  </a:t>
            </a:r>
          </a:p>
          <a:p>
            <a:pPr>
              <a:buNone/>
            </a:pPr>
            <a:r>
              <a:rPr lang="en-US" sz="1600" b="1" dirty="0" err="1" smtClean="0">
                <a:latin typeface="+mn-lt"/>
              </a:rPr>
              <a:t>Class.forName</a:t>
            </a:r>
            <a:r>
              <a:rPr lang="en-US" sz="1600" b="1" dirty="0" smtClean="0">
                <a:latin typeface="+mn-lt"/>
              </a:rPr>
              <a:t>("</a:t>
            </a:r>
            <a:r>
              <a:rPr lang="en-US" sz="1600" b="1" dirty="0" err="1" smtClean="0">
                <a:latin typeface="+mn-lt"/>
              </a:rPr>
              <a:t>oracle.jdbc.driver.OracleDriver</a:t>
            </a:r>
            <a:r>
              <a:rPr lang="en-US" sz="1600" b="1" dirty="0" smtClean="0">
                <a:latin typeface="+mn-lt"/>
              </a:rPr>
              <a:t>");  </a:t>
            </a:r>
          </a:p>
          <a:p>
            <a:pPr>
              <a:buNone/>
            </a:pPr>
            <a:r>
              <a:rPr lang="en-US" sz="1600" b="1" dirty="0" smtClean="0">
                <a:latin typeface="+mn-lt"/>
              </a:rPr>
              <a:t>  		//step2 create  the connection object  </a:t>
            </a:r>
          </a:p>
          <a:p>
            <a:pPr>
              <a:buNone/>
            </a:pPr>
            <a:r>
              <a:rPr lang="en-US" sz="1600" b="1" dirty="0" smtClean="0">
                <a:latin typeface="+mn-lt"/>
              </a:rPr>
              <a:t>Connection con=</a:t>
            </a:r>
            <a:r>
              <a:rPr lang="en-US" sz="1600" b="1" dirty="0" err="1" smtClean="0">
                <a:latin typeface="+mn-lt"/>
              </a:rPr>
              <a:t>DriverManager.getConnection</a:t>
            </a:r>
            <a:r>
              <a:rPr lang="en-US" sz="1600" b="1" dirty="0" smtClean="0">
                <a:latin typeface="+mn-lt"/>
              </a:rPr>
              <a:t>("</a:t>
            </a:r>
            <a:r>
              <a:rPr lang="en-US" sz="1600" b="1" dirty="0" err="1" smtClean="0">
                <a:latin typeface="+mn-lt"/>
              </a:rPr>
              <a:t>jdbc:oracle:thin</a:t>
            </a:r>
            <a:r>
              <a:rPr lang="en-US" sz="1600" b="1" dirty="0" smtClean="0">
                <a:latin typeface="+mn-lt"/>
              </a:rPr>
              <a:t>:@localhost:1521:xe","system","oracle");  </a:t>
            </a:r>
          </a:p>
          <a:p>
            <a:pPr>
              <a:buNone/>
            </a:pPr>
            <a:r>
              <a:rPr lang="en-US" sz="1600" b="1" dirty="0" smtClean="0">
                <a:latin typeface="+mn-lt"/>
              </a:rPr>
              <a:t>  		//step3 create the statement object  </a:t>
            </a:r>
          </a:p>
          <a:p>
            <a:pPr>
              <a:buNone/>
            </a:pPr>
            <a:r>
              <a:rPr lang="en-US" sz="1600" b="1" dirty="0" smtClean="0">
                <a:latin typeface="+mn-lt"/>
              </a:rPr>
              <a:t>	Statement stmt=</a:t>
            </a:r>
            <a:r>
              <a:rPr lang="en-US" sz="1600" b="1" dirty="0" err="1" smtClean="0">
                <a:latin typeface="+mn-lt"/>
              </a:rPr>
              <a:t>con.createStatement</a:t>
            </a:r>
            <a:r>
              <a:rPr lang="en-US" sz="1600" b="1" dirty="0" smtClean="0">
                <a:latin typeface="+mn-lt"/>
              </a:rPr>
              <a:t>();  </a:t>
            </a:r>
          </a:p>
          <a:p>
            <a:pPr>
              <a:buNone/>
            </a:pPr>
            <a:r>
              <a:rPr lang="en-US" sz="1600" b="1" dirty="0" smtClean="0">
                <a:latin typeface="+mn-lt"/>
              </a:rPr>
              <a:t>  		//step4 execute query  </a:t>
            </a:r>
          </a:p>
          <a:p>
            <a:pPr>
              <a:buNone/>
            </a:pPr>
            <a:r>
              <a:rPr lang="en-US" sz="1600" b="1" dirty="0" smtClean="0">
                <a:latin typeface="+mn-lt"/>
              </a:rPr>
              <a:t>	</a:t>
            </a:r>
            <a:r>
              <a:rPr lang="en-US" sz="1600" b="1" dirty="0" err="1" smtClean="0">
                <a:latin typeface="+mn-lt"/>
              </a:rPr>
              <a:t>ResultSet</a:t>
            </a:r>
            <a:r>
              <a:rPr lang="en-US" sz="1600" b="1" dirty="0" smtClean="0">
                <a:latin typeface="+mn-lt"/>
              </a:rPr>
              <a:t>    </a:t>
            </a:r>
            <a:r>
              <a:rPr lang="en-US" sz="1600" b="1" dirty="0" err="1" smtClean="0">
                <a:latin typeface="+mn-lt"/>
              </a:rPr>
              <a:t>rs</a:t>
            </a:r>
            <a:r>
              <a:rPr lang="en-US" sz="1600" b="1" dirty="0" smtClean="0">
                <a:latin typeface="+mn-lt"/>
              </a:rPr>
              <a:t>=</a:t>
            </a:r>
            <a:r>
              <a:rPr lang="en-US" sz="1600" b="1" dirty="0" err="1" smtClean="0">
                <a:latin typeface="+mn-lt"/>
              </a:rPr>
              <a:t>stmt.executeQuery</a:t>
            </a:r>
            <a:r>
              <a:rPr lang="en-US" sz="1600" b="1" dirty="0" smtClean="0">
                <a:latin typeface="+mn-lt"/>
              </a:rPr>
              <a:t>("select * from student");  </a:t>
            </a:r>
          </a:p>
          <a:p>
            <a:pPr>
              <a:buNone/>
            </a:pPr>
            <a:r>
              <a:rPr lang="en-US" sz="1600" b="1" dirty="0" smtClean="0">
                <a:latin typeface="+mn-lt"/>
              </a:rPr>
              <a:t>	</a:t>
            </a:r>
            <a:r>
              <a:rPr lang="en-US" sz="1600" b="1" dirty="0" err="1" smtClean="0">
                <a:latin typeface="+mn-lt"/>
              </a:rPr>
              <a:t>System.out.println</a:t>
            </a:r>
            <a:r>
              <a:rPr lang="en-US" sz="1600" b="1" dirty="0" smtClean="0">
                <a:latin typeface="+mn-lt"/>
              </a:rPr>
              <a:t>("Values from student table are:");</a:t>
            </a:r>
            <a:endParaRPr lang="en-US" sz="1600" b="1" dirty="0">
              <a:latin typeface="+mn-l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924800" cy="609600"/>
          </a:xfrm>
        </p:spPr>
        <p:txBody>
          <a:bodyPr/>
          <a:lstStyle/>
          <a:p>
            <a:r>
              <a:rPr lang="en-US" sz="3600" dirty="0" smtClean="0">
                <a:solidFill>
                  <a:srgbClr val="FF0000"/>
                </a:solidFill>
                <a:latin typeface="Calibri"/>
              </a:rPr>
              <a:t>JDBC Examples</a:t>
            </a:r>
            <a:endParaRPr lang="en-US" dirty="0"/>
          </a:p>
        </p:txBody>
      </p:sp>
      <p:sp>
        <p:nvSpPr>
          <p:cNvPr id="3" name="Content Placeholder 2"/>
          <p:cNvSpPr>
            <a:spLocks noGrp="1"/>
          </p:cNvSpPr>
          <p:nvPr>
            <p:ph idx="1"/>
          </p:nvPr>
        </p:nvSpPr>
        <p:spPr>
          <a:xfrm>
            <a:off x="304800" y="1524000"/>
            <a:ext cx="8458200" cy="4495800"/>
          </a:xfrm>
        </p:spPr>
        <p:txBody>
          <a:bodyPr>
            <a:noAutofit/>
          </a:bodyPr>
          <a:lstStyle/>
          <a:p>
            <a:pPr>
              <a:buNone/>
            </a:pPr>
            <a:r>
              <a:rPr lang="en-US" sz="1600" b="1" dirty="0" smtClean="0">
                <a:latin typeface="+mn-lt"/>
              </a:rPr>
              <a:t>while(</a:t>
            </a:r>
            <a:r>
              <a:rPr lang="en-US" sz="1600" b="1" dirty="0" err="1" smtClean="0">
                <a:latin typeface="+mn-lt"/>
              </a:rPr>
              <a:t>rs.next</a:t>
            </a:r>
            <a:r>
              <a:rPr lang="en-US" sz="1600" b="1" dirty="0" smtClean="0">
                <a:latin typeface="+mn-lt"/>
              </a:rPr>
              <a:t>( ))</a:t>
            </a:r>
          </a:p>
          <a:p>
            <a:pPr>
              <a:buNone/>
            </a:pPr>
            <a:r>
              <a:rPr lang="en-US" sz="1600" b="1" dirty="0" smtClean="0">
                <a:latin typeface="+mn-lt"/>
              </a:rPr>
              <a:t>	  </a:t>
            </a:r>
            <a:r>
              <a:rPr lang="en-US" sz="1600" b="1" dirty="0" err="1" smtClean="0">
                <a:latin typeface="+mn-lt"/>
              </a:rPr>
              <a:t>System.out.println</a:t>
            </a:r>
            <a:r>
              <a:rPr lang="en-US" sz="1600" b="1" dirty="0" smtClean="0">
                <a:latin typeface="+mn-lt"/>
              </a:rPr>
              <a:t>(</a:t>
            </a:r>
            <a:r>
              <a:rPr lang="en-US" sz="1600" b="1" dirty="0" err="1" smtClean="0">
                <a:latin typeface="+mn-lt"/>
              </a:rPr>
              <a:t>rs.getString</a:t>
            </a:r>
            <a:r>
              <a:rPr lang="en-US" sz="1600" b="1" dirty="0" smtClean="0">
                <a:latin typeface="+mn-lt"/>
              </a:rPr>
              <a:t>(1)+" "+</a:t>
            </a:r>
            <a:r>
              <a:rPr lang="en-US" sz="1600" b="1" dirty="0" err="1" smtClean="0">
                <a:latin typeface="+mn-lt"/>
              </a:rPr>
              <a:t>rs.getString</a:t>
            </a:r>
            <a:r>
              <a:rPr lang="en-US" sz="1600" b="1" dirty="0" smtClean="0">
                <a:latin typeface="+mn-lt"/>
              </a:rPr>
              <a:t>(2)+" "+</a:t>
            </a:r>
            <a:r>
              <a:rPr lang="en-US" sz="1600" b="1" dirty="0" err="1" smtClean="0">
                <a:latin typeface="+mn-lt"/>
              </a:rPr>
              <a:t>rs.getDate</a:t>
            </a:r>
            <a:r>
              <a:rPr lang="en-US" sz="1600" b="1" dirty="0" smtClean="0">
                <a:latin typeface="+mn-lt"/>
              </a:rPr>
              <a:t>(3)+" "+</a:t>
            </a:r>
            <a:r>
              <a:rPr lang="en-US" sz="1600" b="1" dirty="0" err="1" smtClean="0">
                <a:latin typeface="+mn-lt"/>
              </a:rPr>
              <a:t>rs.getFloat</a:t>
            </a:r>
            <a:r>
              <a:rPr lang="en-US" sz="1600" b="1" dirty="0" smtClean="0">
                <a:latin typeface="+mn-lt"/>
              </a:rPr>
              <a:t>(4));  </a:t>
            </a:r>
          </a:p>
          <a:p>
            <a:pPr>
              <a:buNone/>
            </a:pPr>
            <a:r>
              <a:rPr lang="en-US" sz="1600" b="1" dirty="0" smtClean="0">
                <a:latin typeface="+mn-lt"/>
              </a:rPr>
              <a:t>  			//step5 close the connection object  </a:t>
            </a:r>
          </a:p>
          <a:p>
            <a:pPr>
              <a:buNone/>
            </a:pPr>
            <a:r>
              <a:rPr lang="en-US" sz="1600" b="1" dirty="0" smtClean="0">
                <a:latin typeface="+mn-lt"/>
              </a:rPr>
              <a:t>	</a:t>
            </a:r>
            <a:r>
              <a:rPr lang="en-US" sz="1600" b="1" dirty="0" err="1" smtClean="0">
                <a:latin typeface="+mn-lt"/>
              </a:rPr>
              <a:t>con.close</a:t>
            </a:r>
            <a:r>
              <a:rPr lang="en-US" sz="1600" b="1" dirty="0" smtClean="0">
                <a:latin typeface="+mn-lt"/>
              </a:rPr>
              <a:t>( );  </a:t>
            </a:r>
          </a:p>
          <a:p>
            <a:pPr>
              <a:buNone/>
            </a:pPr>
            <a:r>
              <a:rPr lang="en-US" sz="1600" b="1" dirty="0" smtClean="0">
                <a:latin typeface="+mn-lt"/>
              </a:rPr>
              <a:t>  }</a:t>
            </a:r>
          </a:p>
          <a:p>
            <a:pPr>
              <a:buNone/>
            </a:pPr>
            <a:r>
              <a:rPr lang="en-US" sz="1600" b="1" dirty="0" smtClean="0">
                <a:latin typeface="+mn-lt"/>
              </a:rPr>
              <a:t>	catch(Exception  e)</a:t>
            </a:r>
          </a:p>
          <a:p>
            <a:pPr>
              <a:buNone/>
            </a:pPr>
            <a:r>
              <a:rPr lang="en-US" sz="1600" b="1" dirty="0" smtClean="0">
                <a:latin typeface="+mn-lt"/>
              </a:rPr>
              <a:t>	{ </a:t>
            </a:r>
          </a:p>
          <a:p>
            <a:pPr>
              <a:buNone/>
            </a:pPr>
            <a:r>
              <a:rPr lang="en-US" sz="1600" b="1" dirty="0" smtClean="0">
                <a:latin typeface="+mn-lt"/>
              </a:rPr>
              <a:t>	</a:t>
            </a:r>
            <a:r>
              <a:rPr lang="en-US" sz="1600" b="1" dirty="0" err="1" smtClean="0">
                <a:latin typeface="+mn-lt"/>
              </a:rPr>
              <a:t>System.out.println</a:t>
            </a:r>
            <a:r>
              <a:rPr lang="en-US" sz="1600" b="1" dirty="0" smtClean="0">
                <a:latin typeface="+mn-lt"/>
              </a:rPr>
              <a:t>(e);</a:t>
            </a:r>
          </a:p>
          <a:p>
            <a:pPr>
              <a:buNone/>
            </a:pPr>
            <a:r>
              <a:rPr lang="en-US" sz="1600" b="1" dirty="0" smtClean="0">
                <a:latin typeface="+mn-lt"/>
              </a:rPr>
              <a:t>	}  </a:t>
            </a:r>
          </a:p>
          <a:p>
            <a:pPr>
              <a:buNone/>
            </a:pPr>
            <a:r>
              <a:rPr lang="en-US" sz="1600" b="1" dirty="0" smtClean="0">
                <a:latin typeface="+mn-lt"/>
              </a:rPr>
              <a:t>  }  </a:t>
            </a:r>
          </a:p>
          <a:p>
            <a:pPr>
              <a:buNone/>
            </a:pPr>
            <a:r>
              <a:rPr lang="en-US" sz="1600" b="1" dirty="0" smtClean="0">
                <a:latin typeface="+mn-lt"/>
              </a:rPr>
              <a:t>} </a:t>
            </a:r>
            <a:endParaRPr lang="en-US" sz="1600" b="1" dirty="0">
              <a:latin typeface="+mn-l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924800" cy="609600"/>
          </a:xfrm>
        </p:spPr>
        <p:txBody>
          <a:bodyPr/>
          <a:lstStyle/>
          <a:p>
            <a:r>
              <a:rPr lang="en-US" sz="3600" dirty="0" smtClean="0">
                <a:solidFill>
                  <a:srgbClr val="FF0000"/>
                </a:solidFill>
                <a:latin typeface="Calibri"/>
              </a:rPr>
              <a:t>JDBC Examples</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457200" y="2209800"/>
            <a:ext cx="8381389" cy="3533775"/>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p:cNvSpPr/>
          <p:nvPr/>
        </p:nvSpPr>
        <p:spPr>
          <a:xfrm>
            <a:off x="457200" y="1600200"/>
            <a:ext cx="992579" cy="369332"/>
          </a:xfrm>
          <a:prstGeom prst="rect">
            <a:avLst/>
          </a:prstGeom>
        </p:spPr>
        <p:txBody>
          <a:bodyPr wrap="none">
            <a:spAutoFit/>
          </a:bodyPr>
          <a:lstStyle/>
          <a:p>
            <a:r>
              <a:rPr lang="en-US" b="1" dirty="0" smtClean="0">
                <a:solidFill>
                  <a:srgbClr val="FF0000"/>
                </a:solidFill>
              </a:rPr>
              <a:t>OUTPUT</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924800" cy="609600"/>
          </a:xfrm>
        </p:spPr>
        <p:txBody>
          <a:bodyPr/>
          <a:lstStyle/>
          <a:p>
            <a:r>
              <a:rPr lang="en-US" sz="3600" dirty="0" smtClean="0">
                <a:solidFill>
                  <a:srgbClr val="FF0000"/>
                </a:solidFill>
                <a:latin typeface="Calibri"/>
              </a:rPr>
              <a:t>JDBC Examples</a:t>
            </a:r>
            <a:endParaRPr lang="en-US" dirty="0"/>
          </a:p>
        </p:txBody>
      </p:sp>
      <p:sp>
        <p:nvSpPr>
          <p:cNvPr id="3" name="Content Placeholder 2"/>
          <p:cNvSpPr>
            <a:spLocks noGrp="1"/>
          </p:cNvSpPr>
          <p:nvPr>
            <p:ph idx="1"/>
          </p:nvPr>
        </p:nvSpPr>
        <p:spPr>
          <a:xfrm>
            <a:off x="381000" y="1371600"/>
            <a:ext cx="8458200" cy="4648200"/>
          </a:xfrm>
        </p:spPr>
        <p:txBody>
          <a:bodyPr/>
          <a:lstStyle/>
          <a:p>
            <a:r>
              <a:rPr lang="en-US" b="1" dirty="0" smtClean="0">
                <a:solidFill>
                  <a:srgbClr val="FF0000"/>
                </a:solidFill>
                <a:latin typeface="+mn-lt"/>
              </a:rPr>
              <a:t>Login application using Java Swings and Oracle</a:t>
            </a:r>
          </a:p>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2133600" y="1905000"/>
            <a:ext cx="2819400" cy="2076450"/>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pic>
        <p:nvPicPr>
          <p:cNvPr id="2051" name="Picture 3"/>
          <p:cNvPicPr>
            <a:picLocks noChangeAspect="1" noChangeArrowheads="1"/>
          </p:cNvPicPr>
          <p:nvPr/>
        </p:nvPicPr>
        <p:blipFill>
          <a:blip r:embed="rId3" cstate="print"/>
          <a:srcRect/>
          <a:stretch>
            <a:fillRect/>
          </a:stretch>
        </p:blipFill>
        <p:spPr bwMode="auto">
          <a:xfrm>
            <a:off x="5410200" y="1905000"/>
            <a:ext cx="2762250" cy="2038350"/>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pic>
        <p:nvPicPr>
          <p:cNvPr id="2052" name="Picture 4"/>
          <p:cNvPicPr>
            <a:picLocks noChangeAspect="1" noChangeArrowheads="1"/>
          </p:cNvPicPr>
          <p:nvPr/>
        </p:nvPicPr>
        <p:blipFill>
          <a:blip r:embed="rId4" cstate="print"/>
          <a:srcRect/>
          <a:stretch>
            <a:fillRect/>
          </a:stretch>
        </p:blipFill>
        <p:spPr bwMode="auto">
          <a:xfrm>
            <a:off x="2209800" y="4191000"/>
            <a:ext cx="2800350" cy="2047875"/>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pic>
        <p:nvPicPr>
          <p:cNvPr id="2053" name="Picture 5"/>
          <p:cNvPicPr>
            <a:picLocks noChangeAspect="1" noChangeArrowheads="1"/>
          </p:cNvPicPr>
          <p:nvPr/>
        </p:nvPicPr>
        <p:blipFill>
          <a:blip r:embed="rId5" cstate="print"/>
          <a:srcRect/>
          <a:stretch>
            <a:fillRect/>
          </a:stretch>
        </p:blipFill>
        <p:spPr bwMode="auto">
          <a:xfrm>
            <a:off x="4267200" y="4953000"/>
            <a:ext cx="2600325" cy="1190625"/>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924800" cy="609600"/>
          </a:xfrm>
        </p:spPr>
        <p:txBody>
          <a:bodyPr/>
          <a:lstStyle/>
          <a:p>
            <a:r>
              <a:rPr lang="en-US" sz="3600" dirty="0" smtClean="0">
                <a:solidFill>
                  <a:srgbClr val="FF0000"/>
                </a:solidFill>
                <a:latin typeface="Calibri"/>
              </a:rPr>
              <a:t>JDBC Examples</a:t>
            </a:r>
            <a:endParaRPr lang="en-US" dirty="0"/>
          </a:p>
        </p:txBody>
      </p:sp>
      <p:sp>
        <p:nvSpPr>
          <p:cNvPr id="3" name="Content Placeholder 2"/>
          <p:cNvSpPr>
            <a:spLocks noGrp="1"/>
          </p:cNvSpPr>
          <p:nvPr>
            <p:ph idx="1"/>
          </p:nvPr>
        </p:nvSpPr>
        <p:spPr>
          <a:xfrm>
            <a:off x="1066800" y="1295400"/>
            <a:ext cx="7543800" cy="4953000"/>
          </a:xfrm>
        </p:spPr>
        <p:txBody>
          <a:bodyPr>
            <a:normAutofit fontScale="25000" lnSpcReduction="20000"/>
          </a:bodyPr>
          <a:lstStyle/>
          <a:p>
            <a:pPr>
              <a:buNone/>
            </a:pPr>
            <a:r>
              <a:rPr lang="en-US" sz="2500" b="1" dirty="0" smtClean="0">
                <a:latin typeface="+mn-lt"/>
              </a:rPr>
              <a:t>import </a:t>
            </a:r>
            <a:r>
              <a:rPr lang="en-US" sz="2500" b="1" dirty="0" err="1" smtClean="0">
                <a:latin typeface="+mn-lt"/>
              </a:rPr>
              <a:t>javax.swing</a:t>
            </a:r>
            <a:r>
              <a:rPr lang="en-US" sz="2500" b="1" dirty="0" smtClean="0">
                <a:latin typeface="+mn-lt"/>
              </a:rPr>
              <a:t>.*;</a:t>
            </a:r>
          </a:p>
          <a:p>
            <a:pPr>
              <a:buNone/>
            </a:pPr>
            <a:r>
              <a:rPr lang="en-US" sz="2500" b="1" dirty="0" smtClean="0">
                <a:latin typeface="+mn-lt"/>
              </a:rPr>
              <a:t>import java.sql.*;</a:t>
            </a:r>
          </a:p>
          <a:p>
            <a:pPr>
              <a:buNone/>
            </a:pPr>
            <a:r>
              <a:rPr lang="en-US" sz="2500" b="1" dirty="0" smtClean="0">
                <a:latin typeface="+mn-lt"/>
              </a:rPr>
              <a:t>import java.awt.*;</a:t>
            </a:r>
          </a:p>
          <a:p>
            <a:pPr>
              <a:buNone/>
            </a:pPr>
            <a:r>
              <a:rPr lang="en-US" sz="2500" b="1" dirty="0" smtClean="0">
                <a:latin typeface="+mn-lt"/>
              </a:rPr>
              <a:t>import </a:t>
            </a:r>
            <a:r>
              <a:rPr lang="en-US" sz="2500" b="1" dirty="0" err="1" smtClean="0">
                <a:latin typeface="+mn-lt"/>
              </a:rPr>
              <a:t>java.awt.event</a:t>
            </a:r>
            <a:r>
              <a:rPr lang="en-US" sz="2500" b="1" dirty="0" smtClean="0">
                <a:latin typeface="+mn-lt"/>
              </a:rPr>
              <a:t>.*;</a:t>
            </a:r>
          </a:p>
          <a:p>
            <a:pPr>
              <a:buNone/>
            </a:pPr>
            <a:r>
              <a:rPr lang="en-US" sz="2500" b="1" dirty="0" smtClean="0">
                <a:latin typeface="+mn-lt"/>
              </a:rPr>
              <a:t>class </a:t>
            </a:r>
            <a:r>
              <a:rPr lang="en-US" sz="2500" b="1" dirty="0" err="1" smtClean="0">
                <a:latin typeface="+mn-lt"/>
              </a:rPr>
              <a:t>logindemo</a:t>
            </a:r>
            <a:r>
              <a:rPr lang="en-US" sz="2500" b="1" dirty="0" smtClean="0">
                <a:latin typeface="+mn-lt"/>
              </a:rPr>
              <a:t> extends </a:t>
            </a:r>
            <a:r>
              <a:rPr lang="en-US" sz="2500" b="1" dirty="0" err="1" smtClean="0">
                <a:latin typeface="+mn-lt"/>
              </a:rPr>
              <a:t>JFrame</a:t>
            </a:r>
            <a:r>
              <a:rPr lang="en-US" sz="2500" b="1" dirty="0" smtClean="0">
                <a:latin typeface="+mn-lt"/>
              </a:rPr>
              <a:t> implements </a:t>
            </a:r>
            <a:r>
              <a:rPr lang="en-US" sz="2500" b="1" dirty="0" err="1" smtClean="0">
                <a:latin typeface="+mn-lt"/>
              </a:rPr>
              <a:t>ActionListener</a:t>
            </a:r>
            <a:endParaRPr lang="en-US" sz="2500" b="1" dirty="0" smtClean="0">
              <a:latin typeface="+mn-lt"/>
            </a:endParaRPr>
          </a:p>
          <a:p>
            <a:pPr>
              <a:buNone/>
            </a:pPr>
            <a:r>
              <a:rPr lang="en-US" sz="2500" b="1" dirty="0" smtClean="0">
                <a:latin typeface="+mn-lt"/>
              </a:rPr>
              <a:t>{</a:t>
            </a:r>
          </a:p>
          <a:p>
            <a:pPr>
              <a:buNone/>
            </a:pPr>
            <a:r>
              <a:rPr lang="en-US" sz="2500" b="1" dirty="0" smtClean="0">
                <a:latin typeface="+mn-lt"/>
              </a:rPr>
              <a:t>	</a:t>
            </a:r>
            <a:r>
              <a:rPr lang="en-US" sz="2500" b="1" dirty="0" err="1" smtClean="0">
                <a:latin typeface="+mn-lt"/>
              </a:rPr>
              <a:t>JButton</a:t>
            </a:r>
            <a:r>
              <a:rPr lang="en-US" sz="2500" b="1" dirty="0" smtClean="0">
                <a:latin typeface="+mn-lt"/>
              </a:rPr>
              <a:t> b1;</a:t>
            </a:r>
          </a:p>
          <a:p>
            <a:pPr>
              <a:buNone/>
            </a:pPr>
            <a:r>
              <a:rPr lang="en-US" sz="2500" b="1" dirty="0" smtClean="0">
                <a:latin typeface="+mn-lt"/>
              </a:rPr>
              <a:t>	</a:t>
            </a:r>
            <a:r>
              <a:rPr lang="en-US" sz="2500" b="1" dirty="0" err="1" smtClean="0">
                <a:latin typeface="+mn-lt"/>
              </a:rPr>
              <a:t>JLabel</a:t>
            </a:r>
            <a:r>
              <a:rPr lang="en-US" sz="2500" b="1" dirty="0" smtClean="0">
                <a:latin typeface="+mn-lt"/>
              </a:rPr>
              <a:t> label1,label2;</a:t>
            </a:r>
          </a:p>
          <a:p>
            <a:pPr>
              <a:buNone/>
            </a:pPr>
            <a:r>
              <a:rPr lang="en-US" sz="2500" b="1" dirty="0" smtClean="0">
                <a:latin typeface="+mn-lt"/>
              </a:rPr>
              <a:t>	</a:t>
            </a:r>
            <a:r>
              <a:rPr lang="en-US" sz="2500" b="1" dirty="0" err="1" smtClean="0">
                <a:latin typeface="+mn-lt"/>
              </a:rPr>
              <a:t>JTextField</a:t>
            </a:r>
            <a:r>
              <a:rPr lang="en-US" sz="2500" b="1" dirty="0" smtClean="0">
                <a:latin typeface="+mn-lt"/>
              </a:rPr>
              <a:t> text1,text2;</a:t>
            </a:r>
          </a:p>
          <a:p>
            <a:pPr>
              <a:buNone/>
            </a:pPr>
            <a:r>
              <a:rPr lang="en-US" sz="2500" b="1" dirty="0" smtClean="0">
                <a:latin typeface="+mn-lt"/>
              </a:rPr>
              <a:t>		</a:t>
            </a:r>
            <a:r>
              <a:rPr lang="en-US" sz="2500" b="1" dirty="0" err="1" smtClean="0">
                <a:latin typeface="+mn-lt"/>
              </a:rPr>
              <a:t>logindemo</a:t>
            </a:r>
            <a:r>
              <a:rPr lang="en-US" sz="2500" b="1" dirty="0" smtClean="0">
                <a:latin typeface="+mn-lt"/>
              </a:rPr>
              <a:t>( )</a:t>
            </a:r>
          </a:p>
          <a:p>
            <a:pPr>
              <a:buNone/>
            </a:pPr>
            <a:r>
              <a:rPr lang="en-US" sz="2500" b="1" dirty="0" smtClean="0">
                <a:latin typeface="+mn-lt"/>
              </a:rPr>
              <a:t>		{	</a:t>
            </a:r>
            <a:r>
              <a:rPr lang="en-US" sz="2500" b="1" dirty="0" err="1" smtClean="0">
                <a:latin typeface="+mn-lt"/>
              </a:rPr>
              <a:t>setTitle</a:t>
            </a:r>
            <a:r>
              <a:rPr lang="en-US" sz="2500" b="1" dirty="0" smtClean="0">
                <a:latin typeface="+mn-lt"/>
              </a:rPr>
              <a:t>("Login Form");</a:t>
            </a:r>
          </a:p>
          <a:p>
            <a:pPr>
              <a:buNone/>
            </a:pPr>
            <a:r>
              <a:rPr lang="en-US" sz="2500" b="1" dirty="0" smtClean="0">
                <a:latin typeface="+mn-lt"/>
              </a:rPr>
              <a:t>			</a:t>
            </a:r>
            <a:r>
              <a:rPr lang="en-US" sz="2500" b="1" dirty="0" err="1" smtClean="0">
                <a:latin typeface="+mn-lt"/>
              </a:rPr>
              <a:t>setLayout</a:t>
            </a:r>
            <a:r>
              <a:rPr lang="en-US" sz="2500" b="1" dirty="0" smtClean="0">
                <a:latin typeface="+mn-lt"/>
              </a:rPr>
              <a:t>(new </a:t>
            </a:r>
            <a:r>
              <a:rPr lang="en-US" sz="2500" b="1" dirty="0" err="1" smtClean="0">
                <a:latin typeface="+mn-lt"/>
              </a:rPr>
              <a:t>FlowLayout</a:t>
            </a:r>
            <a:r>
              <a:rPr lang="en-US" sz="2500" b="1" dirty="0" smtClean="0">
                <a:latin typeface="+mn-lt"/>
              </a:rPr>
              <a:t>(FlowLayout.CENTER,20,30));</a:t>
            </a:r>
          </a:p>
          <a:p>
            <a:pPr>
              <a:buNone/>
            </a:pPr>
            <a:r>
              <a:rPr lang="en-US" sz="2500" b="1" dirty="0" smtClean="0">
                <a:latin typeface="+mn-lt"/>
              </a:rPr>
              <a:t>			label1 = new   </a:t>
            </a:r>
            <a:r>
              <a:rPr lang="en-US" sz="2500" b="1" dirty="0" err="1" smtClean="0">
                <a:latin typeface="+mn-lt"/>
              </a:rPr>
              <a:t>JLabel</a:t>
            </a:r>
            <a:r>
              <a:rPr lang="en-US" sz="2500" b="1" dirty="0" smtClean="0">
                <a:latin typeface="+mn-lt"/>
              </a:rPr>
              <a:t>("Username:");</a:t>
            </a:r>
          </a:p>
          <a:p>
            <a:pPr>
              <a:buNone/>
            </a:pPr>
            <a:r>
              <a:rPr lang="en-US" sz="2500" b="1" dirty="0" smtClean="0">
                <a:latin typeface="+mn-lt"/>
              </a:rPr>
              <a:t>			add(label1);</a:t>
            </a:r>
          </a:p>
          <a:p>
            <a:pPr>
              <a:buNone/>
            </a:pPr>
            <a:r>
              <a:rPr lang="en-US" sz="2500" b="1" dirty="0" smtClean="0">
                <a:latin typeface="+mn-lt"/>
              </a:rPr>
              <a:t>			text1 = new    </a:t>
            </a:r>
            <a:r>
              <a:rPr lang="en-US" sz="2500" b="1" dirty="0" err="1" smtClean="0">
                <a:latin typeface="+mn-lt"/>
              </a:rPr>
              <a:t>JTextField</a:t>
            </a:r>
            <a:r>
              <a:rPr lang="en-US" sz="2500" b="1" dirty="0" smtClean="0">
                <a:latin typeface="+mn-lt"/>
              </a:rPr>
              <a:t>(15);</a:t>
            </a:r>
          </a:p>
          <a:p>
            <a:pPr>
              <a:buNone/>
            </a:pPr>
            <a:r>
              <a:rPr lang="en-US" sz="2500" b="1" dirty="0" smtClean="0">
                <a:latin typeface="+mn-lt"/>
              </a:rPr>
              <a:t>			add(text1);</a:t>
            </a:r>
          </a:p>
          <a:p>
            <a:pPr>
              <a:buNone/>
            </a:pPr>
            <a:r>
              <a:rPr lang="en-US" sz="2500" b="1" dirty="0" smtClean="0">
                <a:latin typeface="+mn-lt"/>
              </a:rPr>
              <a:t>			label2 = new  </a:t>
            </a:r>
            <a:r>
              <a:rPr lang="en-US" sz="2500" b="1" dirty="0" err="1" smtClean="0">
                <a:latin typeface="+mn-lt"/>
              </a:rPr>
              <a:t>JLabel</a:t>
            </a:r>
            <a:r>
              <a:rPr lang="en-US" sz="2500" b="1" dirty="0" smtClean="0">
                <a:latin typeface="+mn-lt"/>
              </a:rPr>
              <a:t>("Password:");</a:t>
            </a:r>
          </a:p>
          <a:p>
            <a:pPr>
              <a:buNone/>
            </a:pPr>
            <a:r>
              <a:rPr lang="en-US" sz="2500" b="1" dirty="0" smtClean="0">
                <a:latin typeface="+mn-lt"/>
              </a:rPr>
              <a:t>			add(label2);</a:t>
            </a:r>
          </a:p>
          <a:p>
            <a:pPr>
              <a:buNone/>
            </a:pPr>
            <a:r>
              <a:rPr lang="en-US" sz="2500" b="1" dirty="0" smtClean="0">
                <a:latin typeface="+mn-lt"/>
              </a:rPr>
              <a:t>			text2 = new    </a:t>
            </a:r>
            <a:r>
              <a:rPr lang="en-US" sz="2500" b="1" dirty="0" err="1" smtClean="0">
                <a:latin typeface="+mn-lt"/>
              </a:rPr>
              <a:t>JPasswordField</a:t>
            </a:r>
            <a:r>
              <a:rPr lang="en-US" sz="2500" b="1" dirty="0" smtClean="0">
                <a:latin typeface="+mn-lt"/>
              </a:rPr>
              <a:t>(15);</a:t>
            </a:r>
          </a:p>
          <a:p>
            <a:pPr>
              <a:buNone/>
            </a:pPr>
            <a:r>
              <a:rPr lang="en-US" sz="2500" b="1" dirty="0" smtClean="0">
                <a:latin typeface="+mn-lt"/>
              </a:rPr>
              <a:t>			add(text2);</a:t>
            </a:r>
          </a:p>
          <a:p>
            <a:pPr>
              <a:buNone/>
            </a:pPr>
            <a:r>
              <a:rPr lang="en-US" sz="2500" b="1" dirty="0" smtClean="0">
                <a:latin typeface="+mn-lt"/>
              </a:rPr>
              <a:t>			b1=new </a:t>
            </a:r>
            <a:r>
              <a:rPr lang="en-US" sz="2500" b="1" dirty="0" err="1" smtClean="0">
                <a:latin typeface="+mn-lt"/>
              </a:rPr>
              <a:t>JButton</a:t>
            </a:r>
            <a:r>
              <a:rPr lang="en-US" sz="2500" b="1" dirty="0" smtClean="0">
                <a:latin typeface="+mn-lt"/>
              </a:rPr>
              <a:t>("SUBMIT");</a:t>
            </a:r>
          </a:p>
          <a:p>
            <a:pPr>
              <a:buNone/>
            </a:pPr>
            <a:r>
              <a:rPr lang="en-US" sz="2500" b="1" dirty="0" smtClean="0">
                <a:latin typeface="+mn-lt"/>
              </a:rPr>
              <a:t>			add(b1);</a:t>
            </a:r>
          </a:p>
          <a:p>
            <a:pPr>
              <a:buNone/>
            </a:pPr>
            <a:r>
              <a:rPr lang="en-US" sz="2500" b="1" dirty="0" smtClean="0">
                <a:latin typeface="+mn-lt"/>
              </a:rPr>
              <a:t>			b1.addActionListener(this);</a:t>
            </a:r>
          </a:p>
          <a:p>
            <a:pPr>
              <a:buNone/>
            </a:pPr>
            <a:r>
              <a:rPr lang="en-US" sz="2500" b="1" dirty="0" smtClean="0">
                <a:latin typeface="+mn-lt"/>
              </a:rPr>
              <a:t>			</a:t>
            </a:r>
            <a:r>
              <a:rPr lang="en-US" sz="2500" b="1" dirty="0" err="1" smtClean="0">
                <a:latin typeface="+mn-lt"/>
              </a:rPr>
              <a:t>setVisible</a:t>
            </a:r>
            <a:r>
              <a:rPr lang="en-US" sz="2500" b="1" dirty="0" smtClean="0">
                <a:latin typeface="+mn-lt"/>
              </a:rPr>
              <a:t>(true);</a:t>
            </a:r>
          </a:p>
          <a:p>
            <a:pPr>
              <a:buNone/>
            </a:pPr>
            <a:r>
              <a:rPr lang="en-US" sz="2500" b="1" dirty="0" smtClean="0">
                <a:latin typeface="+mn-lt"/>
              </a:rPr>
              <a:t>			</a:t>
            </a:r>
            <a:r>
              <a:rPr lang="en-US" sz="2500" b="1" dirty="0" err="1" smtClean="0">
                <a:latin typeface="+mn-lt"/>
              </a:rPr>
              <a:t>setSize</a:t>
            </a:r>
            <a:r>
              <a:rPr lang="en-US" sz="2500" b="1" dirty="0" smtClean="0">
                <a:latin typeface="+mn-lt"/>
              </a:rPr>
              <a:t>(300,220);</a:t>
            </a:r>
          </a:p>
          <a:p>
            <a:pPr>
              <a:buNone/>
            </a:pPr>
            <a:r>
              <a:rPr lang="en-US" sz="2500" b="1" dirty="0" smtClean="0">
                <a:latin typeface="+mn-lt"/>
              </a:rPr>
              <a:t>			</a:t>
            </a:r>
            <a:r>
              <a:rPr lang="en-US" sz="2500" b="1" dirty="0" err="1" smtClean="0">
                <a:latin typeface="+mn-lt"/>
              </a:rPr>
              <a:t>setDefaultCloseOperation</a:t>
            </a:r>
            <a:r>
              <a:rPr lang="en-US" sz="2500" b="1" dirty="0" smtClean="0">
                <a:latin typeface="+mn-lt"/>
              </a:rPr>
              <a:t>(</a:t>
            </a:r>
            <a:r>
              <a:rPr lang="en-US" sz="2500" b="1" dirty="0" err="1" smtClean="0">
                <a:latin typeface="+mn-lt"/>
              </a:rPr>
              <a:t>JFrame.EXIT_ON_CLOSE</a:t>
            </a:r>
            <a:r>
              <a:rPr lang="en-US" sz="2500" b="1" dirty="0" smtClean="0">
                <a:latin typeface="+mn-lt"/>
              </a:rPr>
              <a:t>);		}</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609600"/>
            <a:ext cx="7162800" cy="609600"/>
          </a:xfrm>
        </p:spPr>
        <p:txBody>
          <a:bodyPr/>
          <a:lstStyle/>
          <a:p>
            <a:r>
              <a:rPr lang="en-US" sz="3600" dirty="0" smtClean="0">
                <a:solidFill>
                  <a:srgbClr val="FF0000"/>
                </a:solidFill>
                <a:latin typeface="Calibri"/>
              </a:rPr>
              <a:t>JDBC Examples</a:t>
            </a:r>
            <a:endParaRPr lang="en-US" dirty="0"/>
          </a:p>
        </p:txBody>
      </p:sp>
      <p:sp>
        <p:nvSpPr>
          <p:cNvPr id="3" name="Content Placeholder 2"/>
          <p:cNvSpPr>
            <a:spLocks noGrp="1"/>
          </p:cNvSpPr>
          <p:nvPr>
            <p:ph idx="1"/>
          </p:nvPr>
        </p:nvSpPr>
        <p:spPr>
          <a:xfrm>
            <a:off x="457200" y="1524000"/>
            <a:ext cx="8001000" cy="4495800"/>
          </a:xfrm>
        </p:spPr>
        <p:txBody>
          <a:bodyPr>
            <a:normAutofit fontScale="92500" lnSpcReduction="10000"/>
          </a:bodyPr>
          <a:lstStyle/>
          <a:p>
            <a:pPr algn="just">
              <a:buNone/>
            </a:pPr>
            <a:r>
              <a:rPr lang="en-US" sz="1200" b="1" dirty="0" smtClean="0">
                <a:latin typeface="+mn-lt"/>
              </a:rPr>
              <a:t>public void </a:t>
            </a:r>
            <a:r>
              <a:rPr lang="en-US" sz="1200" b="1" dirty="0" err="1" smtClean="0">
                <a:latin typeface="+mn-lt"/>
              </a:rPr>
              <a:t>actionPerformed</a:t>
            </a:r>
            <a:r>
              <a:rPr lang="en-US" sz="1200" b="1" dirty="0" smtClean="0">
                <a:latin typeface="+mn-lt"/>
              </a:rPr>
              <a:t>(</a:t>
            </a:r>
            <a:r>
              <a:rPr lang="en-US" sz="1200" b="1" dirty="0" err="1" smtClean="0">
                <a:latin typeface="+mn-lt"/>
              </a:rPr>
              <a:t>ActionEvent</a:t>
            </a:r>
            <a:r>
              <a:rPr lang="en-US" sz="1200" b="1" dirty="0" smtClean="0">
                <a:latin typeface="+mn-lt"/>
              </a:rPr>
              <a:t>   </a:t>
            </a:r>
            <a:r>
              <a:rPr lang="en-US" sz="1200" b="1" dirty="0" err="1" smtClean="0">
                <a:latin typeface="+mn-lt"/>
              </a:rPr>
              <a:t>ae</a:t>
            </a:r>
            <a:r>
              <a:rPr lang="en-US" sz="1200" b="1" dirty="0" smtClean="0">
                <a:latin typeface="+mn-lt"/>
              </a:rPr>
              <a:t>)</a:t>
            </a:r>
          </a:p>
          <a:p>
            <a:pPr algn="just">
              <a:buNone/>
            </a:pPr>
            <a:r>
              <a:rPr lang="en-US" sz="1200" b="1" dirty="0" smtClean="0">
                <a:latin typeface="+mn-lt"/>
              </a:rPr>
              <a:t>{</a:t>
            </a:r>
          </a:p>
          <a:p>
            <a:pPr algn="just">
              <a:buNone/>
            </a:pPr>
            <a:r>
              <a:rPr lang="en-US" sz="1200" b="1" dirty="0" smtClean="0">
                <a:latin typeface="+mn-lt"/>
              </a:rPr>
              <a:t>	String    value1=text1.getText();</a:t>
            </a:r>
          </a:p>
          <a:p>
            <a:pPr algn="just">
              <a:buNone/>
            </a:pPr>
            <a:r>
              <a:rPr lang="en-US" sz="1200" b="1" dirty="0" smtClean="0">
                <a:latin typeface="+mn-lt"/>
              </a:rPr>
              <a:t>	String    value2=text2.getText();</a:t>
            </a:r>
          </a:p>
          <a:p>
            <a:pPr algn="just">
              <a:buNone/>
            </a:pPr>
            <a:r>
              <a:rPr lang="en-US" sz="1200" b="1" dirty="0" smtClean="0">
                <a:latin typeface="+mn-lt"/>
              </a:rPr>
              <a:t>try</a:t>
            </a:r>
          </a:p>
          <a:p>
            <a:pPr algn="just">
              <a:buNone/>
            </a:pPr>
            <a:r>
              <a:rPr lang="en-US" sz="1200" b="1" dirty="0" smtClean="0">
                <a:latin typeface="+mn-lt"/>
              </a:rPr>
              <a:t>	{</a:t>
            </a:r>
          </a:p>
          <a:p>
            <a:pPr algn="just">
              <a:buNone/>
            </a:pPr>
            <a:r>
              <a:rPr lang="en-US" sz="1200" b="1" dirty="0" smtClean="0">
                <a:latin typeface="+mn-lt"/>
              </a:rPr>
              <a:t>		</a:t>
            </a:r>
            <a:r>
              <a:rPr lang="en-US" sz="1200" b="1" dirty="0" err="1" smtClean="0">
                <a:latin typeface="+mn-lt"/>
              </a:rPr>
              <a:t>Class.forName</a:t>
            </a:r>
            <a:r>
              <a:rPr lang="en-US" sz="1200" b="1" dirty="0" smtClean="0">
                <a:latin typeface="+mn-lt"/>
              </a:rPr>
              <a:t>("</a:t>
            </a:r>
            <a:r>
              <a:rPr lang="en-US" sz="1200" b="1" dirty="0" err="1" smtClean="0">
                <a:latin typeface="+mn-lt"/>
              </a:rPr>
              <a:t>oracle.jdbc.driver.OracleDriver</a:t>
            </a:r>
            <a:r>
              <a:rPr lang="en-US" sz="1200" b="1" dirty="0" smtClean="0">
                <a:latin typeface="+mn-lt"/>
              </a:rPr>
              <a:t>");</a:t>
            </a:r>
          </a:p>
          <a:p>
            <a:pPr algn="just">
              <a:buNone/>
            </a:pPr>
            <a:r>
              <a:rPr lang="en-US" sz="1200" b="1" dirty="0" smtClean="0">
                <a:latin typeface="+mn-lt"/>
              </a:rPr>
              <a:t>		Connection  con = </a:t>
            </a:r>
            <a:r>
              <a:rPr lang="en-US" sz="1200" b="1" dirty="0" err="1" smtClean="0">
                <a:latin typeface="+mn-lt"/>
              </a:rPr>
              <a:t>DriverManager.getConnection</a:t>
            </a:r>
            <a:r>
              <a:rPr lang="en-US" sz="1200" b="1" dirty="0" smtClean="0">
                <a:latin typeface="+mn-lt"/>
              </a:rPr>
              <a:t>("</a:t>
            </a:r>
            <a:r>
              <a:rPr lang="en-US" sz="1200" b="1" dirty="0" err="1" smtClean="0">
                <a:latin typeface="+mn-lt"/>
              </a:rPr>
              <a:t>jdbc:oracle:thin</a:t>
            </a:r>
            <a:r>
              <a:rPr lang="en-US" sz="1200" b="1" dirty="0" smtClean="0">
                <a:latin typeface="+mn-lt"/>
              </a:rPr>
              <a:t>:@localhost:1521:xe","system","oracle");</a:t>
            </a:r>
          </a:p>
          <a:p>
            <a:pPr algn="just">
              <a:buNone/>
            </a:pPr>
            <a:r>
              <a:rPr lang="en-US" sz="1200" b="1" dirty="0" smtClean="0">
                <a:latin typeface="+mn-lt"/>
              </a:rPr>
              <a:t>		Statement    </a:t>
            </a:r>
            <a:r>
              <a:rPr lang="en-US" sz="1200" b="1" dirty="0" err="1" smtClean="0">
                <a:latin typeface="+mn-lt"/>
              </a:rPr>
              <a:t>st</a:t>
            </a:r>
            <a:r>
              <a:rPr lang="en-US" sz="1200" b="1" dirty="0" smtClean="0">
                <a:latin typeface="+mn-lt"/>
              </a:rPr>
              <a:t>=</a:t>
            </a:r>
            <a:r>
              <a:rPr lang="en-US" sz="1200" b="1" dirty="0" err="1" smtClean="0">
                <a:latin typeface="+mn-lt"/>
              </a:rPr>
              <a:t>con.createStatement</a:t>
            </a:r>
            <a:r>
              <a:rPr lang="en-US" sz="1200" b="1" dirty="0" smtClean="0">
                <a:latin typeface="+mn-lt"/>
              </a:rPr>
              <a:t>();</a:t>
            </a:r>
          </a:p>
          <a:p>
            <a:pPr algn="just">
              <a:buNone/>
            </a:pPr>
            <a:r>
              <a:rPr lang="en-US" sz="1200" b="1" dirty="0" smtClean="0">
                <a:latin typeface="+mn-lt"/>
              </a:rPr>
              <a:t>	</a:t>
            </a:r>
            <a:r>
              <a:rPr lang="en-US" sz="1200" b="1" dirty="0" err="1" smtClean="0">
                <a:latin typeface="+mn-lt"/>
              </a:rPr>
              <a:t>ResultSet</a:t>
            </a:r>
            <a:r>
              <a:rPr lang="en-US" sz="1200" b="1" dirty="0" smtClean="0">
                <a:latin typeface="+mn-lt"/>
              </a:rPr>
              <a:t>   </a:t>
            </a:r>
            <a:r>
              <a:rPr lang="en-US" sz="1200" b="1" dirty="0" err="1" smtClean="0">
                <a:latin typeface="+mn-lt"/>
              </a:rPr>
              <a:t>rs</a:t>
            </a:r>
            <a:r>
              <a:rPr lang="en-US" sz="1200" b="1" dirty="0" smtClean="0">
                <a:latin typeface="+mn-lt"/>
              </a:rPr>
              <a:t>=</a:t>
            </a:r>
            <a:r>
              <a:rPr lang="en-US" sz="1200" b="1" dirty="0" err="1" smtClean="0">
                <a:latin typeface="+mn-lt"/>
              </a:rPr>
              <a:t>st.executeQuery</a:t>
            </a:r>
            <a:r>
              <a:rPr lang="en-US" sz="1200" b="1" dirty="0" smtClean="0">
                <a:latin typeface="+mn-lt"/>
              </a:rPr>
              <a:t>("select * from login where username='"+value1+"'and password='"+value2+"'");</a:t>
            </a:r>
          </a:p>
          <a:p>
            <a:pPr algn="just">
              <a:buNone/>
            </a:pPr>
            <a:r>
              <a:rPr lang="en-US" sz="1200" b="1" dirty="0" smtClean="0">
                <a:latin typeface="+mn-lt"/>
              </a:rPr>
              <a:t>		String    </a:t>
            </a:r>
            <a:r>
              <a:rPr lang="en-US" sz="1200" b="1" dirty="0" err="1" smtClean="0">
                <a:latin typeface="+mn-lt"/>
              </a:rPr>
              <a:t>uname</a:t>
            </a:r>
            <a:r>
              <a:rPr lang="en-US" sz="1200" b="1" dirty="0" smtClean="0">
                <a:latin typeface="+mn-lt"/>
              </a:rPr>
              <a:t>=null;</a:t>
            </a:r>
          </a:p>
          <a:p>
            <a:pPr algn="just">
              <a:buNone/>
            </a:pPr>
            <a:r>
              <a:rPr lang="en-US" sz="1200" b="1" dirty="0" smtClean="0">
                <a:latin typeface="+mn-lt"/>
              </a:rPr>
              <a:t>		String    pass=null;</a:t>
            </a:r>
          </a:p>
          <a:p>
            <a:pPr algn="just">
              <a:buNone/>
            </a:pPr>
            <a:r>
              <a:rPr lang="en-US" sz="1200" b="1" dirty="0" smtClean="0">
                <a:latin typeface="+mn-lt"/>
              </a:rPr>
              <a:t>if(</a:t>
            </a:r>
            <a:r>
              <a:rPr lang="en-US" sz="1200" b="1" dirty="0" err="1" smtClean="0">
                <a:latin typeface="+mn-lt"/>
              </a:rPr>
              <a:t>rs.next</a:t>
            </a:r>
            <a:r>
              <a:rPr lang="en-US" sz="1200" b="1" dirty="0" smtClean="0">
                <a:latin typeface="+mn-lt"/>
              </a:rPr>
              <a:t>( ))</a:t>
            </a:r>
          </a:p>
          <a:p>
            <a:pPr algn="just">
              <a:buNone/>
            </a:pPr>
            <a:r>
              <a:rPr lang="en-US" sz="1200" b="1" dirty="0" smtClean="0">
                <a:latin typeface="+mn-lt"/>
              </a:rPr>
              <a:t>	{</a:t>
            </a:r>
          </a:p>
          <a:p>
            <a:pPr algn="just">
              <a:buNone/>
            </a:pPr>
            <a:r>
              <a:rPr lang="en-US" sz="1200" b="1" dirty="0" smtClean="0">
                <a:latin typeface="+mn-lt"/>
              </a:rPr>
              <a:t>		</a:t>
            </a:r>
            <a:r>
              <a:rPr lang="en-US" sz="1200" b="1" dirty="0" err="1" smtClean="0">
                <a:latin typeface="+mn-lt"/>
              </a:rPr>
              <a:t>uname</a:t>
            </a:r>
            <a:r>
              <a:rPr lang="en-US" sz="1200" b="1" dirty="0" smtClean="0">
                <a:latin typeface="+mn-lt"/>
              </a:rPr>
              <a:t>=</a:t>
            </a:r>
            <a:r>
              <a:rPr lang="en-US" sz="1200" b="1" dirty="0" err="1" smtClean="0">
                <a:latin typeface="+mn-lt"/>
              </a:rPr>
              <a:t>rs.getString</a:t>
            </a:r>
            <a:r>
              <a:rPr lang="en-US" sz="1200" b="1" dirty="0" smtClean="0">
                <a:latin typeface="+mn-lt"/>
              </a:rPr>
              <a:t>("username");</a:t>
            </a:r>
          </a:p>
          <a:p>
            <a:pPr algn="just">
              <a:buNone/>
            </a:pPr>
            <a:r>
              <a:rPr lang="en-US" sz="1200" b="1" dirty="0" smtClean="0">
                <a:latin typeface="+mn-lt"/>
              </a:rPr>
              <a:t>		pass=</a:t>
            </a:r>
            <a:r>
              <a:rPr lang="en-US" sz="1200" b="1" dirty="0" err="1" smtClean="0">
                <a:latin typeface="+mn-lt"/>
              </a:rPr>
              <a:t>rs.getString</a:t>
            </a:r>
            <a:r>
              <a:rPr lang="en-US" sz="1200" b="1" dirty="0" smtClean="0">
                <a:latin typeface="+mn-lt"/>
              </a:rPr>
              <a:t>("password");</a:t>
            </a:r>
          </a:p>
          <a:p>
            <a:pPr algn="just">
              <a:buNone/>
            </a:pPr>
            <a:r>
              <a:rPr lang="en-US" sz="1200" b="1" dirty="0" smtClean="0">
                <a:latin typeface="+mn-lt"/>
              </a:rPr>
              <a:t>	}</a:t>
            </a:r>
            <a:endParaRPr lang="en-US" sz="1200" b="1" dirty="0">
              <a:latin typeface="+mn-l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924800" cy="609600"/>
          </a:xfrm>
        </p:spPr>
        <p:txBody>
          <a:bodyPr/>
          <a:lstStyle/>
          <a:p>
            <a:r>
              <a:rPr lang="en-US" sz="3600" dirty="0" smtClean="0">
                <a:solidFill>
                  <a:srgbClr val="FF0000"/>
                </a:solidFill>
                <a:latin typeface="Calibri"/>
              </a:rPr>
              <a:t>JDBC Examples</a:t>
            </a:r>
            <a:endParaRPr lang="en-US" dirty="0"/>
          </a:p>
        </p:txBody>
      </p:sp>
      <p:sp>
        <p:nvSpPr>
          <p:cNvPr id="3" name="Content Placeholder 2"/>
          <p:cNvSpPr>
            <a:spLocks noGrp="1"/>
          </p:cNvSpPr>
          <p:nvPr>
            <p:ph idx="1"/>
          </p:nvPr>
        </p:nvSpPr>
        <p:spPr>
          <a:xfrm>
            <a:off x="1066800" y="1295400"/>
            <a:ext cx="7772400" cy="4953000"/>
          </a:xfrm>
        </p:spPr>
        <p:txBody>
          <a:bodyPr>
            <a:noAutofit/>
          </a:bodyPr>
          <a:lstStyle/>
          <a:p>
            <a:pPr>
              <a:buNone/>
            </a:pPr>
            <a:r>
              <a:rPr lang="en-US" sz="1200" b="1" dirty="0" smtClean="0">
                <a:latin typeface="+mn-lt"/>
              </a:rPr>
              <a:t>if(value1.equals(</a:t>
            </a:r>
            <a:r>
              <a:rPr lang="en-US" sz="1200" b="1" dirty="0" err="1" smtClean="0">
                <a:latin typeface="+mn-lt"/>
              </a:rPr>
              <a:t>uname</a:t>
            </a:r>
            <a:r>
              <a:rPr lang="en-US" sz="1200" b="1" dirty="0" smtClean="0">
                <a:latin typeface="+mn-lt"/>
              </a:rPr>
              <a:t>)&amp;&amp;value2.equals(pass))</a:t>
            </a:r>
          </a:p>
          <a:p>
            <a:pPr>
              <a:buNone/>
            </a:pPr>
            <a:r>
              <a:rPr lang="en-US" sz="1200" b="1" dirty="0" smtClean="0">
                <a:latin typeface="+mn-lt"/>
              </a:rPr>
              <a:t>	{</a:t>
            </a:r>
          </a:p>
          <a:p>
            <a:pPr>
              <a:buNone/>
            </a:pPr>
            <a:r>
              <a:rPr lang="en-US" sz="1200" b="1" dirty="0" smtClean="0">
                <a:latin typeface="+mn-lt"/>
              </a:rPr>
              <a:t>	</a:t>
            </a:r>
            <a:r>
              <a:rPr lang="en-US" sz="1200" b="1" dirty="0" err="1" smtClean="0">
                <a:latin typeface="+mn-lt"/>
              </a:rPr>
              <a:t>System.out.println</a:t>
            </a:r>
            <a:r>
              <a:rPr lang="en-US" sz="1200" b="1" dirty="0" smtClean="0">
                <a:latin typeface="+mn-lt"/>
              </a:rPr>
              <a:t>("login </a:t>
            </a:r>
            <a:r>
              <a:rPr lang="en-US" sz="1200" b="1" dirty="0" err="1" smtClean="0">
                <a:latin typeface="+mn-lt"/>
              </a:rPr>
              <a:t>successfull</a:t>
            </a:r>
            <a:r>
              <a:rPr lang="en-US" sz="1200" b="1" dirty="0" smtClean="0">
                <a:latin typeface="+mn-lt"/>
              </a:rPr>
              <a:t>");</a:t>
            </a:r>
          </a:p>
          <a:p>
            <a:pPr>
              <a:buNone/>
            </a:pPr>
            <a:r>
              <a:rPr lang="en-US" sz="1200" b="1" dirty="0" smtClean="0">
                <a:latin typeface="+mn-lt"/>
              </a:rPr>
              <a:t>	</a:t>
            </a:r>
            <a:r>
              <a:rPr lang="en-US" sz="1200" b="1" dirty="0" err="1" smtClean="0">
                <a:latin typeface="+mn-lt"/>
              </a:rPr>
              <a:t>setVisible</a:t>
            </a:r>
            <a:r>
              <a:rPr lang="en-US" sz="1200" b="1" dirty="0" smtClean="0">
                <a:latin typeface="+mn-lt"/>
              </a:rPr>
              <a:t>(false);</a:t>
            </a:r>
          </a:p>
          <a:p>
            <a:pPr>
              <a:buNone/>
            </a:pPr>
            <a:r>
              <a:rPr lang="en-US" sz="1200" b="1" dirty="0" smtClean="0">
                <a:latin typeface="+mn-lt"/>
              </a:rPr>
              <a:t>	</a:t>
            </a:r>
            <a:r>
              <a:rPr lang="en-US" sz="1200" b="1" dirty="0" err="1" smtClean="0">
                <a:latin typeface="+mn-lt"/>
              </a:rPr>
              <a:t>NextPage</a:t>
            </a:r>
            <a:r>
              <a:rPr lang="en-US" sz="1200" b="1" dirty="0" smtClean="0">
                <a:latin typeface="+mn-lt"/>
              </a:rPr>
              <a:t> page=new </a:t>
            </a:r>
            <a:r>
              <a:rPr lang="en-US" sz="1200" b="1" dirty="0" err="1" smtClean="0">
                <a:latin typeface="+mn-lt"/>
              </a:rPr>
              <a:t>NextPage</a:t>
            </a:r>
            <a:r>
              <a:rPr lang="en-US" sz="1200" b="1" dirty="0" smtClean="0">
                <a:latin typeface="+mn-lt"/>
              </a:rPr>
              <a:t>(value1);</a:t>
            </a:r>
          </a:p>
          <a:p>
            <a:pPr>
              <a:buNone/>
            </a:pPr>
            <a:r>
              <a:rPr lang="en-US" sz="1200" b="1" dirty="0" smtClean="0">
                <a:latin typeface="+mn-lt"/>
              </a:rPr>
              <a:t>	</a:t>
            </a:r>
            <a:r>
              <a:rPr lang="en-US" sz="1200" b="1" dirty="0" err="1" smtClean="0">
                <a:latin typeface="+mn-lt"/>
              </a:rPr>
              <a:t>page.setVisible</a:t>
            </a:r>
            <a:r>
              <a:rPr lang="en-US" sz="1200" b="1" dirty="0" smtClean="0">
                <a:latin typeface="+mn-lt"/>
              </a:rPr>
              <a:t>(true);			}</a:t>
            </a:r>
          </a:p>
          <a:p>
            <a:pPr>
              <a:buNone/>
            </a:pPr>
            <a:r>
              <a:rPr lang="en-US" sz="1200" b="1" dirty="0" smtClean="0">
                <a:latin typeface="+mn-lt"/>
              </a:rPr>
              <a:t>else</a:t>
            </a:r>
          </a:p>
          <a:p>
            <a:pPr>
              <a:buNone/>
            </a:pPr>
            <a:r>
              <a:rPr lang="en-US" sz="1200" b="1" dirty="0" smtClean="0">
                <a:latin typeface="+mn-lt"/>
              </a:rPr>
              <a:t>	{</a:t>
            </a:r>
          </a:p>
          <a:p>
            <a:pPr>
              <a:buNone/>
            </a:pPr>
            <a:r>
              <a:rPr lang="en-US" sz="1200" b="1" dirty="0" smtClean="0">
                <a:latin typeface="+mn-lt"/>
              </a:rPr>
              <a:t>	</a:t>
            </a:r>
            <a:r>
              <a:rPr lang="en-US" sz="1200" b="1" dirty="0" err="1" smtClean="0">
                <a:latin typeface="+mn-lt"/>
              </a:rPr>
              <a:t>JOptionPane.showMessageDialog</a:t>
            </a:r>
            <a:r>
              <a:rPr lang="en-US" sz="1200" b="1" dirty="0" smtClean="0">
                <a:latin typeface="+mn-lt"/>
              </a:rPr>
              <a:t>(</a:t>
            </a:r>
            <a:r>
              <a:rPr lang="en-US" sz="1200" b="1" dirty="0" err="1" smtClean="0">
                <a:latin typeface="+mn-lt"/>
              </a:rPr>
              <a:t>null,"Incorrect</a:t>
            </a:r>
            <a:r>
              <a:rPr lang="en-US" sz="1200" b="1" dirty="0" smtClean="0">
                <a:latin typeface="+mn-lt"/>
              </a:rPr>
              <a:t> login or </a:t>
            </a:r>
            <a:r>
              <a:rPr lang="en-US" sz="1200" b="1" dirty="0" err="1" smtClean="0">
                <a:latin typeface="+mn-lt"/>
              </a:rPr>
              <a:t>password","Error",JOptionPane.ERROR_MESSAGE</a:t>
            </a:r>
            <a:r>
              <a:rPr lang="en-US" sz="1200" b="1" dirty="0" smtClean="0">
                <a:latin typeface="+mn-lt"/>
              </a:rPr>
              <a:t>);</a:t>
            </a:r>
          </a:p>
          <a:p>
            <a:pPr>
              <a:buNone/>
            </a:pPr>
            <a:r>
              <a:rPr lang="en-US" sz="1200" b="1" dirty="0" smtClean="0">
                <a:latin typeface="+mn-lt"/>
              </a:rPr>
              <a:t>	text1.setText("");</a:t>
            </a:r>
          </a:p>
          <a:p>
            <a:pPr>
              <a:buNone/>
            </a:pPr>
            <a:r>
              <a:rPr lang="en-US" sz="1200" b="1" dirty="0" smtClean="0">
                <a:latin typeface="+mn-lt"/>
              </a:rPr>
              <a:t>	text2.setText("");</a:t>
            </a:r>
          </a:p>
          <a:p>
            <a:pPr>
              <a:buNone/>
            </a:pPr>
            <a:r>
              <a:rPr lang="en-US" sz="1200" b="1" dirty="0" smtClean="0">
                <a:latin typeface="+mn-lt"/>
              </a:rPr>
              <a:t>	text1.requestFocusInWindow();</a:t>
            </a:r>
          </a:p>
          <a:p>
            <a:pPr>
              <a:buNone/>
            </a:pPr>
            <a:r>
              <a:rPr lang="en-US" sz="1200" b="1" dirty="0" smtClean="0">
                <a:latin typeface="+mn-lt"/>
              </a:rPr>
              <a:t>	}</a:t>
            </a:r>
          </a:p>
          <a:p>
            <a:pPr>
              <a:buNone/>
            </a:pPr>
            <a:r>
              <a:rPr lang="en-US" sz="1200" b="1" dirty="0" smtClean="0">
                <a:latin typeface="+mn-lt"/>
              </a:rPr>
              <a:t>}</a:t>
            </a:r>
          </a:p>
          <a:p>
            <a:pPr>
              <a:buNone/>
            </a:pPr>
            <a:r>
              <a:rPr lang="en-US" sz="1200" b="1" dirty="0" smtClean="0">
                <a:latin typeface="+mn-lt"/>
              </a:rPr>
              <a:t>catch(Exception e)</a:t>
            </a:r>
          </a:p>
          <a:p>
            <a:pPr>
              <a:buNone/>
            </a:pPr>
            <a:r>
              <a:rPr lang="en-US" sz="1200" b="1" dirty="0" smtClean="0">
                <a:latin typeface="+mn-lt"/>
              </a:rPr>
              <a:t>	{</a:t>
            </a:r>
          </a:p>
          <a:p>
            <a:pPr>
              <a:buNone/>
            </a:pPr>
            <a:r>
              <a:rPr lang="en-US" sz="1200" b="1" dirty="0" smtClean="0">
                <a:latin typeface="+mn-lt"/>
              </a:rPr>
              <a:t>	</a:t>
            </a:r>
            <a:r>
              <a:rPr lang="en-US" sz="1200" b="1" dirty="0" err="1" smtClean="0">
                <a:latin typeface="+mn-lt"/>
              </a:rPr>
              <a:t>System.out.println</a:t>
            </a:r>
            <a:r>
              <a:rPr lang="en-US" sz="1200" b="1" dirty="0" smtClean="0">
                <a:latin typeface="+mn-lt"/>
              </a:rPr>
              <a:t>(</a:t>
            </a:r>
            <a:r>
              <a:rPr lang="en-US" sz="1200" b="1" dirty="0" err="1" smtClean="0">
                <a:latin typeface="+mn-lt"/>
              </a:rPr>
              <a:t>e.toString</a:t>
            </a:r>
            <a:r>
              <a:rPr lang="en-US" sz="1200" b="1" dirty="0" smtClean="0">
                <a:latin typeface="+mn-lt"/>
              </a:rPr>
              <a:t>( ) );</a:t>
            </a:r>
          </a:p>
          <a:p>
            <a:pPr>
              <a:buNone/>
            </a:pPr>
            <a:r>
              <a:rPr lang="en-US" sz="1200" b="1" dirty="0" smtClean="0">
                <a:latin typeface="+mn-lt"/>
              </a:rPr>
              <a:t>	}		}</a:t>
            </a:r>
          </a:p>
          <a:p>
            <a:pPr>
              <a:buNone/>
            </a:pPr>
            <a:r>
              <a:rPr lang="en-US" sz="1200" b="1" dirty="0" smtClean="0">
                <a:latin typeface="+mn-lt"/>
              </a:rPr>
              <a:t>public static void main(String </a:t>
            </a:r>
            <a:r>
              <a:rPr lang="en-US" sz="1200" b="1" dirty="0" err="1" smtClean="0">
                <a:latin typeface="+mn-lt"/>
              </a:rPr>
              <a:t>arg</a:t>
            </a:r>
            <a:r>
              <a:rPr lang="en-US" sz="1200" b="1" dirty="0" smtClean="0">
                <a:latin typeface="+mn-lt"/>
              </a:rPr>
              <a:t>[])</a:t>
            </a:r>
          </a:p>
          <a:p>
            <a:pPr>
              <a:buNone/>
            </a:pPr>
            <a:r>
              <a:rPr lang="en-US" sz="1200" b="1" dirty="0" smtClean="0">
                <a:latin typeface="+mn-lt"/>
              </a:rPr>
              <a:t>	{</a:t>
            </a:r>
          </a:p>
          <a:p>
            <a:pPr>
              <a:buNone/>
            </a:pPr>
            <a:r>
              <a:rPr lang="en-US" sz="1200" b="1" dirty="0" smtClean="0">
                <a:latin typeface="+mn-lt"/>
              </a:rPr>
              <a:t>	new   </a:t>
            </a:r>
            <a:r>
              <a:rPr lang="en-US" sz="1200" b="1" dirty="0" err="1" smtClean="0">
                <a:latin typeface="+mn-lt"/>
              </a:rPr>
              <a:t>logindemo</a:t>
            </a:r>
            <a:r>
              <a:rPr lang="en-US" sz="1200" b="1" dirty="0" smtClean="0">
                <a:latin typeface="+mn-lt"/>
              </a:rPr>
              <a:t>( );		}</a:t>
            </a:r>
          </a:p>
          <a:p>
            <a:pPr>
              <a:buNone/>
            </a:pPr>
            <a:r>
              <a:rPr lang="en-US" sz="1200" b="1" dirty="0" smtClean="0">
                <a:latin typeface="+mn-lt"/>
              </a:rPr>
              <a:t>}</a:t>
            </a:r>
            <a:endParaRPr lang="en-US" sz="1200" b="1" dirty="0">
              <a:latin typeface="+mn-l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7315200" cy="609600"/>
          </a:xfrm>
        </p:spPr>
        <p:txBody>
          <a:bodyPr/>
          <a:lstStyle/>
          <a:p>
            <a:r>
              <a:rPr lang="en-US" sz="3600" dirty="0" smtClean="0">
                <a:solidFill>
                  <a:srgbClr val="FF0000"/>
                </a:solidFill>
                <a:latin typeface="Calibri"/>
              </a:rPr>
              <a:t>JDBC Examples</a:t>
            </a:r>
            <a:endParaRPr lang="en-US" dirty="0"/>
          </a:p>
        </p:txBody>
      </p:sp>
      <p:sp>
        <p:nvSpPr>
          <p:cNvPr id="3" name="Content Placeholder 2"/>
          <p:cNvSpPr>
            <a:spLocks noGrp="1"/>
          </p:cNvSpPr>
          <p:nvPr>
            <p:ph idx="1"/>
          </p:nvPr>
        </p:nvSpPr>
        <p:spPr>
          <a:xfrm>
            <a:off x="762000" y="1524000"/>
            <a:ext cx="7620000" cy="4191000"/>
          </a:xfrm>
        </p:spPr>
        <p:txBody>
          <a:bodyPr>
            <a:normAutofit fontScale="25000" lnSpcReduction="20000"/>
          </a:bodyPr>
          <a:lstStyle/>
          <a:p>
            <a:pPr>
              <a:buNone/>
            </a:pPr>
            <a:r>
              <a:rPr lang="en-US" sz="2200" b="1" dirty="0" smtClean="0">
                <a:latin typeface="+mn-lt"/>
              </a:rPr>
              <a:t>class  </a:t>
            </a:r>
            <a:r>
              <a:rPr lang="en-US" sz="2200" b="1" dirty="0" err="1" smtClean="0">
                <a:latin typeface="+mn-lt"/>
              </a:rPr>
              <a:t>NextPage</a:t>
            </a:r>
            <a:r>
              <a:rPr lang="en-US" sz="2200" b="1" dirty="0" smtClean="0">
                <a:latin typeface="+mn-lt"/>
              </a:rPr>
              <a:t> extends  </a:t>
            </a:r>
            <a:r>
              <a:rPr lang="en-US" sz="2200" b="1" dirty="0" err="1" smtClean="0">
                <a:latin typeface="+mn-lt"/>
              </a:rPr>
              <a:t>JFrame</a:t>
            </a:r>
            <a:r>
              <a:rPr lang="en-US" sz="2200" b="1" dirty="0" smtClean="0">
                <a:latin typeface="+mn-lt"/>
              </a:rPr>
              <a:t>  implements   </a:t>
            </a:r>
            <a:r>
              <a:rPr lang="en-US" sz="2200" b="1" dirty="0" err="1" smtClean="0">
                <a:latin typeface="+mn-lt"/>
              </a:rPr>
              <a:t>ActionListener</a:t>
            </a:r>
            <a:endParaRPr lang="en-US" sz="2200" b="1" dirty="0" smtClean="0">
              <a:latin typeface="+mn-lt"/>
            </a:endParaRPr>
          </a:p>
          <a:p>
            <a:pPr>
              <a:buNone/>
            </a:pPr>
            <a:r>
              <a:rPr lang="en-US" sz="2200" b="1" dirty="0" smtClean="0">
                <a:latin typeface="+mn-lt"/>
              </a:rPr>
              <a:t>{</a:t>
            </a:r>
          </a:p>
          <a:p>
            <a:pPr>
              <a:buNone/>
            </a:pPr>
            <a:r>
              <a:rPr lang="en-US" sz="2200" b="1" dirty="0" err="1" smtClean="0">
                <a:latin typeface="+mn-lt"/>
              </a:rPr>
              <a:t>NextPage</a:t>
            </a:r>
            <a:r>
              <a:rPr lang="en-US" sz="2200" b="1" dirty="0" smtClean="0">
                <a:latin typeface="+mn-lt"/>
              </a:rPr>
              <a:t>(String   </a:t>
            </a:r>
            <a:r>
              <a:rPr lang="en-US" sz="2200" b="1" dirty="0" err="1" smtClean="0">
                <a:latin typeface="+mn-lt"/>
              </a:rPr>
              <a:t>st</a:t>
            </a:r>
            <a:r>
              <a:rPr lang="en-US" sz="2200" b="1" dirty="0" smtClean="0">
                <a:latin typeface="+mn-lt"/>
              </a:rPr>
              <a:t>)</a:t>
            </a:r>
          </a:p>
          <a:p>
            <a:pPr>
              <a:buNone/>
            </a:pPr>
            <a:r>
              <a:rPr lang="en-US" sz="2200" b="1" dirty="0" smtClean="0">
                <a:latin typeface="+mn-lt"/>
              </a:rPr>
              <a:t>{</a:t>
            </a:r>
          </a:p>
          <a:p>
            <a:pPr>
              <a:buNone/>
            </a:pPr>
            <a:r>
              <a:rPr lang="en-US" sz="2200" b="1" dirty="0" smtClean="0">
                <a:latin typeface="+mn-lt"/>
              </a:rPr>
              <a:t>	</a:t>
            </a:r>
            <a:r>
              <a:rPr lang="en-US" sz="2200" b="1" dirty="0" err="1" smtClean="0">
                <a:latin typeface="+mn-lt"/>
              </a:rPr>
              <a:t>setLayout</a:t>
            </a:r>
            <a:r>
              <a:rPr lang="en-US" sz="2200" b="1" dirty="0" smtClean="0">
                <a:latin typeface="+mn-lt"/>
              </a:rPr>
              <a:t>(new </a:t>
            </a:r>
            <a:r>
              <a:rPr lang="en-US" sz="2200" b="1" dirty="0" err="1" smtClean="0">
                <a:latin typeface="+mn-lt"/>
              </a:rPr>
              <a:t>FlowLayout</a:t>
            </a:r>
            <a:r>
              <a:rPr lang="en-US" sz="2200" b="1" dirty="0" smtClean="0">
                <a:latin typeface="+mn-lt"/>
              </a:rPr>
              <a:t>(FlowLayout.CENTER,20,50));</a:t>
            </a:r>
          </a:p>
          <a:p>
            <a:pPr>
              <a:buNone/>
            </a:pPr>
            <a:r>
              <a:rPr lang="en-US" sz="2200" b="1" dirty="0" smtClean="0">
                <a:latin typeface="+mn-lt"/>
              </a:rPr>
              <a:t>	</a:t>
            </a:r>
            <a:r>
              <a:rPr lang="en-US" sz="2200" b="1" dirty="0" err="1" smtClean="0">
                <a:latin typeface="+mn-lt"/>
              </a:rPr>
              <a:t>setTitle</a:t>
            </a:r>
            <a:r>
              <a:rPr lang="en-US" sz="2200" b="1" dirty="0" smtClean="0">
                <a:latin typeface="+mn-lt"/>
              </a:rPr>
              <a:t>("Welcome");</a:t>
            </a:r>
          </a:p>
          <a:p>
            <a:pPr>
              <a:buNone/>
            </a:pPr>
            <a:r>
              <a:rPr lang="en-US" sz="2200" b="1" dirty="0" smtClean="0">
                <a:latin typeface="+mn-lt"/>
              </a:rPr>
              <a:t>	</a:t>
            </a:r>
            <a:r>
              <a:rPr lang="en-US" sz="2200" b="1" dirty="0" err="1" smtClean="0">
                <a:latin typeface="+mn-lt"/>
              </a:rPr>
              <a:t>setSize</a:t>
            </a:r>
            <a:r>
              <a:rPr lang="en-US" sz="2200" b="1" dirty="0" smtClean="0">
                <a:latin typeface="+mn-lt"/>
              </a:rPr>
              <a:t>(300,220);</a:t>
            </a:r>
          </a:p>
          <a:p>
            <a:pPr>
              <a:buNone/>
            </a:pPr>
            <a:r>
              <a:rPr lang="en-US" sz="2200" b="1" dirty="0" smtClean="0">
                <a:latin typeface="+mn-lt"/>
              </a:rPr>
              <a:t>	</a:t>
            </a:r>
            <a:r>
              <a:rPr lang="en-US" sz="2200" b="1" dirty="0" err="1" smtClean="0">
                <a:latin typeface="+mn-lt"/>
              </a:rPr>
              <a:t>JLabel</a:t>
            </a:r>
            <a:r>
              <a:rPr lang="en-US" sz="2200" b="1" dirty="0" smtClean="0">
                <a:latin typeface="+mn-lt"/>
              </a:rPr>
              <a:t>    lab=new   </a:t>
            </a:r>
            <a:r>
              <a:rPr lang="en-US" sz="2200" b="1" dirty="0" err="1" smtClean="0">
                <a:latin typeface="+mn-lt"/>
              </a:rPr>
              <a:t>JLabel</a:t>
            </a:r>
            <a:r>
              <a:rPr lang="en-US" sz="2200" b="1" dirty="0" smtClean="0">
                <a:latin typeface="+mn-lt"/>
              </a:rPr>
              <a:t>("Welcome :"+</a:t>
            </a:r>
            <a:r>
              <a:rPr lang="en-US" sz="2200" b="1" dirty="0" err="1" smtClean="0">
                <a:latin typeface="+mn-lt"/>
              </a:rPr>
              <a:t>st</a:t>
            </a:r>
            <a:r>
              <a:rPr lang="en-US" sz="2200" b="1" dirty="0" smtClean="0">
                <a:latin typeface="+mn-lt"/>
              </a:rPr>
              <a:t>);</a:t>
            </a:r>
          </a:p>
          <a:p>
            <a:pPr>
              <a:buNone/>
            </a:pPr>
            <a:r>
              <a:rPr lang="en-US" sz="2200" b="1" dirty="0" smtClean="0">
                <a:latin typeface="+mn-lt"/>
              </a:rPr>
              <a:t>	add(lab);</a:t>
            </a:r>
          </a:p>
          <a:p>
            <a:pPr>
              <a:buNone/>
            </a:pPr>
            <a:r>
              <a:rPr lang="en-US" sz="2200" b="1" dirty="0" smtClean="0">
                <a:latin typeface="+mn-lt"/>
              </a:rPr>
              <a:t>	</a:t>
            </a:r>
            <a:r>
              <a:rPr lang="en-US" sz="2200" b="1" dirty="0" err="1" smtClean="0">
                <a:latin typeface="+mn-lt"/>
              </a:rPr>
              <a:t>JButton</a:t>
            </a:r>
            <a:r>
              <a:rPr lang="en-US" sz="2200" b="1" dirty="0" smtClean="0">
                <a:latin typeface="+mn-lt"/>
              </a:rPr>
              <a:t>  b2=new   </a:t>
            </a:r>
            <a:r>
              <a:rPr lang="en-US" sz="2200" b="1" dirty="0" err="1" smtClean="0">
                <a:latin typeface="+mn-lt"/>
              </a:rPr>
              <a:t>JButton</a:t>
            </a:r>
            <a:r>
              <a:rPr lang="en-US" sz="2200" b="1" dirty="0" smtClean="0">
                <a:latin typeface="+mn-lt"/>
              </a:rPr>
              <a:t>("Logout");</a:t>
            </a:r>
          </a:p>
          <a:p>
            <a:pPr>
              <a:buNone/>
            </a:pPr>
            <a:r>
              <a:rPr lang="en-US" sz="2200" b="1" dirty="0" smtClean="0">
                <a:latin typeface="+mn-lt"/>
              </a:rPr>
              <a:t>	add(b2);</a:t>
            </a:r>
          </a:p>
          <a:p>
            <a:pPr>
              <a:buNone/>
            </a:pPr>
            <a:r>
              <a:rPr lang="en-US" sz="2200" b="1" dirty="0" smtClean="0">
                <a:latin typeface="+mn-lt"/>
              </a:rPr>
              <a:t>	b2.addActionListener(this);</a:t>
            </a:r>
          </a:p>
          <a:p>
            <a:pPr>
              <a:buNone/>
            </a:pPr>
            <a:r>
              <a:rPr lang="en-US" sz="2200" b="1" dirty="0" smtClean="0">
                <a:latin typeface="+mn-lt"/>
              </a:rPr>
              <a:t>}</a:t>
            </a:r>
          </a:p>
          <a:p>
            <a:pPr>
              <a:buNone/>
            </a:pPr>
            <a:r>
              <a:rPr lang="en-US" sz="2200" b="1" dirty="0" smtClean="0">
                <a:latin typeface="+mn-lt"/>
              </a:rPr>
              <a:t>public  void  </a:t>
            </a:r>
            <a:r>
              <a:rPr lang="en-US" sz="2200" b="1" dirty="0" err="1" smtClean="0">
                <a:latin typeface="+mn-lt"/>
              </a:rPr>
              <a:t>actionPerformed</a:t>
            </a:r>
            <a:r>
              <a:rPr lang="en-US" sz="2200" b="1" dirty="0" smtClean="0">
                <a:latin typeface="+mn-lt"/>
              </a:rPr>
              <a:t>(</a:t>
            </a:r>
            <a:r>
              <a:rPr lang="en-US" sz="2200" b="1" dirty="0" err="1" smtClean="0">
                <a:latin typeface="+mn-lt"/>
              </a:rPr>
              <a:t>ActionEvent</a:t>
            </a:r>
            <a:r>
              <a:rPr lang="en-US" sz="2200" b="1" dirty="0" smtClean="0">
                <a:latin typeface="+mn-lt"/>
              </a:rPr>
              <a:t>   e)</a:t>
            </a:r>
          </a:p>
          <a:p>
            <a:pPr>
              <a:buNone/>
            </a:pPr>
            <a:r>
              <a:rPr lang="en-US" sz="2200" b="1" dirty="0" smtClean="0">
                <a:latin typeface="+mn-lt"/>
              </a:rPr>
              <a:t>	{</a:t>
            </a:r>
          </a:p>
          <a:p>
            <a:pPr>
              <a:buNone/>
            </a:pPr>
            <a:r>
              <a:rPr lang="en-US" sz="2200" b="1" dirty="0" smtClean="0">
                <a:latin typeface="+mn-lt"/>
              </a:rPr>
              <a:t>	</a:t>
            </a:r>
            <a:r>
              <a:rPr lang="en-US" sz="2200" b="1" dirty="0" err="1" smtClean="0">
                <a:latin typeface="+mn-lt"/>
              </a:rPr>
              <a:t>logindemo</a:t>
            </a:r>
            <a:r>
              <a:rPr lang="en-US" sz="2200" b="1" dirty="0" smtClean="0">
                <a:latin typeface="+mn-lt"/>
              </a:rPr>
              <a:t>   demo=new  </a:t>
            </a:r>
            <a:r>
              <a:rPr lang="en-US" sz="2200" b="1" dirty="0" err="1" smtClean="0">
                <a:latin typeface="+mn-lt"/>
              </a:rPr>
              <a:t>logindemo</a:t>
            </a:r>
            <a:r>
              <a:rPr lang="en-US" sz="2200" b="1" dirty="0" smtClean="0">
                <a:latin typeface="+mn-lt"/>
              </a:rPr>
              <a:t>( );</a:t>
            </a:r>
          </a:p>
          <a:p>
            <a:pPr>
              <a:buNone/>
            </a:pPr>
            <a:r>
              <a:rPr lang="en-US" sz="2200" b="1" dirty="0" smtClean="0">
                <a:latin typeface="+mn-lt"/>
              </a:rPr>
              <a:t>	</a:t>
            </a:r>
            <a:r>
              <a:rPr lang="en-US" sz="2200" b="1" dirty="0" err="1" smtClean="0">
                <a:latin typeface="+mn-lt"/>
              </a:rPr>
              <a:t>demo.setVisible</a:t>
            </a:r>
            <a:r>
              <a:rPr lang="en-US" sz="2200" b="1" dirty="0" smtClean="0">
                <a:latin typeface="+mn-lt"/>
              </a:rPr>
              <a:t>(true);</a:t>
            </a:r>
          </a:p>
          <a:p>
            <a:pPr>
              <a:buNone/>
            </a:pPr>
            <a:r>
              <a:rPr lang="en-US" sz="2200" b="1" dirty="0" smtClean="0">
                <a:latin typeface="+mn-lt"/>
              </a:rPr>
              <a:t>	</a:t>
            </a:r>
            <a:r>
              <a:rPr lang="en-US" sz="2200" b="1" dirty="0" err="1" smtClean="0">
                <a:latin typeface="+mn-lt"/>
              </a:rPr>
              <a:t>setVisible</a:t>
            </a:r>
            <a:r>
              <a:rPr lang="en-US" sz="2200" b="1" dirty="0" smtClean="0">
                <a:latin typeface="+mn-lt"/>
              </a:rPr>
              <a:t>(false);</a:t>
            </a:r>
          </a:p>
          <a:p>
            <a:pPr>
              <a:buNone/>
            </a:pPr>
            <a:r>
              <a:rPr lang="en-US" sz="2200" b="1" dirty="0" smtClean="0">
                <a:latin typeface="+mn-lt"/>
              </a:rPr>
              <a:t>	</a:t>
            </a:r>
            <a:r>
              <a:rPr lang="en-US" sz="2200" b="1" dirty="0" err="1" smtClean="0">
                <a:latin typeface="+mn-lt"/>
              </a:rPr>
              <a:t>setDefaultCloseOperation</a:t>
            </a:r>
            <a:r>
              <a:rPr lang="en-US" sz="2200" b="1" dirty="0" smtClean="0">
                <a:latin typeface="+mn-lt"/>
              </a:rPr>
              <a:t>(</a:t>
            </a:r>
            <a:r>
              <a:rPr lang="en-US" sz="2200" b="1" dirty="0" err="1" smtClean="0">
                <a:latin typeface="+mn-lt"/>
              </a:rPr>
              <a:t>JFrame.EXIT_ON_CLOSE</a:t>
            </a:r>
            <a:r>
              <a:rPr lang="en-US" sz="2200" b="1" dirty="0" smtClean="0">
                <a:latin typeface="+mn-lt"/>
              </a:rPr>
              <a:t>);</a:t>
            </a:r>
          </a:p>
          <a:p>
            <a:pPr>
              <a:buNone/>
            </a:pPr>
            <a:r>
              <a:rPr lang="en-US" sz="2200" b="1" dirty="0" smtClean="0">
                <a:latin typeface="+mn-lt"/>
              </a:rPr>
              <a:t>	}</a:t>
            </a:r>
          </a:p>
          <a:p>
            <a:pPr>
              <a:buNone/>
            </a:pPr>
            <a:r>
              <a:rPr lang="en-US" sz="2200" b="1" dirty="0" smtClean="0">
                <a:latin typeface="+mn-lt"/>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924800" cy="609600"/>
          </a:xfrm>
        </p:spPr>
        <p:txBody>
          <a:bodyPr/>
          <a:lstStyle/>
          <a:p>
            <a:r>
              <a:rPr lang="en-US" sz="3600" dirty="0" smtClean="0">
                <a:solidFill>
                  <a:srgbClr val="FF0000"/>
                </a:solidFill>
                <a:latin typeface="+mn-lt"/>
              </a:rPr>
              <a:t>Introduction</a:t>
            </a:r>
            <a:endParaRPr lang="en-US" sz="3600" dirty="0">
              <a:solidFill>
                <a:srgbClr val="FF0000"/>
              </a:solidFill>
              <a:latin typeface="+mn-lt"/>
            </a:endParaRPr>
          </a:p>
        </p:txBody>
      </p:sp>
      <p:sp>
        <p:nvSpPr>
          <p:cNvPr id="3" name="Content Placeholder 2"/>
          <p:cNvSpPr>
            <a:spLocks noGrp="1"/>
          </p:cNvSpPr>
          <p:nvPr>
            <p:ph idx="1"/>
          </p:nvPr>
        </p:nvSpPr>
        <p:spPr>
          <a:xfrm>
            <a:off x="381000" y="1524000"/>
            <a:ext cx="8382000" cy="4724400"/>
          </a:xfrm>
        </p:spPr>
        <p:txBody>
          <a:bodyPr>
            <a:normAutofit/>
          </a:bodyPr>
          <a:lstStyle/>
          <a:p>
            <a:pPr algn="just"/>
            <a:r>
              <a:rPr lang="en-US" sz="2000" dirty="0" smtClean="0">
                <a:latin typeface="+mn-lt"/>
              </a:rPr>
              <a:t>Business applications usually store data in the databases. </a:t>
            </a:r>
          </a:p>
          <a:p>
            <a:pPr algn="just"/>
            <a:r>
              <a:rPr lang="en-US" sz="2000" dirty="0" smtClean="0">
                <a:latin typeface="+mn-lt"/>
              </a:rPr>
              <a:t>In most of the enterprise applications, Relational Database Management Systems (RDBMS) are used as data storage. They store the data records in tables. Each record (such as that of an employee) is represented by a table row, which consists of one or more columns or record fields (e.g., name, address, hire date). RDBMS understand the SQL language.</a:t>
            </a:r>
          </a:p>
          <a:p>
            <a:pPr algn="just"/>
            <a:r>
              <a:rPr lang="en-US" sz="2000" dirty="0" smtClean="0">
                <a:latin typeface="+mn-lt"/>
              </a:rPr>
              <a:t>The most popular RDBMS are Oracle, DB2, Sybase, Microsoft SQL Server, and </a:t>
            </a:r>
            <a:r>
              <a:rPr lang="en-US" sz="2000" dirty="0" err="1" smtClean="0">
                <a:latin typeface="+mn-lt"/>
              </a:rPr>
              <a:t>MySQL</a:t>
            </a:r>
            <a:r>
              <a:rPr lang="en-US" sz="2000" dirty="0" smtClean="0">
                <a:latin typeface="+mn-lt"/>
              </a:rPr>
              <a:t> Server.</a:t>
            </a:r>
          </a:p>
          <a:p>
            <a:pPr algn="just"/>
            <a:r>
              <a:rPr lang="en-US" sz="2000" dirty="0" smtClean="0">
                <a:latin typeface="+mn-lt"/>
              </a:rPr>
              <a:t>JDBC API is not DBMS-specific — if you write a program that uses JDBC classes to retrieve/update data in Oracle, you’ll be using the same classes to work with </a:t>
            </a:r>
            <a:r>
              <a:rPr lang="en-US" sz="2000" dirty="0" err="1" smtClean="0">
                <a:latin typeface="+mn-lt"/>
              </a:rPr>
              <a:t>MySQL</a:t>
            </a:r>
            <a:r>
              <a:rPr lang="en-US" sz="2000" dirty="0" smtClean="0">
                <a:latin typeface="+mn-lt"/>
              </a:rPr>
              <a:t> Server or DB2. You just need the JDBC drivers from the corresponding DBMS vendor — the drivers hide their database specification behind the same public JDBC API.</a:t>
            </a:r>
            <a:endParaRPr lang="en-US" sz="2000" dirty="0">
              <a:latin typeface="+mn-l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7315200" cy="609600"/>
          </a:xfrm>
        </p:spPr>
        <p:txBody>
          <a:bodyPr/>
          <a:lstStyle/>
          <a:p>
            <a:r>
              <a:rPr lang="en-US" sz="3600" dirty="0" smtClean="0">
                <a:solidFill>
                  <a:srgbClr val="FF0000"/>
                </a:solidFill>
                <a:latin typeface="Calibri"/>
              </a:rPr>
              <a:t>JDBC Examples</a:t>
            </a:r>
            <a:endParaRPr lang="en-US" dirty="0"/>
          </a:p>
        </p:txBody>
      </p:sp>
      <p:sp>
        <p:nvSpPr>
          <p:cNvPr id="3" name="Content Placeholder 2"/>
          <p:cNvSpPr>
            <a:spLocks noGrp="1"/>
          </p:cNvSpPr>
          <p:nvPr>
            <p:ph idx="1"/>
          </p:nvPr>
        </p:nvSpPr>
        <p:spPr>
          <a:xfrm>
            <a:off x="762000" y="1524000"/>
            <a:ext cx="8001000" cy="4191000"/>
          </a:xfrm>
        </p:spPr>
        <p:txBody>
          <a:bodyPr>
            <a:normAutofit/>
          </a:bodyPr>
          <a:lstStyle/>
          <a:p>
            <a:pPr>
              <a:buNone/>
            </a:pPr>
            <a:r>
              <a:rPr lang="en-US" sz="2000" b="1" dirty="0" smtClean="0"/>
              <a:t>JDBC - Insert Records</a:t>
            </a:r>
          </a:p>
          <a:p>
            <a:pPr>
              <a:buNone/>
            </a:pPr>
            <a:endParaRPr lang="en-US" sz="2000" dirty="0" smtClean="0"/>
          </a:p>
          <a:p>
            <a:pPr>
              <a:buNone/>
            </a:pPr>
            <a:r>
              <a:rPr lang="en-US" sz="2000" dirty="0" smtClean="0"/>
              <a:t>//STEP 4: Execute a query </a:t>
            </a:r>
          </a:p>
          <a:p>
            <a:pPr>
              <a:buNone/>
            </a:pPr>
            <a:r>
              <a:rPr lang="en-US" sz="2000" dirty="0" smtClean="0"/>
              <a:t>	</a:t>
            </a:r>
          </a:p>
          <a:p>
            <a:pPr>
              <a:buNone/>
            </a:pPr>
            <a:r>
              <a:rPr lang="en-US" sz="2000" dirty="0" err="1" smtClean="0"/>
              <a:t>System.</a:t>
            </a:r>
            <a:r>
              <a:rPr lang="en-US" sz="2000" i="1" dirty="0" err="1" smtClean="0"/>
              <a:t>out.println</a:t>
            </a:r>
            <a:r>
              <a:rPr lang="en-US" sz="2000" i="1" dirty="0" smtClean="0"/>
              <a:t>("Inserting records into the table..."); </a:t>
            </a:r>
          </a:p>
          <a:p>
            <a:pPr>
              <a:buNone/>
            </a:pPr>
            <a:r>
              <a:rPr lang="en-US" sz="2000" dirty="0" smtClean="0"/>
              <a:t>stmt = </a:t>
            </a:r>
            <a:r>
              <a:rPr lang="en-US" sz="2000" dirty="0" err="1" smtClean="0"/>
              <a:t>conn.createStatement</a:t>
            </a:r>
            <a:r>
              <a:rPr lang="en-US" sz="2000" dirty="0" smtClean="0"/>
              <a:t>(); </a:t>
            </a:r>
          </a:p>
          <a:p>
            <a:pPr>
              <a:buNone/>
            </a:pPr>
            <a:r>
              <a:rPr lang="en-US" sz="2000" dirty="0" smtClean="0"/>
              <a:t>String </a:t>
            </a:r>
            <a:r>
              <a:rPr lang="en-US" sz="2000" dirty="0" err="1" smtClean="0"/>
              <a:t>sql</a:t>
            </a:r>
            <a:r>
              <a:rPr lang="en-US" sz="2000" dirty="0" smtClean="0"/>
              <a:t> = "INSERT INTO Student " + "VALUES (100, 'Zara', '10-jul-14', 80)"; </a:t>
            </a:r>
          </a:p>
          <a:p>
            <a:pPr>
              <a:buNone/>
            </a:pPr>
            <a:r>
              <a:rPr lang="en-US" sz="2000" dirty="0" err="1" smtClean="0"/>
              <a:t>stmt.executeUpdate</a:t>
            </a:r>
            <a:r>
              <a:rPr lang="en-US" sz="2000" dirty="0" smtClean="0"/>
              <a:t>(</a:t>
            </a:r>
            <a:r>
              <a:rPr lang="en-US" sz="2000" dirty="0" err="1" smtClean="0"/>
              <a:t>sql</a:t>
            </a:r>
            <a:r>
              <a:rPr lang="en-US" sz="2000" dirty="0" smtClean="0"/>
              <a:t>); </a:t>
            </a:r>
          </a:p>
          <a:p>
            <a:pPr>
              <a:buNone/>
            </a:pPr>
            <a:r>
              <a:rPr lang="en-US" sz="2000" dirty="0" err="1" smtClean="0"/>
              <a:t>System.</a:t>
            </a:r>
            <a:r>
              <a:rPr lang="en-US" sz="2000" i="1" dirty="0" err="1" smtClean="0"/>
              <a:t>out.println</a:t>
            </a:r>
            <a:r>
              <a:rPr lang="en-US" sz="2000" i="1" dirty="0" smtClean="0"/>
              <a:t>("Inserted records into the table...");</a:t>
            </a:r>
            <a:endParaRPr lang="en-US" sz="2200" b="1" dirty="0" smtClean="0">
              <a:latin typeface="+mn-l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7315200" cy="609600"/>
          </a:xfrm>
        </p:spPr>
        <p:txBody>
          <a:bodyPr/>
          <a:lstStyle/>
          <a:p>
            <a:r>
              <a:rPr lang="en-US" sz="3600" dirty="0" smtClean="0">
                <a:solidFill>
                  <a:srgbClr val="FF0000"/>
                </a:solidFill>
                <a:latin typeface="Calibri"/>
              </a:rPr>
              <a:t>JDBC Examples</a:t>
            </a:r>
            <a:endParaRPr lang="en-US" dirty="0"/>
          </a:p>
        </p:txBody>
      </p:sp>
      <p:sp>
        <p:nvSpPr>
          <p:cNvPr id="3" name="Content Placeholder 2"/>
          <p:cNvSpPr>
            <a:spLocks noGrp="1"/>
          </p:cNvSpPr>
          <p:nvPr>
            <p:ph idx="1"/>
          </p:nvPr>
        </p:nvSpPr>
        <p:spPr>
          <a:xfrm>
            <a:off x="762000" y="1524000"/>
            <a:ext cx="7620000" cy="4191000"/>
          </a:xfrm>
        </p:spPr>
        <p:txBody>
          <a:bodyPr>
            <a:normAutofit/>
          </a:bodyPr>
          <a:lstStyle/>
          <a:p>
            <a:pPr>
              <a:buNone/>
            </a:pPr>
            <a:r>
              <a:rPr lang="en-US" sz="2000" b="1" dirty="0" smtClean="0"/>
              <a:t>Drop an existing Database::</a:t>
            </a:r>
            <a:endParaRPr lang="en-US" sz="2000" b="1" dirty="0" smtClean="0">
              <a:solidFill>
                <a:srgbClr val="880000"/>
              </a:solidFill>
            </a:endParaRPr>
          </a:p>
          <a:p>
            <a:pPr>
              <a:buNone/>
            </a:pPr>
            <a:endParaRPr lang="en-US" sz="2000" dirty="0" smtClean="0">
              <a:solidFill>
                <a:srgbClr val="880000"/>
              </a:solidFill>
            </a:endParaRPr>
          </a:p>
          <a:p>
            <a:pPr>
              <a:buNone/>
            </a:pPr>
            <a:r>
              <a:rPr lang="en-US" sz="2000" dirty="0" smtClean="0">
                <a:solidFill>
                  <a:srgbClr val="880000"/>
                </a:solidFill>
              </a:rPr>
              <a:t>//STEP 4: Execute a query</a:t>
            </a:r>
            <a:r>
              <a:rPr lang="en-US" sz="2000" dirty="0" smtClean="0"/>
              <a:t> </a:t>
            </a:r>
          </a:p>
          <a:p>
            <a:pPr>
              <a:buNone/>
            </a:pPr>
            <a:r>
              <a:rPr lang="en-US" sz="2000" dirty="0" smtClean="0">
                <a:solidFill>
                  <a:srgbClr val="7F0055"/>
                </a:solidFill>
              </a:rPr>
              <a:t>	</a:t>
            </a:r>
          </a:p>
          <a:p>
            <a:pPr>
              <a:buNone/>
            </a:pPr>
            <a:r>
              <a:rPr lang="en-US" sz="2000" dirty="0" smtClean="0">
                <a:solidFill>
                  <a:srgbClr val="7F0055"/>
                </a:solidFill>
              </a:rPr>
              <a:t>	</a:t>
            </a:r>
            <a:r>
              <a:rPr lang="en-US" sz="2000" dirty="0" err="1" smtClean="0">
                <a:solidFill>
                  <a:srgbClr val="7F0055"/>
                </a:solidFill>
              </a:rPr>
              <a:t>System</a:t>
            </a:r>
            <a:r>
              <a:rPr lang="en-US" sz="2000" dirty="0" err="1" smtClean="0">
                <a:solidFill>
                  <a:srgbClr val="666600"/>
                </a:solidFill>
              </a:rPr>
              <a:t>.</a:t>
            </a:r>
            <a:r>
              <a:rPr lang="en-US" sz="2000" dirty="0" err="1" smtClean="0">
                <a:solidFill>
                  <a:srgbClr val="000088"/>
                </a:solidFill>
              </a:rPr>
              <a:t>out</a:t>
            </a:r>
            <a:r>
              <a:rPr lang="en-US" sz="2000" dirty="0" err="1" smtClean="0">
                <a:solidFill>
                  <a:srgbClr val="666600"/>
                </a:solidFill>
              </a:rPr>
              <a:t>.</a:t>
            </a:r>
            <a:r>
              <a:rPr lang="en-US" sz="2000" dirty="0" err="1" smtClean="0"/>
              <a:t>println</a:t>
            </a:r>
            <a:r>
              <a:rPr lang="en-US" sz="2000" dirty="0" smtClean="0">
                <a:solidFill>
                  <a:srgbClr val="666600"/>
                </a:solidFill>
              </a:rPr>
              <a:t>(</a:t>
            </a:r>
            <a:r>
              <a:rPr lang="en-US" sz="2000" dirty="0" smtClean="0">
                <a:solidFill>
                  <a:srgbClr val="008800"/>
                </a:solidFill>
              </a:rPr>
              <a:t>"Deleting database..."</a:t>
            </a:r>
            <a:r>
              <a:rPr lang="en-US" sz="2000" dirty="0" smtClean="0">
                <a:solidFill>
                  <a:srgbClr val="666600"/>
                </a:solidFill>
              </a:rPr>
              <a:t>);</a:t>
            </a:r>
            <a:r>
              <a:rPr lang="en-US" sz="2000" dirty="0" smtClean="0"/>
              <a:t> </a:t>
            </a:r>
          </a:p>
          <a:p>
            <a:pPr>
              <a:buNone/>
            </a:pPr>
            <a:r>
              <a:rPr lang="en-US" sz="2000" dirty="0" smtClean="0"/>
              <a:t>	stmt </a:t>
            </a:r>
            <a:r>
              <a:rPr lang="en-US" sz="2000" dirty="0" smtClean="0">
                <a:solidFill>
                  <a:srgbClr val="666600"/>
                </a:solidFill>
              </a:rPr>
              <a:t>=</a:t>
            </a:r>
            <a:r>
              <a:rPr lang="en-US" sz="2000" dirty="0" smtClean="0"/>
              <a:t> </a:t>
            </a:r>
            <a:r>
              <a:rPr lang="en-US" sz="2000" dirty="0" err="1" smtClean="0"/>
              <a:t>conn</a:t>
            </a:r>
            <a:r>
              <a:rPr lang="en-US" sz="2000" dirty="0" err="1" smtClean="0">
                <a:solidFill>
                  <a:srgbClr val="666600"/>
                </a:solidFill>
              </a:rPr>
              <a:t>.</a:t>
            </a:r>
            <a:r>
              <a:rPr lang="en-US" sz="2000" dirty="0" err="1" smtClean="0"/>
              <a:t>createStatement</a:t>
            </a:r>
            <a:r>
              <a:rPr lang="en-US" sz="2000" dirty="0" smtClean="0">
                <a:solidFill>
                  <a:srgbClr val="666600"/>
                </a:solidFill>
              </a:rPr>
              <a:t>();</a:t>
            </a:r>
            <a:r>
              <a:rPr lang="en-US" sz="2000" dirty="0" smtClean="0"/>
              <a:t> </a:t>
            </a:r>
          </a:p>
          <a:p>
            <a:pPr>
              <a:buNone/>
            </a:pPr>
            <a:r>
              <a:rPr lang="en-US" sz="2000" dirty="0" smtClean="0">
                <a:solidFill>
                  <a:srgbClr val="7F0055"/>
                </a:solidFill>
              </a:rPr>
              <a:t>	String</a:t>
            </a:r>
            <a:r>
              <a:rPr lang="en-US" sz="2000" dirty="0" smtClean="0"/>
              <a:t> </a:t>
            </a:r>
            <a:r>
              <a:rPr lang="en-US" sz="2000" dirty="0" err="1" smtClean="0"/>
              <a:t>sql</a:t>
            </a:r>
            <a:r>
              <a:rPr lang="en-US" sz="2000" dirty="0" smtClean="0"/>
              <a:t> </a:t>
            </a:r>
            <a:r>
              <a:rPr lang="en-US" sz="2000" dirty="0" smtClean="0">
                <a:solidFill>
                  <a:srgbClr val="666600"/>
                </a:solidFill>
              </a:rPr>
              <a:t>=</a:t>
            </a:r>
            <a:r>
              <a:rPr lang="en-US" sz="2000" dirty="0" smtClean="0"/>
              <a:t> </a:t>
            </a:r>
            <a:r>
              <a:rPr lang="en-US" sz="2000" dirty="0" smtClean="0">
                <a:solidFill>
                  <a:srgbClr val="008800"/>
                </a:solidFill>
              </a:rPr>
              <a:t>"DROP DATABASE STUDENTS"</a:t>
            </a:r>
            <a:r>
              <a:rPr lang="en-US" sz="2000" dirty="0" smtClean="0">
                <a:solidFill>
                  <a:srgbClr val="666600"/>
                </a:solidFill>
              </a:rPr>
              <a:t>;</a:t>
            </a:r>
            <a:r>
              <a:rPr lang="en-US" sz="2000" dirty="0" smtClean="0"/>
              <a:t> </a:t>
            </a:r>
            <a:r>
              <a:rPr lang="en-US" sz="2000" dirty="0" err="1" smtClean="0"/>
              <a:t>stmt</a:t>
            </a:r>
            <a:r>
              <a:rPr lang="en-US" sz="2000" dirty="0" err="1" smtClean="0">
                <a:solidFill>
                  <a:srgbClr val="666600"/>
                </a:solidFill>
              </a:rPr>
              <a:t>.</a:t>
            </a:r>
            <a:r>
              <a:rPr lang="en-US" sz="2000" dirty="0" err="1" smtClean="0"/>
              <a:t>executeUpdate</a:t>
            </a:r>
            <a:r>
              <a:rPr lang="en-US" sz="2000" dirty="0" smtClean="0">
                <a:solidFill>
                  <a:srgbClr val="666600"/>
                </a:solidFill>
              </a:rPr>
              <a:t>(</a:t>
            </a:r>
            <a:r>
              <a:rPr lang="en-US" sz="2000" dirty="0" err="1" smtClean="0"/>
              <a:t>sql</a:t>
            </a:r>
            <a:r>
              <a:rPr lang="en-US" sz="2000" dirty="0" smtClean="0">
                <a:solidFill>
                  <a:srgbClr val="666600"/>
                </a:solidFill>
              </a:rPr>
              <a:t>);</a:t>
            </a:r>
            <a:r>
              <a:rPr lang="en-US" sz="2000" dirty="0" smtClean="0"/>
              <a:t> </a:t>
            </a:r>
          </a:p>
          <a:p>
            <a:pPr>
              <a:buNone/>
            </a:pPr>
            <a:r>
              <a:rPr lang="en-US" sz="2000" dirty="0" smtClean="0">
                <a:solidFill>
                  <a:srgbClr val="7F0055"/>
                </a:solidFill>
              </a:rPr>
              <a:t>	</a:t>
            </a:r>
            <a:r>
              <a:rPr lang="en-US" sz="2000" dirty="0" err="1" smtClean="0">
                <a:solidFill>
                  <a:srgbClr val="7F0055"/>
                </a:solidFill>
              </a:rPr>
              <a:t>System</a:t>
            </a:r>
            <a:r>
              <a:rPr lang="en-US" sz="2000" dirty="0" err="1" smtClean="0">
                <a:solidFill>
                  <a:srgbClr val="666600"/>
                </a:solidFill>
              </a:rPr>
              <a:t>.</a:t>
            </a:r>
            <a:r>
              <a:rPr lang="en-US" sz="2000" dirty="0" err="1" smtClean="0">
                <a:solidFill>
                  <a:srgbClr val="000088"/>
                </a:solidFill>
              </a:rPr>
              <a:t>out</a:t>
            </a:r>
            <a:r>
              <a:rPr lang="en-US" sz="2000" dirty="0" err="1" smtClean="0">
                <a:solidFill>
                  <a:srgbClr val="666600"/>
                </a:solidFill>
              </a:rPr>
              <a:t>.</a:t>
            </a:r>
            <a:r>
              <a:rPr lang="en-US" sz="2000" dirty="0" err="1" smtClean="0"/>
              <a:t>println</a:t>
            </a:r>
            <a:r>
              <a:rPr lang="en-US" sz="2000" dirty="0" smtClean="0">
                <a:solidFill>
                  <a:srgbClr val="666600"/>
                </a:solidFill>
              </a:rPr>
              <a:t>(</a:t>
            </a:r>
            <a:r>
              <a:rPr lang="en-US" sz="2000" dirty="0" smtClean="0">
                <a:solidFill>
                  <a:srgbClr val="008800"/>
                </a:solidFill>
              </a:rPr>
              <a:t>"Database deleted successfully..."</a:t>
            </a:r>
            <a:r>
              <a:rPr lang="en-US" sz="2000" dirty="0" smtClean="0">
                <a:solidFill>
                  <a:srgbClr val="666600"/>
                </a:solidFill>
              </a:rPr>
              <a:t>);</a:t>
            </a:r>
            <a:endParaRPr lang="en-US" sz="2200" b="1" dirty="0" smtClean="0">
              <a:latin typeface="+mn-l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7315200" cy="609600"/>
          </a:xfrm>
        </p:spPr>
        <p:txBody>
          <a:bodyPr/>
          <a:lstStyle/>
          <a:p>
            <a:r>
              <a:rPr lang="en-US" sz="3600" dirty="0" smtClean="0">
                <a:solidFill>
                  <a:srgbClr val="FF0000"/>
                </a:solidFill>
                <a:latin typeface="Calibri"/>
              </a:rPr>
              <a:t>JDBC Examples</a:t>
            </a:r>
            <a:endParaRPr lang="en-US" dirty="0"/>
          </a:p>
        </p:txBody>
      </p:sp>
      <p:sp>
        <p:nvSpPr>
          <p:cNvPr id="3" name="Content Placeholder 2"/>
          <p:cNvSpPr>
            <a:spLocks noGrp="1"/>
          </p:cNvSpPr>
          <p:nvPr>
            <p:ph idx="1"/>
          </p:nvPr>
        </p:nvSpPr>
        <p:spPr>
          <a:xfrm>
            <a:off x="762000" y="1524000"/>
            <a:ext cx="7620000" cy="4191000"/>
          </a:xfrm>
        </p:spPr>
        <p:txBody>
          <a:bodyPr>
            <a:normAutofit/>
          </a:bodyPr>
          <a:lstStyle/>
          <a:p>
            <a:pPr>
              <a:buNone/>
            </a:pPr>
            <a:r>
              <a:rPr lang="en-US" sz="2000" b="1" dirty="0" smtClean="0"/>
              <a:t>Create a table:</a:t>
            </a:r>
          </a:p>
          <a:p>
            <a:pPr>
              <a:buNone/>
            </a:pPr>
            <a:r>
              <a:rPr lang="en-US" sz="2000" dirty="0" smtClean="0"/>
              <a:t>//STEP 4: Execute a query </a:t>
            </a:r>
          </a:p>
          <a:p>
            <a:pPr>
              <a:buNone/>
            </a:pPr>
            <a:r>
              <a:rPr lang="en-US" sz="2000" dirty="0" smtClean="0"/>
              <a:t>	</a:t>
            </a:r>
          </a:p>
          <a:p>
            <a:pPr>
              <a:buNone/>
            </a:pPr>
            <a:r>
              <a:rPr lang="en-US" sz="2000" dirty="0" smtClean="0"/>
              <a:t>	</a:t>
            </a:r>
            <a:r>
              <a:rPr lang="en-US" sz="2000" dirty="0" err="1" smtClean="0"/>
              <a:t>System.out.println</a:t>
            </a:r>
            <a:r>
              <a:rPr lang="en-US" sz="2000" dirty="0" smtClean="0"/>
              <a:t>("Creating table in given database..."); </a:t>
            </a:r>
          </a:p>
          <a:p>
            <a:pPr>
              <a:buNone/>
            </a:pPr>
            <a:r>
              <a:rPr lang="en-US" sz="2000" dirty="0" smtClean="0"/>
              <a:t>	stmt = </a:t>
            </a:r>
            <a:r>
              <a:rPr lang="en-US" sz="2000" dirty="0" err="1" smtClean="0"/>
              <a:t>conn.createStatement</a:t>
            </a:r>
            <a:r>
              <a:rPr lang="en-US" sz="2000" dirty="0" smtClean="0"/>
              <a:t>(); </a:t>
            </a:r>
          </a:p>
          <a:p>
            <a:pPr>
              <a:buNone/>
            </a:pPr>
            <a:r>
              <a:rPr lang="en-US" sz="2000" dirty="0" smtClean="0"/>
              <a:t>	</a:t>
            </a:r>
          </a:p>
          <a:p>
            <a:pPr>
              <a:buNone/>
            </a:pPr>
            <a:r>
              <a:rPr lang="en-US" sz="2000" dirty="0" smtClean="0"/>
              <a:t>	String </a:t>
            </a:r>
            <a:r>
              <a:rPr lang="en-US" sz="2000" dirty="0" err="1" smtClean="0"/>
              <a:t>sql</a:t>
            </a:r>
            <a:r>
              <a:rPr lang="en-US" sz="2000" dirty="0" smtClean="0"/>
              <a:t> = "CREATE TABLE REGISTRATION " + "(id INTEGER not NULL, " + " first VARCHAR(255), " + " last VARCHAR(255), " + " age INTEGER, " + " PRIMARY KEY ( id ))"; </a:t>
            </a:r>
            <a:r>
              <a:rPr lang="en-US" sz="2000" dirty="0" err="1" smtClean="0"/>
              <a:t>stmt.executeUpdate</a:t>
            </a:r>
            <a:r>
              <a:rPr lang="en-US" sz="2000" dirty="0" smtClean="0"/>
              <a:t>(</a:t>
            </a:r>
            <a:r>
              <a:rPr lang="en-US" sz="2000" dirty="0" err="1" smtClean="0"/>
              <a:t>sql</a:t>
            </a:r>
            <a:r>
              <a:rPr lang="en-US" sz="2000" dirty="0" smtClean="0"/>
              <a:t>); </a:t>
            </a:r>
          </a:p>
          <a:p>
            <a:pPr>
              <a:buNone/>
            </a:pPr>
            <a:r>
              <a:rPr lang="en-US" sz="2000" dirty="0" smtClean="0"/>
              <a:t>	</a:t>
            </a:r>
            <a:r>
              <a:rPr lang="en-US" sz="2000" dirty="0" err="1" smtClean="0"/>
              <a:t>System.out.println</a:t>
            </a:r>
            <a:r>
              <a:rPr lang="en-US" sz="2000" dirty="0" smtClean="0"/>
              <a:t>("Created table in given database...");</a:t>
            </a:r>
            <a:endParaRPr lang="en-US" sz="2200" b="1" dirty="0" smtClean="0">
              <a:latin typeface="+mn-l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7315200" cy="609600"/>
          </a:xfrm>
        </p:spPr>
        <p:txBody>
          <a:bodyPr/>
          <a:lstStyle/>
          <a:p>
            <a:r>
              <a:rPr lang="en-US" sz="3600" dirty="0" smtClean="0">
                <a:solidFill>
                  <a:srgbClr val="FF0000"/>
                </a:solidFill>
                <a:latin typeface="Calibri"/>
              </a:rPr>
              <a:t>JDBC Examples</a:t>
            </a:r>
            <a:endParaRPr lang="en-US" dirty="0"/>
          </a:p>
        </p:txBody>
      </p:sp>
      <p:sp>
        <p:nvSpPr>
          <p:cNvPr id="3" name="Content Placeholder 2"/>
          <p:cNvSpPr>
            <a:spLocks noGrp="1"/>
          </p:cNvSpPr>
          <p:nvPr>
            <p:ph idx="1"/>
          </p:nvPr>
        </p:nvSpPr>
        <p:spPr>
          <a:xfrm>
            <a:off x="762000" y="1524000"/>
            <a:ext cx="7620000" cy="4191000"/>
          </a:xfrm>
        </p:spPr>
        <p:txBody>
          <a:bodyPr>
            <a:normAutofit/>
          </a:bodyPr>
          <a:lstStyle/>
          <a:p>
            <a:pPr>
              <a:buNone/>
            </a:pPr>
            <a:r>
              <a:rPr lang="en-US" sz="2000" b="1" dirty="0" smtClean="0"/>
              <a:t>JDBC - Drop Tables</a:t>
            </a:r>
          </a:p>
          <a:p>
            <a:pPr>
              <a:buNone/>
            </a:pPr>
            <a:endParaRPr lang="en-US" sz="2000" dirty="0" smtClean="0"/>
          </a:p>
          <a:p>
            <a:pPr>
              <a:buNone/>
            </a:pPr>
            <a:r>
              <a:rPr lang="en-US" sz="2000" dirty="0" smtClean="0"/>
              <a:t>//STEP 4: Execute a query </a:t>
            </a:r>
          </a:p>
          <a:p>
            <a:pPr>
              <a:buNone/>
            </a:pPr>
            <a:r>
              <a:rPr lang="en-US" sz="2000" dirty="0" smtClean="0"/>
              <a:t>	</a:t>
            </a:r>
          </a:p>
          <a:p>
            <a:pPr>
              <a:buNone/>
            </a:pPr>
            <a:r>
              <a:rPr lang="en-US" sz="2000" dirty="0" smtClean="0"/>
              <a:t>	</a:t>
            </a:r>
            <a:r>
              <a:rPr lang="en-US" sz="2000" dirty="0" err="1" smtClean="0"/>
              <a:t>System.out.println</a:t>
            </a:r>
            <a:r>
              <a:rPr lang="en-US" sz="2000" dirty="0" smtClean="0"/>
              <a:t>("Deleting table in given database..."); </a:t>
            </a:r>
          </a:p>
          <a:p>
            <a:pPr>
              <a:buNone/>
            </a:pPr>
            <a:r>
              <a:rPr lang="en-US" sz="2000" dirty="0" smtClean="0"/>
              <a:t>	stmt = </a:t>
            </a:r>
            <a:r>
              <a:rPr lang="en-US" sz="2000" dirty="0" err="1" smtClean="0"/>
              <a:t>conn.createStatement</a:t>
            </a:r>
            <a:r>
              <a:rPr lang="en-US" sz="2000" dirty="0" smtClean="0"/>
              <a:t>(); </a:t>
            </a:r>
          </a:p>
          <a:p>
            <a:pPr>
              <a:buNone/>
            </a:pPr>
            <a:r>
              <a:rPr lang="en-US" sz="2000" dirty="0" smtClean="0"/>
              <a:t>	String </a:t>
            </a:r>
            <a:r>
              <a:rPr lang="en-US" sz="2000" dirty="0" err="1" smtClean="0"/>
              <a:t>sql</a:t>
            </a:r>
            <a:r>
              <a:rPr lang="en-US" sz="2000" dirty="0" smtClean="0"/>
              <a:t> = "DROP TABLE REGISTRATION "; </a:t>
            </a:r>
            <a:r>
              <a:rPr lang="en-US" sz="2000" dirty="0" err="1" smtClean="0"/>
              <a:t>stmt.executeUpdate</a:t>
            </a:r>
            <a:r>
              <a:rPr lang="en-US" sz="2000" dirty="0" smtClean="0"/>
              <a:t>(</a:t>
            </a:r>
            <a:r>
              <a:rPr lang="en-US" sz="2000" dirty="0" err="1" smtClean="0"/>
              <a:t>sql</a:t>
            </a:r>
            <a:r>
              <a:rPr lang="en-US" sz="2000" dirty="0" smtClean="0"/>
              <a:t>); </a:t>
            </a:r>
          </a:p>
          <a:p>
            <a:pPr>
              <a:buNone/>
            </a:pPr>
            <a:r>
              <a:rPr lang="en-US" sz="2000" dirty="0" smtClean="0"/>
              <a:t>	</a:t>
            </a:r>
            <a:r>
              <a:rPr lang="en-US" sz="2000" dirty="0" err="1" smtClean="0"/>
              <a:t>System.out.println</a:t>
            </a:r>
            <a:r>
              <a:rPr lang="en-US" sz="2000" dirty="0" smtClean="0"/>
              <a:t>("Table deleted in given database...");</a:t>
            </a:r>
            <a:endParaRPr lang="en-US" sz="2200" b="1" dirty="0" smtClean="0">
              <a:latin typeface="+mn-l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Grp="1" noChangeArrowheads="1"/>
          </p:cNvSpPr>
          <p:nvPr>
            <p:ph type="title"/>
          </p:nvPr>
        </p:nvSpPr>
        <p:spPr>
          <a:xfrm>
            <a:off x="837248" y="524399"/>
            <a:ext cx="7886700" cy="776009"/>
          </a:xfrm>
        </p:spPr>
        <p:txBody>
          <a:bodyPr>
            <a:normAutofit/>
          </a:bodyPr>
          <a:lstStyle/>
          <a:p>
            <a:pPr algn="ctr"/>
            <a:r>
              <a:rPr lang="en-US" b="1" dirty="0">
                <a:latin typeface="Times New Roman" pitchFamily="18" charset="0"/>
                <a:cs typeface="Times New Roman" pitchFamily="18" charset="0"/>
              </a:rPr>
              <a:t>Summary: </a:t>
            </a:r>
            <a:endParaRPr lang="en-US" sz="2000" dirty="0">
              <a:latin typeface="Times New Roman" pitchFamily="18" charset="0"/>
              <a:cs typeface="Times New Roman" pitchFamily="18" charset="0"/>
            </a:endParaRPr>
          </a:p>
        </p:txBody>
      </p:sp>
      <p:sp>
        <p:nvSpPr>
          <p:cNvPr id="140594" name="Text Box 306"/>
          <p:cNvSpPr txBox="1">
            <a:spLocks noChangeArrowheads="1"/>
          </p:cNvSpPr>
          <p:nvPr/>
        </p:nvSpPr>
        <p:spPr bwMode="auto">
          <a:xfrm>
            <a:off x="499487" y="2141162"/>
            <a:ext cx="6713238" cy="2677656"/>
          </a:xfrm>
          <a:prstGeom prst="rect">
            <a:avLst/>
          </a:prstGeom>
          <a:noFill/>
          <a:ln w="9525">
            <a:noFill/>
            <a:miter lim="800000"/>
            <a:headEnd/>
            <a:tailEnd/>
          </a:ln>
          <a:effectLst/>
        </p:spPr>
        <p:txBody>
          <a:bodyPr wrap="square">
            <a:spAutoFit/>
          </a:bodyPr>
          <a:lstStyle/>
          <a:p>
            <a:r>
              <a:rPr lang="en-US" sz="2400" dirty="0">
                <a:latin typeface="Times New Roman" pitchFamily="18" charset="0"/>
                <a:cs typeface="Times New Roman" pitchFamily="18" charset="0"/>
              </a:rPr>
              <a:t>In this session, you were able to </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pPr indent="268288">
              <a:buFont typeface="Arial" pitchFamily="34" charset="0"/>
              <a:buChar char="•"/>
            </a:pPr>
            <a:r>
              <a:rPr lang="en-US" sz="2400" dirty="0" smtClean="0">
                <a:latin typeface="Times New Roman" pitchFamily="18" charset="0"/>
                <a:cs typeface="Times New Roman" pitchFamily="18" charset="0"/>
              </a:rPr>
              <a:t>Learn about Database connectivity, Types of Drivers for connection, Connection Example. CRUD operations using Database.</a:t>
            </a:r>
          </a:p>
          <a:p>
            <a:pPr indent="268288">
              <a:buFont typeface="Arial" pitchFamily="34" charset="0"/>
              <a:buChar char="•"/>
            </a:pPr>
            <a:endParaRPr lang="en-IN" sz="2400" dirty="0" smtClean="0">
              <a:latin typeface="Times New Roman" pitchFamily="18" charset="0"/>
              <a:cs typeface="Times New Roman" pitchFamily="18" charset="0"/>
            </a:endParaRPr>
          </a:p>
          <a:p>
            <a:pPr indent="268288"/>
            <a:endParaRPr lang="en-IN" sz="2400" dirty="0" smtClean="0">
              <a:latin typeface="Times New Roman" pitchFamily="18" charset="0"/>
              <a:cs typeface="Times New Roman" pitchFamily="18" charset="0"/>
            </a:endParaRPr>
          </a:p>
        </p:txBody>
      </p:sp>
      <p:grpSp>
        <p:nvGrpSpPr>
          <p:cNvPr id="2" name="Group 308"/>
          <p:cNvGrpSpPr>
            <a:grpSpLocks/>
          </p:cNvGrpSpPr>
          <p:nvPr/>
        </p:nvGrpSpPr>
        <p:grpSpPr bwMode="auto">
          <a:xfrm>
            <a:off x="7393781" y="2028826"/>
            <a:ext cx="1425179" cy="1893887"/>
            <a:chOff x="1259" y="3082"/>
            <a:chExt cx="884" cy="884"/>
          </a:xfrm>
        </p:grpSpPr>
        <p:sp>
          <p:nvSpPr>
            <p:cNvPr id="140597" name="Freeform 309"/>
            <p:cNvSpPr>
              <a:spLocks/>
            </p:cNvSpPr>
            <p:nvPr/>
          </p:nvSpPr>
          <p:spPr bwMode="auto">
            <a:xfrm flipH="1">
              <a:off x="1681" y="3824"/>
              <a:ext cx="110" cy="107"/>
            </a:xfrm>
            <a:custGeom>
              <a:avLst/>
              <a:gdLst/>
              <a:ahLst/>
              <a:cxnLst>
                <a:cxn ang="0">
                  <a:pos x="80" y="107"/>
                </a:cxn>
                <a:cxn ang="0">
                  <a:pos x="89" y="104"/>
                </a:cxn>
                <a:cxn ang="0">
                  <a:pos x="99" y="96"/>
                </a:cxn>
                <a:cxn ang="0">
                  <a:pos x="105" y="91"/>
                </a:cxn>
                <a:cxn ang="0">
                  <a:pos x="110" y="80"/>
                </a:cxn>
                <a:cxn ang="0">
                  <a:pos x="56" y="18"/>
                </a:cxn>
                <a:cxn ang="0">
                  <a:pos x="51" y="16"/>
                </a:cxn>
                <a:cxn ang="0">
                  <a:pos x="29" y="5"/>
                </a:cxn>
                <a:cxn ang="0">
                  <a:pos x="13" y="0"/>
                </a:cxn>
                <a:cxn ang="0">
                  <a:pos x="0" y="10"/>
                </a:cxn>
                <a:cxn ang="0">
                  <a:pos x="80" y="107"/>
                </a:cxn>
              </a:cxnLst>
              <a:rect l="0" t="0" r="r" b="b"/>
              <a:pathLst>
                <a:path w="110" h="107">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w="9525">
              <a:noFill/>
              <a:round/>
              <a:headEnd/>
              <a:tailEnd/>
            </a:ln>
          </p:spPr>
          <p:txBody>
            <a:bodyPr/>
            <a:lstStyle/>
            <a:p>
              <a:endParaRPr lang="en-US"/>
            </a:p>
          </p:txBody>
        </p:sp>
        <p:sp>
          <p:nvSpPr>
            <p:cNvPr id="140598" name="Freeform 310"/>
            <p:cNvSpPr>
              <a:spLocks/>
            </p:cNvSpPr>
            <p:nvPr/>
          </p:nvSpPr>
          <p:spPr bwMode="auto">
            <a:xfrm flipH="1">
              <a:off x="1786" y="3762"/>
              <a:ext cx="35" cy="88"/>
            </a:xfrm>
            <a:custGeom>
              <a:avLst/>
              <a:gdLst/>
              <a:ahLst/>
              <a:cxnLst>
                <a:cxn ang="0">
                  <a:pos x="24" y="88"/>
                </a:cxn>
                <a:cxn ang="0">
                  <a:pos x="29" y="88"/>
                </a:cxn>
                <a:cxn ang="0">
                  <a:pos x="32" y="88"/>
                </a:cxn>
                <a:cxn ang="0">
                  <a:pos x="32" y="86"/>
                </a:cxn>
                <a:cxn ang="0">
                  <a:pos x="35" y="83"/>
                </a:cxn>
                <a:cxn ang="0">
                  <a:pos x="35" y="64"/>
                </a:cxn>
                <a:cxn ang="0">
                  <a:pos x="29" y="40"/>
                </a:cxn>
                <a:cxn ang="0">
                  <a:pos x="13" y="16"/>
                </a:cxn>
                <a:cxn ang="0">
                  <a:pos x="0" y="0"/>
                </a:cxn>
                <a:cxn ang="0">
                  <a:pos x="2" y="13"/>
                </a:cxn>
                <a:cxn ang="0">
                  <a:pos x="8" y="43"/>
                </a:cxn>
                <a:cxn ang="0">
                  <a:pos x="16" y="75"/>
                </a:cxn>
                <a:cxn ang="0">
                  <a:pos x="24" y="88"/>
                </a:cxn>
              </a:cxnLst>
              <a:rect l="0" t="0" r="r" b="b"/>
              <a:pathLst>
                <a:path w="35" h="88">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w="9525">
              <a:noFill/>
              <a:round/>
              <a:headEnd/>
              <a:tailEnd/>
            </a:ln>
          </p:spPr>
          <p:txBody>
            <a:bodyPr/>
            <a:lstStyle/>
            <a:p>
              <a:endParaRPr lang="en-US"/>
            </a:p>
          </p:txBody>
        </p:sp>
        <p:sp>
          <p:nvSpPr>
            <p:cNvPr id="140599" name="Freeform 311"/>
            <p:cNvSpPr>
              <a:spLocks/>
            </p:cNvSpPr>
            <p:nvPr/>
          </p:nvSpPr>
          <p:spPr bwMode="auto">
            <a:xfrm flipH="1">
              <a:off x="1587" y="3719"/>
              <a:ext cx="54" cy="29"/>
            </a:xfrm>
            <a:custGeom>
              <a:avLst/>
              <a:gdLst/>
              <a:ahLst/>
              <a:cxnLst>
                <a:cxn ang="0">
                  <a:pos x="54" y="19"/>
                </a:cxn>
                <a:cxn ang="0">
                  <a:pos x="48" y="13"/>
                </a:cxn>
                <a:cxn ang="0">
                  <a:pos x="43" y="11"/>
                </a:cxn>
                <a:cxn ang="0">
                  <a:pos x="40" y="5"/>
                </a:cxn>
                <a:cxn ang="0">
                  <a:pos x="32" y="2"/>
                </a:cxn>
                <a:cxn ang="0">
                  <a:pos x="21" y="0"/>
                </a:cxn>
                <a:cxn ang="0">
                  <a:pos x="13" y="0"/>
                </a:cxn>
                <a:cxn ang="0">
                  <a:pos x="5" y="0"/>
                </a:cxn>
                <a:cxn ang="0">
                  <a:pos x="0" y="2"/>
                </a:cxn>
                <a:cxn ang="0">
                  <a:pos x="27" y="29"/>
                </a:cxn>
                <a:cxn ang="0">
                  <a:pos x="32" y="27"/>
                </a:cxn>
                <a:cxn ang="0">
                  <a:pos x="40" y="21"/>
                </a:cxn>
                <a:cxn ang="0">
                  <a:pos x="45" y="19"/>
                </a:cxn>
                <a:cxn ang="0">
                  <a:pos x="54" y="19"/>
                </a:cxn>
              </a:cxnLst>
              <a:rect l="0" t="0" r="r" b="b"/>
              <a:pathLst>
                <a:path w="54" h="29">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w="9525">
              <a:noFill/>
              <a:round/>
              <a:headEnd/>
              <a:tailEnd/>
            </a:ln>
          </p:spPr>
          <p:txBody>
            <a:bodyPr/>
            <a:lstStyle/>
            <a:p>
              <a:endParaRPr lang="en-US"/>
            </a:p>
          </p:txBody>
        </p:sp>
        <p:sp>
          <p:nvSpPr>
            <p:cNvPr id="140600" name="Freeform 312"/>
            <p:cNvSpPr>
              <a:spLocks/>
            </p:cNvSpPr>
            <p:nvPr/>
          </p:nvSpPr>
          <p:spPr bwMode="auto">
            <a:xfrm flipH="1">
              <a:off x="1259" y="3082"/>
              <a:ext cx="884" cy="884"/>
            </a:xfrm>
            <a:custGeom>
              <a:avLst/>
              <a:gdLst/>
              <a:ahLst/>
              <a:cxnLst>
                <a:cxn ang="0">
                  <a:pos x="441" y="408"/>
                </a:cxn>
                <a:cxn ang="0">
                  <a:pos x="403" y="392"/>
                </a:cxn>
                <a:cxn ang="0">
                  <a:pos x="355" y="355"/>
                </a:cxn>
                <a:cxn ang="0">
                  <a:pos x="320" y="333"/>
                </a:cxn>
                <a:cxn ang="0">
                  <a:pos x="285" y="242"/>
                </a:cxn>
                <a:cxn ang="0">
                  <a:pos x="271" y="212"/>
                </a:cxn>
                <a:cxn ang="0">
                  <a:pos x="261" y="159"/>
                </a:cxn>
                <a:cxn ang="0">
                  <a:pos x="261" y="137"/>
                </a:cxn>
                <a:cxn ang="0">
                  <a:pos x="177" y="102"/>
                </a:cxn>
                <a:cxn ang="0">
                  <a:pos x="215" y="86"/>
                </a:cxn>
                <a:cxn ang="0">
                  <a:pos x="279" y="62"/>
                </a:cxn>
                <a:cxn ang="0">
                  <a:pos x="339" y="40"/>
                </a:cxn>
                <a:cxn ang="0">
                  <a:pos x="390" y="27"/>
                </a:cxn>
                <a:cxn ang="0">
                  <a:pos x="591" y="83"/>
                </a:cxn>
                <a:cxn ang="0">
                  <a:pos x="572" y="97"/>
                </a:cxn>
                <a:cxn ang="0">
                  <a:pos x="583" y="212"/>
                </a:cxn>
                <a:cxn ang="0">
                  <a:pos x="583" y="236"/>
                </a:cxn>
                <a:cxn ang="0">
                  <a:pos x="556" y="234"/>
                </a:cxn>
                <a:cxn ang="0">
                  <a:pos x="508" y="161"/>
                </a:cxn>
                <a:cxn ang="0">
                  <a:pos x="508" y="210"/>
                </a:cxn>
                <a:cxn ang="0">
                  <a:pos x="521" y="236"/>
                </a:cxn>
                <a:cxn ang="0">
                  <a:pos x="511" y="269"/>
                </a:cxn>
                <a:cxn ang="0">
                  <a:pos x="500" y="304"/>
                </a:cxn>
                <a:cxn ang="0">
                  <a:pos x="476" y="339"/>
                </a:cxn>
                <a:cxn ang="0">
                  <a:pos x="441" y="344"/>
                </a:cxn>
                <a:cxn ang="0">
                  <a:pos x="446" y="360"/>
                </a:cxn>
                <a:cxn ang="0">
                  <a:pos x="468" y="376"/>
                </a:cxn>
                <a:cxn ang="0">
                  <a:pos x="508" y="411"/>
                </a:cxn>
                <a:cxn ang="0">
                  <a:pos x="545" y="433"/>
                </a:cxn>
                <a:cxn ang="0">
                  <a:pos x="564" y="438"/>
                </a:cxn>
                <a:cxn ang="0">
                  <a:pos x="615" y="446"/>
                </a:cxn>
                <a:cxn ang="0">
                  <a:pos x="666" y="511"/>
                </a:cxn>
                <a:cxn ang="0">
                  <a:pos x="707" y="578"/>
                </a:cxn>
                <a:cxn ang="0">
                  <a:pos x="782" y="669"/>
                </a:cxn>
                <a:cxn ang="0">
                  <a:pos x="814" y="747"/>
                </a:cxn>
                <a:cxn ang="0">
                  <a:pos x="777" y="846"/>
                </a:cxn>
                <a:cxn ang="0">
                  <a:pos x="884" y="884"/>
                </a:cxn>
                <a:cxn ang="0">
                  <a:pos x="86" y="884"/>
                </a:cxn>
                <a:cxn ang="0">
                  <a:pos x="89" y="578"/>
                </a:cxn>
                <a:cxn ang="0">
                  <a:pos x="124" y="451"/>
                </a:cxn>
                <a:cxn ang="0">
                  <a:pos x="191" y="438"/>
                </a:cxn>
                <a:cxn ang="0">
                  <a:pos x="242" y="416"/>
                </a:cxn>
                <a:cxn ang="0">
                  <a:pos x="296" y="360"/>
                </a:cxn>
                <a:cxn ang="0">
                  <a:pos x="309" y="336"/>
                </a:cxn>
                <a:cxn ang="0">
                  <a:pos x="371" y="408"/>
                </a:cxn>
                <a:cxn ang="0">
                  <a:pos x="427" y="484"/>
                </a:cxn>
                <a:cxn ang="0">
                  <a:pos x="519" y="661"/>
                </a:cxn>
                <a:cxn ang="0">
                  <a:pos x="500" y="532"/>
                </a:cxn>
                <a:cxn ang="0">
                  <a:pos x="457" y="390"/>
                </a:cxn>
              </a:cxnLst>
              <a:rect l="0" t="0" r="r" b="b"/>
              <a:pathLst>
                <a:path w="884" h="884">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w="9525">
              <a:noFill/>
              <a:round/>
              <a:headEnd/>
              <a:tailEnd/>
            </a:ln>
          </p:spPr>
          <p:txBody>
            <a:bodyPr/>
            <a:lstStyle/>
            <a:p>
              <a:endParaRPr lang="en-US"/>
            </a:p>
          </p:txBody>
        </p:sp>
        <p:sp>
          <p:nvSpPr>
            <p:cNvPr id="140601" name="Freeform 313"/>
            <p:cNvSpPr>
              <a:spLocks/>
            </p:cNvSpPr>
            <p:nvPr/>
          </p:nvSpPr>
          <p:spPr bwMode="auto">
            <a:xfrm flipH="1">
              <a:off x="1517" y="3611"/>
              <a:ext cx="102" cy="78"/>
            </a:xfrm>
            <a:custGeom>
              <a:avLst/>
              <a:gdLst/>
              <a:ahLst/>
              <a:cxnLst>
                <a:cxn ang="0">
                  <a:pos x="102" y="78"/>
                </a:cxn>
                <a:cxn ang="0">
                  <a:pos x="30" y="0"/>
                </a:cxn>
                <a:cxn ang="0">
                  <a:pos x="21" y="0"/>
                </a:cxn>
                <a:cxn ang="0">
                  <a:pos x="8" y="6"/>
                </a:cxn>
                <a:cxn ang="0">
                  <a:pos x="3" y="14"/>
                </a:cxn>
                <a:cxn ang="0">
                  <a:pos x="0" y="25"/>
                </a:cxn>
                <a:cxn ang="0">
                  <a:pos x="43" y="78"/>
                </a:cxn>
                <a:cxn ang="0">
                  <a:pos x="56" y="73"/>
                </a:cxn>
                <a:cxn ang="0">
                  <a:pos x="75" y="70"/>
                </a:cxn>
                <a:cxn ang="0">
                  <a:pos x="89" y="73"/>
                </a:cxn>
                <a:cxn ang="0">
                  <a:pos x="102" y="78"/>
                </a:cxn>
              </a:cxnLst>
              <a:rect l="0" t="0" r="r" b="b"/>
              <a:pathLst>
                <a:path w="102" h="78">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w="9525">
              <a:noFill/>
              <a:round/>
              <a:headEnd/>
              <a:tailEnd/>
            </a:ln>
          </p:spPr>
          <p:txBody>
            <a:bodyPr/>
            <a:lstStyle/>
            <a:p>
              <a:endParaRPr lang="en-US"/>
            </a:p>
          </p:txBody>
        </p:sp>
      </p:grpSp>
    </p:spTree>
    <p:extLst>
      <p:ext uri="{BB962C8B-B14F-4D97-AF65-F5344CB8AC3E}">
        <p14:creationId xmlns="" xmlns:p14="http://schemas.microsoft.com/office/powerpoint/2010/main" val="829860464"/>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Grp="1" noChangeArrowheads="1"/>
          </p:cNvSpPr>
          <p:nvPr>
            <p:ph type="title"/>
          </p:nvPr>
        </p:nvSpPr>
        <p:spPr>
          <a:xfrm>
            <a:off x="837248" y="524399"/>
            <a:ext cx="7886700" cy="776009"/>
          </a:xfrm>
        </p:spPr>
        <p:txBody>
          <a:bodyPr>
            <a:normAutofit/>
          </a:bodyPr>
          <a:lstStyle/>
          <a:p>
            <a:pPr algn="ctr"/>
            <a:r>
              <a:rPr lang="en-US" b="1" dirty="0">
                <a:latin typeface="Times New Roman" pitchFamily="18" charset="0"/>
                <a:cs typeface="Times New Roman" pitchFamily="18" charset="0"/>
              </a:rPr>
              <a:t>References: </a:t>
            </a:r>
            <a:endParaRPr lang="en-US" sz="2000" dirty="0">
              <a:latin typeface="Times New Roman" pitchFamily="18" charset="0"/>
              <a:cs typeface="Times New Roman" pitchFamily="18" charset="0"/>
            </a:endParaRPr>
          </a:p>
        </p:txBody>
      </p:sp>
      <p:sp>
        <p:nvSpPr>
          <p:cNvPr id="140594" name="Text Box 306"/>
          <p:cNvSpPr txBox="1">
            <a:spLocks noChangeArrowheads="1"/>
          </p:cNvSpPr>
          <p:nvPr/>
        </p:nvSpPr>
        <p:spPr bwMode="auto">
          <a:xfrm>
            <a:off x="420788" y="1391654"/>
            <a:ext cx="6818211" cy="5355312"/>
          </a:xfrm>
          <a:prstGeom prst="rect">
            <a:avLst/>
          </a:prstGeom>
          <a:noFill/>
          <a:ln w="9525">
            <a:noFill/>
            <a:miter lim="800000"/>
            <a:headEnd/>
            <a:tailEnd/>
          </a:ln>
          <a:effectLst/>
        </p:spPr>
        <p:txBody>
          <a:bodyPr wrap="square">
            <a:spAutoFit/>
          </a:bodyPr>
          <a:lstStyle/>
          <a:p>
            <a:r>
              <a:rPr lang="en-US" b="1" dirty="0">
                <a:latin typeface="Times New Roman" pitchFamily="18" charset="0"/>
                <a:cs typeface="Times New Roman" pitchFamily="18" charset="0"/>
              </a:rPr>
              <a:t>Books: </a:t>
            </a:r>
            <a:endParaRPr lang="en-IN" b="1" dirty="0">
              <a:latin typeface="Times New Roman" pitchFamily="18" charset="0"/>
              <a:cs typeface="Times New Roman" pitchFamily="18" charset="0"/>
            </a:endParaRPr>
          </a:p>
          <a:p>
            <a:r>
              <a:rPr lang="en-IN" dirty="0">
                <a:latin typeface="Times New Roman" pitchFamily="18" charset="0"/>
                <a:cs typeface="Times New Roman" pitchFamily="18" charset="0"/>
              </a:rPr>
              <a:t>1. </a:t>
            </a:r>
            <a:r>
              <a:rPr lang="en-IN" dirty="0" err="1">
                <a:latin typeface="Times New Roman" pitchFamily="18" charset="0"/>
                <a:cs typeface="Times New Roman" pitchFamily="18" charset="0"/>
              </a:rPr>
              <a:t>Balaguruswamy</a:t>
            </a:r>
            <a:r>
              <a:rPr lang="en-IN" dirty="0">
                <a:latin typeface="Times New Roman" pitchFamily="18" charset="0"/>
                <a:cs typeface="Times New Roman" pitchFamily="18" charset="0"/>
              </a:rPr>
              <a:t>, </a:t>
            </a:r>
            <a:r>
              <a:rPr lang="en-IN" i="1" dirty="0">
                <a:latin typeface="Times New Roman" pitchFamily="18" charset="0"/>
                <a:cs typeface="Times New Roman" pitchFamily="18" charset="0"/>
              </a:rPr>
              <a:t>Java. </a:t>
            </a:r>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2. A Primer, </a:t>
            </a:r>
            <a:r>
              <a:rPr lang="en-IN" dirty="0" err="1">
                <a:latin typeface="Times New Roman" pitchFamily="18" charset="0"/>
                <a:cs typeface="Times New Roman" pitchFamily="18" charset="0"/>
              </a:rPr>
              <a:t>E.Balaguruswamy</a:t>
            </a:r>
            <a:r>
              <a:rPr lang="en-IN" dirty="0">
                <a:latin typeface="Times New Roman" pitchFamily="18" charset="0"/>
                <a:cs typeface="Times New Roman" pitchFamily="18" charset="0"/>
              </a:rPr>
              <a:t>, </a:t>
            </a:r>
            <a:r>
              <a:rPr lang="en-IN" i="1" dirty="0">
                <a:latin typeface="Times New Roman" pitchFamily="18" charset="0"/>
                <a:cs typeface="Times New Roman" pitchFamily="18" charset="0"/>
              </a:rPr>
              <a:t>Programming with Java, </a:t>
            </a:r>
            <a:r>
              <a:rPr lang="en-IN" dirty="0">
                <a:latin typeface="Times New Roman" pitchFamily="18" charset="0"/>
                <a:cs typeface="Times New Roman" pitchFamily="18" charset="0"/>
              </a:rPr>
              <a:t>Tata McGraw Hill Companies </a:t>
            </a:r>
          </a:p>
          <a:p>
            <a:r>
              <a:rPr lang="en-US" dirty="0">
                <a:latin typeface="Times New Roman" pitchFamily="18" charset="0"/>
                <a:cs typeface="Times New Roman" pitchFamily="18" charset="0"/>
              </a:rPr>
              <a:t>3. John P. Flynt Thomson, </a:t>
            </a:r>
            <a:r>
              <a:rPr lang="en-US" i="1" dirty="0">
                <a:latin typeface="Times New Roman" pitchFamily="18" charset="0"/>
                <a:cs typeface="Times New Roman" pitchFamily="18" charset="0"/>
              </a:rPr>
              <a:t>Java Programming. </a:t>
            </a:r>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b="1" dirty="0" smtClean="0"/>
              <a:t>Reference Links:</a:t>
            </a:r>
            <a:endParaRPr lang="en-US" dirty="0" smtClean="0"/>
          </a:p>
          <a:p>
            <a:r>
              <a:rPr lang="en-US" dirty="0" smtClean="0"/>
              <a:t>https://www.tutorialspoint.com/jdbc/jdbc-statements.htm</a:t>
            </a:r>
          </a:p>
          <a:p>
            <a:r>
              <a:rPr lang="en-US" dirty="0" smtClean="0"/>
              <a:t>https://docs.oracle.com/javase/tutorial/jdbc/basics/processingsqlstatements.html</a:t>
            </a:r>
          </a:p>
          <a:p>
            <a:r>
              <a:rPr lang="en-US" dirty="0" smtClean="0"/>
              <a:t>https://docs.oracle.com/javase/7/docs/api/java/sql/Statement.html</a:t>
            </a:r>
          </a:p>
          <a:p>
            <a:r>
              <a:rPr lang="en-US" dirty="0" smtClean="0"/>
              <a:t>https://www.javatpoint.com/Statement-interface</a:t>
            </a:r>
          </a:p>
          <a:p>
            <a:r>
              <a:rPr lang="en-US" dirty="0" smtClean="0"/>
              <a:t>https://www.javatpoint.com/PreparedStatement-interface</a:t>
            </a:r>
          </a:p>
          <a:p>
            <a:r>
              <a:rPr lang="en-US" dirty="0" smtClean="0">
                <a:hlinkClick r:id="rId2"/>
              </a:rPr>
              <a:t>https://www.javatpoint.com/CallableStatement-interface</a:t>
            </a:r>
            <a:endParaRPr lang="en-US" dirty="0" smtClean="0"/>
          </a:p>
          <a:p>
            <a:endParaRPr lang="en-US" b="1" dirty="0" smtClean="0"/>
          </a:p>
          <a:p>
            <a:r>
              <a:rPr lang="en-US" b="1" dirty="0" smtClean="0"/>
              <a:t>Video Link:</a:t>
            </a:r>
            <a:endParaRPr lang="en-US" dirty="0" smtClean="0"/>
          </a:p>
          <a:p>
            <a:r>
              <a:rPr lang="en-US" dirty="0" smtClean="0"/>
              <a:t>https://youtu.be/eEqPrlu28Sc</a:t>
            </a:r>
          </a:p>
          <a:p>
            <a:r>
              <a:rPr lang="en-US" dirty="0" smtClean="0"/>
              <a:t>https://youtu.be/v5vLuCBv8vg</a:t>
            </a:r>
          </a:p>
          <a:p>
            <a:endParaRPr lang="en-US" dirty="0">
              <a:latin typeface="Times New Roman" pitchFamily="18" charset="0"/>
              <a:cs typeface="Times New Roman" pitchFamily="18" charset="0"/>
            </a:endParaRPr>
          </a:p>
        </p:txBody>
      </p:sp>
      <p:grpSp>
        <p:nvGrpSpPr>
          <p:cNvPr id="2" name="Group 308"/>
          <p:cNvGrpSpPr>
            <a:grpSpLocks/>
          </p:cNvGrpSpPr>
          <p:nvPr/>
        </p:nvGrpSpPr>
        <p:grpSpPr bwMode="auto">
          <a:xfrm>
            <a:off x="7393781" y="2028826"/>
            <a:ext cx="1425179" cy="1893887"/>
            <a:chOff x="1259" y="3082"/>
            <a:chExt cx="884" cy="884"/>
          </a:xfrm>
        </p:grpSpPr>
        <p:sp>
          <p:nvSpPr>
            <p:cNvPr id="140597" name="Freeform 309"/>
            <p:cNvSpPr>
              <a:spLocks/>
            </p:cNvSpPr>
            <p:nvPr/>
          </p:nvSpPr>
          <p:spPr bwMode="auto">
            <a:xfrm flipH="1">
              <a:off x="1681" y="3824"/>
              <a:ext cx="110" cy="107"/>
            </a:xfrm>
            <a:custGeom>
              <a:avLst/>
              <a:gdLst/>
              <a:ahLst/>
              <a:cxnLst>
                <a:cxn ang="0">
                  <a:pos x="80" y="107"/>
                </a:cxn>
                <a:cxn ang="0">
                  <a:pos x="89" y="104"/>
                </a:cxn>
                <a:cxn ang="0">
                  <a:pos x="99" y="96"/>
                </a:cxn>
                <a:cxn ang="0">
                  <a:pos x="105" y="91"/>
                </a:cxn>
                <a:cxn ang="0">
                  <a:pos x="110" y="80"/>
                </a:cxn>
                <a:cxn ang="0">
                  <a:pos x="56" y="18"/>
                </a:cxn>
                <a:cxn ang="0">
                  <a:pos x="51" y="16"/>
                </a:cxn>
                <a:cxn ang="0">
                  <a:pos x="29" y="5"/>
                </a:cxn>
                <a:cxn ang="0">
                  <a:pos x="13" y="0"/>
                </a:cxn>
                <a:cxn ang="0">
                  <a:pos x="0" y="10"/>
                </a:cxn>
                <a:cxn ang="0">
                  <a:pos x="80" y="107"/>
                </a:cxn>
              </a:cxnLst>
              <a:rect l="0" t="0" r="r" b="b"/>
              <a:pathLst>
                <a:path w="110" h="107">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w="9525">
              <a:noFill/>
              <a:round/>
              <a:headEnd/>
              <a:tailEnd/>
            </a:ln>
          </p:spPr>
          <p:txBody>
            <a:bodyPr/>
            <a:lstStyle/>
            <a:p>
              <a:endParaRPr lang="en-US"/>
            </a:p>
          </p:txBody>
        </p:sp>
        <p:sp>
          <p:nvSpPr>
            <p:cNvPr id="140598" name="Freeform 310"/>
            <p:cNvSpPr>
              <a:spLocks/>
            </p:cNvSpPr>
            <p:nvPr/>
          </p:nvSpPr>
          <p:spPr bwMode="auto">
            <a:xfrm flipH="1">
              <a:off x="1786" y="3762"/>
              <a:ext cx="35" cy="88"/>
            </a:xfrm>
            <a:custGeom>
              <a:avLst/>
              <a:gdLst/>
              <a:ahLst/>
              <a:cxnLst>
                <a:cxn ang="0">
                  <a:pos x="24" y="88"/>
                </a:cxn>
                <a:cxn ang="0">
                  <a:pos x="29" y="88"/>
                </a:cxn>
                <a:cxn ang="0">
                  <a:pos x="32" y="88"/>
                </a:cxn>
                <a:cxn ang="0">
                  <a:pos x="32" y="86"/>
                </a:cxn>
                <a:cxn ang="0">
                  <a:pos x="35" y="83"/>
                </a:cxn>
                <a:cxn ang="0">
                  <a:pos x="35" y="64"/>
                </a:cxn>
                <a:cxn ang="0">
                  <a:pos x="29" y="40"/>
                </a:cxn>
                <a:cxn ang="0">
                  <a:pos x="13" y="16"/>
                </a:cxn>
                <a:cxn ang="0">
                  <a:pos x="0" y="0"/>
                </a:cxn>
                <a:cxn ang="0">
                  <a:pos x="2" y="13"/>
                </a:cxn>
                <a:cxn ang="0">
                  <a:pos x="8" y="43"/>
                </a:cxn>
                <a:cxn ang="0">
                  <a:pos x="16" y="75"/>
                </a:cxn>
                <a:cxn ang="0">
                  <a:pos x="24" y="88"/>
                </a:cxn>
              </a:cxnLst>
              <a:rect l="0" t="0" r="r" b="b"/>
              <a:pathLst>
                <a:path w="35" h="88">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w="9525">
              <a:noFill/>
              <a:round/>
              <a:headEnd/>
              <a:tailEnd/>
            </a:ln>
          </p:spPr>
          <p:txBody>
            <a:bodyPr/>
            <a:lstStyle/>
            <a:p>
              <a:endParaRPr lang="en-US"/>
            </a:p>
          </p:txBody>
        </p:sp>
        <p:sp>
          <p:nvSpPr>
            <p:cNvPr id="140599" name="Freeform 311"/>
            <p:cNvSpPr>
              <a:spLocks/>
            </p:cNvSpPr>
            <p:nvPr/>
          </p:nvSpPr>
          <p:spPr bwMode="auto">
            <a:xfrm flipH="1">
              <a:off x="1587" y="3719"/>
              <a:ext cx="54" cy="29"/>
            </a:xfrm>
            <a:custGeom>
              <a:avLst/>
              <a:gdLst/>
              <a:ahLst/>
              <a:cxnLst>
                <a:cxn ang="0">
                  <a:pos x="54" y="19"/>
                </a:cxn>
                <a:cxn ang="0">
                  <a:pos x="48" y="13"/>
                </a:cxn>
                <a:cxn ang="0">
                  <a:pos x="43" y="11"/>
                </a:cxn>
                <a:cxn ang="0">
                  <a:pos x="40" y="5"/>
                </a:cxn>
                <a:cxn ang="0">
                  <a:pos x="32" y="2"/>
                </a:cxn>
                <a:cxn ang="0">
                  <a:pos x="21" y="0"/>
                </a:cxn>
                <a:cxn ang="0">
                  <a:pos x="13" y="0"/>
                </a:cxn>
                <a:cxn ang="0">
                  <a:pos x="5" y="0"/>
                </a:cxn>
                <a:cxn ang="0">
                  <a:pos x="0" y="2"/>
                </a:cxn>
                <a:cxn ang="0">
                  <a:pos x="27" y="29"/>
                </a:cxn>
                <a:cxn ang="0">
                  <a:pos x="32" y="27"/>
                </a:cxn>
                <a:cxn ang="0">
                  <a:pos x="40" y="21"/>
                </a:cxn>
                <a:cxn ang="0">
                  <a:pos x="45" y="19"/>
                </a:cxn>
                <a:cxn ang="0">
                  <a:pos x="54" y="19"/>
                </a:cxn>
              </a:cxnLst>
              <a:rect l="0" t="0" r="r" b="b"/>
              <a:pathLst>
                <a:path w="54" h="29">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w="9525">
              <a:noFill/>
              <a:round/>
              <a:headEnd/>
              <a:tailEnd/>
            </a:ln>
          </p:spPr>
          <p:txBody>
            <a:bodyPr/>
            <a:lstStyle/>
            <a:p>
              <a:endParaRPr lang="en-US"/>
            </a:p>
          </p:txBody>
        </p:sp>
        <p:sp>
          <p:nvSpPr>
            <p:cNvPr id="140600" name="Freeform 312"/>
            <p:cNvSpPr>
              <a:spLocks/>
            </p:cNvSpPr>
            <p:nvPr/>
          </p:nvSpPr>
          <p:spPr bwMode="auto">
            <a:xfrm flipH="1">
              <a:off x="1259" y="3082"/>
              <a:ext cx="884" cy="884"/>
            </a:xfrm>
            <a:custGeom>
              <a:avLst/>
              <a:gdLst/>
              <a:ahLst/>
              <a:cxnLst>
                <a:cxn ang="0">
                  <a:pos x="441" y="408"/>
                </a:cxn>
                <a:cxn ang="0">
                  <a:pos x="403" y="392"/>
                </a:cxn>
                <a:cxn ang="0">
                  <a:pos x="355" y="355"/>
                </a:cxn>
                <a:cxn ang="0">
                  <a:pos x="320" y="333"/>
                </a:cxn>
                <a:cxn ang="0">
                  <a:pos x="285" y="242"/>
                </a:cxn>
                <a:cxn ang="0">
                  <a:pos x="271" y="212"/>
                </a:cxn>
                <a:cxn ang="0">
                  <a:pos x="261" y="159"/>
                </a:cxn>
                <a:cxn ang="0">
                  <a:pos x="261" y="137"/>
                </a:cxn>
                <a:cxn ang="0">
                  <a:pos x="177" y="102"/>
                </a:cxn>
                <a:cxn ang="0">
                  <a:pos x="215" y="86"/>
                </a:cxn>
                <a:cxn ang="0">
                  <a:pos x="279" y="62"/>
                </a:cxn>
                <a:cxn ang="0">
                  <a:pos x="339" y="40"/>
                </a:cxn>
                <a:cxn ang="0">
                  <a:pos x="390" y="27"/>
                </a:cxn>
                <a:cxn ang="0">
                  <a:pos x="591" y="83"/>
                </a:cxn>
                <a:cxn ang="0">
                  <a:pos x="572" y="97"/>
                </a:cxn>
                <a:cxn ang="0">
                  <a:pos x="583" y="212"/>
                </a:cxn>
                <a:cxn ang="0">
                  <a:pos x="583" y="236"/>
                </a:cxn>
                <a:cxn ang="0">
                  <a:pos x="556" y="234"/>
                </a:cxn>
                <a:cxn ang="0">
                  <a:pos x="508" y="161"/>
                </a:cxn>
                <a:cxn ang="0">
                  <a:pos x="508" y="210"/>
                </a:cxn>
                <a:cxn ang="0">
                  <a:pos x="521" y="236"/>
                </a:cxn>
                <a:cxn ang="0">
                  <a:pos x="511" y="269"/>
                </a:cxn>
                <a:cxn ang="0">
                  <a:pos x="500" y="304"/>
                </a:cxn>
                <a:cxn ang="0">
                  <a:pos x="476" y="339"/>
                </a:cxn>
                <a:cxn ang="0">
                  <a:pos x="441" y="344"/>
                </a:cxn>
                <a:cxn ang="0">
                  <a:pos x="446" y="360"/>
                </a:cxn>
                <a:cxn ang="0">
                  <a:pos x="468" y="376"/>
                </a:cxn>
                <a:cxn ang="0">
                  <a:pos x="508" y="411"/>
                </a:cxn>
                <a:cxn ang="0">
                  <a:pos x="545" y="433"/>
                </a:cxn>
                <a:cxn ang="0">
                  <a:pos x="564" y="438"/>
                </a:cxn>
                <a:cxn ang="0">
                  <a:pos x="615" y="446"/>
                </a:cxn>
                <a:cxn ang="0">
                  <a:pos x="666" y="511"/>
                </a:cxn>
                <a:cxn ang="0">
                  <a:pos x="707" y="578"/>
                </a:cxn>
                <a:cxn ang="0">
                  <a:pos x="782" y="669"/>
                </a:cxn>
                <a:cxn ang="0">
                  <a:pos x="814" y="747"/>
                </a:cxn>
                <a:cxn ang="0">
                  <a:pos x="777" y="846"/>
                </a:cxn>
                <a:cxn ang="0">
                  <a:pos x="884" y="884"/>
                </a:cxn>
                <a:cxn ang="0">
                  <a:pos x="86" y="884"/>
                </a:cxn>
                <a:cxn ang="0">
                  <a:pos x="89" y="578"/>
                </a:cxn>
                <a:cxn ang="0">
                  <a:pos x="124" y="451"/>
                </a:cxn>
                <a:cxn ang="0">
                  <a:pos x="191" y="438"/>
                </a:cxn>
                <a:cxn ang="0">
                  <a:pos x="242" y="416"/>
                </a:cxn>
                <a:cxn ang="0">
                  <a:pos x="296" y="360"/>
                </a:cxn>
                <a:cxn ang="0">
                  <a:pos x="309" y="336"/>
                </a:cxn>
                <a:cxn ang="0">
                  <a:pos x="371" y="408"/>
                </a:cxn>
                <a:cxn ang="0">
                  <a:pos x="427" y="484"/>
                </a:cxn>
                <a:cxn ang="0">
                  <a:pos x="519" y="661"/>
                </a:cxn>
                <a:cxn ang="0">
                  <a:pos x="500" y="532"/>
                </a:cxn>
                <a:cxn ang="0">
                  <a:pos x="457" y="390"/>
                </a:cxn>
              </a:cxnLst>
              <a:rect l="0" t="0" r="r" b="b"/>
              <a:pathLst>
                <a:path w="884" h="884">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w="9525">
              <a:noFill/>
              <a:round/>
              <a:headEnd/>
              <a:tailEnd/>
            </a:ln>
          </p:spPr>
          <p:txBody>
            <a:bodyPr/>
            <a:lstStyle/>
            <a:p>
              <a:endParaRPr lang="en-US"/>
            </a:p>
          </p:txBody>
        </p:sp>
        <p:sp>
          <p:nvSpPr>
            <p:cNvPr id="140601" name="Freeform 313"/>
            <p:cNvSpPr>
              <a:spLocks/>
            </p:cNvSpPr>
            <p:nvPr/>
          </p:nvSpPr>
          <p:spPr bwMode="auto">
            <a:xfrm flipH="1">
              <a:off x="1517" y="3611"/>
              <a:ext cx="102" cy="78"/>
            </a:xfrm>
            <a:custGeom>
              <a:avLst/>
              <a:gdLst/>
              <a:ahLst/>
              <a:cxnLst>
                <a:cxn ang="0">
                  <a:pos x="102" y="78"/>
                </a:cxn>
                <a:cxn ang="0">
                  <a:pos x="30" y="0"/>
                </a:cxn>
                <a:cxn ang="0">
                  <a:pos x="21" y="0"/>
                </a:cxn>
                <a:cxn ang="0">
                  <a:pos x="8" y="6"/>
                </a:cxn>
                <a:cxn ang="0">
                  <a:pos x="3" y="14"/>
                </a:cxn>
                <a:cxn ang="0">
                  <a:pos x="0" y="25"/>
                </a:cxn>
                <a:cxn ang="0">
                  <a:pos x="43" y="78"/>
                </a:cxn>
                <a:cxn ang="0">
                  <a:pos x="56" y="73"/>
                </a:cxn>
                <a:cxn ang="0">
                  <a:pos x="75" y="70"/>
                </a:cxn>
                <a:cxn ang="0">
                  <a:pos x="89" y="73"/>
                </a:cxn>
                <a:cxn ang="0">
                  <a:pos x="102" y="78"/>
                </a:cxn>
              </a:cxnLst>
              <a:rect l="0" t="0" r="r" b="b"/>
              <a:pathLst>
                <a:path w="102" h="78">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w="9525">
              <a:noFill/>
              <a:round/>
              <a:headEnd/>
              <a:tailEnd/>
            </a:ln>
          </p:spPr>
          <p:txBody>
            <a:bodyPr/>
            <a:lstStyle/>
            <a:p>
              <a:endParaRPr lang="en-US"/>
            </a:p>
          </p:txBody>
        </p:sp>
      </p:grpSp>
    </p:spTree>
    <p:extLst>
      <p:ext uri="{BB962C8B-B14F-4D97-AF65-F5344CB8AC3E}">
        <p14:creationId xmlns="" xmlns:p14="http://schemas.microsoft.com/office/powerpoint/2010/main" val="58069430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9144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7010400" y="0"/>
            <a:ext cx="13716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7626846" y="0"/>
            <a:ext cx="497979"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550070" y="6294598"/>
            <a:ext cx="418759"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292895" y="5129690"/>
            <a:ext cx="1296233"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114427" y="2249080"/>
            <a:ext cx="8043861"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1981200" y="1214279"/>
            <a:ext cx="1822847"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174081" y="1214279"/>
            <a:ext cx="1822847"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 name="Group 28"/>
          <p:cNvGrpSpPr/>
          <p:nvPr/>
        </p:nvGrpSpPr>
        <p:grpSpPr>
          <a:xfrm>
            <a:off x="166541" y="94090"/>
            <a:ext cx="307922" cy="1538089"/>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 xmlns:p14="http://schemas.microsoft.com/office/powerpoint/2010/main" val="1346502234"/>
                </p:ext>
              </p:extLst>
            </p:nvPr>
          </p:nvGraphicFramePr>
          <p:xfrm>
            <a:off x="100850" y="246475"/>
            <a:ext cx="183878" cy="183422"/>
          </p:xfrm>
          <a:graphic>
            <a:graphicData uri="http://schemas.openxmlformats.org/presentationml/2006/ole">
              <p:oleObj spid="_x0000_s2050" name="CorelDRAW" r:id="rId3" imgW="2169000" imgH="2169360" progId="">
                <p:embed/>
              </p:oleObj>
            </a:graphicData>
          </a:graphic>
        </p:graphicFrame>
      </p:grpSp>
    </p:spTree>
    <p:extLst>
      <p:ext uri="{BB962C8B-B14F-4D97-AF65-F5344CB8AC3E}">
        <p14:creationId xmlns="" xmlns:p14="http://schemas.microsoft.com/office/powerpoint/2010/main" val="2656501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924800" cy="609600"/>
          </a:xfrm>
        </p:spPr>
        <p:txBody>
          <a:bodyPr/>
          <a:lstStyle/>
          <a:p>
            <a:r>
              <a:rPr lang="en-IN" sz="3600" dirty="0" smtClean="0">
                <a:solidFill>
                  <a:srgbClr val="FF0000"/>
                </a:solidFill>
                <a:latin typeface="+mn-lt"/>
              </a:rPr>
              <a:t>API (Application Programming Interface)</a:t>
            </a:r>
            <a:endParaRPr lang="en-US" sz="3600" dirty="0">
              <a:solidFill>
                <a:srgbClr val="FF0000"/>
              </a:solidFill>
              <a:latin typeface="+mn-lt"/>
            </a:endParaRPr>
          </a:p>
        </p:txBody>
      </p:sp>
      <p:sp>
        <p:nvSpPr>
          <p:cNvPr id="3" name="Content Placeholder 2"/>
          <p:cNvSpPr>
            <a:spLocks noGrp="1"/>
          </p:cNvSpPr>
          <p:nvPr>
            <p:ph idx="1"/>
          </p:nvPr>
        </p:nvSpPr>
        <p:spPr>
          <a:xfrm>
            <a:off x="457200" y="1600200"/>
            <a:ext cx="8153400" cy="4495800"/>
          </a:xfrm>
        </p:spPr>
        <p:txBody>
          <a:bodyPr>
            <a:normAutofit/>
          </a:bodyPr>
          <a:lstStyle/>
          <a:p>
            <a:pPr algn="just"/>
            <a:r>
              <a:rPr lang="en-IN" sz="2000" dirty="0" smtClean="0">
                <a:latin typeface="+mn-lt"/>
              </a:rPr>
              <a:t>API (Application programming interface) is a document that contains description of all the features of a product or software. It represents classes and interfaces that software programs can follow to communicate with each other. An API can be created for applications, libraries, operating systems, etc.</a:t>
            </a:r>
          </a:p>
          <a:p>
            <a:pPr algn="just"/>
            <a:r>
              <a:rPr lang="en-IN" sz="2000" dirty="0" smtClean="0">
                <a:latin typeface="+mn-lt"/>
              </a:rPr>
              <a:t>Java JDBC is a java API to connect and execute query with the database. JDBC API uses jdbc drivers to connect with the database.</a:t>
            </a:r>
            <a:r>
              <a:rPr lang="en-US" sz="2000" dirty="0" smtClean="0">
                <a:latin typeface="+mn-lt"/>
              </a:rPr>
              <a:t> This API consists of a set of classes and interfaces to enable programmers to write pure Java Database applications.</a:t>
            </a:r>
            <a:endParaRPr lang="en-IN" sz="2000" dirty="0" smtClean="0">
              <a:latin typeface="+mn-lt"/>
            </a:endParaRPr>
          </a:p>
          <a:p>
            <a:pPr algn="just"/>
            <a:r>
              <a:rPr lang="en-IN" sz="2000" dirty="0" smtClean="0">
                <a:latin typeface="+mn-lt"/>
              </a:rPr>
              <a:t>Before JDBC, ODBC API was the database API to connect and execute query with the database. But, ODBC API uses ODBC driver which is written in C language (i.e. platform dependent and unsecured). That is why Java has defined its own API (JDBC API) that uses JDBC drivers (written in Java language)</a:t>
            </a:r>
          </a:p>
          <a:p>
            <a:pPr algn="just"/>
            <a:endParaRPr lang="en-IN" sz="2000" dirty="0" smtClean="0">
              <a:latin typeface="+mn-lt"/>
            </a:endParaRPr>
          </a:p>
          <a:p>
            <a:pPr algn="just"/>
            <a:endParaRPr lang="en-IN" sz="2000" dirty="0" smtClean="0">
              <a:latin typeface="+mn-lt"/>
            </a:endParaRP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609600"/>
            <a:ext cx="7315200" cy="609600"/>
          </a:xfrm>
        </p:spPr>
        <p:txBody>
          <a:bodyPr/>
          <a:lstStyle/>
          <a:p>
            <a:r>
              <a:rPr lang="en-US" sz="3600" dirty="0" smtClean="0">
                <a:solidFill>
                  <a:srgbClr val="FF0000"/>
                </a:solidFill>
                <a:latin typeface="+mn-lt"/>
              </a:rPr>
              <a:t>JDBC VS ODBC</a:t>
            </a:r>
            <a:endParaRPr lang="en-US" sz="3600" dirty="0">
              <a:solidFill>
                <a:srgbClr val="FF0000"/>
              </a:solidFill>
              <a:latin typeface="+mn-lt"/>
            </a:endParaRPr>
          </a:p>
        </p:txBody>
      </p:sp>
      <p:sp>
        <p:nvSpPr>
          <p:cNvPr id="3" name="Content Placeholder 2"/>
          <p:cNvSpPr>
            <a:spLocks noGrp="1"/>
          </p:cNvSpPr>
          <p:nvPr>
            <p:ph idx="1"/>
          </p:nvPr>
        </p:nvSpPr>
        <p:spPr>
          <a:xfrm>
            <a:off x="381000" y="1447800"/>
            <a:ext cx="8458200" cy="4800600"/>
          </a:xfrm>
        </p:spPr>
        <p:txBody>
          <a:bodyPr>
            <a:normAutofit/>
          </a:bodyPr>
          <a:lstStyle/>
          <a:p>
            <a:pPr algn="just"/>
            <a:r>
              <a:rPr lang="en-US" sz="2000" dirty="0" smtClean="0">
                <a:latin typeface="+mn-lt"/>
              </a:rPr>
              <a:t>The most widely used interface to access relational database today is Microsoft’s ODBC API. ODBC performs similar tasks as that of JDC (Java Development Connection) and yet JDBC is preferred due to the following reasons :</a:t>
            </a:r>
          </a:p>
          <a:p>
            <a:pPr algn="just"/>
            <a:r>
              <a:rPr lang="en-US" sz="1800" dirty="0" smtClean="0">
                <a:latin typeface="+mn-lt"/>
              </a:rPr>
              <a:t>ODBC cannot be directly used with Java because it uses a C interface. Calls from Java to native C code have a number of drawbacks in the security, implementation, robustness and automatic portability of applications.</a:t>
            </a:r>
          </a:p>
          <a:p>
            <a:pPr algn="just"/>
            <a:r>
              <a:rPr lang="en-US" sz="1800" dirty="0" smtClean="0">
                <a:latin typeface="+mn-lt"/>
              </a:rPr>
              <a:t>ODBC makes use of pointers which have been totally removed from Java.</a:t>
            </a:r>
          </a:p>
          <a:p>
            <a:pPr algn="just"/>
            <a:r>
              <a:rPr lang="en-US" sz="1800" dirty="0" smtClean="0">
                <a:latin typeface="+mn-lt"/>
              </a:rPr>
              <a:t>JDBC API is a natural Java Interface and is built on ODBC. JDBC retains some of the basic features of ODBC like X/Open SQL Call Level Interface.</a:t>
            </a:r>
          </a:p>
          <a:p>
            <a:pPr algn="just"/>
            <a:r>
              <a:rPr lang="en-US" sz="1800" dirty="0" smtClean="0">
                <a:latin typeface="+mn-lt"/>
              </a:rPr>
              <a:t>JDBC is to Java programs and ODBC is to programs written in languages other than Java.</a:t>
            </a:r>
          </a:p>
          <a:p>
            <a:pPr algn="just"/>
            <a:r>
              <a:rPr lang="en-US" sz="1800" dirty="0" smtClean="0">
                <a:latin typeface="+mn-lt"/>
              </a:rPr>
              <a:t>ODBC mixes simple and advanced features together and has complex options for simple queries. But JDBC is designed to keep things simple while allowing advanced capabilities when required.</a:t>
            </a:r>
            <a:endParaRPr lang="en-US" sz="1800" dirty="0">
              <a:latin typeface="+mn-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924800" cy="609600"/>
          </a:xfrm>
        </p:spPr>
        <p:txBody>
          <a:bodyPr/>
          <a:lstStyle/>
          <a:p>
            <a:r>
              <a:rPr lang="en-US" sz="3600" dirty="0" smtClean="0">
                <a:solidFill>
                  <a:srgbClr val="FF0000"/>
                </a:solidFill>
                <a:latin typeface="+mn-lt"/>
              </a:rPr>
              <a:t>JDBC ARCHITECTURE</a:t>
            </a:r>
            <a:endParaRPr lang="en-US" sz="3600" dirty="0">
              <a:solidFill>
                <a:srgbClr val="FF0000"/>
              </a:solidFill>
              <a:latin typeface="+mn-lt"/>
            </a:endParaRPr>
          </a:p>
        </p:txBody>
      </p:sp>
      <p:sp>
        <p:nvSpPr>
          <p:cNvPr id="3" name="Content Placeholder 2"/>
          <p:cNvSpPr>
            <a:spLocks noGrp="1"/>
          </p:cNvSpPr>
          <p:nvPr>
            <p:ph idx="1"/>
          </p:nvPr>
        </p:nvSpPr>
        <p:spPr>
          <a:xfrm>
            <a:off x="304800" y="1447800"/>
            <a:ext cx="8534400" cy="4495800"/>
          </a:xfrm>
        </p:spPr>
        <p:txBody>
          <a:bodyPr>
            <a:normAutofit/>
          </a:bodyPr>
          <a:lstStyle/>
          <a:p>
            <a:r>
              <a:rPr lang="en-US" sz="2000" dirty="0" smtClean="0">
                <a:latin typeface="+mn-lt"/>
              </a:rPr>
              <a:t> Java application calls the JDBC library. JDBC loads a driver which talks to the database.</a:t>
            </a:r>
          </a:p>
          <a:p>
            <a:endParaRPr lang="en-US" sz="2000" dirty="0" smtClean="0">
              <a:latin typeface="+mn-lt"/>
            </a:endParaRPr>
          </a:p>
          <a:p>
            <a:endParaRPr lang="en-US" sz="2000" dirty="0" smtClean="0">
              <a:latin typeface="+mn-lt"/>
            </a:endParaRPr>
          </a:p>
          <a:p>
            <a:endParaRPr lang="en-US" sz="2000" dirty="0" smtClean="0">
              <a:latin typeface="+mn-lt"/>
            </a:endParaRPr>
          </a:p>
          <a:p>
            <a:endParaRPr lang="en-US" sz="2000" dirty="0" smtClean="0">
              <a:latin typeface="+mn-lt"/>
            </a:endParaRPr>
          </a:p>
          <a:p>
            <a:endParaRPr lang="en-US" sz="2000" dirty="0" smtClean="0">
              <a:latin typeface="+mn-lt"/>
            </a:endParaRPr>
          </a:p>
          <a:p>
            <a:pPr algn="just"/>
            <a:r>
              <a:rPr lang="en-US" sz="2000" dirty="0" smtClean="0">
                <a:latin typeface="+mn-lt"/>
              </a:rPr>
              <a:t>JDBC contains three components: Application, Driver Manager, Driver. </a:t>
            </a:r>
          </a:p>
          <a:p>
            <a:pPr algn="just"/>
            <a:r>
              <a:rPr lang="en-US" sz="2000" dirty="0" smtClean="0">
                <a:latin typeface="+mn-lt"/>
              </a:rPr>
              <a:t>The user application invokes JDBC methods to send SQL statements to the database and retrieves results. JDBC driver manager is used to connect Java applications to the correct JDBC driver . JDBC driver test suite is used to ensure that the installed JDBC driver is JDBC Compliant.</a:t>
            </a:r>
            <a:endParaRPr lang="en-US" sz="2000" dirty="0">
              <a:latin typeface="+mn-lt"/>
            </a:endParaRPr>
          </a:p>
        </p:txBody>
      </p:sp>
      <p:pic>
        <p:nvPicPr>
          <p:cNvPr id="1026" name="Picture 2"/>
          <p:cNvPicPr>
            <a:picLocks noChangeAspect="1" noChangeArrowheads="1"/>
          </p:cNvPicPr>
          <p:nvPr/>
        </p:nvPicPr>
        <p:blipFill>
          <a:blip r:embed="rId2" cstate="print"/>
          <a:srcRect/>
          <a:stretch>
            <a:fillRect/>
          </a:stretch>
        </p:blipFill>
        <p:spPr bwMode="auto">
          <a:xfrm>
            <a:off x="1905000" y="2209800"/>
            <a:ext cx="5943600" cy="1495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09600"/>
            <a:ext cx="7162800" cy="609600"/>
          </a:xfrm>
        </p:spPr>
        <p:txBody>
          <a:bodyPr/>
          <a:lstStyle/>
          <a:p>
            <a:r>
              <a:rPr lang="en-US" sz="3600" dirty="0" smtClean="0">
                <a:solidFill>
                  <a:srgbClr val="FF0000"/>
                </a:solidFill>
                <a:latin typeface="Calibri"/>
              </a:rPr>
              <a:t>JDBC ARCHITECTURE</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838200" y="1524000"/>
            <a:ext cx="7715250" cy="4514850"/>
          </a:xfrm>
          <a:prstGeom prst="rect">
            <a:avLst/>
          </a:prstGeom>
          <a:ln w="28575" cap="sq">
            <a:solidFill>
              <a:srgbClr val="000000"/>
            </a:solidFill>
            <a:prstDash val="sysDash"/>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924800" cy="609600"/>
          </a:xfrm>
        </p:spPr>
        <p:txBody>
          <a:bodyPr/>
          <a:lstStyle/>
          <a:p>
            <a:r>
              <a:rPr lang="en-US" sz="3600" dirty="0" smtClean="0">
                <a:solidFill>
                  <a:srgbClr val="FF0000"/>
                </a:solidFill>
                <a:latin typeface="Calibri"/>
              </a:rPr>
              <a:t>Working with Databases using JDBC</a:t>
            </a:r>
            <a:endParaRPr lang="en-US" dirty="0"/>
          </a:p>
        </p:txBody>
      </p:sp>
      <p:sp>
        <p:nvSpPr>
          <p:cNvPr id="3" name="Content Placeholder 2"/>
          <p:cNvSpPr>
            <a:spLocks noGrp="1"/>
          </p:cNvSpPr>
          <p:nvPr>
            <p:ph idx="1"/>
          </p:nvPr>
        </p:nvSpPr>
        <p:spPr>
          <a:xfrm>
            <a:off x="457200" y="1524000"/>
            <a:ext cx="8001000" cy="4495800"/>
          </a:xfrm>
        </p:spPr>
        <p:txBody>
          <a:bodyPr>
            <a:normAutofit fontScale="85000" lnSpcReduction="10000"/>
          </a:bodyPr>
          <a:lstStyle/>
          <a:p>
            <a:r>
              <a:rPr lang="en-US" dirty="0" smtClean="0">
                <a:latin typeface="+mn-lt"/>
              </a:rPr>
              <a:t>A connection can be open with the help of following steps:</a:t>
            </a:r>
          </a:p>
          <a:p>
            <a:pPr marL="919163" indent="-461963" defTabSz="1150938">
              <a:lnSpc>
                <a:spcPct val="150000"/>
              </a:lnSpc>
              <a:buNone/>
            </a:pPr>
            <a:r>
              <a:rPr lang="en-US" sz="2000" b="1" dirty="0" smtClean="0">
                <a:latin typeface="+mn-lt"/>
              </a:rPr>
              <a:t>1. 	Importing Packages</a:t>
            </a:r>
          </a:p>
          <a:p>
            <a:pPr marL="919163" indent="-461963" defTabSz="1150938">
              <a:lnSpc>
                <a:spcPct val="150000"/>
              </a:lnSpc>
              <a:buNone/>
            </a:pPr>
            <a:r>
              <a:rPr lang="en-US" sz="2000" b="1" dirty="0" smtClean="0">
                <a:latin typeface="+mn-lt"/>
              </a:rPr>
              <a:t>2. 	Loading JDBC Drivers</a:t>
            </a:r>
          </a:p>
          <a:p>
            <a:pPr marL="919163" indent="-461963" defTabSz="1150938">
              <a:lnSpc>
                <a:spcPct val="150000"/>
              </a:lnSpc>
              <a:buNone/>
            </a:pPr>
            <a:r>
              <a:rPr lang="en-US" sz="2000" b="1" dirty="0" smtClean="0">
                <a:latin typeface="+mn-lt"/>
              </a:rPr>
              <a:t>3. 	Opening a Connection to a Database</a:t>
            </a:r>
          </a:p>
          <a:p>
            <a:pPr marL="919163" indent="-461963" defTabSz="1150938">
              <a:lnSpc>
                <a:spcPct val="150000"/>
              </a:lnSpc>
              <a:buNone/>
            </a:pPr>
            <a:r>
              <a:rPr lang="en-US" sz="2000" b="1" dirty="0" smtClean="0">
                <a:latin typeface="+mn-lt"/>
              </a:rPr>
              <a:t>4. 	Creating a Statement Object</a:t>
            </a:r>
          </a:p>
          <a:p>
            <a:pPr marL="919163" indent="-461963" defTabSz="1150938">
              <a:lnSpc>
                <a:spcPct val="150000"/>
              </a:lnSpc>
              <a:buNone/>
            </a:pPr>
            <a:r>
              <a:rPr lang="en-US" sz="2000" b="1" dirty="0" smtClean="0">
                <a:latin typeface="+mn-lt"/>
              </a:rPr>
              <a:t>5. 	Executing a Query and Returning a Result Set Object</a:t>
            </a:r>
          </a:p>
          <a:p>
            <a:pPr marL="919163" indent="-461963" defTabSz="1150938">
              <a:lnSpc>
                <a:spcPct val="150000"/>
              </a:lnSpc>
              <a:buNone/>
            </a:pPr>
            <a:r>
              <a:rPr lang="en-US" sz="2000" b="1" dirty="0" smtClean="0">
                <a:latin typeface="+mn-lt"/>
              </a:rPr>
              <a:t>6. 	Processing the Result Set</a:t>
            </a:r>
          </a:p>
          <a:p>
            <a:pPr marL="919163" indent="-461963" defTabSz="1150938">
              <a:lnSpc>
                <a:spcPct val="150000"/>
              </a:lnSpc>
              <a:buNone/>
            </a:pPr>
            <a:r>
              <a:rPr lang="en-US" sz="2000" b="1" dirty="0" smtClean="0">
                <a:latin typeface="+mn-lt"/>
              </a:rPr>
              <a:t>7. 	Closing the Result Set and Statement Objects</a:t>
            </a:r>
          </a:p>
          <a:p>
            <a:pPr marL="919163" indent="-461963" defTabSz="1150938">
              <a:lnSpc>
                <a:spcPct val="150000"/>
              </a:lnSpc>
              <a:buNone/>
            </a:pPr>
            <a:r>
              <a:rPr lang="en-US" sz="2000" b="1" dirty="0" smtClean="0">
                <a:latin typeface="+mn-lt"/>
              </a:rPr>
              <a:t>8. 	Closing the Connection</a:t>
            </a:r>
            <a:endParaRPr lang="en-US" sz="2000" b="1"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924800" cy="609600"/>
          </a:xfrm>
        </p:spPr>
        <p:txBody>
          <a:bodyPr/>
          <a:lstStyle/>
          <a:p>
            <a:r>
              <a:rPr lang="en-US" sz="3600" dirty="0" smtClean="0">
                <a:solidFill>
                  <a:srgbClr val="FF0000"/>
                </a:solidFill>
                <a:latin typeface="Calibri"/>
              </a:rPr>
              <a:t>Working with Databases using JDBC</a:t>
            </a:r>
            <a:endParaRPr lang="en-US" dirty="0"/>
          </a:p>
        </p:txBody>
      </p:sp>
      <p:sp>
        <p:nvSpPr>
          <p:cNvPr id="3" name="Content Placeholder 2"/>
          <p:cNvSpPr>
            <a:spLocks noGrp="1"/>
          </p:cNvSpPr>
          <p:nvPr>
            <p:ph idx="1"/>
          </p:nvPr>
        </p:nvSpPr>
        <p:spPr>
          <a:xfrm>
            <a:off x="381000" y="1524000"/>
            <a:ext cx="8458200" cy="4572000"/>
          </a:xfrm>
        </p:spPr>
        <p:txBody>
          <a:bodyPr>
            <a:normAutofit lnSpcReduction="10000"/>
          </a:bodyPr>
          <a:lstStyle/>
          <a:p>
            <a:pPr algn="just"/>
            <a:r>
              <a:rPr lang="en-US" sz="2000" b="1" dirty="0" smtClean="0">
                <a:solidFill>
                  <a:srgbClr val="FF0000"/>
                </a:solidFill>
                <a:latin typeface="+mn-lt"/>
              </a:rPr>
              <a:t>Importing Packages</a:t>
            </a:r>
          </a:p>
          <a:p>
            <a:pPr algn="just"/>
            <a:r>
              <a:rPr lang="en-US" sz="2000" dirty="0" smtClean="0">
                <a:latin typeface="+mn-lt"/>
              </a:rPr>
              <a:t>import     java.sql.* ; 		// for standard JDBC programs</a:t>
            </a:r>
          </a:p>
          <a:p>
            <a:pPr algn="just"/>
            <a:r>
              <a:rPr lang="en-US" sz="2000" dirty="0" smtClean="0">
                <a:latin typeface="+mn-lt"/>
              </a:rPr>
              <a:t>import     </a:t>
            </a:r>
            <a:r>
              <a:rPr lang="en-US" sz="2000" dirty="0" err="1" smtClean="0">
                <a:latin typeface="+mn-lt"/>
              </a:rPr>
              <a:t>java.math</a:t>
            </a:r>
            <a:r>
              <a:rPr lang="en-US" sz="2000" dirty="0" smtClean="0">
                <a:latin typeface="+mn-lt"/>
              </a:rPr>
              <a:t>.* ; 		// for Decimal and Integer support</a:t>
            </a:r>
          </a:p>
          <a:p>
            <a:pPr algn="just"/>
            <a:r>
              <a:rPr lang="en-US" sz="2000" dirty="0" smtClean="0">
                <a:latin typeface="+mn-lt"/>
              </a:rPr>
              <a:t>JDBC  API is in the package java.sql </a:t>
            </a:r>
          </a:p>
          <a:p>
            <a:pPr algn="just">
              <a:buNone/>
            </a:pPr>
            <a:r>
              <a:rPr lang="en-US" sz="2000" dirty="0" smtClean="0">
                <a:latin typeface="+mn-lt"/>
              </a:rPr>
              <a:t>It consists of  interfaces, classes and exceptions .</a:t>
            </a:r>
          </a:p>
          <a:p>
            <a:pPr algn="just">
              <a:buNone/>
            </a:pPr>
            <a:r>
              <a:rPr lang="en-US" sz="2000" b="1" dirty="0" smtClean="0">
                <a:latin typeface="+mn-lt"/>
              </a:rPr>
              <a:t>Interfaces: </a:t>
            </a:r>
          </a:p>
          <a:p>
            <a:pPr algn="just">
              <a:tabLst>
                <a:tab pos="7891463" algn="l"/>
              </a:tabLst>
            </a:pPr>
            <a:r>
              <a:rPr lang="en-US" sz="2000" dirty="0" err="1" smtClean="0">
                <a:latin typeface="+mn-lt"/>
              </a:rPr>
              <a:t>CallableStatement</a:t>
            </a:r>
            <a:r>
              <a:rPr lang="en-US" sz="2000" dirty="0" smtClean="0">
                <a:latin typeface="+mn-lt"/>
              </a:rPr>
              <a:t>, </a:t>
            </a:r>
            <a:r>
              <a:rPr lang="en-US" sz="2000" dirty="0" smtClean="0">
                <a:solidFill>
                  <a:srgbClr val="FF0000"/>
                </a:solidFill>
                <a:latin typeface="+mn-lt"/>
              </a:rPr>
              <a:t>Connection, </a:t>
            </a:r>
            <a:r>
              <a:rPr lang="en-US" sz="2000" dirty="0" err="1" smtClean="0">
                <a:latin typeface="+mn-lt"/>
              </a:rPr>
              <a:t>DatabaseMetaData</a:t>
            </a:r>
            <a:r>
              <a:rPr lang="en-US" sz="2000" dirty="0" smtClean="0">
                <a:latin typeface="+mn-lt"/>
              </a:rPr>
              <a:t>, </a:t>
            </a:r>
            <a:r>
              <a:rPr lang="en-US" sz="2000" dirty="0" smtClean="0">
                <a:solidFill>
                  <a:srgbClr val="FF0000"/>
                </a:solidFill>
                <a:latin typeface="+mn-lt"/>
              </a:rPr>
              <a:t>Statement, </a:t>
            </a:r>
            <a:r>
              <a:rPr lang="en-US" sz="2000" dirty="0" smtClean="0">
                <a:latin typeface="+mn-lt"/>
              </a:rPr>
              <a:t>Driver,</a:t>
            </a:r>
          </a:p>
          <a:p>
            <a:pPr algn="just">
              <a:buNone/>
              <a:tabLst>
                <a:tab pos="7891463" algn="l"/>
              </a:tabLst>
            </a:pPr>
            <a:r>
              <a:rPr lang="en-US" sz="2000" dirty="0" smtClean="0">
                <a:latin typeface="+mn-lt"/>
              </a:rPr>
              <a:t>	</a:t>
            </a:r>
            <a:r>
              <a:rPr lang="en-US" sz="2000" dirty="0" err="1" smtClean="0">
                <a:latin typeface="+mn-lt"/>
              </a:rPr>
              <a:t>PreparedStatement</a:t>
            </a:r>
            <a:r>
              <a:rPr lang="en-US" sz="2000" dirty="0" smtClean="0">
                <a:latin typeface="+mn-lt"/>
              </a:rPr>
              <a:t>, </a:t>
            </a:r>
            <a:r>
              <a:rPr lang="en-US" sz="2000" dirty="0" err="1" smtClean="0">
                <a:solidFill>
                  <a:srgbClr val="FF0000"/>
                </a:solidFill>
                <a:latin typeface="+mn-lt"/>
              </a:rPr>
              <a:t>ResultSet</a:t>
            </a:r>
            <a:r>
              <a:rPr lang="en-US" sz="2000" dirty="0" smtClean="0">
                <a:latin typeface="+mn-lt"/>
              </a:rPr>
              <a:t>, </a:t>
            </a:r>
            <a:r>
              <a:rPr lang="en-US" sz="2000" dirty="0" err="1" smtClean="0">
                <a:latin typeface="+mn-lt"/>
              </a:rPr>
              <a:t>ResultSetMetaData</a:t>
            </a:r>
            <a:r>
              <a:rPr lang="en-US" sz="2000" dirty="0" smtClean="0">
                <a:latin typeface="+mn-lt"/>
              </a:rPr>
              <a:t> etc.</a:t>
            </a:r>
          </a:p>
          <a:p>
            <a:pPr algn="just">
              <a:buNone/>
            </a:pPr>
            <a:r>
              <a:rPr lang="en-US" sz="2000" b="1" dirty="0" smtClean="0">
                <a:latin typeface="+mn-lt"/>
              </a:rPr>
              <a:t>Classes:</a:t>
            </a:r>
          </a:p>
          <a:p>
            <a:pPr algn="just"/>
            <a:r>
              <a:rPr lang="en-US" sz="2000" dirty="0" smtClean="0">
                <a:latin typeface="+mn-lt"/>
              </a:rPr>
              <a:t>Date, </a:t>
            </a:r>
            <a:r>
              <a:rPr lang="en-US" sz="2000" dirty="0" err="1" smtClean="0">
                <a:solidFill>
                  <a:srgbClr val="FF0000"/>
                </a:solidFill>
                <a:latin typeface="+mn-lt"/>
              </a:rPr>
              <a:t>DriverManager</a:t>
            </a:r>
            <a:r>
              <a:rPr lang="en-US" sz="2000" dirty="0" smtClean="0">
                <a:latin typeface="+mn-lt"/>
              </a:rPr>
              <a:t>, </a:t>
            </a:r>
            <a:r>
              <a:rPr lang="en-US" sz="2000" dirty="0" err="1" smtClean="0">
                <a:latin typeface="+mn-lt"/>
              </a:rPr>
              <a:t>DriverPropertyInfo</a:t>
            </a:r>
            <a:r>
              <a:rPr lang="en-US" sz="2000" dirty="0" smtClean="0">
                <a:latin typeface="+mn-lt"/>
              </a:rPr>
              <a:t>, Time, Timestamp, Types</a:t>
            </a:r>
          </a:p>
          <a:p>
            <a:pPr algn="just">
              <a:buNone/>
            </a:pPr>
            <a:r>
              <a:rPr lang="en-US" sz="2000" b="1" dirty="0" smtClean="0">
                <a:latin typeface="+mn-lt"/>
              </a:rPr>
              <a:t>Exceptions:</a:t>
            </a:r>
          </a:p>
          <a:p>
            <a:pPr algn="just"/>
            <a:r>
              <a:rPr lang="en-US" sz="2000" dirty="0" smtClean="0">
                <a:latin typeface="+mn-lt"/>
              </a:rPr>
              <a:t>DataTruncation, </a:t>
            </a:r>
            <a:r>
              <a:rPr lang="en-US" sz="2000" dirty="0" err="1" smtClean="0">
                <a:latin typeface="+mn-lt"/>
              </a:rPr>
              <a:t>SQLException</a:t>
            </a:r>
            <a:r>
              <a:rPr lang="en-US" sz="2000" dirty="0" smtClean="0">
                <a:latin typeface="+mn-lt"/>
              </a:rPr>
              <a:t>, </a:t>
            </a:r>
            <a:r>
              <a:rPr lang="en-US" sz="2000" dirty="0" err="1" smtClean="0">
                <a:latin typeface="+mn-lt"/>
              </a:rPr>
              <a:t>SQLWarning</a:t>
            </a:r>
            <a:endParaRPr lang="en-US" sz="2000" dirty="0">
              <a:latin typeface="+mn-l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 202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 2021</Template>
  <TotalTime>5872</TotalTime>
  <Words>1528</Words>
  <Application>Microsoft Office PowerPoint</Application>
  <PresentationFormat>On-screen Show (4:3)</PresentationFormat>
  <Paragraphs>379</Paragraphs>
  <Slides>36</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36</vt:i4>
      </vt:variant>
    </vt:vector>
  </HeadingPairs>
  <TitlesOfParts>
    <vt:vector size="39" baseType="lpstr">
      <vt:lpstr>CU 2021</vt:lpstr>
      <vt:lpstr>Contents Slide Master</vt:lpstr>
      <vt:lpstr>CorelDRAW</vt:lpstr>
      <vt:lpstr>Slide 1</vt:lpstr>
      <vt:lpstr>Lecture Objectives </vt:lpstr>
      <vt:lpstr>Introduction</vt:lpstr>
      <vt:lpstr>API (Application Programming Interface)</vt:lpstr>
      <vt:lpstr>JDBC VS ODBC</vt:lpstr>
      <vt:lpstr>JDBC ARCHITECTURE</vt:lpstr>
      <vt:lpstr>JDBC ARCHITECTURE</vt:lpstr>
      <vt:lpstr>Working with Databases using JDBC</vt:lpstr>
      <vt:lpstr>Working with Databases using JDBC</vt:lpstr>
      <vt:lpstr>Working with Databases using JDBC</vt:lpstr>
      <vt:lpstr>Working with Databases using JDBC</vt:lpstr>
      <vt:lpstr>Working with Databases using JDBC</vt:lpstr>
      <vt:lpstr>Working with Databases using JDBC</vt:lpstr>
      <vt:lpstr>Working with Databases using JDBC</vt:lpstr>
      <vt:lpstr>Working with Databases using JDBC</vt:lpstr>
      <vt:lpstr>Working with Databases using JDBC</vt:lpstr>
      <vt:lpstr>Working with Databases using JDBC</vt:lpstr>
      <vt:lpstr>Working with Databases using JDBC</vt:lpstr>
      <vt:lpstr>JDBC Examples</vt:lpstr>
      <vt:lpstr>JDBC Examples</vt:lpstr>
      <vt:lpstr>JDBC Examples</vt:lpstr>
      <vt:lpstr>JDBC Examples</vt:lpstr>
      <vt:lpstr>JDBC Examples</vt:lpstr>
      <vt:lpstr>JDBC Examples</vt:lpstr>
      <vt:lpstr>JDBC Examples</vt:lpstr>
      <vt:lpstr>JDBC Examples</vt:lpstr>
      <vt:lpstr>JDBC Examples</vt:lpstr>
      <vt:lpstr>JDBC Examples</vt:lpstr>
      <vt:lpstr>JDBC Examples</vt:lpstr>
      <vt:lpstr>JDBC Examples</vt:lpstr>
      <vt:lpstr>JDBC Examples</vt:lpstr>
      <vt:lpstr>JDBC Examples</vt:lpstr>
      <vt:lpstr>JDBC Examples</vt:lpstr>
      <vt:lpstr>Summary: </vt:lpstr>
      <vt:lpstr>References: </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cgc</dc:creator>
  <cp:lastModifiedBy>HP</cp:lastModifiedBy>
  <cp:revision>799</cp:revision>
  <dcterms:created xsi:type="dcterms:W3CDTF">2013-12-12T17:34:34Z</dcterms:created>
  <dcterms:modified xsi:type="dcterms:W3CDTF">2022-06-30T04:52:09Z</dcterms:modified>
</cp:coreProperties>
</file>