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1" r:id="rId2"/>
  </p:sldMasterIdLst>
  <p:notesMasterIdLst>
    <p:notesMasterId r:id="rId20"/>
  </p:notesMasterIdLst>
  <p:sldIdLst>
    <p:sldId id="479" r:id="rId3"/>
    <p:sldId id="480" r:id="rId4"/>
    <p:sldId id="484" r:id="rId5"/>
    <p:sldId id="485" r:id="rId6"/>
    <p:sldId id="486" r:id="rId7"/>
    <p:sldId id="487" r:id="rId8"/>
    <p:sldId id="488" r:id="rId9"/>
    <p:sldId id="489" r:id="rId10"/>
    <p:sldId id="492" r:id="rId11"/>
    <p:sldId id="491" r:id="rId12"/>
    <p:sldId id="493" r:id="rId13"/>
    <p:sldId id="494" r:id="rId14"/>
    <p:sldId id="495" r:id="rId15"/>
    <p:sldId id="496" r:id="rId16"/>
    <p:sldId id="481" r:id="rId17"/>
    <p:sldId id="482" r:id="rId18"/>
    <p:sldId id="4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935" autoAdjust="0"/>
  </p:normalViewPr>
  <p:slideViewPr>
    <p:cSldViewPr>
      <p:cViewPr varScale="1">
        <p:scale>
          <a:sx n="63" d="100"/>
          <a:sy n="63" d="100"/>
        </p:scale>
        <p:origin x="-1512"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xmlns=""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 xmlns:p14="http://schemas.microsoft.com/office/powerpoint/2010/main" val="197178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37221975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 xmlns:p14="http://schemas.microsoft.com/office/powerpoint/2010/main" val="39740816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6/30/2022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210683537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smtClean="0"/>
              <a:t>Click to edit Master text styles</a:t>
            </a:r>
          </a:p>
        </p:txBody>
      </p:sp>
      <p:sp>
        <p:nvSpPr>
          <p:cNvPr id="6"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smtClean="0"/>
              <a:t>Click to edit Master text style</a:t>
            </a:r>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1" y="164643"/>
            <a:ext cx="7092280"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1" y="932728"/>
            <a:ext cx="7092280"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1907704"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9144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18754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334778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550802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7668262"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611560"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2771799"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4932038"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092277"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3923928" y="2276877"/>
            <a:ext cx="4283968"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827584" y="1412776"/>
            <a:ext cx="342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2915816"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059832" y="4"/>
            <a:ext cx="6084168"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2915816"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228184" y="0"/>
            <a:ext cx="2915816"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4"/>
            <a:ext cx="4572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4101331"/>
            <a:ext cx="18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6897730" y="1700808"/>
            <a:ext cx="18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446270" y="1700808"/>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4101331"/>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4" y="4101331"/>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4" y="1700808"/>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32239" y="480060"/>
            <a:ext cx="3168352"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844605" y="480061"/>
            <a:ext cx="4752528"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3844605"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482869"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121133"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10075" y="2276878"/>
            <a:ext cx="5428593" cy="3966041"/>
          </a:xfrm>
          <a:prstGeom prst="rect">
            <a:avLst/>
          </a:prstGeom>
        </p:spPr>
      </p:pic>
      <p:sp>
        <p:nvSpPr>
          <p:cNvPr id="7" name="Picture Placeholder 2"/>
          <p:cNvSpPr>
            <a:spLocks noGrp="1"/>
          </p:cNvSpPr>
          <p:nvPr>
            <p:ph type="pic" idx="1" hasCustomPrompt="1"/>
          </p:nvPr>
        </p:nvSpPr>
        <p:spPr>
          <a:xfrm>
            <a:off x="4279407" y="2485912"/>
            <a:ext cx="3624668"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3028030" y="6"/>
            <a:ext cx="3096344"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13"/>
            <a:ext cx="9144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582300" y="1815750"/>
            <a:ext cx="2520280"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305121" y="1815750"/>
            <a:ext cx="2520280"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027939" y="1815750"/>
            <a:ext cx="2520280"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68242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404671"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12691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9144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41171434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2" name="Group 4"/>
          <p:cNvGrpSpPr/>
          <p:nvPr userDrawn="1"/>
        </p:nvGrpSpPr>
        <p:grpSpPr>
          <a:xfrm>
            <a:off x="354010" y="1508788"/>
            <a:ext cx="2849840"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17122016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180121695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82A5B-10F6-41ED-9A2B-03224D407F06}" type="slidenum">
              <a:rPr lang="en-US" smtClean="0"/>
              <a:pPr/>
              <a:t>‹#›</a:t>
            </a:fld>
            <a:endParaRPr lang="en-US" dirty="0"/>
          </a:p>
        </p:txBody>
      </p:sp>
    </p:spTree>
    <p:extLst>
      <p:ext uri="{BB962C8B-B14F-4D97-AF65-F5344CB8AC3E}">
        <p14:creationId xmlns="" xmlns:p14="http://schemas.microsoft.com/office/powerpoint/2010/main" val="8812041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
        <p:nvSpPr>
          <p:cNvPr id="8"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smtClean="0">
                <a:solidFill>
                  <a:schemeClr val="tx1"/>
                </a:solidFill>
                <a:latin typeface="Calibri" pitchFamily="34" charset="0"/>
              </a:rPr>
              <a:t>University Institute of Engineering</a:t>
            </a:r>
            <a:r>
              <a:rPr lang="en-US" sz="2000" b="1" baseline="0" dirty="0" smtClean="0">
                <a:solidFill>
                  <a:schemeClr val="tx1"/>
                </a:solidFill>
                <a:latin typeface="Calibri" pitchFamily="34" charset="0"/>
              </a:rPr>
              <a:t> (</a:t>
            </a:r>
            <a:r>
              <a:rPr lang="en-US" sz="2000" b="1" baseline="0" dirty="0" err="1" smtClean="0">
                <a:solidFill>
                  <a:schemeClr val="tx1"/>
                </a:solidFill>
                <a:latin typeface="Calibri" pitchFamily="34" charset="0"/>
              </a:rPr>
              <a:t>UIE</a:t>
            </a:r>
            <a:r>
              <a:rPr lang="en-US" sz="2000" b="1" baseline="0" dirty="0" smtClean="0">
                <a:solidFill>
                  <a:schemeClr val="tx1"/>
                </a:solidFill>
                <a:latin typeface="Calibri" pitchFamily="34" charset="0"/>
              </a:rPr>
              <a:t>)</a:t>
            </a:r>
            <a:endParaRPr lang="en-US" sz="2000" b="1" dirty="0">
              <a:solidFill>
                <a:schemeClr val="tx1"/>
              </a:solidFill>
              <a:latin typeface="Calibri" pitchFamily="34" charset="0"/>
            </a:endParaRPr>
          </a:p>
        </p:txBody>
      </p:sp>
      <p:cxnSp>
        <p:nvCxnSpPr>
          <p:cNvPr id="8" name="Straight Connector 7"/>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52" r:id="rId14"/>
    <p:sldLayoutId id="2147483653" r:id="rId15"/>
    <p:sldLayoutId id="214748365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2"/>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26648" y="5901986"/>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7130143"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57591" y="3121721"/>
          <a:ext cx="2477292" cy="3148059"/>
        </p:xfrm>
        <a:graphic>
          <a:graphicData uri="http://schemas.openxmlformats.org/presentationml/2006/ole">
            <p:oleObj spid="_x0000_s1026"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 xmlns:a14="http://schemas.microsoft.com/office/drawing/2010/main">
                  <a14:imgLayer r:embed="">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0" y="0"/>
            <a:ext cx="2894815" cy="1538254"/>
          </a:xfrm>
          <a:prstGeom prst="rect">
            <a:avLst/>
          </a:prstGeom>
        </p:spPr>
      </p:pic>
      <p:sp>
        <p:nvSpPr>
          <p:cNvPr id="43" name="Right Triangle 42"/>
          <p:cNvSpPr/>
          <p:nvPr/>
        </p:nvSpPr>
        <p:spPr>
          <a:xfrm rot="10800000" flipV="1">
            <a:off x="7372348" y="5334000"/>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29086"/>
            <a:ext cx="3696456"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6"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595893" y="1524000"/>
            <a:ext cx="6797489" cy="6078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PROJECT BASED LEARNING IN JAVA</a:t>
            </a: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(20CST-319/20ITT-319)</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2362200" y="4572000"/>
            <a:ext cx="4824032"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1143000" y="5001614"/>
            <a:ext cx="7543799" cy="830997"/>
          </a:xfrm>
          <a:prstGeom prst="rect">
            <a:avLst/>
          </a:prstGeom>
          <a:noFill/>
        </p:spPr>
        <p:txBody>
          <a:bodyPr wrap="square" rtlCol="0">
            <a:spAutoFit/>
          </a:bodyPr>
          <a:lstStyle/>
          <a:p>
            <a:pPr algn="ctr"/>
            <a:r>
              <a:rPr lang="en-US" sz="2400" dirty="0" smtClean="0"/>
              <a:t>Configuring various types of drivers for Java Database Connectivity, MVC Model for project development.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85800"/>
          </a:xfrm>
        </p:spPr>
        <p:txBody>
          <a:bodyPr/>
          <a:lstStyle/>
          <a:p>
            <a:r>
              <a:rPr lang="en-US" sz="3600" b="1" dirty="0" smtClean="0"/>
              <a:t>MVC Framework</a:t>
            </a:r>
          </a:p>
        </p:txBody>
      </p:sp>
      <p:sp>
        <p:nvSpPr>
          <p:cNvPr id="3" name="Content Placeholder 2"/>
          <p:cNvSpPr>
            <a:spLocks noGrp="1"/>
          </p:cNvSpPr>
          <p:nvPr>
            <p:ph idx="1"/>
          </p:nvPr>
        </p:nvSpPr>
        <p:spPr>
          <a:xfrm>
            <a:off x="152400" y="1524000"/>
            <a:ext cx="8686800" cy="4267200"/>
          </a:xfrm>
        </p:spPr>
        <p:txBody>
          <a:bodyPr>
            <a:normAutofit/>
          </a:bodyPr>
          <a:lstStyle/>
          <a:p>
            <a:pPr>
              <a:buNone/>
            </a:pPr>
            <a:r>
              <a:rPr lang="en-US" sz="2000" dirty="0" smtClean="0"/>
              <a:t>The Model-View-Controller (MVC) is an architectural pattern that separates an application into three main logical components: </a:t>
            </a:r>
          </a:p>
          <a:p>
            <a:pPr>
              <a:buNone/>
            </a:pPr>
            <a:r>
              <a:rPr lang="en-US" sz="2000" dirty="0" smtClean="0"/>
              <a:t>the model, </a:t>
            </a:r>
          </a:p>
          <a:p>
            <a:pPr>
              <a:buNone/>
            </a:pPr>
            <a:r>
              <a:rPr lang="en-US" sz="2000" dirty="0" smtClean="0"/>
              <a:t>the view, </a:t>
            </a:r>
          </a:p>
          <a:p>
            <a:pPr>
              <a:buNone/>
            </a:pPr>
            <a:r>
              <a:rPr lang="en-US" sz="2000" dirty="0" smtClean="0"/>
              <a:t>and the controller. </a:t>
            </a:r>
          </a:p>
          <a:p>
            <a:pPr>
              <a:buNone/>
            </a:pPr>
            <a:endParaRPr lang="en-US" sz="2000" dirty="0" smtClean="0"/>
          </a:p>
          <a:p>
            <a:pPr>
              <a:buNone/>
            </a:pPr>
            <a:r>
              <a:rPr lang="en-US" sz="2000" dirty="0" smtClean="0"/>
              <a:t>Each of these components are built to handle specific development aspects of an application. MVC is one of the most frequently used industry-standard web development framework to create scalable and extensible projects.</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85800"/>
          </a:xfrm>
        </p:spPr>
        <p:txBody>
          <a:bodyPr/>
          <a:lstStyle/>
          <a:p>
            <a:r>
              <a:rPr lang="en-US" sz="3600" b="1" dirty="0" smtClean="0"/>
              <a:t>MVC Components</a:t>
            </a:r>
          </a:p>
        </p:txBody>
      </p:sp>
      <p:sp>
        <p:nvSpPr>
          <p:cNvPr id="3" name="Content Placeholder 2"/>
          <p:cNvSpPr>
            <a:spLocks noGrp="1"/>
          </p:cNvSpPr>
          <p:nvPr>
            <p:ph idx="1"/>
          </p:nvPr>
        </p:nvSpPr>
        <p:spPr>
          <a:xfrm>
            <a:off x="152400" y="1524000"/>
            <a:ext cx="8686800" cy="4267200"/>
          </a:xfrm>
        </p:spPr>
        <p:txBody>
          <a:bodyPr>
            <a:normAutofit/>
          </a:bodyPr>
          <a:lstStyle/>
          <a:p>
            <a:pPr>
              <a:buNone/>
            </a:pPr>
            <a:r>
              <a:rPr lang="en-US" sz="2000" dirty="0" smtClean="0"/>
              <a:t>Following are the components of MVC −</a:t>
            </a:r>
          </a:p>
          <a:p>
            <a:pPr>
              <a:buNone/>
            </a:pPr>
            <a:r>
              <a:rPr lang="en-US" sz="2000" b="1" dirty="0" smtClean="0"/>
              <a:t>Model</a:t>
            </a:r>
          </a:p>
          <a:p>
            <a:pPr>
              <a:buNone/>
            </a:pPr>
            <a:r>
              <a:rPr lang="en-US" sz="2000" dirty="0" smtClean="0"/>
              <a:t>The Model component corresponds to all the data-related logic that the user works with. This can represent either the data that is being transferred between the View and Controller components or any other business logic-related data. For example, a Customer object will retrieve the customer information from the database, manipulate it and update it data back to the database or use it to render data.</a:t>
            </a:r>
            <a:endParaRPr lang="en-US" sz="2000" dirty="0"/>
          </a:p>
        </p:txBody>
      </p:sp>
      <p:pic>
        <p:nvPicPr>
          <p:cNvPr id="79874" name="Picture 2" descr="Model View Controller"/>
          <p:cNvPicPr>
            <a:picLocks noChangeAspect="1" noChangeArrowheads="1"/>
          </p:cNvPicPr>
          <p:nvPr/>
        </p:nvPicPr>
        <p:blipFill>
          <a:blip r:embed="rId2"/>
          <a:srcRect/>
          <a:stretch>
            <a:fillRect/>
          </a:stretch>
        </p:blipFill>
        <p:spPr bwMode="auto">
          <a:xfrm>
            <a:off x="4038600" y="4267200"/>
            <a:ext cx="3962400" cy="192405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85800"/>
          </a:xfrm>
        </p:spPr>
        <p:txBody>
          <a:bodyPr/>
          <a:lstStyle/>
          <a:p>
            <a:r>
              <a:rPr lang="en-US" sz="3600" b="1" dirty="0" smtClean="0"/>
              <a:t>MVC Components</a:t>
            </a:r>
          </a:p>
        </p:txBody>
      </p:sp>
      <p:sp>
        <p:nvSpPr>
          <p:cNvPr id="3" name="Content Placeholder 2"/>
          <p:cNvSpPr>
            <a:spLocks noGrp="1"/>
          </p:cNvSpPr>
          <p:nvPr>
            <p:ph idx="1"/>
          </p:nvPr>
        </p:nvSpPr>
        <p:spPr>
          <a:xfrm>
            <a:off x="152400" y="1524000"/>
            <a:ext cx="8686800" cy="4267200"/>
          </a:xfrm>
        </p:spPr>
        <p:txBody>
          <a:bodyPr>
            <a:normAutofit/>
          </a:bodyPr>
          <a:lstStyle/>
          <a:p>
            <a:pPr>
              <a:buNone/>
            </a:pPr>
            <a:r>
              <a:rPr lang="en-US" sz="2000" b="1" dirty="0" smtClean="0"/>
              <a:t>View</a:t>
            </a:r>
          </a:p>
          <a:p>
            <a:pPr>
              <a:buNone/>
            </a:pPr>
            <a:r>
              <a:rPr lang="en-US" sz="2000" dirty="0" smtClean="0"/>
              <a:t>The View component is used for all the UI logic of the application. For example, the Customer view will include all the UI components such as text boxes, dropdowns, etc. that the final user interacts with.</a:t>
            </a:r>
          </a:p>
          <a:p>
            <a:pPr>
              <a:buNone/>
            </a:pPr>
            <a:r>
              <a:rPr lang="en-US" sz="2000" b="1" dirty="0" smtClean="0"/>
              <a:t>Controller</a:t>
            </a:r>
          </a:p>
          <a:p>
            <a:pPr>
              <a:buNone/>
            </a:pPr>
            <a:r>
              <a:rPr lang="en-US" sz="2000" dirty="0" smtClean="0"/>
              <a:t>Controllers act as an interface between Model and View components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85800"/>
          </a:xfrm>
        </p:spPr>
        <p:txBody>
          <a:bodyPr/>
          <a:lstStyle/>
          <a:p>
            <a:r>
              <a:rPr lang="en-US" sz="3600" b="1" dirty="0" smtClean="0"/>
              <a:t>MVC Flow Diagram</a:t>
            </a:r>
            <a:endParaRPr lang="en-US" sz="3600" b="1" dirty="0"/>
          </a:p>
        </p:txBody>
      </p:sp>
      <p:pic>
        <p:nvPicPr>
          <p:cNvPr id="90114" name="Picture 2" descr="MVC Flow"/>
          <p:cNvPicPr>
            <a:picLocks noChangeAspect="1" noChangeArrowheads="1"/>
          </p:cNvPicPr>
          <p:nvPr/>
        </p:nvPicPr>
        <p:blipFill>
          <a:blip r:embed="rId2"/>
          <a:srcRect/>
          <a:stretch>
            <a:fillRect/>
          </a:stretch>
        </p:blipFill>
        <p:spPr bwMode="auto">
          <a:xfrm>
            <a:off x="2323070" y="1371600"/>
            <a:ext cx="3725305" cy="47529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85800"/>
          </a:xfrm>
        </p:spPr>
        <p:txBody>
          <a:bodyPr/>
          <a:lstStyle/>
          <a:p>
            <a:r>
              <a:rPr lang="en-US" sz="3600" b="1" dirty="0" smtClean="0"/>
              <a:t>Flow Steps</a:t>
            </a:r>
            <a:endParaRPr lang="en-US" sz="3600" dirty="0" smtClean="0"/>
          </a:p>
        </p:txBody>
      </p:sp>
      <p:sp>
        <p:nvSpPr>
          <p:cNvPr id="3" name="Content Placeholder 2"/>
          <p:cNvSpPr>
            <a:spLocks noGrp="1"/>
          </p:cNvSpPr>
          <p:nvPr>
            <p:ph idx="1"/>
          </p:nvPr>
        </p:nvSpPr>
        <p:spPr>
          <a:xfrm>
            <a:off x="152400" y="1524000"/>
            <a:ext cx="8686800" cy="4267200"/>
          </a:xfrm>
        </p:spPr>
        <p:txBody>
          <a:bodyPr>
            <a:normAutofit/>
          </a:bodyPr>
          <a:lstStyle/>
          <a:p>
            <a:r>
              <a:rPr lang="en-US" sz="2000" dirty="0" smtClean="0"/>
              <a:t>Step 1 − The client browser sends request to the MVC Application.</a:t>
            </a:r>
          </a:p>
          <a:p>
            <a:r>
              <a:rPr lang="en-US" sz="2000" dirty="0" smtClean="0"/>
              <a:t>Step 2 − Global.ascx receives this request and performs routing based on the URL of the incoming request using the </a:t>
            </a:r>
            <a:r>
              <a:rPr lang="en-US" sz="2000" dirty="0" err="1" smtClean="0"/>
              <a:t>RouteTable</a:t>
            </a:r>
            <a:r>
              <a:rPr lang="en-US" sz="2000" dirty="0" smtClean="0"/>
              <a:t>, </a:t>
            </a:r>
            <a:r>
              <a:rPr lang="en-US" sz="2000" dirty="0" err="1" smtClean="0"/>
              <a:t>RouteData</a:t>
            </a:r>
            <a:r>
              <a:rPr lang="en-US" sz="2000" dirty="0" smtClean="0"/>
              <a:t>, </a:t>
            </a:r>
            <a:r>
              <a:rPr lang="en-US" sz="2000" dirty="0" err="1" smtClean="0"/>
              <a:t>UrlRoutingModule</a:t>
            </a:r>
            <a:r>
              <a:rPr lang="en-US" sz="2000" dirty="0" smtClean="0"/>
              <a:t> and </a:t>
            </a:r>
            <a:r>
              <a:rPr lang="en-US" sz="2000" dirty="0" err="1" smtClean="0"/>
              <a:t>MvcRouteHandler</a:t>
            </a:r>
            <a:r>
              <a:rPr lang="en-US" sz="2000" dirty="0" smtClean="0"/>
              <a:t> objects.</a:t>
            </a:r>
          </a:p>
          <a:p>
            <a:r>
              <a:rPr lang="en-US" sz="2000" dirty="0" smtClean="0"/>
              <a:t>Step 3 − This routing operation calls the appropriate controller and executes it using the </a:t>
            </a:r>
            <a:r>
              <a:rPr lang="en-US" sz="2000" dirty="0" err="1" smtClean="0"/>
              <a:t>IControllerFactory</a:t>
            </a:r>
            <a:r>
              <a:rPr lang="en-US" sz="2000" dirty="0" smtClean="0"/>
              <a:t> object and </a:t>
            </a:r>
            <a:r>
              <a:rPr lang="en-US" sz="2000" dirty="0" err="1" smtClean="0"/>
              <a:t>MvcHandler</a:t>
            </a:r>
            <a:r>
              <a:rPr lang="en-US" sz="2000" dirty="0" smtClean="0"/>
              <a:t> object's Execute method.</a:t>
            </a:r>
          </a:p>
          <a:p>
            <a:r>
              <a:rPr lang="en-US" sz="2000" dirty="0" smtClean="0"/>
              <a:t>Step 4 − The Controller processes the data using Model and invokes the appropriate method using </a:t>
            </a:r>
            <a:r>
              <a:rPr lang="en-US" sz="2000" dirty="0" err="1" smtClean="0"/>
              <a:t>ControllerActionInvoker</a:t>
            </a:r>
            <a:r>
              <a:rPr lang="en-US" sz="2000" dirty="0" smtClean="0"/>
              <a:t> object</a:t>
            </a:r>
          </a:p>
          <a:p>
            <a:r>
              <a:rPr lang="en-US" sz="2000" dirty="0" smtClean="0"/>
              <a:t>Step 5 − The processed Model is then passed to the View, which in turn renders the final output.</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pPr algn="ctr"/>
            <a:r>
              <a:rPr lang="en-US" b="1" dirty="0">
                <a:latin typeface="Times New Roman" pitchFamily="18" charset="0"/>
                <a:cs typeface="Times New Roman" pitchFamily="18" charset="0"/>
              </a:rPr>
              <a:t>Summary: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499487" y="2141162"/>
            <a:ext cx="6713238" cy="3046988"/>
          </a:xfrm>
          <a:prstGeom prst="rect">
            <a:avLst/>
          </a:prstGeom>
          <a:noFill/>
          <a:ln w="9525">
            <a:noFill/>
            <a:miter lim="800000"/>
            <a:headEnd/>
            <a:tailEnd/>
          </a:ln>
          <a:effectLst/>
        </p:spPr>
        <p:txBody>
          <a:bodyPr wrap="square">
            <a:spAutoFit/>
          </a:bodyPr>
          <a:lstStyle/>
          <a:p>
            <a:r>
              <a:rPr lang="en-US" sz="2400" dirty="0">
                <a:latin typeface="Times New Roman" pitchFamily="18" charset="0"/>
                <a:cs typeface="Times New Roman" pitchFamily="18" charset="0"/>
              </a:rPr>
              <a:t>In this session, you were able to </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indent="268288">
              <a:buFont typeface="Arial" pitchFamily="34" charset="0"/>
              <a:buChar char="•"/>
            </a:pPr>
            <a:r>
              <a:rPr lang="en-US" sz="2400" dirty="0" smtClean="0">
                <a:latin typeface="Times New Roman" pitchFamily="18" charset="0"/>
                <a:cs typeface="Times New Roman" pitchFamily="18" charset="0"/>
              </a:rPr>
              <a:t>Learn about Configuring various types of drivers for Java Database Connectivity, MVC Model for project development.</a:t>
            </a:r>
          </a:p>
          <a:p>
            <a:pPr indent="268288">
              <a:buFont typeface="Arial" pitchFamily="34" charset="0"/>
              <a:buChar char="•"/>
            </a:pPr>
            <a:endParaRPr lang="en-US" sz="2400" dirty="0" smtClean="0">
              <a:latin typeface="Times New Roman" pitchFamily="18" charset="0"/>
              <a:cs typeface="Times New Roman" pitchFamily="18" charset="0"/>
            </a:endParaRPr>
          </a:p>
          <a:p>
            <a:pPr indent="268288">
              <a:buFont typeface="Arial" pitchFamily="34" charset="0"/>
              <a:buChar char="•"/>
            </a:pPr>
            <a:endParaRPr lang="en-IN" sz="2400" dirty="0" smtClean="0">
              <a:latin typeface="Times New Roman" pitchFamily="18" charset="0"/>
              <a:cs typeface="Times New Roman" pitchFamily="18" charset="0"/>
            </a:endParaRPr>
          </a:p>
          <a:p>
            <a:pPr indent="268288"/>
            <a:endParaRPr lang="en-IN" sz="2400" dirty="0" smtClean="0">
              <a:latin typeface="Times New Roman" pitchFamily="18" charset="0"/>
              <a:cs typeface="Times New Roman" pitchFamily="18" charset="0"/>
            </a:endParaRPr>
          </a:p>
        </p:txBody>
      </p:sp>
      <p:grpSp>
        <p:nvGrpSpPr>
          <p:cNvPr id="2" name="Group 308"/>
          <p:cNvGrpSpPr>
            <a:grpSpLocks/>
          </p:cNvGrpSpPr>
          <p:nvPr/>
        </p:nvGrpSpPr>
        <p:grpSpPr bwMode="auto">
          <a:xfrm>
            <a:off x="7393781" y="2028826"/>
            <a:ext cx="1425179"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 xmlns:p14="http://schemas.microsoft.com/office/powerpoint/2010/main" val="8298604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837248" y="524399"/>
            <a:ext cx="78867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420788" y="1391654"/>
            <a:ext cx="6818211" cy="4524315"/>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Balaguruswamy</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Java. </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2. A Primer, </a:t>
            </a:r>
            <a:r>
              <a:rPr lang="en-IN" dirty="0" err="1">
                <a:latin typeface="Times New Roman" pitchFamily="18" charset="0"/>
                <a:cs typeface="Times New Roman" pitchFamily="18" charset="0"/>
              </a:rPr>
              <a:t>E.Balaguruswamy</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Programming with Java, </a:t>
            </a:r>
            <a:r>
              <a:rPr lang="en-IN" dirty="0">
                <a:latin typeface="Times New Roman" pitchFamily="18" charset="0"/>
                <a:cs typeface="Times New Roman" pitchFamily="18" charset="0"/>
              </a:rPr>
              <a:t>Tata McGraw Hill Companies </a:t>
            </a:r>
          </a:p>
          <a:p>
            <a:r>
              <a:rPr lang="en-US" dirty="0">
                <a:latin typeface="Times New Roman" pitchFamily="18" charset="0"/>
                <a:cs typeface="Times New Roman" pitchFamily="18" charset="0"/>
              </a:rPr>
              <a:t>3. John P. Flynt Thomson, </a:t>
            </a:r>
            <a:r>
              <a:rPr lang="en-US" i="1" dirty="0">
                <a:latin typeface="Times New Roman" pitchFamily="18" charset="0"/>
                <a:cs typeface="Times New Roman" pitchFamily="18" charset="0"/>
              </a:rPr>
              <a:t>Java Programming. </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t>Reference Links:</a:t>
            </a:r>
            <a:endParaRPr lang="en-US" dirty="0" smtClean="0"/>
          </a:p>
          <a:p>
            <a:r>
              <a:rPr lang="en-US" dirty="0" smtClean="0"/>
              <a:t>https://www.tutorialspoint.com/mvc_framework/mvc_framework_architecture.htm</a:t>
            </a:r>
          </a:p>
          <a:p>
            <a:r>
              <a:rPr lang="en-US" dirty="0" smtClean="0"/>
              <a:t>https://www.tutorialspoint.com/mvc_framework/mvc_framework_models.htm</a:t>
            </a:r>
          </a:p>
          <a:p>
            <a:r>
              <a:rPr lang="en-US" dirty="0" smtClean="0"/>
              <a:t>https://www.guru99.com/mvc-tutorial.html</a:t>
            </a:r>
          </a:p>
          <a:p>
            <a:r>
              <a:rPr lang="en-US" dirty="0" smtClean="0"/>
              <a:t>https://en.wikipedia.org/wiki/Model%E2%80%93view%E2%80%93controller</a:t>
            </a:r>
          </a:p>
          <a:p>
            <a:r>
              <a:rPr lang="en-US" dirty="0" smtClean="0"/>
              <a:t>https://www.educative.io/blog/mvc-tutorial</a:t>
            </a: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7393781" y="2028826"/>
            <a:ext cx="1425179"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 xmlns:p14="http://schemas.microsoft.com/office/powerpoint/2010/main" val="5806943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 name="Group 28"/>
          <p:cNvGrpSpPr/>
          <p:nvPr/>
        </p:nvGrpSpPr>
        <p:grpSpPr>
          <a:xfrm>
            <a:off x="166541" y="94090"/>
            <a:ext cx="307922"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1346502234"/>
                </p:ext>
              </p:extLst>
            </p:nvPr>
          </p:nvGraphicFramePr>
          <p:xfrm>
            <a:off x="100850" y="246475"/>
            <a:ext cx="183878" cy="183422"/>
          </p:xfrm>
          <a:graphic>
            <a:graphicData uri="http://schemas.openxmlformats.org/presentationml/2006/ole">
              <p:oleObj spid="_x0000_s2050" name="CorelDRAW" r:id="rId3" imgW="2169000" imgH="2169360" progId="">
                <p:embed/>
              </p:oleObj>
            </a:graphicData>
          </a:graphic>
        </p:graphicFrame>
      </p:grpSp>
    </p:spTree>
    <p:extLst>
      <p:ext uri="{BB962C8B-B14F-4D97-AF65-F5344CB8AC3E}">
        <p14:creationId xmlns=""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6947" y="1840230"/>
            <a:ext cx="3210294"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a:t>
            </a:r>
            <a:r>
              <a:rPr lang="en-US" sz="2400" dirty="0" smtClean="0">
                <a:latin typeface="Times New Roman" pitchFamily="18" charset="0"/>
                <a:cs typeface="Times New Roman" pitchFamily="18" charset="0"/>
              </a:rPr>
              <a:t>discuss:</a:t>
            </a:r>
          </a:p>
          <a:p>
            <a:pPr indent="361950">
              <a:buFont typeface="Arial" pitchFamily="34" charset="0"/>
              <a:buChar char="•"/>
            </a:pPr>
            <a:r>
              <a:rPr lang="en-US" sz="2400" dirty="0" smtClean="0"/>
              <a:t>Configuring various types of drivers for Java Database Connectivity, MVC Model for project development.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629400" y="6356351"/>
            <a:ext cx="20574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525542" y="501650"/>
            <a:ext cx="4046458" cy="632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dirty="0">
                <a:latin typeface="Times New Roman" pitchFamily="18" charset="0"/>
                <a:cs typeface="Times New Roman" pitchFamily="18" charset="0"/>
              </a:rPr>
              <a:t>Lecture Objectives</a:t>
            </a:r>
            <a:r>
              <a:rPr lang="en-US" sz="1200" b="1" dirty="0">
                <a:latin typeface="Times New Roman" pitchFamily="18" charset="0"/>
                <a:ea typeface="Karla" pitchFamily="2" charset="0"/>
                <a:cs typeface="Times New Roman" pitchFamily="18" charset="0"/>
              </a:rPr>
              <a:t/>
            </a:r>
            <a:br>
              <a:rPr lang="en-US" sz="1200" b="1" dirty="0">
                <a:latin typeface="Times New Roman" pitchFamily="18" charset="0"/>
                <a:ea typeface="Karla" pitchFamily="2" charset="0"/>
                <a:cs typeface="Times New Roman" pitchFamily="18" charset="0"/>
              </a:rPr>
            </a:br>
            <a:endParaRPr lang="en-US" sz="1050" dirty="0">
              <a:latin typeface="Times New Roman" pitchFamily="18" charset="0"/>
              <a:cs typeface="Times New Roman" pitchFamily="18" charset="0"/>
            </a:endParaRPr>
          </a:p>
        </p:txBody>
      </p:sp>
      <p:sp>
        <p:nvSpPr>
          <p:cNvPr id="2" name="Rectangle 1"/>
          <p:cNvSpPr/>
          <p:nvPr/>
        </p:nvSpPr>
        <p:spPr>
          <a:xfrm>
            <a:off x="3971925" y="838200"/>
            <a:ext cx="440055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6946" y="1611630"/>
            <a:ext cx="324207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412957" y="632460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 xmlns:a16="http://schemas.microsoft.com/office/drawing/2014/main" id="{80FB9F60-C0EA-46DF-90E1-77B6313A899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72000" y="1405890"/>
            <a:ext cx="3228975" cy="4503420"/>
          </a:xfrm>
          <a:prstGeom prst="rect">
            <a:avLst/>
          </a:prstGeom>
        </p:spPr>
      </p:pic>
    </p:spTree>
    <p:extLst>
      <p:ext uri="{BB962C8B-B14F-4D97-AF65-F5344CB8AC3E}">
        <p14:creationId xmlns=""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7772400" cy="609600"/>
          </a:xfrm>
        </p:spPr>
        <p:txBody>
          <a:bodyPr/>
          <a:lstStyle/>
          <a:p>
            <a:r>
              <a:rPr lang="en-US" sz="3600" dirty="0" smtClean="0">
                <a:solidFill>
                  <a:srgbClr val="FF0000"/>
                </a:solidFill>
                <a:latin typeface="+mn-lt"/>
              </a:rPr>
              <a:t>JDBC ARCHITECTURE/JDBC Driver Types</a:t>
            </a:r>
            <a:endParaRPr lang="en-US" sz="3600" dirty="0">
              <a:solidFill>
                <a:srgbClr val="FF0000"/>
              </a:solidFill>
              <a:latin typeface="+mn-lt"/>
            </a:endParaRPr>
          </a:p>
        </p:txBody>
      </p:sp>
      <p:sp>
        <p:nvSpPr>
          <p:cNvPr id="3" name="Content Placeholder 2"/>
          <p:cNvSpPr>
            <a:spLocks noGrp="1"/>
          </p:cNvSpPr>
          <p:nvPr>
            <p:ph idx="1"/>
          </p:nvPr>
        </p:nvSpPr>
        <p:spPr>
          <a:xfrm>
            <a:off x="457200" y="1828800"/>
            <a:ext cx="8001000" cy="4267200"/>
          </a:xfrm>
        </p:spPr>
        <p:txBody>
          <a:bodyPr/>
          <a:lstStyle/>
          <a:p>
            <a:pPr algn="just"/>
            <a:r>
              <a:rPr lang="en-US" b="1" dirty="0" smtClean="0">
                <a:latin typeface="+mn-lt"/>
              </a:rPr>
              <a:t>Type 1</a:t>
            </a:r>
          </a:p>
          <a:p>
            <a:pPr lvl="1" algn="just"/>
            <a:r>
              <a:rPr lang="en-US" dirty="0" smtClean="0"/>
              <a:t> JDBC-ODBC Bridge</a:t>
            </a:r>
          </a:p>
          <a:p>
            <a:pPr algn="just"/>
            <a:r>
              <a:rPr lang="en-US" b="1" dirty="0" smtClean="0">
                <a:latin typeface="+mn-lt"/>
              </a:rPr>
              <a:t>Type 2</a:t>
            </a:r>
          </a:p>
          <a:p>
            <a:pPr lvl="1" algn="just"/>
            <a:r>
              <a:rPr lang="en-US" dirty="0" smtClean="0"/>
              <a:t>Native API, partially java driver </a:t>
            </a:r>
          </a:p>
          <a:p>
            <a:pPr algn="just"/>
            <a:r>
              <a:rPr lang="en-US" b="1" dirty="0" smtClean="0">
                <a:latin typeface="+mn-lt"/>
              </a:rPr>
              <a:t>Type 3</a:t>
            </a:r>
          </a:p>
          <a:p>
            <a:pPr lvl="1" algn="just"/>
            <a:r>
              <a:rPr lang="en-US" dirty="0" smtClean="0"/>
              <a:t>JDBC Network Driver, partially java</a:t>
            </a:r>
          </a:p>
          <a:p>
            <a:pPr algn="just"/>
            <a:r>
              <a:rPr lang="en-US" b="1" dirty="0" smtClean="0">
                <a:latin typeface="+mn-lt"/>
              </a:rPr>
              <a:t>Type 4</a:t>
            </a:r>
          </a:p>
          <a:p>
            <a:pPr lvl="1" algn="just"/>
            <a:r>
              <a:rPr lang="en-US" dirty="0" smtClean="0"/>
              <a:t>Native-protocol pure Java driver (100% Java )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924800" cy="609600"/>
          </a:xfrm>
        </p:spPr>
        <p:txBody>
          <a:bodyPr/>
          <a:lstStyle/>
          <a:p>
            <a:r>
              <a:rPr lang="en-US" sz="3600" dirty="0" smtClean="0">
                <a:solidFill>
                  <a:srgbClr val="FF0000"/>
                </a:solidFill>
                <a:latin typeface="Calibri"/>
              </a:rPr>
              <a:t>JDBC ARCHITECTURE/JDBC Driver Types</a:t>
            </a:r>
            <a:endParaRPr lang="en-US" sz="2800" dirty="0">
              <a:solidFill>
                <a:srgbClr val="FF0000"/>
              </a:solidFill>
            </a:endParaRPr>
          </a:p>
        </p:txBody>
      </p:sp>
      <p:sp>
        <p:nvSpPr>
          <p:cNvPr id="3" name="Content Placeholder 2"/>
          <p:cNvSpPr>
            <a:spLocks noGrp="1"/>
          </p:cNvSpPr>
          <p:nvPr>
            <p:ph idx="1"/>
          </p:nvPr>
        </p:nvSpPr>
        <p:spPr>
          <a:xfrm>
            <a:off x="228600" y="1371600"/>
            <a:ext cx="8610600" cy="5105400"/>
          </a:xfrm>
        </p:spPr>
        <p:txBody>
          <a:bodyPr>
            <a:normAutofit/>
          </a:bodyPr>
          <a:lstStyle/>
          <a:p>
            <a:pPr algn="just"/>
            <a:r>
              <a:rPr lang="en-US" sz="2000" b="1" dirty="0" smtClean="0">
                <a:latin typeface="+mn-lt"/>
              </a:rPr>
              <a:t>Type 1 Driver</a:t>
            </a:r>
            <a:r>
              <a:rPr lang="en-US" sz="2000" dirty="0" smtClean="0">
                <a:latin typeface="+mn-lt"/>
              </a:rPr>
              <a:t>: JDBC-ODBC Bridge Driver</a:t>
            </a:r>
          </a:p>
          <a:p>
            <a:pPr algn="just"/>
            <a:r>
              <a:rPr lang="en-US" sz="1800" dirty="0" smtClean="0">
                <a:latin typeface="+mn-lt"/>
              </a:rPr>
              <a:t>Translate JDBC into ODBC and use Windows ODBC built in drivers</a:t>
            </a:r>
          </a:p>
          <a:p>
            <a:pPr algn="just"/>
            <a:r>
              <a:rPr lang="en-US" sz="1800" dirty="0" smtClean="0">
                <a:latin typeface="+mn-lt"/>
              </a:rPr>
              <a:t>ODBC must be set up on every client </a:t>
            </a:r>
          </a:p>
          <a:p>
            <a:pPr marL="455613" lvl="1" algn="just"/>
            <a:r>
              <a:rPr lang="en-US" sz="1800" dirty="0" smtClean="0"/>
              <a:t> driver must be physically on each machine for both java applications and applets</a:t>
            </a:r>
          </a:p>
          <a:p>
            <a:pPr marL="506413" lvl="1" algn="just"/>
            <a:r>
              <a:rPr lang="en-US" sz="1800" dirty="0" smtClean="0"/>
              <a:t>for server side applications, ODBC must be set up on web server</a:t>
            </a:r>
          </a:p>
          <a:p>
            <a:pPr algn="just"/>
            <a:r>
              <a:rPr lang="en-US" sz="1800" dirty="0" smtClean="0">
                <a:latin typeface="+mn-lt"/>
              </a:rPr>
              <a:t>driver  </a:t>
            </a:r>
            <a:r>
              <a:rPr lang="en-US" sz="1800" dirty="0" err="1" smtClean="0">
                <a:latin typeface="+mn-lt"/>
              </a:rPr>
              <a:t>oracle.jdbc.odbc.JdbcOdbc</a:t>
            </a:r>
            <a:r>
              <a:rPr lang="en-US" sz="1800" dirty="0" smtClean="0">
                <a:latin typeface="+mn-lt"/>
              </a:rPr>
              <a:t>  provided by </a:t>
            </a:r>
            <a:r>
              <a:rPr lang="en-US" sz="1800" dirty="0" err="1" smtClean="0">
                <a:latin typeface="+mn-lt"/>
              </a:rPr>
              <a:t>JavaSoft</a:t>
            </a:r>
            <a:r>
              <a:rPr lang="en-US" sz="1800" dirty="0" smtClean="0">
                <a:latin typeface="+mn-lt"/>
              </a:rPr>
              <a:t> with JDK</a:t>
            </a:r>
          </a:p>
          <a:p>
            <a:endParaRPr lang="en-US" sz="2000" dirty="0"/>
          </a:p>
        </p:txBody>
      </p:sp>
      <p:sp>
        <p:nvSpPr>
          <p:cNvPr id="6" name="Rectangle 5"/>
          <p:cNvSpPr/>
          <p:nvPr/>
        </p:nvSpPr>
        <p:spPr>
          <a:xfrm>
            <a:off x="0" y="5257800"/>
            <a:ext cx="3276600" cy="646331"/>
          </a:xfrm>
          <a:prstGeom prst="rect">
            <a:avLst/>
          </a:prstGeom>
        </p:spPr>
        <p:txBody>
          <a:bodyPr wrap="square">
            <a:spAutoFit/>
          </a:bodyPr>
          <a:lstStyle/>
          <a:p>
            <a:pPr algn="ctr"/>
            <a:r>
              <a:rPr lang="en-US" b="1" dirty="0" err="1" smtClean="0"/>
              <a:t>Eg</a:t>
            </a:r>
            <a:r>
              <a:rPr lang="en-US" b="1" dirty="0" smtClean="0"/>
              <a:t>: </a:t>
            </a:r>
            <a:r>
              <a:rPr lang="en-US" dirty="0" smtClean="0"/>
              <a:t>JDBC-ODBC Bridge that comes with JDK 1.2</a:t>
            </a:r>
            <a:endParaRPr lang="en-US" dirty="0"/>
          </a:p>
        </p:txBody>
      </p:sp>
      <p:pic>
        <p:nvPicPr>
          <p:cNvPr id="33794" name="Picture 2" descr="bridge driver"/>
          <p:cNvPicPr>
            <a:picLocks noChangeAspect="1" noChangeArrowheads="1"/>
          </p:cNvPicPr>
          <p:nvPr/>
        </p:nvPicPr>
        <p:blipFill>
          <a:blip r:embed="rId2"/>
          <a:srcRect/>
          <a:stretch>
            <a:fillRect/>
          </a:stretch>
        </p:blipFill>
        <p:spPr bwMode="auto">
          <a:xfrm>
            <a:off x="3200400" y="3505200"/>
            <a:ext cx="5943600" cy="2971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609600" y="1447800"/>
            <a:ext cx="8001000" cy="4495800"/>
          </a:xfrm>
        </p:spPr>
        <p:txBody>
          <a:bodyPr/>
          <a:lstStyle/>
          <a:p>
            <a:pPr algn="just"/>
            <a:r>
              <a:rPr lang="en-US" b="1" dirty="0" smtClean="0">
                <a:solidFill>
                  <a:prstClr val="black"/>
                </a:solidFill>
                <a:latin typeface="Calibri"/>
              </a:rPr>
              <a:t>Type 2 Driver: </a:t>
            </a:r>
            <a:r>
              <a:rPr lang="en-US" dirty="0" smtClean="0">
                <a:solidFill>
                  <a:prstClr val="black"/>
                </a:solidFill>
                <a:latin typeface="Calibri"/>
              </a:rPr>
              <a:t>JDBC-Native API</a:t>
            </a:r>
          </a:p>
          <a:p>
            <a:pPr algn="just"/>
            <a:r>
              <a:rPr lang="en-US" sz="2000" dirty="0" smtClean="0">
                <a:solidFill>
                  <a:prstClr val="black"/>
                </a:solidFill>
                <a:latin typeface="Calibri"/>
              </a:rPr>
              <a:t>Native-API partly-Java driver converts JDBC calls into calls on the client API for Oracle, Sybase, Informix or other DBMS</a:t>
            </a:r>
            <a:endParaRPr lang="en-US" sz="2000" dirty="0" smtClean="0">
              <a:latin typeface="+mn-lt"/>
            </a:endParaRPr>
          </a:p>
          <a:p>
            <a:pPr algn="just"/>
            <a:r>
              <a:rPr lang="en-US" sz="2000" dirty="0" smtClean="0">
                <a:latin typeface="+mn-lt"/>
              </a:rPr>
              <a:t>like Type 1 drivers; requires installation of binaries on each client &amp; not suitable for large networks. </a:t>
            </a:r>
          </a:p>
          <a:p>
            <a:endParaRPr lang="en-US" dirty="0"/>
          </a:p>
        </p:txBody>
      </p:sp>
      <p:sp>
        <p:nvSpPr>
          <p:cNvPr id="6" name="Rectangle 5"/>
          <p:cNvSpPr/>
          <p:nvPr/>
        </p:nvSpPr>
        <p:spPr>
          <a:xfrm>
            <a:off x="-76200" y="5257800"/>
            <a:ext cx="3352800" cy="646331"/>
          </a:xfrm>
          <a:prstGeom prst="rect">
            <a:avLst/>
          </a:prstGeom>
        </p:spPr>
        <p:txBody>
          <a:bodyPr wrap="square">
            <a:spAutoFit/>
          </a:bodyPr>
          <a:lstStyle/>
          <a:p>
            <a:pPr algn="ctr"/>
            <a:r>
              <a:rPr lang="en-US" b="1" dirty="0" err="1" smtClean="0"/>
              <a:t>Eg</a:t>
            </a:r>
            <a:r>
              <a:rPr lang="en-US" b="1" dirty="0" smtClean="0"/>
              <a:t>:</a:t>
            </a:r>
            <a:r>
              <a:rPr lang="en-US" dirty="0" smtClean="0"/>
              <a:t> Oracle Call Interface (OCI) driver.</a:t>
            </a:r>
            <a:endParaRPr lang="en-US" dirty="0"/>
          </a:p>
        </p:txBody>
      </p:sp>
      <p:pic>
        <p:nvPicPr>
          <p:cNvPr id="32770" name="Picture 2" descr="Native-API driver"/>
          <p:cNvPicPr>
            <a:picLocks noChangeAspect="1" noChangeArrowheads="1"/>
          </p:cNvPicPr>
          <p:nvPr/>
        </p:nvPicPr>
        <p:blipFill>
          <a:blip r:embed="rId2"/>
          <a:srcRect/>
          <a:stretch>
            <a:fillRect/>
          </a:stretch>
        </p:blipFill>
        <p:spPr bwMode="auto">
          <a:xfrm>
            <a:off x="3638550" y="3200400"/>
            <a:ext cx="5505450" cy="3657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304800" y="1295400"/>
            <a:ext cx="8534400" cy="4495800"/>
          </a:xfrm>
        </p:spPr>
        <p:txBody>
          <a:bodyPr>
            <a:normAutofit/>
          </a:bodyPr>
          <a:lstStyle/>
          <a:p>
            <a:pPr algn="just"/>
            <a:r>
              <a:rPr lang="en-US" sz="2000" b="1" dirty="0" smtClean="0">
                <a:solidFill>
                  <a:prstClr val="black"/>
                </a:solidFill>
                <a:latin typeface="Times New Roman" pitchFamily="18" charset="0"/>
                <a:cs typeface="Times New Roman" pitchFamily="18" charset="0"/>
              </a:rPr>
              <a:t>Type 3 Driver: </a:t>
            </a:r>
            <a:r>
              <a:rPr lang="en-US" sz="2000" dirty="0" smtClean="0">
                <a:solidFill>
                  <a:prstClr val="black"/>
                </a:solidFill>
                <a:latin typeface="Times New Roman" pitchFamily="18" charset="0"/>
                <a:cs typeface="Times New Roman" pitchFamily="18" charset="0"/>
              </a:rPr>
              <a:t>JDBC-Net pure Java</a:t>
            </a:r>
          </a:p>
          <a:p>
            <a:pPr algn="just"/>
            <a:r>
              <a:rPr lang="en-US" sz="1800" dirty="0" smtClean="0">
                <a:latin typeface="Times New Roman" pitchFamily="18" charset="0"/>
                <a:cs typeface="Times New Roman" pitchFamily="18" charset="0"/>
              </a:rPr>
              <a:t>three-tier approach is used to access databases. The JDBC clients use standard network sockets to communicate with a middleware application server. </a:t>
            </a:r>
          </a:p>
          <a:p>
            <a:pPr algn="just"/>
            <a:r>
              <a:rPr lang="en-US" sz="1800" dirty="0" smtClean="0">
                <a:solidFill>
                  <a:prstClr val="black"/>
                </a:solidFill>
                <a:latin typeface="Times New Roman" pitchFamily="18" charset="0"/>
                <a:cs typeface="Times New Roman" pitchFamily="18" charset="0"/>
              </a:rPr>
              <a:t>The middleware connects its pure Java clients to many different databases. The type of protocol in this middleware depends on the vendor.</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Most flexible driver type</a:t>
            </a:r>
          </a:p>
        </p:txBody>
      </p:sp>
      <p:pic>
        <p:nvPicPr>
          <p:cNvPr id="31746" name="Picture 2" descr="Network Protocol driver"/>
          <p:cNvPicPr>
            <a:picLocks noChangeAspect="1" noChangeArrowheads="1"/>
          </p:cNvPicPr>
          <p:nvPr/>
        </p:nvPicPr>
        <p:blipFill>
          <a:blip r:embed="rId2"/>
          <a:srcRect/>
          <a:stretch>
            <a:fillRect/>
          </a:stretch>
        </p:blipFill>
        <p:spPr bwMode="auto">
          <a:xfrm>
            <a:off x="3200400" y="2819400"/>
            <a:ext cx="5657850" cy="343209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533400" y="1524000"/>
            <a:ext cx="8305800" cy="4495800"/>
          </a:xfrm>
        </p:spPr>
        <p:txBody>
          <a:bodyPr>
            <a:normAutofit/>
          </a:bodyPr>
          <a:lstStyle/>
          <a:p>
            <a:pPr lvl="0" algn="just"/>
            <a:r>
              <a:rPr lang="fr-FR" sz="2000" b="1" dirty="0" smtClean="0">
                <a:solidFill>
                  <a:prstClr val="black"/>
                </a:solidFill>
                <a:latin typeface="Calibri"/>
              </a:rPr>
              <a:t>Type 4: </a:t>
            </a:r>
            <a:r>
              <a:rPr lang="fr-FR" sz="2000" dirty="0" smtClean="0">
                <a:solidFill>
                  <a:prstClr val="black"/>
                </a:solidFill>
                <a:latin typeface="Calibri"/>
              </a:rPr>
              <a:t>100% Pure Java</a:t>
            </a:r>
          </a:p>
          <a:p>
            <a:pPr algn="just"/>
            <a:r>
              <a:rPr lang="en-US" sz="1800" dirty="0" smtClean="0">
                <a:latin typeface="+mn-lt"/>
              </a:rPr>
              <a:t>Converts JDBC directly to native API used by the RDBMS</a:t>
            </a:r>
          </a:p>
          <a:p>
            <a:pPr algn="just"/>
            <a:r>
              <a:rPr lang="en-US" sz="1800" dirty="0" smtClean="0">
                <a:solidFill>
                  <a:prstClr val="black"/>
                </a:solidFill>
                <a:latin typeface="+mn-lt"/>
              </a:rPr>
              <a:t>Requests from client machines are made directly to the DBMS server. </a:t>
            </a:r>
            <a:endParaRPr lang="en-US" sz="1800" dirty="0" smtClean="0">
              <a:latin typeface="+mn-lt"/>
            </a:endParaRPr>
          </a:p>
          <a:p>
            <a:pPr algn="just"/>
            <a:r>
              <a:rPr lang="en-US" sz="1800" dirty="0" smtClean="0">
                <a:latin typeface="+mn-lt"/>
              </a:rPr>
              <a:t>Compiles into the application, applet &amp; does not require anything to be installed on client machine, except JVM</a:t>
            </a:r>
          </a:p>
          <a:p>
            <a:pPr algn="just"/>
            <a:r>
              <a:rPr lang="en-US" sz="1800" dirty="0" smtClean="0">
                <a:solidFill>
                  <a:prstClr val="black"/>
                </a:solidFill>
                <a:latin typeface="+mn-lt"/>
              </a:rPr>
              <a:t>They are also written in 100% Java and are the most efficient among all driver types.</a:t>
            </a:r>
            <a:endParaRPr lang="en-US" sz="2000" dirty="0">
              <a:latin typeface="+mn-lt"/>
            </a:endParaRPr>
          </a:p>
        </p:txBody>
      </p:sp>
      <p:sp>
        <p:nvSpPr>
          <p:cNvPr id="5" name="Rectangle 4"/>
          <p:cNvSpPr/>
          <p:nvPr/>
        </p:nvSpPr>
        <p:spPr>
          <a:xfrm>
            <a:off x="228600" y="5486400"/>
            <a:ext cx="4572000" cy="646331"/>
          </a:xfrm>
          <a:prstGeom prst="rect">
            <a:avLst/>
          </a:prstGeom>
        </p:spPr>
        <p:txBody>
          <a:bodyPr>
            <a:spAutoFit/>
          </a:bodyPr>
          <a:lstStyle/>
          <a:p>
            <a:pPr algn="ctr"/>
            <a:r>
              <a:rPr lang="en-US" b="1" dirty="0" err="1" smtClean="0"/>
              <a:t>Eg</a:t>
            </a:r>
            <a:r>
              <a:rPr lang="en-US" b="1" dirty="0" smtClean="0"/>
              <a:t>: </a:t>
            </a:r>
            <a:r>
              <a:rPr lang="en-US" dirty="0" err="1" smtClean="0"/>
              <a:t>MySQL's</a:t>
            </a:r>
            <a:r>
              <a:rPr lang="en-US" dirty="0" smtClean="0"/>
              <a:t> Connector/J driver is a Type 4 driver. </a:t>
            </a:r>
            <a:endParaRPr lang="en-US" dirty="0"/>
          </a:p>
        </p:txBody>
      </p:sp>
      <p:pic>
        <p:nvPicPr>
          <p:cNvPr id="4099" name="Picture 3"/>
          <p:cNvPicPr>
            <a:picLocks noChangeAspect="1" noChangeArrowheads="1"/>
          </p:cNvPicPr>
          <p:nvPr/>
        </p:nvPicPr>
        <p:blipFill>
          <a:blip r:embed="rId2"/>
          <a:srcRect/>
          <a:stretch>
            <a:fillRect/>
          </a:stretch>
        </p:blipFill>
        <p:spPr bwMode="auto">
          <a:xfrm>
            <a:off x="5105400" y="3412179"/>
            <a:ext cx="3429000" cy="2836221"/>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85800"/>
          </a:xfrm>
        </p:spPr>
        <p:txBody>
          <a:bodyPr/>
          <a:lstStyle/>
          <a:p>
            <a:r>
              <a:rPr lang="en-US" sz="3600" dirty="0" smtClean="0">
                <a:solidFill>
                  <a:srgbClr val="FF0000"/>
                </a:solidFill>
                <a:latin typeface="Calibri"/>
              </a:rPr>
              <a:t>JDBC ARCHITECTURE/JDBC Driver Types</a:t>
            </a:r>
            <a:endParaRPr lang="en-US" dirty="0"/>
          </a:p>
        </p:txBody>
      </p:sp>
      <p:sp>
        <p:nvSpPr>
          <p:cNvPr id="3" name="Content Placeholder 2"/>
          <p:cNvSpPr>
            <a:spLocks noGrp="1"/>
          </p:cNvSpPr>
          <p:nvPr>
            <p:ph idx="1"/>
          </p:nvPr>
        </p:nvSpPr>
        <p:spPr>
          <a:xfrm>
            <a:off x="152400" y="1524000"/>
            <a:ext cx="8686800" cy="4267200"/>
          </a:xfrm>
        </p:spPr>
        <p:txBody>
          <a:bodyPr>
            <a:normAutofit/>
          </a:bodyPr>
          <a:lstStyle/>
          <a:p>
            <a:pPr algn="just"/>
            <a:r>
              <a:rPr lang="en-US" sz="2000" dirty="0" smtClean="0">
                <a:latin typeface="+mn-lt"/>
              </a:rPr>
              <a:t>A </a:t>
            </a:r>
            <a:r>
              <a:rPr lang="en-US" sz="2000" b="1" dirty="0" smtClean="0">
                <a:solidFill>
                  <a:srgbClr val="FF0000"/>
                </a:solidFill>
                <a:latin typeface="+mn-lt"/>
              </a:rPr>
              <a:t>Type 4 driver </a:t>
            </a:r>
            <a:r>
              <a:rPr lang="en-US" sz="2000" dirty="0" smtClean="0">
                <a:latin typeface="+mn-lt"/>
              </a:rPr>
              <a:t>is a pure Java driver, which usually comes as a .jar file and performs direct calls to the database server. It does not need any configuration on the client’s machine, other than including the name of the main driver’s class in your Java code. That’s why it’s also known as the </a:t>
            </a:r>
            <a:r>
              <a:rPr lang="en-US" sz="2000" i="1" dirty="0" smtClean="0">
                <a:latin typeface="+mn-lt"/>
              </a:rPr>
              <a:t>thin driver.</a:t>
            </a:r>
          </a:p>
          <a:p>
            <a:pPr algn="just"/>
            <a:r>
              <a:rPr lang="en-US" sz="2000" dirty="0" smtClean="0">
                <a:latin typeface="+mn-lt"/>
              </a:rPr>
              <a:t>For example, Java applets can be packaged with this type of driver, which can be automatically downloaded to the user’s machine along with the applets themselves.</a:t>
            </a:r>
            <a:endParaRPr lang="en-US" sz="2000" dirty="0">
              <a:latin typeface="+mn-lt"/>
            </a:endParaRPr>
          </a:p>
        </p:txBody>
      </p:sp>
      <p:pic>
        <p:nvPicPr>
          <p:cNvPr id="29698" name="Picture 2" descr="Thin driver"/>
          <p:cNvPicPr>
            <a:picLocks noChangeAspect="1" noChangeArrowheads="1"/>
          </p:cNvPicPr>
          <p:nvPr/>
        </p:nvPicPr>
        <p:blipFill>
          <a:blip r:embed="rId2"/>
          <a:srcRect/>
          <a:stretch>
            <a:fillRect/>
          </a:stretch>
        </p:blipFill>
        <p:spPr bwMode="auto">
          <a:xfrm>
            <a:off x="2819400" y="3505200"/>
            <a:ext cx="5257800" cy="287977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4267200"/>
          </a:xfrm>
        </p:spPr>
        <p:txBody>
          <a:bodyPr>
            <a:normAutofit fontScale="92500" lnSpcReduction="10000"/>
          </a:bodyPr>
          <a:lstStyle/>
          <a:p>
            <a:pPr>
              <a:buNone/>
            </a:pPr>
            <a:r>
              <a:rPr lang="en-US" sz="2000" b="1" dirty="0" smtClean="0"/>
              <a:t>Which Driver should be Used?</a:t>
            </a:r>
          </a:p>
          <a:p>
            <a:pPr>
              <a:buNone/>
            </a:pPr>
            <a:endParaRPr lang="en-US" sz="2000" b="1" dirty="0" smtClean="0"/>
          </a:p>
          <a:p>
            <a:r>
              <a:rPr lang="en-US" sz="2000" dirty="0" smtClean="0"/>
              <a:t>If you are accessing one type of database, such as Oracle, Sybase, or IBM, the preferred driver type is 4.</a:t>
            </a:r>
          </a:p>
          <a:p>
            <a:endParaRPr lang="en-US" sz="2000" dirty="0" smtClean="0"/>
          </a:p>
          <a:p>
            <a:r>
              <a:rPr lang="en-US" sz="2000" dirty="0" smtClean="0"/>
              <a:t>If your Java application is accessing multiple types of databases at the same time, type 3 is the preferred driver.</a:t>
            </a:r>
          </a:p>
          <a:p>
            <a:endParaRPr lang="en-US" sz="2000" dirty="0" smtClean="0"/>
          </a:p>
          <a:p>
            <a:r>
              <a:rPr lang="en-US" sz="2000" dirty="0" smtClean="0"/>
              <a:t>Type 2 drivers are useful in situations, where a type 3 or type 4 driver is not available yet for your database.</a:t>
            </a:r>
          </a:p>
          <a:p>
            <a:endParaRPr lang="en-US" sz="2000" dirty="0" smtClean="0"/>
          </a:p>
          <a:p>
            <a:r>
              <a:rPr lang="en-US" sz="2000" dirty="0" smtClean="0"/>
              <a:t>The type 1 driver is not considered a deployment-level driver, and is typically used for development and testing purposes only.</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 20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 2021</Template>
  <TotalTime>5877</TotalTime>
  <Words>881</Words>
  <Application>Microsoft Office PowerPoint</Application>
  <PresentationFormat>On-screen Show (4:3)</PresentationFormat>
  <Paragraphs>105</Paragraphs>
  <Slides>17</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0" baseType="lpstr">
      <vt:lpstr>CU 2021</vt:lpstr>
      <vt:lpstr>Contents Slide Master</vt:lpstr>
      <vt:lpstr>CorelDRAW</vt:lpstr>
      <vt:lpstr>Slide 1</vt:lpstr>
      <vt:lpstr>Lecture Objectives </vt:lpstr>
      <vt:lpstr>JDBC ARCHITECTURE/JDBC Driver Types</vt:lpstr>
      <vt:lpstr>JDBC ARCHITECTURE/JDBC Driver Types</vt:lpstr>
      <vt:lpstr>JDBC ARCHITECTURE/JDBC Driver Types</vt:lpstr>
      <vt:lpstr>JDBC ARCHITECTURE/JDBC Driver Types</vt:lpstr>
      <vt:lpstr>JDBC ARCHITECTURE/JDBC Driver Types</vt:lpstr>
      <vt:lpstr>JDBC ARCHITECTURE/JDBC Driver Types</vt:lpstr>
      <vt:lpstr>Slide 9</vt:lpstr>
      <vt:lpstr>MVC Framework</vt:lpstr>
      <vt:lpstr>MVC Components</vt:lpstr>
      <vt:lpstr>MVC Components</vt:lpstr>
      <vt:lpstr>MVC Flow Diagram</vt:lpstr>
      <vt:lpstr>Flow Steps</vt:lpstr>
      <vt:lpstr>Summary: </vt:lpstr>
      <vt:lpstr>References: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HP</cp:lastModifiedBy>
  <cp:revision>801</cp:revision>
  <dcterms:created xsi:type="dcterms:W3CDTF">2013-12-12T17:34:34Z</dcterms:created>
  <dcterms:modified xsi:type="dcterms:W3CDTF">2022-06-30T04:52:40Z</dcterms:modified>
</cp:coreProperties>
</file>