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1" r:id="rId2"/>
  </p:sldMasterIdLst>
  <p:notesMasterIdLst>
    <p:notesMasterId r:id="rId25"/>
  </p:notesMasterIdLst>
  <p:sldIdLst>
    <p:sldId id="479" r:id="rId3"/>
    <p:sldId id="480" r:id="rId4"/>
    <p:sldId id="503" r:id="rId5"/>
    <p:sldId id="504" r:id="rId6"/>
    <p:sldId id="505" r:id="rId7"/>
    <p:sldId id="506" r:id="rId8"/>
    <p:sldId id="484" r:id="rId9"/>
    <p:sldId id="485" r:id="rId10"/>
    <p:sldId id="486" r:id="rId11"/>
    <p:sldId id="497" r:id="rId12"/>
    <p:sldId id="498" r:id="rId13"/>
    <p:sldId id="499" r:id="rId14"/>
    <p:sldId id="500" r:id="rId15"/>
    <p:sldId id="491" r:id="rId16"/>
    <p:sldId id="493" r:id="rId17"/>
    <p:sldId id="494" r:id="rId18"/>
    <p:sldId id="495" r:id="rId19"/>
    <p:sldId id="496" r:id="rId20"/>
    <p:sldId id="502" r:id="rId21"/>
    <p:sldId id="481" r:id="rId22"/>
    <p:sldId id="482" r:id="rId23"/>
    <p:sldId id="4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935" autoAdjust="0"/>
  </p:normalViewPr>
  <p:slideViewPr>
    <p:cSldViewPr>
      <p:cViewPr varScale="1">
        <p:scale>
          <a:sx n="63" d="100"/>
          <a:sy n="63" d="100"/>
        </p:scale>
        <p:origin x="-1512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178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545553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545553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68353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545553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545553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545553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3020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1" y="164643"/>
            <a:ext cx="7092280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1" y="932728"/>
            <a:ext cx="7092280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907704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6"/>
            <a:ext cx="9144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2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7217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2276877"/>
            <a:ext cx="4283968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412776"/>
            <a:ext cx="342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005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990600"/>
            <a:ext cx="2915816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4"/>
            <a:ext cx="6084168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747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1013496"/>
            <a:ext cx="2915816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54"/>
            <a:ext cx="4572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951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4101331"/>
            <a:ext cx="18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700808"/>
            <a:ext cx="18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700808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4101331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4" y="4101331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4" y="1700808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594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9" y="480060"/>
            <a:ext cx="3168352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480061"/>
            <a:ext cx="4752528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3021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0075" y="2276878"/>
            <a:ext cx="5428593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7" y="2485912"/>
            <a:ext cx="3624668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415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300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5121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7939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06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465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2" name="Group 4"/>
          <p:cNvGrpSpPr/>
          <p:nvPr userDrawn="1"/>
        </p:nvGrpSpPr>
        <p:grpSpPr>
          <a:xfrm>
            <a:off x="354010" y="1508788"/>
            <a:ext cx="2849840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545553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545553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 smtClean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en-US" sz="2000" b="1" baseline="0" dirty="0" err="1" smtClean="0">
                <a:solidFill>
                  <a:schemeClr val="tx1"/>
                </a:solidFill>
                <a:latin typeface="Calibri" pitchFamily="34" charset="0"/>
              </a:rPr>
              <a:t>UIE</a:t>
            </a:r>
            <a:r>
              <a:rPr lang="en-US" sz="2000" b="1" baseline="0" dirty="0" smtClean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52" r:id="rId14"/>
    <p:sldLayoutId id="2147483653" r:id="rId15"/>
    <p:sldLayoutId id="214748365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connect/jdbc/reference/datetimeoffset-class?view=sql-server-ver15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sql/sql-using-sequences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2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6648" y="5901986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7130143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21721"/>
          <a:ext cx="2477292" cy="3148059"/>
        </p:xfrm>
        <a:graphic>
          <a:graphicData uri="http://schemas.openxmlformats.org/presentationml/2006/ole">
            <p:oleObj spid="_x0000_s1026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5334000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29086"/>
            <a:ext cx="36964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95893" y="1676400"/>
            <a:ext cx="6797489" cy="592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(20CST-319/20ITT-319)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572000"/>
            <a:ext cx="482403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C6DB94B-BA01-4C3C-92C8-ABB949BCB39B}"/>
              </a:ext>
            </a:extLst>
          </p:cNvPr>
          <p:cNvSpPr txBox="1"/>
          <p:nvPr/>
        </p:nvSpPr>
        <p:spPr>
          <a:xfrm>
            <a:off x="1143000" y="5001614"/>
            <a:ext cx="754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Sequence, Dual table , Date type management in Java.</a:t>
            </a:r>
          </a:p>
          <a:p>
            <a:pPr algn="ctr"/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010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following command displays the numeric value from the DUAL table 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 123792.52 FROM DUAL;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123792.52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----------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123792.52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following command tries to delete all rows from the DUAL table 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DELETE FROM DUAL;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DELETE FROM DUAL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ERROR at line 1: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ORA-01031: insufficient privileges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010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following command tries to remove all rows from the DUAL table 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TRUNCATE TABLE DUAL;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Note : The DELETE command is used to remove rows from a table. After performing a DELETE operation you need to COMMIT or ROLLBACK the transaction to make the change permanent or to undo it. TRUNCATE removes all rows from a table. The operation cannot be rolled back.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TRUNCATE TABLE DUAL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ERROR at line 1: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ORA-00942: table or view does not exist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010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following command select two rows from dual 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 dummy FROM DUAL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UNION ALL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 dummy FROM DUAL;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DUMMY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----------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DUAL table : Oracle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 have already learned that DUAL is a special one row one column table. For Oracle, it is useful because Oracle doesn't allow statements like 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 15+10-5*5/5;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 15+10-5*5/5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ERROR at line 1: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ORA-00923: FROM keyword not found where expected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But the following command will execute (see the output of the previous example) 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 15+10-5*5/5 FROM DUAL;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 case of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the following command will execute 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 15+10-5*5/5;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</p:txBody>
      </p:sp>
      <p:pic>
        <p:nvPicPr>
          <p:cNvPr id="53250" name="Picture 2" descr="mysql no dual resul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638799"/>
            <a:ext cx="1143000" cy="6076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696200" cy="685800"/>
          </a:xfrm>
        </p:spPr>
        <p:txBody>
          <a:bodyPr/>
          <a:lstStyle/>
          <a:p>
            <a:r>
              <a:rPr lang="en-US" sz="3600" b="1" dirty="0" smtClean="0"/>
              <a:t>Using basic data types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686800" cy="42672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Microsoft JDBC Driver for SQL Server uses the JDBC basic data types to convert the SQL Server data types to a format that can be understood by the Java programming language, and vice versa.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JDBC driver provides support for the JDBC 4.0 API, which includes the SQLXML data type, and National (Unicode) data types, such as NCHAR, NVARCHAR, LONGNVARCHAR, and NCLOB.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696200" cy="6858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Data type mappings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543800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 following table lists the default mappings between the basic SQL Server, JDBC, and Java programming language data types:</a:t>
            </a:r>
            <a:endParaRPr lang="en-US" sz="2000" dirty="0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/>
          <a:srcRect l="25769" t="19792" r="26208" b="11458"/>
          <a:stretch>
            <a:fillRect/>
          </a:stretch>
        </p:blipFill>
        <p:spPr bwMode="auto">
          <a:xfrm>
            <a:off x="1066800" y="1752599"/>
            <a:ext cx="6019800" cy="4661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/>
          <a:srcRect l="26354" t="19792" r="27379" b="12500"/>
          <a:stretch>
            <a:fillRect/>
          </a:stretch>
        </p:blipFill>
        <p:spPr bwMode="auto">
          <a:xfrm>
            <a:off x="1143000" y="685800"/>
            <a:ext cx="6019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/>
          <a:srcRect l="26940" t="17708" r="27965" b="9375"/>
          <a:stretch>
            <a:fillRect/>
          </a:stretch>
        </p:blipFill>
        <p:spPr bwMode="auto">
          <a:xfrm>
            <a:off x="914400" y="533400"/>
            <a:ext cx="5867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/>
          <a:srcRect l="26354" t="44792" r="26794" b="36458"/>
          <a:stretch>
            <a:fillRect/>
          </a:stretch>
        </p:blipFill>
        <p:spPr bwMode="auto">
          <a:xfrm>
            <a:off x="838200" y="1066800"/>
            <a:ext cx="6096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09600" y="2819400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 To use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java.sql.Time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the time SQL Server type, you must set the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sendTimeAsDatetime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connection property to false.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 You can programmatically access values of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datetimeoffset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with 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DateTimeOffset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 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 Note that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java.sql.Timestamp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values can no longer be used to compare values from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column starting from SQL Server 2016. This limitation is due to a server-side change that converts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datetime2 differently, resulting in non-equitable values. The workaround to this issue is to either change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columns to datetime2(3), use String instead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java.sql.Timestamp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or change database compatibility level to 120 or below.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676400"/>
            <a:ext cx="800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Retrieving data as a string</a:t>
            </a:r>
          </a:p>
          <a:p>
            <a:endParaRPr lang="en-US" b="1" dirty="0" smtClean="0"/>
          </a:p>
          <a:p>
            <a:r>
              <a:rPr lang="en-US" b="1" dirty="0" smtClean="0"/>
              <a:t>Retrieving data by data type</a:t>
            </a:r>
          </a:p>
          <a:p>
            <a:endParaRPr lang="en-US" b="1" dirty="0" smtClean="0"/>
          </a:p>
          <a:p>
            <a:r>
              <a:rPr lang="en-US" b="1" dirty="0" smtClean="0"/>
              <a:t>Updating data by data type</a:t>
            </a:r>
          </a:p>
          <a:p>
            <a:endParaRPr lang="en-US" b="1" dirty="0" smtClean="0"/>
          </a:p>
          <a:p>
            <a:r>
              <a:rPr lang="en-US" b="1" dirty="0" smtClean="0"/>
              <a:t>Updating data by parameterized query</a:t>
            </a:r>
          </a:p>
          <a:p>
            <a:endParaRPr lang="en-US" b="1" dirty="0" smtClean="0"/>
          </a:p>
          <a:p>
            <a:r>
              <a:rPr lang="en-US" b="1" dirty="0" smtClean="0"/>
              <a:t>Passing parameters to a stored procedure</a:t>
            </a:r>
          </a:p>
          <a:p>
            <a:endParaRPr lang="en-US" b="1" dirty="0" smtClean="0"/>
          </a:p>
          <a:p>
            <a:r>
              <a:rPr lang="en-US" b="1" dirty="0" smtClean="0"/>
              <a:t>Retrieving parameters from a stored procedure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947" y="1840230"/>
            <a:ext cx="3210294" cy="4516120"/>
          </a:xfrm>
        </p:spPr>
        <p:txBody>
          <a:bodyPr>
            <a:norm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lecture, we will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discuss:</a:t>
            </a:r>
          </a:p>
          <a:p>
            <a:pPr indent="361950">
              <a:buFont typeface="Arial" pitchFamily="34" charset="0"/>
              <a:buChar char="•"/>
            </a:pPr>
            <a:r>
              <a:rPr lang="en-US" sz="2400" dirty="0" smtClean="0"/>
              <a:t>Sequence, Dual table , Date type management in Java.</a:t>
            </a:r>
          </a:p>
          <a:p>
            <a:pPr indent="361950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6351"/>
            <a:ext cx="20574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25542" y="501650"/>
            <a:ext cx="4046458" cy="63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Lecture Objectives</a:t>
            </a:r>
            <a:r>
              <a:rPr lang="en-US" sz="12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12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71925" y="838200"/>
            <a:ext cx="4400550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6946" y="1611630"/>
            <a:ext cx="324207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12957" y="6324601"/>
            <a:ext cx="333375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1405890"/>
            <a:ext cx="3228975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380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99487" y="2141162"/>
            <a:ext cx="671323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268288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 about Sequence, Dual table , Date type management in Java.</a:t>
            </a:r>
          </a:p>
          <a:p>
            <a:pPr indent="268288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268288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268288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268288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3781" y="2028826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82986046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20788" y="1391654"/>
            <a:ext cx="6818211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 John P. Flynt Thomson,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/>
              <a:t>Reference Links:</a:t>
            </a:r>
          </a:p>
          <a:p>
            <a:r>
              <a:rPr lang="en-US" dirty="0" smtClean="0"/>
              <a:t>https://www.geeksforgeeks.org/sql-sequences/</a:t>
            </a:r>
          </a:p>
          <a:p>
            <a:r>
              <a:rPr lang="en-US" dirty="0" smtClean="0">
                <a:hlinkClick r:id="rId2"/>
              </a:rPr>
              <a:t>https://www.tutorialspoint.com/sql/sql-using-sequences.htm</a:t>
            </a:r>
            <a:endParaRPr lang="en-US" dirty="0" smtClean="0"/>
          </a:p>
          <a:p>
            <a:r>
              <a:rPr lang="en-US" dirty="0" smtClean="0"/>
              <a:t>https://docs.oracle.com/cd/B28359_01/server.111/b28286/statements_6015.htm</a:t>
            </a:r>
          </a:p>
          <a:p>
            <a:r>
              <a:rPr lang="en-US" dirty="0" smtClean="0"/>
              <a:t>https://www.w3resource.com/sql/sql-dual-table.php</a:t>
            </a:r>
          </a:p>
          <a:p>
            <a:r>
              <a:rPr lang="en-US" dirty="0" smtClean="0"/>
              <a:t>https://www.geeksforgeeks.org/dual-table-in-sql/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Video Links:</a:t>
            </a:r>
          </a:p>
          <a:p>
            <a:r>
              <a:rPr lang="en-US" dirty="0" smtClean="0"/>
              <a:t>https://youtu.be/zADj0k0waFY</a:t>
            </a:r>
          </a:p>
          <a:p>
            <a:r>
              <a:rPr lang="en-US" dirty="0" smtClean="0"/>
              <a:t>https://youtu.be/SO_wA88hpPs</a:t>
            </a: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3781" y="2028826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58069430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9144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7626846" y="0"/>
            <a:ext cx="49797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550070" y="6294598"/>
            <a:ext cx="418759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292895" y="5129690"/>
            <a:ext cx="1296233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4427" y="2249080"/>
            <a:ext cx="8043861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1981200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174081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166541" y="94090"/>
            <a:ext cx="307922" cy="1538089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346502234"/>
                </p:ext>
              </p:extLst>
            </p:nvPr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p:oleObj spid="_x0000_s2050" name="CorelDRAW" r:id="rId3" imgW="2169000" imgH="216936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26565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924800" cy="609600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latin typeface="Calibri"/>
              </a:rPr>
              <a:t>SQL |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495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/>
              <a:t>Sequence is a set of integers 1, 2, 3, … that are generated and supported by some database systems to produce unique values on demand.</a:t>
            </a:r>
          </a:p>
          <a:p>
            <a:pPr algn="just">
              <a:buNone/>
            </a:pPr>
            <a:r>
              <a:rPr lang="en-US" sz="2000" dirty="0" smtClean="0"/>
              <a:t>A sequence is a user defined schema bound object that generates a sequence of numeric values.</a:t>
            </a:r>
          </a:p>
          <a:p>
            <a:pPr algn="just">
              <a:buNone/>
            </a:pPr>
            <a:r>
              <a:rPr lang="en-US" sz="2000" dirty="0" smtClean="0"/>
              <a:t>Sequences are frequently used in many databases because many applications require each row in a table to contain a unique value and sequences provides an easy way to generate them.</a:t>
            </a:r>
          </a:p>
          <a:p>
            <a:pPr algn="just">
              <a:buNone/>
            </a:pPr>
            <a:r>
              <a:rPr lang="en-US" sz="2000" dirty="0" smtClean="0"/>
              <a:t>The sequence of numeric values is generated in an a</a:t>
            </a:r>
            <a:r>
              <a:rPr lang="en-US" sz="2000" b="1" dirty="0" smtClean="0"/>
              <a:t>scending or descending order</a:t>
            </a:r>
            <a:r>
              <a:rPr lang="en-US" sz="2000" dirty="0" smtClean="0"/>
              <a:t> at defined intervals and can be configured to restart when exceeds </a:t>
            </a:r>
            <a:r>
              <a:rPr lang="en-US" sz="2000" dirty="0" err="1" smtClean="0"/>
              <a:t>max_value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924800" cy="609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Syntax: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40386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CREATE SEQUENCE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sequence_name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START WITH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initial_value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INCREMENT BY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increment_value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MINVALUE minimum value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MAXVALUE maximum value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CYCLE|NOCYCLE ;</a:t>
            </a:r>
          </a:p>
          <a:p>
            <a:pPr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sequence_name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Name of the sequence.</a:t>
            </a:r>
          </a:p>
          <a:p>
            <a:pP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initial_value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starting value from where the sequence starts.</a:t>
            </a:r>
          </a:p>
          <a:p>
            <a:pPr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Initial_value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should be greater than or equal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minimum value and less than equal to maximum value.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2209800"/>
            <a:ext cx="4191000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increment_value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Value by which sequence will increment itself.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Increment_value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can be positive or negative.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minimum_value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Minimum value of the sequence.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maximum_value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Maximum value of the sequence.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cycle: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When sequence reaches its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set_limit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it starts from beginning.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nocycle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 exception will be thrown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 sequence exceeds its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max_value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6962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libri"/>
              </a:rPr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686800" cy="4267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Following is the sequence query creating sequence in ascending order.</a:t>
            </a:r>
          </a:p>
          <a:p>
            <a:pPr algn="just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Example 1: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CREATE SEQUENCE sequence_1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start with 1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increment by 1</a:t>
            </a:r>
          </a:p>
          <a:p>
            <a:pPr algn="just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minvalue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pPr algn="just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maxvalue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100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cycle;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Above query will create a sequence named sequence_1.Sequence will start from 1 and will be incremented by 1 having maximum value 100. Sequence will repeat itself from start value after exceeding 100.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6962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libri"/>
              </a:rPr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686800" cy="4267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Following is the sequence query creating sequence in descending order.</a:t>
            </a:r>
          </a:p>
          <a:p>
            <a:pPr algn="just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CREATE SEQUENCE sequence_2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start with 100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increment by -1</a:t>
            </a:r>
          </a:p>
          <a:p>
            <a:pPr algn="just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minvalue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 algn="just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maxvalue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100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cycle;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Above query will create a sequence named sequence_2.Sequence will start from 100 and should be less than or equal to maximum value and will be incremented by -1 having minimum value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772400" cy="609600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Dual Table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001000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What is DUAL table?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DUAL is special one row, one column table present by default in all Oracle databases.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owner of DUAL is SYS (SYS owns the data dictionary, therefore DUAL is part of the data dictionary.) but DUAL can be accessed by every user.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table has a single VARCHAR2(1) column called DUMMY that has a value of 'X'. 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allows DUAL to be specified as a table in queries that do not need data from any tables. In SQL Server DUAL table does not exist, but you could create one.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924800" cy="609600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latin typeface="Calibri"/>
              </a:rPr>
              <a:t>Dual Table Example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DUAL table was created by Charles Weiss of Oracle corporation to provide a table for joining in internal views.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See the following commands :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The following command displays the structure of DUAL table 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DESC DUAL;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Name Null? Type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--------------------------- ------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DUMMY VARCHAR2(1)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The following command displays the content of the DUAL table 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 * FROM DUAL;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DUMMY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----------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010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The following command displays the number of rows of DUAL table 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 COUNT(*) FROM DUAL;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COUNT(*)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----------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The following command displays the string value from the DUAL table 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 'ABCDEF12345' FROM DUAL;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'ABCDEF1234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-----------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ABCDEF12345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 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 2021</Template>
  <TotalTime>5892</TotalTime>
  <Words>1021</Words>
  <Application>Microsoft Office PowerPoint</Application>
  <PresentationFormat>On-screen Show (4:3)</PresentationFormat>
  <Paragraphs>185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CU 2021</vt:lpstr>
      <vt:lpstr>Contents Slide Master</vt:lpstr>
      <vt:lpstr>CorelDRAW</vt:lpstr>
      <vt:lpstr>Slide 1</vt:lpstr>
      <vt:lpstr>Lecture Objectives </vt:lpstr>
      <vt:lpstr>SQL | SEQUENCES</vt:lpstr>
      <vt:lpstr>Syntax:</vt:lpstr>
      <vt:lpstr>Example</vt:lpstr>
      <vt:lpstr>Example</vt:lpstr>
      <vt:lpstr>Dual Table</vt:lpstr>
      <vt:lpstr>Dual Table Example</vt:lpstr>
      <vt:lpstr>Slide 9</vt:lpstr>
      <vt:lpstr>Slide 10</vt:lpstr>
      <vt:lpstr>Slide 11</vt:lpstr>
      <vt:lpstr>Slide 12</vt:lpstr>
      <vt:lpstr>Slide 13</vt:lpstr>
      <vt:lpstr>Using basic data types</vt:lpstr>
      <vt:lpstr>Data type mappings</vt:lpstr>
      <vt:lpstr>Slide 16</vt:lpstr>
      <vt:lpstr>Slide 17</vt:lpstr>
      <vt:lpstr>Slide 18</vt:lpstr>
      <vt:lpstr>Slide 19</vt:lpstr>
      <vt:lpstr>Summary: </vt:lpstr>
      <vt:lpstr>References: 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HP</cp:lastModifiedBy>
  <cp:revision>803</cp:revision>
  <dcterms:created xsi:type="dcterms:W3CDTF">2013-12-12T17:34:34Z</dcterms:created>
  <dcterms:modified xsi:type="dcterms:W3CDTF">2022-06-30T04:53:11Z</dcterms:modified>
</cp:coreProperties>
</file>