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80" r:id="rId2"/>
  </p:sldMasterIdLst>
  <p:notesMasterIdLst>
    <p:notesMasterId r:id="rId33"/>
  </p:notesMasterIdLst>
  <p:sldIdLst>
    <p:sldId id="287" r:id="rId3"/>
    <p:sldId id="28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9" r:id="rId30"/>
    <p:sldId id="290" r:id="rId31"/>
    <p:sldId id="291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80" d="100"/>
          <a:sy n="80" d="100"/>
        </p:scale>
        <p:origin x="1526" y="6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D45D9-9B84-4242-BD0A-B241C59053AC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B1432-617E-4283-AD29-397915616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8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8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8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1" y="164643"/>
            <a:ext cx="7092280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1" y="932728"/>
            <a:ext cx="7092280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907704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6"/>
            <a:ext cx="9144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18754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334778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550802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7668262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1560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71799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932038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092277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23928" y="2276877"/>
            <a:ext cx="4283968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412776"/>
            <a:ext cx="342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990600"/>
            <a:ext cx="2915816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059832" y="4"/>
            <a:ext cx="6084168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1013496"/>
            <a:ext cx="2915816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28184" y="0"/>
            <a:ext cx="2915816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54"/>
            <a:ext cx="4572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46270" y="4101331"/>
            <a:ext cx="18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897730" y="1700808"/>
            <a:ext cx="18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6270" y="1700808"/>
            <a:ext cx="18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97730" y="4101331"/>
            <a:ext cx="18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339754" y="4101331"/>
            <a:ext cx="4464497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339754" y="1700808"/>
            <a:ext cx="4464497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239" y="480060"/>
            <a:ext cx="3168352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44605" y="480061"/>
            <a:ext cx="4752528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844605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82869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121133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75" y="2276878"/>
            <a:ext cx="5428593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279407" y="2485912"/>
            <a:ext cx="3624668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00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21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39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2426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04671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26916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2" name="Group 4"/>
          <p:cNvGrpSpPr/>
          <p:nvPr userDrawn="1"/>
        </p:nvGrpSpPr>
        <p:grpSpPr>
          <a:xfrm>
            <a:off x="354010" y="1508788"/>
            <a:ext cx="2849840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-5" smtClean="0"/>
              <a:pPr marL="381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m.ubc.ca/guides/javatut99/servlets/lifecycle/index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5427342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6648" y="5901986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21721"/>
          <a:ext cx="2477292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1" y="3121721"/>
                        <a:ext cx="2477292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-64960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5334000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6029086"/>
            <a:ext cx="36964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595893" y="2051946"/>
            <a:ext cx="6797489" cy="530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LEARNING IN JAVA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(CST-358/ITT-358)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53000"/>
            <a:ext cx="4824032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DB94B-BA01-4C3C-92C8-ABB949BCB39B}"/>
              </a:ext>
            </a:extLst>
          </p:cNvPr>
          <p:cNvSpPr txBox="1"/>
          <p:nvPr/>
        </p:nvSpPr>
        <p:spPr>
          <a:xfrm>
            <a:off x="2438400" y="5257800"/>
            <a:ext cx="5285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Servlet Lifecycle, Generic Servlet, Http Servlet, Linking Servlet to HTML CO 5)</a:t>
            </a:r>
          </a:p>
        </p:txBody>
      </p:sp>
    </p:spTree>
    <p:extLst>
      <p:ext uri="{BB962C8B-B14F-4D97-AF65-F5344CB8AC3E}">
        <p14:creationId xmlns:p14="http://schemas.microsoft.com/office/powerpoint/2010/main" val="9917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615124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sz="36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sz="36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Overview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979678"/>
            <a:ext cx="4185285" cy="55505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3840" marR="254635" indent="-231775">
              <a:lnSpc>
                <a:spcPct val="90100"/>
              </a:lnSpc>
              <a:spcBef>
                <a:spcPts val="38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Arial"/>
                <a:cs typeface="Arial"/>
              </a:rPr>
              <a:t>Java Servlet API are in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packages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javax.servlet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javax.servlet.http</a:t>
            </a:r>
            <a:endParaRPr sz="2400">
              <a:latin typeface="Arial"/>
              <a:cs typeface="Arial"/>
            </a:endParaRPr>
          </a:p>
          <a:p>
            <a:pPr marL="756285" marR="455930" lvl="1" indent="-287020">
              <a:lnSpc>
                <a:spcPts val="2160"/>
              </a:lnSpc>
              <a:spcBef>
                <a:spcPts val="5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Provide interfaces and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classes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writing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servlets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800">
              <a:latin typeface="Arial"/>
              <a:cs typeface="Arial"/>
            </a:endParaRPr>
          </a:p>
          <a:p>
            <a:pPr marL="243840" marR="224154" indent="-231775">
              <a:lnSpc>
                <a:spcPts val="2590"/>
              </a:lnSpc>
              <a:buChar char="•"/>
              <a:tabLst>
                <a:tab pos="244475" algn="l"/>
              </a:tabLst>
            </a:pPr>
            <a:r>
              <a:rPr sz="2400" spc="-5" dirty="0">
                <a:latin typeface="Arial"/>
                <a:cs typeface="Arial"/>
              </a:rPr>
              <a:t>All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servlets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must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implement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Servlet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interface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1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Defines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life-cycle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25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spc="-5" dirty="0">
                <a:latin typeface="Arial"/>
                <a:cs typeface="Arial"/>
              </a:rPr>
              <a:t>Extend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GenericServlet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2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implement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gen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ric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rvic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spc="-5" dirty="0">
                <a:latin typeface="Arial"/>
                <a:cs typeface="Arial"/>
              </a:rPr>
              <a:t>Extend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HttpServlet class</a:t>
            </a:r>
            <a:endParaRPr sz="2400">
              <a:latin typeface="Arial"/>
              <a:cs typeface="Arial"/>
            </a:endParaRPr>
          </a:p>
          <a:p>
            <a:pPr marL="756285" marR="240029" lvl="1" indent="-287020">
              <a:lnSpc>
                <a:spcPts val="2160"/>
              </a:lnSpc>
              <a:spcBef>
                <a:spcPts val="5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2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implement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HTTP-s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  services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91009" y="1752409"/>
            <a:ext cx="2668905" cy="611505"/>
            <a:chOff x="5791009" y="1752409"/>
            <a:chExt cx="2668905" cy="611505"/>
          </a:xfrm>
        </p:grpSpPr>
        <p:sp>
          <p:nvSpPr>
            <p:cNvPr id="5" name="object 5"/>
            <p:cNvSpPr/>
            <p:nvPr/>
          </p:nvSpPr>
          <p:spPr>
            <a:xfrm>
              <a:off x="5791961" y="1753362"/>
              <a:ext cx="2667000" cy="609600"/>
            </a:xfrm>
            <a:custGeom>
              <a:avLst/>
              <a:gdLst/>
              <a:ahLst/>
              <a:cxnLst/>
              <a:rect l="l" t="t" r="r" b="b"/>
              <a:pathLst>
                <a:path w="2667000" h="609600">
                  <a:moveTo>
                    <a:pt x="2565399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2565399" y="609600"/>
                  </a:lnTo>
                  <a:lnTo>
                    <a:pt x="2604956" y="601618"/>
                  </a:lnTo>
                  <a:lnTo>
                    <a:pt x="2637250" y="579850"/>
                  </a:lnTo>
                  <a:lnTo>
                    <a:pt x="2659018" y="547556"/>
                  </a:lnTo>
                  <a:lnTo>
                    <a:pt x="2666999" y="508000"/>
                  </a:lnTo>
                  <a:lnTo>
                    <a:pt x="2666999" y="101600"/>
                  </a:lnTo>
                  <a:lnTo>
                    <a:pt x="2659018" y="62043"/>
                  </a:lnTo>
                  <a:lnTo>
                    <a:pt x="2637250" y="29749"/>
                  </a:lnTo>
                  <a:lnTo>
                    <a:pt x="2604956" y="7981"/>
                  </a:lnTo>
                  <a:lnTo>
                    <a:pt x="2565399" y="0"/>
                  </a:lnTo>
                  <a:close/>
                </a:path>
              </a:pathLst>
            </a:custGeom>
            <a:solidFill>
              <a:srgbClr val="FF660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961" y="1753362"/>
              <a:ext cx="2667000" cy="609600"/>
            </a:xfrm>
            <a:custGeom>
              <a:avLst/>
              <a:gdLst/>
              <a:ahLst/>
              <a:cxnLst/>
              <a:rect l="l" t="t" r="r" b="b"/>
              <a:pathLst>
                <a:path w="266700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2565399" y="0"/>
                  </a:lnTo>
                  <a:lnTo>
                    <a:pt x="2604956" y="7981"/>
                  </a:lnTo>
                  <a:lnTo>
                    <a:pt x="2637250" y="29749"/>
                  </a:lnTo>
                  <a:lnTo>
                    <a:pt x="2659018" y="62043"/>
                  </a:lnTo>
                  <a:lnTo>
                    <a:pt x="2666999" y="101600"/>
                  </a:lnTo>
                  <a:lnTo>
                    <a:pt x="2666999" y="508000"/>
                  </a:lnTo>
                  <a:lnTo>
                    <a:pt x="2659018" y="547556"/>
                  </a:lnTo>
                  <a:lnTo>
                    <a:pt x="2637250" y="579850"/>
                  </a:lnTo>
                  <a:lnTo>
                    <a:pt x="2604956" y="601618"/>
                  </a:lnTo>
                  <a:lnTo>
                    <a:pt x="2565399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224142" y="1902078"/>
            <a:ext cx="18027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Servlet</a:t>
            </a:r>
            <a:r>
              <a:rPr sz="1800" b="1" spc="-5" dirty="0">
                <a:latin typeface="Arial"/>
                <a:cs typeface="Arial"/>
              </a:rPr>
              <a:t> interface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91009" y="2895409"/>
            <a:ext cx="2668905" cy="611505"/>
            <a:chOff x="5791009" y="2895409"/>
            <a:chExt cx="2668905" cy="611505"/>
          </a:xfrm>
        </p:grpSpPr>
        <p:sp>
          <p:nvSpPr>
            <p:cNvPr id="9" name="object 9"/>
            <p:cNvSpPr/>
            <p:nvPr/>
          </p:nvSpPr>
          <p:spPr>
            <a:xfrm>
              <a:off x="5791961" y="2896362"/>
              <a:ext cx="2667000" cy="609600"/>
            </a:xfrm>
            <a:custGeom>
              <a:avLst/>
              <a:gdLst/>
              <a:ahLst/>
              <a:cxnLst/>
              <a:rect l="l" t="t" r="r" b="b"/>
              <a:pathLst>
                <a:path w="2667000" h="609600">
                  <a:moveTo>
                    <a:pt x="2565399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2565399" y="609600"/>
                  </a:lnTo>
                  <a:lnTo>
                    <a:pt x="2604956" y="601618"/>
                  </a:lnTo>
                  <a:lnTo>
                    <a:pt x="2637250" y="579850"/>
                  </a:lnTo>
                  <a:lnTo>
                    <a:pt x="2659018" y="547556"/>
                  </a:lnTo>
                  <a:lnTo>
                    <a:pt x="2666999" y="508000"/>
                  </a:lnTo>
                  <a:lnTo>
                    <a:pt x="2666999" y="101600"/>
                  </a:lnTo>
                  <a:lnTo>
                    <a:pt x="2659018" y="62043"/>
                  </a:lnTo>
                  <a:lnTo>
                    <a:pt x="2637250" y="29749"/>
                  </a:lnTo>
                  <a:lnTo>
                    <a:pt x="2604956" y="7981"/>
                  </a:lnTo>
                  <a:lnTo>
                    <a:pt x="2565399" y="0"/>
                  </a:lnTo>
                  <a:close/>
                </a:path>
              </a:pathLst>
            </a:custGeom>
            <a:solidFill>
              <a:srgbClr val="FF6699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91961" y="2896362"/>
              <a:ext cx="2667000" cy="609600"/>
            </a:xfrm>
            <a:custGeom>
              <a:avLst/>
              <a:gdLst/>
              <a:ahLst/>
              <a:cxnLst/>
              <a:rect l="l" t="t" r="r" b="b"/>
              <a:pathLst>
                <a:path w="266700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2565399" y="0"/>
                  </a:lnTo>
                  <a:lnTo>
                    <a:pt x="2604956" y="7981"/>
                  </a:lnTo>
                  <a:lnTo>
                    <a:pt x="2637250" y="29749"/>
                  </a:lnTo>
                  <a:lnTo>
                    <a:pt x="2659018" y="62043"/>
                  </a:lnTo>
                  <a:lnTo>
                    <a:pt x="2666999" y="101600"/>
                  </a:lnTo>
                  <a:lnTo>
                    <a:pt x="2666999" y="508000"/>
                  </a:lnTo>
                  <a:lnTo>
                    <a:pt x="2659018" y="547556"/>
                  </a:lnTo>
                  <a:lnTo>
                    <a:pt x="2637250" y="579850"/>
                  </a:lnTo>
                  <a:lnTo>
                    <a:pt x="2604956" y="601618"/>
                  </a:lnTo>
                  <a:lnTo>
                    <a:pt x="2565399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89446" y="3045333"/>
            <a:ext cx="2273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GenericServlet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91009" y="4114609"/>
            <a:ext cx="2668905" cy="611505"/>
            <a:chOff x="5791009" y="4114609"/>
            <a:chExt cx="2668905" cy="611505"/>
          </a:xfrm>
        </p:grpSpPr>
        <p:sp>
          <p:nvSpPr>
            <p:cNvPr id="13" name="object 13"/>
            <p:cNvSpPr/>
            <p:nvPr/>
          </p:nvSpPr>
          <p:spPr>
            <a:xfrm>
              <a:off x="5791961" y="4115561"/>
              <a:ext cx="2667000" cy="609600"/>
            </a:xfrm>
            <a:custGeom>
              <a:avLst/>
              <a:gdLst/>
              <a:ahLst/>
              <a:cxnLst/>
              <a:rect l="l" t="t" r="r" b="b"/>
              <a:pathLst>
                <a:path w="2667000" h="609600">
                  <a:moveTo>
                    <a:pt x="2565399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2565399" y="609600"/>
                  </a:lnTo>
                  <a:lnTo>
                    <a:pt x="2604956" y="601618"/>
                  </a:lnTo>
                  <a:lnTo>
                    <a:pt x="2637250" y="579850"/>
                  </a:lnTo>
                  <a:lnTo>
                    <a:pt x="2659018" y="547556"/>
                  </a:lnTo>
                  <a:lnTo>
                    <a:pt x="2666999" y="508000"/>
                  </a:lnTo>
                  <a:lnTo>
                    <a:pt x="2666999" y="101600"/>
                  </a:lnTo>
                  <a:lnTo>
                    <a:pt x="2659018" y="62043"/>
                  </a:lnTo>
                  <a:lnTo>
                    <a:pt x="2637250" y="29749"/>
                  </a:lnTo>
                  <a:lnTo>
                    <a:pt x="2604956" y="7981"/>
                  </a:lnTo>
                  <a:lnTo>
                    <a:pt x="2565399" y="0"/>
                  </a:lnTo>
                  <a:close/>
                </a:path>
              </a:pathLst>
            </a:custGeom>
            <a:solidFill>
              <a:srgbClr val="FF6699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91961" y="4115561"/>
              <a:ext cx="2667000" cy="609600"/>
            </a:xfrm>
            <a:custGeom>
              <a:avLst/>
              <a:gdLst/>
              <a:ahLst/>
              <a:cxnLst/>
              <a:rect l="l" t="t" r="r" b="b"/>
              <a:pathLst>
                <a:path w="266700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2565399" y="0"/>
                  </a:lnTo>
                  <a:lnTo>
                    <a:pt x="2604956" y="7981"/>
                  </a:lnTo>
                  <a:lnTo>
                    <a:pt x="2637250" y="29749"/>
                  </a:lnTo>
                  <a:lnTo>
                    <a:pt x="2659018" y="62043"/>
                  </a:lnTo>
                  <a:lnTo>
                    <a:pt x="2666999" y="101600"/>
                  </a:lnTo>
                  <a:lnTo>
                    <a:pt x="2666999" y="508000"/>
                  </a:lnTo>
                  <a:lnTo>
                    <a:pt x="2659018" y="547556"/>
                  </a:lnTo>
                  <a:lnTo>
                    <a:pt x="2637250" y="579850"/>
                  </a:lnTo>
                  <a:lnTo>
                    <a:pt x="2604956" y="601618"/>
                  </a:lnTo>
                  <a:lnTo>
                    <a:pt x="2565399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86042" y="4264914"/>
            <a:ext cx="187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HttpServlet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91009" y="5410009"/>
            <a:ext cx="2668905" cy="611505"/>
            <a:chOff x="5791009" y="5410009"/>
            <a:chExt cx="2668905" cy="611505"/>
          </a:xfrm>
        </p:grpSpPr>
        <p:sp>
          <p:nvSpPr>
            <p:cNvPr id="17" name="object 17"/>
            <p:cNvSpPr/>
            <p:nvPr/>
          </p:nvSpPr>
          <p:spPr>
            <a:xfrm>
              <a:off x="5791961" y="5410961"/>
              <a:ext cx="2667000" cy="609600"/>
            </a:xfrm>
            <a:custGeom>
              <a:avLst/>
              <a:gdLst/>
              <a:ahLst/>
              <a:cxnLst/>
              <a:rect l="l" t="t" r="r" b="b"/>
              <a:pathLst>
                <a:path w="2667000" h="609600">
                  <a:moveTo>
                    <a:pt x="2565399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45"/>
                  </a:lnTo>
                  <a:lnTo>
                    <a:pt x="29749" y="579840"/>
                  </a:lnTo>
                  <a:lnTo>
                    <a:pt x="62043" y="601615"/>
                  </a:lnTo>
                  <a:lnTo>
                    <a:pt x="101600" y="609600"/>
                  </a:lnTo>
                  <a:lnTo>
                    <a:pt x="2565399" y="609600"/>
                  </a:lnTo>
                  <a:lnTo>
                    <a:pt x="2604956" y="601615"/>
                  </a:lnTo>
                  <a:lnTo>
                    <a:pt x="2637250" y="579840"/>
                  </a:lnTo>
                  <a:lnTo>
                    <a:pt x="2659018" y="547545"/>
                  </a:lnTo>
                  <a:lnTo>
                    <a:pt x="2666999" y="508000"/>
                  </a:lnTo>
                  <a:lnTo>
                    <a:pt x="2666999" y="101600"/>
                  </a:lnTo>
                  <a:lnTo>
                    <a:pt x="2659018" y="62043"/>
                  </a:lnTo>
                  <a:lnTo>
                    <a:pt x="2637250" y="29749"/>
                  </a:lnTo>
                  <a:lnTo>
                    <a:pt x="2604956" y="7981"/>
                  </a:lnTo>
                  <a:lnTo>
                    <a:pt x="2565399" y="0"/>
                  </a:lnTo>
                  <a:close/>
                </a:path>
              </a:pathLst>
            </a:custGeom>
            <a:solidFill>
              <a:srgbClr val="6666FF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91961" y="5410961"/>
              <a:ext cx="2667000" cy="609600"/>
            </a:xfrm>
            <a:custGeom>
              <a:avLst/>
              <a:gdLst/>
              <a:ahLst/>
              <a:cxnLst/>
              <a:rect l="l" t="t" r="r" b="b"/>
              <a:pathLst>
                <a:path w="266700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2565399" y="0"/>
                  </a:lnTo>
                  <a:lnTo>
                    <a:pt x="2604956" y="7981"/>
                  </a:lnTo>
                  <a:lnTo>
                    <a:pt x="2637250" y="29749"/>
                  </a:lnTo>
                  <a:lnTo>
                    <a:pt x="2659018" y="62043"/>
                  </a:lnTo>
                  <a:lnTo>
                    <a:pt x="2666999" y="101600"/>
                  </a:lnTo>
                  <a:lnTo>
                    <a:pt x="2666999" y="508000"/>
                  </a:lnTo>
                  <a:lnTo>
                    <a:pt x="2659018" y="547545"/>
                  </a:lnTo>
                  <a:lnTo>
                    <a:pt x="2637250" y="579840"/>
                  </a:lnTo>
                  <a:lnTo>
                    <a:pt x="2604956" y="601615"/>
                  </a:lnTo>
                  <a:lnTo>
                    <a:pt x="2565399" y="609600"/>
                  </a:lnTo>
                  <a:lnTo>
                    <a:pt x="101600" y="609600"/>
                  </a:lnTo>
                  <a:lnTo>
                    <a:pt x="62043" y="601615"/>
                  </a:lnTo>
                  <a:lnTo>
                    <a:pt x="29749" y="579840"/>
                  </a:lnTo>
                  <a:lnTo>
                    <a:pt x="7981" y="547545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59907" y="5423408"/>
            <a:ext cx="2533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LoginServlet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(a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user-defined </a:t>
            </a:r>
            <a:r>
              <a:rPr sz="1800" b="1" spc="-10" dirty="0">
                <a:latin typeface="Arial"/>
                <a:cs typeface="Arial"/>
              </a:rPr>
              <a:t>servlet)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49261" y="2362961"/>
            <a:ext cx="76200" cy="3048000"/>
          </a:xfrm>
          <a:custGeom>
            <a:avLst/>
            <a:gdLst/>
            <a:ahLst/>
            <a:cxnLst/>
            <a:rect l="l" t="t" r="r" b="b"/>
            <a:pathLst>
              <a:path w="76200" h="3048000">
                <a:moveTo>
                  <a:pt x="48006" y="454152"/>
                </a:moveTo>
                <a:lnTo>
                  <a:pt x="28194" y="454152"/>
                </a:lnTo>
                <a:lnTo>
                  <a:pt x="28194" y="533400"/>
                </a:lnTo>
                <a:lnTo>
                  <a:pt x="48006" y="533400"/>
                </a:lnTo>
                <a:lnTo>
                  <a:pt x="48006" y="454152"/>
                </a:lnTo>
                <a:close/>
              </a:path>
              <a:path w="76200" h="3048000">
                <a:moveTo>
                  <a:pt x="48006" y="315468"/>
                </a:moveTo>
                <a:lnTo>
                  <a:pt x="28194" y="315468"/>
                </a:lnTo>
                <a:lnTo>
                  <a:pt x="28194" y="394716"/>
                </a:lnTo>
                <a:lnTo>
                  <a:pt x="48006" y="394716"/>
                </a:lnTo>
                <a:lnTo>
                  <a:pt x="48006" y="315468"/>
                </a:lnTo>
                <a:close/>
              </a:path>
              <a:path w="76200" h="3048000">
                <a:moveTo>
                  <a:pt x="48006" y="176784"/>
                </a:moveTo>
                <a:lnTo>
                  <a:pt x="28194" y="176784"/>
                </a:lnTo>
                <a:lnTo>
                  <a:pt x="28194" y="256032"/>
                </a:lnTo>
                <a:lnTo>
                  <a:pt x="48006" y="256032"/>
                </a:lnTo>
                <a:lnTo>
                  <a:pt x="48006" y="176784"/>
                </a:lnTo>
                <a:close/>
              </a:path>
              <a:path w="76200" h="3048000">
                <a:moveTo>
                  <a:pt x="76200" y="2438400"/>
                </a:moveTo>
                <a:lnTo>
                  <a:pt x="69850" y="2425700"/>
                </a:lnTo>
                <a:lnTo>
                  <a:pt x="38100" y="2362200"/>
                </a:lnTo>
                <a:lnTo>
                  <a:pt x="0" y="2438400"/>
                </a:lnTo>
                <a:lnTo>
                  <a:pt x="28194" y="2438400"/>
                </a:lnTo>
                <a:lnTo>
                  <a:pt x="28194" y="3048000"/>
                </a:lnTo>
                <a:lnTo>
                  <a:pt x="48006" y="3048000"/>
                </a:lnTo>
                <a:lnTo>
                  <a:pt x="48006" y="2438400"/>
                </a:lnTo>
                <a:lnTo>
                  <a:pt x="76200" y="2438400"/>
                </a:lnTo>
                <a:close/>
              </a:path>
              <a:path w="76200" h="3048000">
                <a:moveTo>
                  <a:pt x="76200" y="1219200"/>
                </a:moveTo>
                <a:lnTo>
                  <a:pt x="69850" y="1206500"/>
                </a:lnTo>
                <a:lnTo>
                  <a:pt x="38100" y="1143000"/>
                </a:lnTo>
                <a:lnTo>
                  <a:pt x="0" y="1219200"/>
                </a:lnTo>
                <a:lnTo>
                  <a:pt x="28194" y="1219200"/>
                </a:lnTo>
                <a:lnTo>
                  <a:pt x="28194" y="1752600"/>
                </a:lnTo>
                <a:lnTo>
                  <a:pt x="48006" y="1752600"/>
                </a:lnTo>
                <a:lnTo>
                  <a:pt x="48006" y="1219200"/>
                </a:lnTo>
                <a:lnTo>
                  <a:pt x="76200" y="1219200"/>
                </a:lnTo>
                <a:close/>
              </a:path>
              <a:path w="76200" h="3048000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8194" y="76200"/>
                </a:lnTo>
                <a:lnTo>
                  <a:pt x="28194" y="117348"/>
                </a:lnTo>
                <a:lnTo>
                  <a:pt x="48006" y="117348"/>
                </a:lnTo>
                <a:lnTo>
                  <a:pt x="48006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6288" y="2635707"/>
            <a:ext cx="556704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Times New Roman" pitchFamily="18" charset="0"/>
                <a:cs typeface="Times New Roman" pitchFamily="18" charset="0"/>
              </a:rPr>
              <a:t>Deploying a</a:t>
            </a:r>
            <a:r>
              <a:rPr sz="3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Simple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Servlet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4395" y="381000"/>
            <a:ext cx="82696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Times New Roman" pitchFamily="18" charset="0"/>
                <a:cs typeface="Times New Roman" pitchFamily="18" charset="0"/>
              </a:rPr>
              <a:t>Directory</a:t>
            </a:r>
            <a:r>
              <a:rPr sz="36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sz="3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application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98557" y="1219009"/>
            <a:ext cx="2717800" cy="608965"/>
            <a:chOff x="3698557" y="1219009"/>
            <a:chExt cx="2717800" cy="608965"/>
          </a:xfrm>
        </p:grpSpPr>
        <p:sp>
          <p:nvSpPr>
            <p:cNvPr id="4" name="object 4"/>
            <p:cNvSpPr/>
            <p:nvPr/>
          </p:nvSpPr>
          <p:spPr>
            <a:xfrm>
              <a:off x="3699510" y="1219962"/>
              <a:ext cx="2715895" cy="607060"/>
            </a:xfrm>
            <a:custGeom>
              <a:avLst/>
              <a:gdLst/>
              <a:ahLst/>
              <a:cxnLst/>
              <a:rect l="l" t="t" r="r" b="b"/>
              <a:pathLst>
                <a:path w="2715895" h="607060">
                  <a:moveTo>
                    <a:pt x="2614676" y="0"/>
                  </a:moveTo>
                  <a:lnTo>
                    <a:pt x="101091" y="0"/>
                  </a:lnTo>
                  <a:lnTo>
                    <a:pt x="61721" y="7937"/>
                  </a:lnTo>
                  <a:lnTo>
                    <a:pt x="29590" y="29591"/>
                  </a:lnTo>
                  <a:lnTo>
                    <a:pt x="7937" y="61722"/>
                  </a:lnTo>
                  <a:lnTo>
                    <a:pt x="0" y="101091"/>
                  </a:lnTo>
                  <a:lnTo>
                    <a:pt x="0" y="505460"/>
                  </a:lnTo>
                  <a:lnTo>
                    <a:pt x="7937" y="544830"/>
                  </a:lnTo>
                  <a:lnTo>
                    <a:pt x="29591" y="576961"/>
                  </a:lnTo>
                  <a:lnTo>
                    <a:pt x="61722" y="598614"/>
                  </a:lnTo>
                  <a:lnTo>
                    <a:pt x="101091" y="606551"/>
                  </a:lnTo>
                  <a:lnTo>
                    <a:pt x="2614676" y="606551"/>
                  </a:lnTo>
                  <a:lnTo>
                    <a:pt x="2654046" y="598614"/>
                  </a:lnTo>
                  <a:lnTo>
                    <a:pt x="2686177" y="576960"/>
                  </a:lnTo>
                  <a:lnTo>
                    <a:pt x="2707830" y="544829"/>
                  </a:lnTo>
                  <a:lnTo>
                    <a:pt x="2715767" y="505460"/>
                  </a:lnTo>
                  <a:lnTo>
                    <a:pt x="2715767" y="101091"/>
                  </a:lnTo>
                  <a:lnTo>
                    <a:pt x="2707830" y="61721"/>
                  </a:lnTo>
                  <a:lnTo>
                    <a:pt x="2686176" y="29590"/>
                  </a:lnTo>
                  <a:lnTo>
                    <a:pt x="2654045" y="7937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FF660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99510" y="1219962"/>
              <a:ext cx="2715895" cy="607060"/>
            </a:xfrm>
            <a:custGeom>
              <a:avLst/>
              <a:gdLst/>
              <a:ahLst/>
              <a:cxnLst/>
              <a:rect l="l" t="t" r="r" b="b"/>
              <a:pathLst>
                <a:path w="2715895" h="607060">
                  <a:moveTo>
                    <a:pt x="0" y="101091"/>
                  </a:moveTo>
                  <a:lnTo>
                    <a:pt x="7937" y="61722"/>
                  </a:lnTo>
                  <a:lnTo>
                    <a:pt x="29590" y="29591"/>
                  </a:lnTo>
                  <a:lnTo>
                    <a:pt x="61721" y="7937"/>
                  </a:lnTo>
                  <a:lnTo>
                    <a:pt x="101091" y="0"/>
                  </a:lnTo>
                  <a:lnTo>
                    <a:pt x="2614676" y="0"/>
                  </a:lnTo>
                  <a:lnTo>
                    <a:pt x="2654045" y="7937"/>
                  </a:lnTo>
                  <a:lnTo>
                    <a:pt x="2686176" y="29590"/>
                  </a:lnTo>
                  <a:lnTo>
                    <a:pt x="2707830" y="61721"/>
                  </a:lnTo>
                  <a:lnTo>
                    <a:pt x="2715767" y="101091"/>
                  </a:lnTo>
                  <a:lnTo>
                    <a:pt x="2715767" y="505460"/>
                  </a:lnTo>
                  <a:lnTo>
                    <a:pt x="2707830" y="544829"/>
                  </a:lnTo>
                  <a:lnTo>
                    <a:pt x="2686177" y="576960"/>
                  </a:lnTo>
                  <a:lnTo>
                    <a:pt x="2654046" y="598614"/>
                  </a:lnTo>
                  <a:lnTo>
                    <a:pt x="2614676" y="606551"/>
                  </a:lnTo>
                  <a:lnTo>
                    <a:pt x="101091" y="606551"/>
                  </a:lnTo>
                  <a:lnTo>
                    <a:pt x="61722" y="598614"/>
                  </a:lnTo>
                  <a:lnTo>
                    <a:pt x="29591" y="576961"/>
                  </a:lnTo>
                  <a:lnTo>
                    <a:pt x="7937" y="544830"/>
                  </a:lnTo>
                  <a:lnTo>
                    <a:pt x="0" y="505460"/>
                  </a:lnTo>
                  <a:lnTo>
                    <a:pt x="0" y="1010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31309" y="1357376"/>
            <a:ext cx="1851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MyWebApplication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15833" y="2581465"/>
            <a:ext cx="1500505" cy="608965"/>
            <a:chOff x="1715833" y="2581465"/>
            <a:chExt cx="1500505" cy="608965"/>
          </a:xfrm>
        </p:grpSpPr>
        <p:sp>
          <p:nvSpPr>
            <p:cNvPr id="8" name="object 8"/>
            <p:cNvSpPr/>
            <p:nvPr/>
          </p:nvSpPr>
          <p:spPr>
            <a:xfrm>
              <a:off x="1716785" y="2582417"/>
              <a:ext cx="1498600" cy="607060"/>
            </a:xfrm>
            <a:custGeom>
              <a:avLst/>
              <a:gdLst/>
              <a:ahLst/>
              <a:cxnLst/>
              <a:rect l="l" t="t" r="r" b="b"/>
              <a:pathLst>
                <a:path w="1498600" h="607060">
                  <a:moveTo>
                    <a:pt x="1397000" y="0"/>
                  </a:moveTo>
                  <a:lnTo>
                    <a:pt x="101091" y="0"/>
                  </a:lnTo>
                  <a:lnTo>
                    <a:pt x="61721" y="7937"/>
                  </a:lnTo>
                  <a:lnTo>
                    <a:pt x="29590" y="29590"/>
                  </a:lnTo>
                  <a:lnTo>
                    <a:pt x="7937" y="61722"/>
                  </a:lnTo>
                  <a:lnTo>
                    <a:pt x="0" y="101092"/>
                  </a:lnTo>
                  <a:lnTo>
                    <a:pt x="0" y="505460"/>
                  </a:lnTo>
                  <a:lnTo>
                    <a:pt x="7937" y="544830"/>
                  </a:lnTo>
                  <a:lnTo>
                    <a:pt x="29590" y="576961"/>
                  </a:lnTo>
                  <a:lnTo>
                    <a:pt x="61721" y="598614"/>
                  </a:lnTo>
                  <a:lnTo>
                    <a:pt x="101091" y="606552"/>
                  </a:lnTo>
                  <a:lnTo>
                    <a:pt x="1397000" y="606552"/>
                  </a:lnTo>
                  <a:lnTo>
                    <a:pt x="1436370" y="598614"/>
                  </a:lnTo>
                  <a:lnTo>
                    <a:pt x="1468501" y="576961"/>
                  </a:lnTo>
                  <a:lnTo>
                    <a:pt x="1490154" y="544830"/>
                  </a:lnTo>
                  <a:lnTo>
                    <a:pt x="1498091" y="505460"/>
                  </a:lnTo>
                  <a:lnTo>
                    <a:pt x="1498091" y="101092"/>
                  </a:lnTo>
                  <a:lnTo>
                    <a:pt x="1490154" y="61722"/>
                  </a:lnTo>
                  <a:lnTo>
                    <a:pt x="1468501" y="29590"/>
                  </a:lnTo>
                  <a:lnTo>
                    <a:pt x="1436370" y="7937"/>
                  </a:lnTo>
                  <a:lnTo>
                    <a:pt x="1397000" y="0"/>
                  </a:lnTo>
                  <a:close/>
                </a:path>
              </a:pathLst>
            </a:custGeom>
            <a:solidFill>
              <a:srgbClr val="FF6699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6785" y="2582417"/>
              <a:ext cx="1498600" cy="607060"/>
            </a:xfrm>
            <a:custGeom>
              <a:avLst/>
              <a:gdLst/>
              <a:ahLst/>
              <a:cxnLst/>
              <a:rect l="l" t="t" r="r" b="b"/>
              <a:pathLst>
                <a:path w="1498600" h="607060">
                  <a:moveTo>
                    <a:pt x="0" y="101092"/>
                  </a:moveTo>
                  <a:lnTo>
                    <a:pt x="7937" y="61722"/>
                  </a:lnTo>
                  <a:lnTo>
                    <a:pt x="29590" y="29590"/>
                  </a:lnTo>
                  <a:lnTo>
                    <a:pt x="61721" y="7937"/>
                  </a:lnTo>
                  <a:lnTo>
                    <a:pt x="101091" y="0"/>
                  </a:lnTo>
                  <a:lnTo>
                    <a:pt x="1397000" y="0"/>
                  </a:lnTo>
                  <a:lnTo>
                    <a:pt x="1436370" y="7937"/>
                  </a:lnTo>
                  <a:lnTo>
                    <a:pt x="1468501" y="29590"/>
                  </a:lnTo>
                  <a:lnTo>
                    <a:pt x="1490154" y="61722"/>
                  </a:lnTo>
                  <a:lnTo>
                    <a:pt x="1498091" y="101092"/>
                  </a:lnTo>
                  <a:lnTo>
                    <a:pt x="1498091" y="505460"/>
                  </a:lnTo>
                  <a:lnTo>
                    <a:pt x="1490154" y="544830"/>
                  </a:lnTo>
                  <a:lnTo>
                    <a:pt x="1468501" y="576961"/>
                  </a:lnTo>
                  <a:lnTo>
                    <a:pt x="1436370" y="598614"/>
                  </a:lnTo>
                  <a:lnTo>
                    <a:pt x="1397000" y="606552"/>
                  </a:lnTo>
                  <a:lnTo>
                    <a:pt x="101091" y="606552"/>
                  </a:lnTo>
                  <a:lnTo>
                    <a:pt x="61721" y="598614"/>
                  </a:lnTo>
                  <a:lnTo>
                    <a:pt x="29590" y="576961"/>
                  </a:lnTo>
                  <a:lnTo>
                    <a:pt x="7937" y="544830"/>
                  </a:lnTo>
                  <a:lnTo>
                    <a:pt x="0" y="505460"/>
                  </a:lnTo>
                  <a:lnTo>
                    <a:pt x="0" y="1010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35555" y="2720416"/>
            <a:ext cx="859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WEB-INF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44269" y="1816354"/>
            <a:ext cx="6941184" cy="2816860"/>
            <a:chOff x="1144269" y="1816354"/>
            <a:chExt cx="6941184" cy="2816860"/>
          </a:xfrm>
        </p:grpSpPr>
        <p:sp>
          <p:nvSpPr>
            <p:cNvPr id="12" name="object 12"/>
            <p:cNvSpPr/>
            <p:nvPr/>
          </p:nvSpPr>
          <p:spPr>
            <a:xfrm>
              <a:off x="2466594" y="2204466"/>
              <a:ext cx="5058410" cy="378460"/>
            </a:xfrm>
            <a:custGeom>
              <a:avLst/>
              <a:gdLst/>
              <a:ahLst/>
              <a:cxnLst/>
              <a:rect l="l" t="t" r="r" b="b"/>
              <a:pathLst>
                <a:path w="5058409" h="378460">
                  <a:moveTo>
                    <a:pt x="0" y="0"/>
                  </a:moveTo>
                  <a:lnTo>
                    <a:pt x="5058156" y="0"/>
                  </a:lnTo>
                </a:path>
                <a:path w="5058409" h="378460">
                  <a:moveTo>
                    <a:pt x="0" y="0"/>
                  </a:moveTo>
                  <a:lnTo>
                    <a:pt x="0" y="377951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38827" y="2506980"/>
              <a:ext cx="1306195" cy="751840"/>
            </a:xfrm>
            <a:custGeom>
              <a:avLst/>
              <a:gdLst/>
              <a:ahLst/>
              <a:cxnLst/>
              <a:rect l="l" t="t" r="r" b="b"/>
              <a:pathLst>
                <a:path w="1306195" h="751839">
                  <a:moveTo>
                    <a:pt x="1124331" y="128143"/>
                  </a:moveTo>
                  <a:lnTo>
                    <a:pt x="0" y="128143"/>
                  </a:lnTo>
                  <a:lnTo>
                    <a:pt x="0" y="724408"/>
                  </a:lnTo>
                  <a:lnTo>
                    <a:pt x="62441" y="734247"/>
                  </a:lnTo>
                  <a:lnTo>
                    <a:pt x="120276" y="741690"/>
                  </a:lnTo>
                  <a:lnTo>
                    <a:pt x="173889" y="746901"/>
                  </a:lnTo>
                  <a:lnTo>
                    <a:pt x="223662" y="750042"/>
                  </a:lnTo>
                  <a:lnTo>
                    <a:pt x="269981" y="751280"/>
                  </a:lnTo>
                  <a:lnTo>
                    <a:pt x="313229" y="750777"/>
                  </a:lnTo>
                  <a:lnTo>
                    <a:pt x="353789" y="748699"/>
                  </a:lnTo>
                  <a:lnTo>
                    <a:pt x="392046" y="745208"/>
                  </a:lnTo>
                  <a:lnTo>
                    <a:pt x="463185" y="734649"/>
                  </a:lnTo>
                  <a:lnTo>
                    <a:pt x="529716" y="720413"/>
                  </a:lnTo>
                  <a:lnTo>
                    <a:pt x="661235" y="686164"/>
                  </a:lnTo>
                  <a:lnTo>
                    <a:pt x="696033" y="677357"/>
                  </a:lnTo>
                  <a:lnTo>
                    <a:pt x="770616" y="660595"/>
                  </a:lnTo>
                  <a:lnTo>
                    <a:pt x="811169" y="652970"/>
                  </a:lnTo>
                  <a:lnTo>
                    <a:pt x="854408" y="646068"/>
                  </a:lnTo>
                  <a:lnTo>
                    <a:pt x="900717" y="640052"/>
                  </a:lnTo>
                  <a:lnTo>
                    <a:pt x="950480" y="635087"/>
                  </a:lnTo>
                  <a:lnTo>
                    <a:pt x="1004081" y="631338"/>
                  </a:lnTo>
                  <a:lnTo>
                    <a:pt x="1061903" y="628968"/>
                  </a:lnTo>
                  <a:lnTo>
                    <a:pt x="1124331" y="628142"/>
                  </a:lnTo>
                  <a:lnTo>
                    <a:pt x="1124331" y="128143"/>
                  </a:lnTo>
                  <a:close/>
                </a:path>
                <a:path w="1306195" h="751839">
                  <a:moveTo>
                    <a:pt x="1209294" y="63246"/>
                  </a:moveTo>
                  <a:lnTo>
                    <a:pt x="92583" y="63246"/>
                  </a:lnTo>
                  <a:lnTo>
                    <a:pt x="92583" y="128143"/>
                  </a:lnTo>
                  <a:lnTo>
                    <a:pt x="1124331" y="128143"/>
                  </a:lnTo>
                  <a:lnTo>
                    <a:pt x="1124331" y="569976"/>
                  </a:lnTo>
                  <a:lnTo>
                    <a:pt x="1131641" y="569420"/>
                  </a:lnTo>
                  <a:lnTo>
                    <a:pt x="1150905" y="568198"/>
                  </a:lnTo>
                  <a:lnTo>
                    <a:pt x="1178123" y="566975"/>
                  </a:lnTo>
                  <a:lnTo>
                    <a:pt x="1209294" y="566420"/>
                  </a:lnTo>
                  <a:lnTo>
                    <a:pt x="1209294" y="63246"/>
                  </a:lnTo>
                  <a:close/>
                </a:path>
                <a:path w="1306195" h="751839">
                  <a:moveTo>
                    <a:pt x="1306068" y="0"/>
                  </a:moveTo>
                  <a:lnTo>
                    <a:pt x="179705" y="0"/>
                  </a:lnTo>
                  <a:lnTo>
                    <a:pt x="179705" y="63246"/>
                  </a:lnTo>
                  <a:lnTo>
                    <a:pt x="1209294" y="63246"/>
                  </a:lnTo>
                  <a:lnTo>
                    <a:pt x="1209294" y="504190"/>
                  </a:lnTo>
                  <a:lnTo>
                    <a:pt x="1239535" y="502920"/>
                  </a:lnTo>
                  <a:lnTo>
                    <a:pt x="1270533" y="502046"/>
                  </a:lnTo>
                  <a:lnTo>
                    <a:pt x="1306068" y="501650"/>
                  </a:lnTo>
                  <a:lnTo>
                    <a:pt x="1306068" y="0"/>
                  </a:lnTo>
                  <a:close/>
                </a:path>
              </a:pathLst>
            </a:custGeom>
            <a:solidFill>
              <a:srgbClr val="03A1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38827" y="2506980"/>
              <a:ext cx="1306195" cy="751840"/>
            </a:xfrm>
            <a:custGeom>
              <a:avLst/>
              <a:gdLst/>
              <a:ahLst/>
              <a:cxnLst/>
              <a:rect l="l" t="t" r="r" b="b"/>
              <a:pathLst>
                <a:path w="1306195" h="751839">
                  <a:moveTo>
                    <a:pt x="0" y="128143"/>
                  </a:moveTo>
                  <a:lnTo>
                    <a:pt x="1124331" y="128143"/>
                  </a:lnTo>
                  <a:lnTo>
                    <a:pt x="1124331" y="628142"/>
                  </a:lnTo>
                  <a:lnTo>
                    <a:pt x="1061903" y="628968"/>
                  </a:lnTo>
                  <a:lnTo>
                    <a:pt x="1004081" y="631338"/>
                  </a:lnTo>
                  <a:lnTo>
                    <a:pt x="950480" y="635087"/>
                  </a:lnTo>
                  <a:lnTo>
                    <a:pt x="900717" y="640052"/>
                  </a:lnTo>
                  <a:lnTo>
                    <a:pt x="854408" y="646068"/>
                  </a:lnTo>
                  <a:lnTo>
                    <a:pt x="811169" y="652970"/>
                  </a:lnTo>
                  <a:lnTo>
                    <a:pt x="770616" y="660595"/>
                  </a:lnTo>
                  <a:lnTo>
                    <a:pt x="732365" y="668779"/>
                  </a:lnTo>
                  <a:lnTo>
                    <a:pt x="661235" y="686164"/>
                  </a:lnTo>
                  <a:lnTo>
                    <a:pt x="594709" y="703814"/>
                  </a:lnTo>
                  <a:lnTo>
                    <a:pt x="562213" y="712327"/>
                  </a:lnTo>
                  <a:lnTo>
                    <a:pt x="496834" y="727909"/>
                  </a:lnTo>
                  <a:lnTo>
                    <a:pt x="428384" y="740470"/>
                  </a:lnTo>
                  <a:lnTo>
                    <a:pt x="353789" y="748699"/>
                  </a:lnTo>
                  <a:lnTo>
                    <a:pt x="313229" y="750777"/>
                  </a:lnTo>
                  <a:lnTo>
                    <a:pt x="269981" y="751280"/>
                  </a:lnTo>
                  <a:lnTo>
                    <a:pt x="223662" y="750042"/>
                  </a:lnTo>
                  <a:lnTo>
                    <a:pt x="173889" y="746901"/>
                  </a:lnTo>
                  <a:lnTo>
                    <a:pt x="120276" y="741690"/>
                  </a:lnTo>
                  <a:lnTo>
                    <a:pt x="62441" y="734247"/>
                  </a:lnTo>
                  <a:lnTo>
                    <a:pt x="0" y="724408"/>
                  </a:lnTo>
                  <a:lnTo>
                    <a:pt x="0" y="128143"/>
                  </a:lnTo>
                  <a:close/>
                </a:path>
                <a:path w="1306195" h="751839">
                  <a:moveTo>
                    <a:pt x="92583" y="128143"/>
                  </a:moveTo>
                  <a:lnTo>
                    <a:pt x="92583" y="63246"/>
                  </a:lnTo>
                  <a:lnTo>
                    <a:pt x="1209294" y="63246"/>
                  </a:lnTo>
                  <a:lnTo>
                    <a:pt x="1209294" y="566420"/>
                  </a:lnTo>
                  <a:lnTo>
                    <a:pt x="1178123" y="566975"/>
                  </a:lnTo>
                  <a:lnTo>
                    <a:pt x="1150905" y="568198"/>
                  </a:lnTo>
                  <a:lnTo>
                    <a:pt x="1131641" y="569420"/>
                  </a:lnTo>
                  <a:lnTo>
                    <a:pt x="1124331" y="569976"/>
                  </a:lnTo>
                </a:path>
                <a:path w="1306195" h="751839">
                  <a:moveTo>
                    <a:pt x="179705" y="63246"/>
                  </a:moveTo>
                  <a:lnTo>
                    <a:pt x="179705" y="0"/>
                  </a:lnTo>
                  <a:lnTo>
                    <a:pt x="1306068" y="0"/>
                  </a:lnTo>
                  <a:lnTo>
                    <a:pt x="1306068" y="501650"/>
                  </a:lnTo>
                  <a:lnTo>
                    <a:pt x="1270533" y="502046"/>
                  </a:lnTo>
                  <a:lnTo>
                    <a:pt x="1239535" y="502920"/>
                  </a:lnTo>
                  <a:lnTo>
                    <a:pt x="1217610" y="503793"/>
                  </a:lnTo>
                  <a:lnTo>
                    <a:pt x="1209294" y="50419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94910" y="1826514"/>
              <a:ext cx="0" cy="681355"/>
            </a:xfrm>
            <a:custGeom>
              <a:avLst/>
              <a:gdLst/>
              <a:ahLst/>
              <a:cxnLst/>
              <a:rect l="l" t="t" r="r" b="b"/>
              <a:pathLst>
                <a:path h="681355">
                  <a:moveTo>
                    <a:pt x="0" y="377951"/>
                  </a:moveTo>
                  <a:lnTo>
                    <a:pt x="0" y="681227"/>
                  </a:lnTo>
                </a:path>
                <a:path h="681355">
                  <a:moveTo>
                    <a:pt x="0" y="0"/>
                  </a:moveTo>
                  <a:lnTo>
                    <a:pt x="0" y="377951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74179" y="2506980"/>
              <a:ext cx="1306195" cy="751840"/>
            </a:xfrm>
            <a:custGeom>
              <a:avLst/>
              <a:gdLst/>
              <a:ahLst/>
              <a:cxnLst/>
              <a:rect l="l" t="t" r="r" b="b"/>
              <a:pathLst>
                <a:path w="1306195" h="751839">
                  <a:moveTo>
                    <a:pt x="1124330" y="128143"/>
                  </a:moveTo>
                  <a:lnTo>
                    <a:pt x="0" y="128143"/>
                  </a:lnTo>
                  <a:lnTo>
                    <a:pt x="0" y="724408"/>
                  </a:lnTo>
                  <a:lnTo>
                    <a:pt x="62441" y="734247"/>
                  </a:lnTo>
                  <a:lnTo>
                    <a:pt x="120276" y="741690"/>
                  </a:lnTo>
                  <a:lnTo>
                    <a:pt x="173889" y="746901"/>
                  </a:lnTo>
                  <a:lnTo>
                    <a:pt x="223662" y="750042"/>
                  </a:lnTo>
                  <a:lnTo>
                    <a:pt x="269981" y="751280"/>
                  </a:lnTo>
                  <a:lnTo>
                    <a:pt x="313229" y="750777"/>
                  </a:lnTo>
                  <a:lnTo>
                    <a:pt x="353789" y="748699"/>
                  </a:lnTo>
                  <a:lnTo>
                    <a:pt x="392046" y="745208"/>
                  </a:lnTo>
                  <a:lnTo>
                    <a:pt x="463185" y="734649"/>
                  </a:lnTo>
                  <a:lnTo>
                    <a:pt x="529716" y="720413"/>
                  </a:lnTo>
                  <a:lnTo>
                    <a:pt x="661235" y="686164"/>
                  </a:lnTo>
                  <a:lnTo>
                    <a:pt x="696033" y="677357"/>
                  </a:lnTo>
                  <a:lnTo>
                    <a:pt x="770616" y="660595"/>
                  </a:lnTo>
                  <a:lnTo>
                    <a:pt x="811169" y="652970"/>
                  </a:lnTo>
                  <a:lnTo>
                    <a:pt x="854408" y="646068"/>
                  </a:lnTo>
                  <a:lnTo>
                    <a:pt x="900717" y="640052"/>
                  </a:lnTo>
                  <a:lnTo>
                    <a:pt x="950480" y="635087"/>
                  </a:lnTo>
                  <a:lnTo>
                    <a:pt x="1004081" y="631338"/>
                  </a:lnTo>
                  <a:lnTo>
                    <a:pt x="1061903" y="628968"/>
                  </a:lnTo>
                  <a:lnTo>
                    <a:pt x="1124330" y="628142"/>
                  </a:lnTo>
                  <a:lnTo>
                    <a:pt x="1124330" y="128143"/>
                  </a:lnTo>
                  <a:close/>
                </a:path>
                <a:path w="1306195" h="751839">
                  <a:moveTo>
                    <a:pt x="1209294" y="63246"/>
                  </a:moveTo>
                  <a:lnTo>
                    <a:pt x="92583" y="63246"/>
                  </a:lnTo>
                  <a:lnTo>
                    <a:pt x="92583" y="128143"/>
                  </a:lnTo>
                  <a:lnTo>
                    <a:pt x="1124330" y="128143"/>
                  </a:lnTo>
                  <a:lnTo>
                    <a:pt x="1124330" y="569976"/>
                  </a:lnTo>
                  <a:lnTo>
                    <a:pt x="1131641" y="569420"/>
                  </a:lnTo>
                  <a:lnTo>
                    <a:pt x="1150905" y="568198"/>
                  </a:lnTo>
                  <a:lnTo>
                    <a:pt x="1178123" y="566975"/>
                  </a:lnTo>
                  <a:lnTo>
                    <a:pt x="1209294" y="566420"/>
                  </a:lnTo>
                  <a:lnTo>
                    <a:pt x="1209294" y="63246"/>
                  </a:lnTo>
                  <a:close/>
                </a:path>
                <a:path w="1306195" h="751839">
                  <a:moveTo>
                    <a:pt x="1306068" y="0"/>
                  </a:moveTo>
                  <a:lnTo>
                    <a:pt x="179704" y="0"/>
                  </a:lnTo>
                  <a:lnTo>
                    <a:pt x="179704" y="63246"/>
                  </a:lnTo>
                  <a:lnTo>
                    <a:pt x="1209294" y="63246"/>
                  </a:lnTo>
                  <a:lnTo>
                    <a:pt x="1209294" y="504190"/>
                  </a:lnTo>
                  <a:lnTo>
                    <a:pt x="1239535" y="502920"/>
                  </a:lnTo>
                  <a:lnTo>
                    <a:pt x="1270533" y="502046"/>
                  </a:lnTo>
                  <a:lnTo>
                    <a:pt x="1306068" y="501650"/>
                  </a:lnTo>
                  <a:lnTo>
                    <a:pt x="1306068" y="0"/>
                  </a:lnTo>
                  <a:close/>
                </a:path>
              </a:pathLst>
            </a:custGeom>
            <a:solidFill>
              <a:srgbClr val="03A1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74179" y="2506980"/>
              <a:ext cx="1306195" cy="751840"/>
            </a:xfrm>
            <a:custGeom>
              <a:avLst/>
              <a:gdLst/>
              <a:ahLst/>
              <a:cxnLst/>
              <a:rect l="l" t="t" r="r" b="b"/>
              <a:pathLst>
                <a:path w="1306195" h="751839">
                  <a:moveTo>
                    <a:pt x="0" y="128143"/>
                  </a:moveTo>
                  <a:lnTo>
                    <a:pt x="1124330" y="128143"/>
                  </a:lnTo>
                  <a:lnTo>
                    <a:pt x="1124330" y="628142"/>
                  </a:lnTo>
                  <a:lnTo>
                    <a:pt x="1061903" y="628968"/>
                  </a:lnTo>
                  <a:lnTo>
                    <a:pt x="1004081" y="631338"/>
                  </a:lnTo>
                  <a:lnTo>
                    <a:pt x="950480" y="635087"/>
                  </a:lnTo>
                  <a:lnTo>
                    <a:pt x="900717" y="640052"/>
                  </a:lnTo>
                  <a:lnTo>
                    <a:pt x="854408" y="646068"/>
                  </a:lnTo>
                  <a:lnTo>
                    <a:pt x="811169" y="652970"/>
                  </a:lnTo>
                  <a:lnTo>
                    <a:pt x="770616" y="660595"/>
                  </a:lnTo>
                  <a:lnTo>
                    <a:pt x="732365" y="668779"/>
                  </a:lnTo>
                  <a:lnTo>
                    <a:pt x="661235" y="686164"/>
                  </a:lnTo>
                  <a:lnTo>
                    <a:pt x="594709" y="703814"/>
                  </a:lnTo>
                  <a:lnTo>
                    <a:pt x="562213" y="712327"/>
                  </a:lnTo>
                  <a:lnTo>
                    <a:pt x="496834" y="727909"/>
                  </a:lnTo>
                  <a:lnTo>
                    <a:pt x="428384" y="740470"/>
                  </a:lnTo>
                  <a:lnTo>
                    <a:pt x="353789" y="748699"/>
                  </a:lnTo>
                  <a:lnTo>
                    <a:pt x="313229" y="750777"/>
                  </a:lnTo>
                  <a:lnTo>
                    <a:pt x="269981" y="751280"/>
                  </a:lnTo>
                  <a:lnTo>
                    <a:pt x="223662" y="750042"/>
                  </a:lnTo>
                  <a:lnTo>
                    <a:pt x="173889" y="746901"/>
                  </a:lnTo>
                  <a:lnTo>
                    <a:pt x="120276" y="741690"/>
                  </a:lnTo>
                  <a:lnTo>
                    <a:pt x="62441" y="734247"/>
                  </a:lnTo>
                  <a:lnTo>
                    <a:pt x="0" y="724408"/>
                  </a:lnTo>
                  <a:lnTo>
                    <a:pt x="0" y="128143"/>
                  </a:lnTo>
                  <a:close/>
                </a:path>
                <a:path w="1306195" h="751839">
                  <a:moveTo>
                    <a:pt x="92583" y="128143"/>
                  </a:moveTo>
                  <a:lnTo>
                    <a:pt x="92583" y="63246"/>
                  </a:lnTo>
                  <a:lnTo>
                    <a:pt x="1209294" y="63246"/>
                  </a:lnTo>
                  <a:lnTo>
                    <a:pt x="1209294" y="566420"/>
                  </a:lnTo>
                  <a:lnTo>
                    <a:pt x="1178123" y="566975"/>
                  </a:lnTo>
                  <a:lnTo>
                    <a:pt x="1150905" y="568198"/>
                  </a:lnTo>
                  <a:lnTo>
                    <a:pt x="1131641" y="569420"/>
                  </a:lnTo>
                  <a:lnTo>
                    <a:pt x="1124330" y="569976"/>
                  </a:lnTo>
                </a:path>
                <a:path w="1306195" h="751839">
                  <a:moveTo>
                    <a:pt x="179704" y="63246"/>
                  </a:moveTo>
                  <a:lnTo>
                    <a:pt x="179704" y="0"/>
                  </a:lnTo>
                  <a:lnTo>
                    <a:pt x="1306068" y="0"/>
                  </a:lnTo>
                  <a:lnTo>
                    <a:pt x="1306068" y="501650"/>
                  </a:lnTo>
                  <a:lnTo>
                    <a:pt x="1270533" y="502046"/>
                  </a:lnTo>
                  <a:lnTo>
                    <a:pt x="1239535" y="502920"/>
                  </a:lnTo>
                  <a:lnTo>
                    <a:pt x="1217610" y="503793"/>
                  </a:lnTo>
                  <a:lnTo>
                    <a:pt x="1209294" y="50419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66594" y="2204466"/>
              <a:ext cx="5058410" cy="1823085"/>
            </a:xfrm>
            <a:custGeom>
              <a:avLst/>
              <a:gdLst/>
              <a:ahLst/>
              <a:cxnLst/>
              <a:rect l="l" t="t" r="r" b="b"/>
              <a:pathLst>
                <a:path w="5058409" h="1823085">
                  <a:moveTo>
                    <a:pt x="5058156" y="0"/>
                  </a:moveTo>
                  <a:lnTo>
                    <a:pt x="5058156" y="303275"/>
                  </a:lnTo>
                </a:path>
                <a:path w="5058409" h="1823085">
                  <a:moveTo>
                    <a:pt x="0" y="984504"/>
                  </a:moveTo>
                  <a:lnTo>
                    <a:pt x="0" y="1514856"/>
                  </a:lnTo>
                </a:path>
                <a:path w="5058409" h="1823085">
                  <a:moveTo>
                    <a:pt x="2903220" y="1519428"/>
                  </a:moveTo>
                  <a:lnTo>
                    <a:pt x="2903220" y="1822704"/>
                  </a:lnTo>
                </a:path>
                <a:path w="5058409" h="1823085">
                  <a:moveTo>
                    <a:pt x="748283" y="1519428"/>
                  </a:moveTo>
                  <a:lnTo>
                    <a:pt x="748283" y="1822704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54045" y="4027170"/>
              <a:ext cx="1217930" cy="605155"/>
            </a:xfrm>
            <a:custGeom>
              <a:avLst/>
              <a:gdLst/>
              <a:ahLst/>
              <a:cxnLst/>
              <a:rect l="l" t="t" r="r" b="b"/>
              <a:pathLst>
                <a:path w="1217929" h="605154">
                  <a:moveTo>
                    <a:pt x="1116838" y="0"/>
                  </a:moveTo>
                  <a:lnTo>
                    <a:pt x="100837" y="0"/>
                  </a:lnTo>
                  <a:lnTo>
                    <a:pt x="61561" y="7915"/>
                  </a:lnTo>
                  <a:lnTo>
                    <a:pt x="29511" y="29511"/>
                  </a:lnTo>
                  <a:lnTo>
                    <a:pt x="7915" y="61561"/>
                  </a:lnTo>
                  <a:lnTo>
                    <a:pt x="0" y="100837"/>
                  </a:lnTo>
                  <a:lnTo>
                    <a:pt x="0" y="504189"/>
                  </a:lnTo>
                  <a:lnTo>
                    <a:pt x="7915" y="543466"/>
                  </a:lnTo>
                  <a:lnTo>
                    <a:pt x="29511" y="575516"/>
                  </a:lnTo>
                  <a:lnTo>
                    <a:pt x="61561" y="597112"/>
                  </a:lnTo>
                  <a:lnTo>
                    <a:pt x="100837" y="605027"/>
                  </a:lnTo>
                  <a:lnTo>
                    <a:pt x="1116838" y="605027"/>
                  </a:lnTo>
                  <a:lnTo>
                    <a:pt x="1156114" y="597112"/>
                  </a:lnTo>
                  <a:lnTo>
                    <a:pt x="1188164" y="575516"/>
                  </a:lnTo>
                  <a:lnTo>
                    <a:pt x="1209760" y="543466"/>
                  </a:lnTo>
                  <a:lnTo>
                    <a:pt x="1217676" y="504189"/>
                  </a:lnTo>
                  <a:lnTo>
                    <a:pt x="1217676" y="100837"/>
                  </a:lnTo>
                  <a:lnTo>
                    <a:pt x="1209760" y="61561"/>
                  </a:lnTo>
                  <a:lnTo>
                    <a:pt x="1188164" y="29511"/>
                  </a:lnTo>
                  <a:lnTo>
                    <a:pt x="1156114" y="7915"/>
                  </a:lnTo>
                  <a:lnTo>
                    <a:pt x="1116838" y="0"/>
                  </a:lnTo>
                  <a:close/>
                </a:path>
              </a:pathLst>
            </a:custGeom>
            <a:solidFill>
              <a:srgbClr val="FFCC66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54045" y="4027170"/>
              <a:ext cx="1217930" cy="605155"/>
            </a:xfrm>
            <a:custGeom>
              <a:avLst/>
              <a:gdLst/>
              <a:ahLst/>
              <a:cxnLst/>
              <a:rect l="l" t="t" r="r" b="b"/>
              <a:pathLst>
                <a:path w="1217929" h="605154">
                  <a:moveTo>
                    <a:pt x="0" y="100837"/>
                  </a:moveTo>
                  <a:lnTo>
                    <a:pt x="7915" y="61561"/>
                  </a:lnTo>
                  <a:lnTo>
                    <a:pt x="29511" y="29511"/>
                  </a:lnTo>
                  <a:lnTo>
                    <a:pt x="61561" y="7915"/>
                  </a:lnTo>
                  <a:lnTo>
                    <a:pt x="100837" y="0"/>
                  </a:lnTo>
                  <a:lnTo>
                    <a:pt x="1116838" y="0"/>
                  </a:lnTo>
                  <a:lnTo>
                    <a:pt x="1156114" y="7915"/>
                  </a:lnTo>
                  <a:lnTo>
                    <a:pt x="1188164" y="29511"/>
                  </a:lnTo>
                  <a:lnTo>
                    <a:pt x="1209760" y="61561"/>
                  </a:lnTo>
                  <a:lnTo>
                    <a:pt x="1217676" y="100837"/>
                  </a:lnTo>
                  <a:lnTo>
                    <a:pt x="1217676" y="504189"/>
                  </a:lnTo>
                  <a:lnTo>
                    <a:pt x="1209760" y="543466"/>
                  </a:lnTo>
                  <a:lnTo>
                    <a:pt x="1188164" y="575516"/>
                  </a:lnTo>
                  <a:lnTo>
                    <a:pt x="1156114" y="597112"/>
                  </a:lnTo>
                  <a:lnTo>
                    <a:pt x="1116838" y="605027"/>
                  </a:lnTo>
                  <a:lnTo>
                    <a:pt x="100837" y="605027"/>
                  </a:lnTo>
                  <a:lnTo>
                    <a:pt x="61561" y="597112"/>
                  </a:lnTo>
                  <a:lnTo>
                    <a:pt x="29511" y="575516"/>
                  </a:lnTo>
                  <a:lnTo>
                    <a:pt x="7915" y="543466"/>
                  </a:lnTo>
                  <a:lnTo>
                    <a:pt x="0" y="504189"/>
                  </a:lnTo>
                  <a:lnTo>
                    <a:pt x="0" y="1008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54429" y="3723894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0"/>
                  </a:moveTo>
                  <a:lnTo>
                    <a:pt x="0" y="377951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922270" y="4164838"/>
            <a:ext cx="680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classes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806505" y="4026217"/>
            <a:ext cx="1127125" cy="607060"/>
            <a:chOff x="4806505" y="4026217"/>
            <a:chExt cx="1127125" cy="607060"/>
          </a:xfrm>
        </p:grpSpPr>
        <p:sp>
          <p:nvSpPr>
            <p:cNvPr id="24" name="object 24"/>
            <p:cNvSpPr/>
            <p:nvPr/>
          </p:nvSpPr>
          <p:spPr>
            <a:xfrm>
              <a:off x="4807457" y="4027169"/>
              <a:ext cx="1125220" cy="605155"/>
            </a:xfrm>
            <a:custGeom>
              <a:avLst/>
              <a:gdLst/>
              <a:ahLst/>
              <a:cxnLst/>
              <a:rect l="l" t="t" r="r" b="b"/>
              <a:pathLst>
                <a:path w="1125220" h="605154">
                  <a:moveTo>
                    <a:pt x="1023874" y="0"/>
                  </a:moveTo>
                  <a:lnTo>
                    <a:pt x="100837" y="0"/>
                  </a:lnTo>
                  <a:lnTo>
                    <a:pt x="61561" y="7915"/>
                  </a:lnTo>
                  <a:lnTo>
                    <a:pt x="29511" y="29511"/>
                  </a:lnTo>
                  <a:lnTo>
                    <a:pt x="7915" y="61561"/>
                  </a:lnTo>
                  <a:lnTo>
                    <a:pt x="0" y="100837"/>
                  </a:lnTo>
                  <a:lnTo>
                    <a:pt x="0" y="504189"/>
                  </a:lnTo>
                  <a:lnTo>
                    <a:pt x="7915" y="543466"/>
                  </a:lnTo>
                  <a:lnTo>
                    <a:pt x="29511" y="575516"/>
                  </a:lnTo>
                  <a:lnTo>
                    <a:pt x="61561" y="597112"/>
                  </a:lnTo>
                  <a:lnTo>
                    <a:pt x="100837" y="605027"/>
                  </a:lnTo>
                  <a:lnTo>
                    <a:pt x="1023874" y="605027"/>
                  </a:lnTo>
                  <a:lnTo>
                    <a:pt x="1063150" y="597112"/>
                  </a:lnTo>
                  <a:lnTo>
                    <a:pt x="1095200" y="575516"/>
                  </a:lnTo>
                  <a:lnTo>
                    <a:pt x="1116796" y="543466"/>
                  </a:lnTo>
                  <a:lnTo>
                    <a:pt x="1124712" y="504189"/>
                  </a:lnTo>
                  <a:lnTo>
                    <a:pt x="1124712" y="100837"/>
                  </a:lnTo>
                  <a:lnTo>
                    <a:pt x="1116796" y="61561"/>
                  </a:lnTo>
                  <a:lnTo>
                    <a:pt x="1095200" y="29511"/>
                  </a:lnTo>
                  <a:lnTo>
                    <a:pt x="1063150" y="7915"/>
                  </a:lnTo>
                  <a:lnTo>
                    <a:pt x="1023874" y="0"/>
                  </a:lnTo>
                  <a:close/>
                </a:path>
              </a:pathLst>
            </a:custGeom>
            <a:solidFill>
              <a:srgbClr val="FFCC66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7457" y="4027169"/>
              <a:ext cx="1125220" cy="605155"/>
            </a:xfrm>
            <a:custGeom>
              <a:avLst/>
              <a:gdLst/>
              <a:ahLst/>
              <a:cxnLst/>
              <a:rect l="l" t="t" r="r" b="b"/>
              <a:pathLst>
                <a:path w="1125220" h="605154">
                  <a:moveTo>
                    <a:pt x="0" y="100837"/>
                  </a:moveTo>
                  <a:lnTo>
                    <a:pt x="7915" y="61561"/>
                  </a:lnTo>
                  <a:lnTo>
                    <a:pt x="29511" y="29511"/>
                  </a:lnTo>
                  <a:lnTo>
                    <a:pt x="61561" y="7915"/>
                  </a:lnTo>
                  <a:lnTo>
                    <a:pt x="100837" y="0"/>
                  </a:lnTo>
                  <a:lnTo>
                    <a:pt x="1023874" y="0"/>
                  </a:lnTo>
                  <a:lnTo>
                    <a:pt x="1063150" y="7915"/>
                  </a:lnTo>
                  <a:lnTo>
                    <a:pt x="1095200" y="29511"/>
                  </a:lnTo>
                  <a:lnTo>
                    <a:pt x="1116796" y="61561"/>
                  </a:lnTo>
                  <a:lnTo>
                    <a:pt x="1124712" y="100837"/>
                  </a:lnTo>
                  <a:lnTo>
                    <a:pt x="1124712" y="504189"/>
                  </a:lnTo>
                  <a:lnTo>
                    <a:pt x="1116796" y="543466"/>
                  </a:lnTo>
                  <a:lnTo>
                    <a:pt x="1095200" y="575516"/>
                  </a:lnTo>
                  <a:lnTo>
                    <a:pt x="1063150" y="597112"/>
                  </a:lnTo>
                  <a:lnTo>
                    <a:pt x="1023874" y="605027"/>
                  </a:lnTo>
                  <a:lnTo>
                    <a:pt x="100837" y="605027"/>
                  </a:lnTo>
                  <a:lnTo>
                    <a:pt x="61561" y="597112"/>
                  </a:lnTo>
                  <a:lnTo>
                    <a:pt x="29511" y="575516"/>
                  </a:lnTo>
                  <a:lnTo>
                    <a:pt x="7915" y="543466"/>
                  </a:lnTo>
                  <a:lnTo>
                    <a:pt x="0" y="504189"/>
                  </a:lnTo>
                  <a:lnTo>
                    <a:pt x="0" y="1008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238369" y="4164838"/>
            <a:ext cx="261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lib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866953" y="4026217"/>
            <a:ext cx="1127125" cy="607060"/>
            <a:chOff x="6866953" y="4026217"/>
            <a:chExt cx="1127125" cy="607060"/>
          </a:xfrm>
        </p:grpSpPr>
        <p:sp>
          <p:nvSpPr>
            <p:cNvPr id="28" name="object 28"/>
            <p:cNvSpPr/>
            <p:nvPr/>
          </p:nvSpPr>
          <p:spPr>
            <a:xfrm>
              <a:off x="6867906" y="4027169"/>
              <a:ext cx="1125220" cy="605155"/>
            </a:xfrm>
            <a:custGeom>
              <a:avLst/>
              <a:gdLst/>
              <a:ahLst/>
              <a:cxnLst/>
              <a:rect l="l" t="t" r="r" b="b"/>
              <a:pathLst>
                <a:path w="1125220" h="605154">
                  <a:moveTo>
                    <a:pt x="1023874" y="0"/>
                  </a:moveTo>
                  <a:lnTo>
                    <a:pt x="100838" y="0"/>
                  </a:lnTo>
                  <a:lnTo>
                    <a:pt x="61561" y="7915"/>
                  </a:lnTo>
                  <a:lnTo>
                    <a:pt x="29511" y="29511"/>
                  </a:lnTo>
                  <a:lnTo>
                    <a:pt x="7915" y="61561"/>
                  </a:lnTo>
                  <a:lnTo>
                    <a:pt x="0" y="100837"/>
                  </a:lnTo>
                  <a:lnTo>
                    <a:pt x="0" y="504189"/>
                  </a:lnTo>
                  <a:lnTo>
                    <a:pt x="7915" y="543466"/>
                  </a:lnTo>
                  <a:lnTo>
                    <a:pt x="29511" y="575516"/>
                  </a:lnTo>
                  <a:lnTo>
                    <a:pt x="61561" y="597112"/>
                  </a:lnTo>
                  <a:lnTo>
                    <a:pt x="100838" y="605027"/>
                  </a:lnTo>
                  <a:lnTo>
                    <a:pt x="1023874" y="605027"/>
                  </a:lnTo>
                  <a:lnTo>
                    <a:pt x="1063150" y="597112"/>
                  </a:lnTo>
                  <a:lnTo>
                    <a:pt x="1095200" y="575516"/>
                  </a:lnTo>
                  <a:lnTo>
                    <a:pt x="1116796" y="543466"/>
                  </a:lnTo>
                  <a:lnTo>
                    <a:pt x="1124712" y="504189"/>
                  </a:lnTo>
                  <a:lnTo>
                    <a:pt x="1124712" y="100837"/>
                  </a:lnTo>
                  <a:lnTo>
                    <a:pt x="1116796" y="61561"/>
                  </a:lnTo>
                  <a:lnTo>
                    <a:pt x="1095200" y="29511"/>
                  </a:lnTo>
                  <a:lnTo>
                    <a:pt x="1063150" y="7915"/>
                  </a:lnTo>
                  <a:lnTo>
                    <a:pt x="1023874" y="0"/>
                  </a:lnTo>
                  <a:close/>
                </a:path>
              </a:pathLst>
            </a:custGeom>
            <a:solidFill>
              <a:srgbClr val="FFCC66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67906" y="4027169"/>
              <a:ext cx="1125220" cy="605155"/>
            </a:xfrm>
            <a:custGeom>
              <a:avLst/>
              <a:gdLst/>
              <a:ahLst/>
              <a:cxnLst/>
              <a:rect l="l" t="t" r="r" b="b"/>
              <a:pathLst>
                <a:path w="1125220" h="605154">
                  <a:moveTo>
                    <a:pt x="0" y="100837"/>
                  </a:moveTo>
                  <a:lnTo>
                    <a:pt x="7915" y="61561"/>
                  </a:lnTo>
                  <a:lnTo>
                    <a:pt x="29511" y="29511"/>
                  </a:lnTo>
                  <a:lnTo>
                    <a:pt x="61561" y="7915"/>
                  </a:lnTo>
                  <a:lnTo>
                    <a:pt x="100838" y="0"/>
                  </a:lnTo>
                  <a:lnTo>
                    <a:pt x="1023874" y="0"/>
                  </a:lnTo>
                  <a:lnTo>
                    <a:pt x="1063150" y="7915"/>
                  </a:lnTo>
                  <a:lnTo>
                    <a:pt x="1095200" y="29511"/>
                  </a:lnTo>
                  <a:lnTo>
                    <a:pt x="1116796" y="61561"/>
                  </a:lnTo>
                  <a:lnTo>
                    <a:pt x="1124712" y="100837"/>
                  </a:lnTo>
                  <a:lnTo>
                    <a:pt x="1124712" y="504189"/>
                  </a:lnTo>
                  <a:lnTo>
                    <a:pt x="1116796" y="543466"/>
                  </a:lnTo>
                  <a:lnTo>
                    <a:pt x="1095200" y="575516"/>
                  </a:lnTo>
                  <a:lnTo>
                    <a:pt x="1063150" y="597112"/>
                  </a:lnTo>
                  <a:lnTo>
                    <a:pt x="1023874" y="605027"/>
                  </a:lnTo>
                  <a:lnTo>
                    <a:pt x="100838" y="605027"/>
                  </a:lnTo>
                  <a:lnTo>
                    <a:pt x="61561" y="597112"/>
                  </a:lnTo>
                  <a:lnTo>
                    <a:pt x="29511" y="575516"/>
                  </a:lnTo>
                  <a:lnTo>
                    <a:pt x="7915" y="543466"/>
                  </a:lnTo>
                  <a:lnTo>
                    <a:pt x="0" y="504189"/>
                  </a:lnTo>
                  <a:lnTo>
                    <a:pt x="0" y="1008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222997" y="4164838"/>
            <a:ext cx="415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ags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81037" y="3709161"/>
            <a:ext cx="6759575" cy="1148080"/>
            <a:chOff x="681037" y="3709161"/>
            <a:chExt cx="6759575" cy="1148080"/>
          </a:xfrm>
        </p:grpSpPr>
        <p:sp>
          <p:nvSpPr>
            <p:cNvPr id="32" name="object 32"/>
            <p:cNvSpPr/>
            <p:nvPr/>
          </p:nvSpPr>
          <p:spPr>
            <a:xfrm>
              <a:off x="685800" y="4101083"/>
              <a:ext cx="1306195" cy="751840"/>
            </a:xfrm>
            <a:custGeom>
              <a:avLst/>
              <a:gdLst/>
              <a:ahLst/>
              <a:cxnLst/>
              <a:rect l="l" t="t" r="r" b="b"/>
              <a:pathLst>
                <a:path w="1306195" h="751839">
                  <a:moveTo>
                    <a:pt x="1124331" y="128143"/>
                  </a:moveTo>
                  <a:lnTo>
                    <a:pt x="0" y="128143"/>
                  </a:lnTo>
                  <a:lnTo>
                    <a:pt x="0" y="724408"/>
                  </a:lnTo>
                  <a:lnTo>
                    <a:pt x="62440" y="734247"/>
                  </a:lnTo>
                  <a:lnTo>
                    <a:pt x="120273" y="741690"/>
                  </a:lnTo>
                  <a:lnTo>
                    <a:pt x="173885" y="746901"/>
                  </a:lnTo>
                  <a:lnTo>
                    <a:pt x="223657" y="750042"/>
                  </a:lnTo>
                  <a:lnTo>
                    <a:pt x="269975" y="751280"/>
                  </a:lnTo>
                  <a:lnTo>
                    <a:pt x="313222" y="750777"/>
                  </a:lnTo>
                  <a:lnTo>
                    <a:pt x="353782" y="748699"/>
                  </a:lnTo>
                  <a:lnTo>
                    <a:pt x="392038" y="745208"/>
                  </a:lnTo>
                  <a:lnTo>
                    <a:pt x="463176" y="734649"/>
                  </a:lnTo>
                  <a:lnTo>
                    <a:pt x="529706" y="720413"/>
                  </a:lnTo>
                  <a:lnTo>
                    <a:pt x="661226" y="686164"/>
                  </a:lnTo>
                  <a:lnTo>
                    <a:pt x="696024" y="677357"/>
                  </a:lnTo>
                  <a:lnTo>
                    <a:pt x="770608" y="660595"/>
                  </a:lnTo>
                  <a:lnTo>
                    <a:pt x="811162" y="652970"/>
                  </a:lnTo>
                  <a:lnTo>
                    <a:pt x="854402" y="646068"/>
                  </a:lnTo>
                  <a:lnTo>
                    <a:pt x="900712" y="640052"/>
                  </a:lnTo>
                  <a:lnTo>
                    <a:pt x="950476" y="635087"/>
                  </a:lnTo>
                  <a:lnTo>
                    <a:pt x="1004078" y="631338"/>
                  </a:lnTo>
                  <a:lnTo>
                    <a:pt x="1061902" y="628968"/>
                  </a:lnTo>
                  <a:lnTo>
                    <a:pt x="1124331" y="628142"/>
                  </a:lnTo>
                  <a:lnTo>
                    <a:pt x="1124331" y="128143"/>
                  </a:lnTo>
                  <a:close/>
                </a:path>
                <a:path w="1306195" h="751839">
                  <a:moveTo>
                    <a:pt x="1209294" y="63246"/>
                  </a:moveTo>
                  <a:lnTo>
                    <a:pt x="92633" y="63246"/>
                  </a:lnTo>
                  <a:lnTo>
                    <a:pt x="92633" y="128143"/>
                  </a:lnTo>
                  <a:lnTo>
                    <a:pt x="1124331" y="128143"/>
                  </a:lnTo>
                  <a:lnTo>
                    <a:pt x="1124331" y="569976"/>
                  </a:lnTo>
                  <a:lnTo>
                    <a:pt x="1131641" y="569420"/>
                  </a:lnTo>
                  <a:lnTo>
                    <a:pt x="1150905" y="568198"/>
                  </a:lnTo>
                  <a:lnTo>
                    <a:pt x="1178123" y="566975"/>
                  </a:lnTo>
                  <a:lnTo>
                    <a:pt x="1209294" y="566420"/>
                  </a:lnTo>
                  <a:lnTo>
                    <a:pt x="1209294" y="63246"/>
                  </a:lnTo>
                  <a:close/>
                </a:path>
                <a:path w="1306195" h="751839">
                  <a:moveTo>
                    <a:pt x="1306068" y="0"/>
                  </a:moveTo>
                  <a:lnTo>
                    <a:pt x="179705" y="0"/>
                  </a:lnTo>
                  <a:lnTo>
                    <a:pt x="179705" y="63246"/>
                  </a:lnTo>
                  <a:lnTo>
                    <a:pt x="1209294" y="63246"/>
                  </a:lnTo>
                  <a:lnTo>
                    <a:pt x="1209294" y="504190"/>
                  </a:lnTo>
                  <a:lnTo>
                    <a:pt x="1239535" y="502920"/>
                  </a:lnTo>
                  <a:lnTo>
                    <a:pt x="1270533" y="502046"/>
                  </a:lnTo>
                  <a:lnTo>
                    <a:pt x="1306068" y="501650"/>
                  </a:lnTo>
                  <a:lnTo>
                    <a:pt x="1306068" y="0"/>
                  </a:lnTo>
                  <a:close/>
                </a:path>
              </a:pathLst>
            </a:custGeom>
            <a:solidFill>
              <a:srgbClr val="03A1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5800" y="4101083"/>
              <a:ext cx="1306195" cy="751840"/>
            </a:xfrm>
            <a:custGeom>
              <a:avLst/>
              <a:gdLst/>
              <a:ahLst/>
              <a:cxnLst/>
              <a:rect l="l" t="t" r="r" b="b"/>
              <a:pathLst>
                <a:path w="1306195" h="751839">
                  <a:moveTo>
                    <a:pt x="0" y="128143"/>
                  </a:moveTo>
                  <a:lnTo>
                    <a:pt x="1124331" y="128143"/>
                  </a:lnTo>
                  <a:lnTo>
                    <a:pt x="1124331" y="628142"/>
                  </a:lnTo>
                  <a:lnTo>
                    <a:pt x="1061902" y="628968"/>
                  </a:lnTo>
                  <a:lnTo>
                    <a:pt x="1004078" y="631338"/>
                  </a:lnTo>
                  <a:lnTo>
                    <a:pt x="950476" y="635087"/>
                  </a:lnTo>
                  <a:lnTo>
                    <a:pt x="900712" y="640052"/>
                  </a:lnTo>
                  <a:lnTo>
                    <a:pt x="854402" y="646068"/>
                  </a:lnTo>
                  <a:lnTo>
                    <a:pt x="811162" y="652970"/>
                  </a:lnTo>
                  <a:lnTo>
                    <a:pt x="770608" y="660595"/>
                  </a:lnTo>
                  <a:lnTo>
                    <a:pt x="732357" y="668779"/>
                  </a:lnTo>
                  <a:lnTo>
                    <a:pt x="661226" y="686164"/>
                  </a:lnTo>
                  <a:lnTo>
                    <a:pt x="594699" y="703814"/>
                  </a:lnTo>
                  <a:lnTo>
                    <a:pt x="562203" y="712327"/>
                  </a:lnTo>
                  <a:lnTo>
                    <a:pt x="496825" y="727909"/>
                  </a:lnTo>
                  <a:lnTo>
                    <a:pt x="428375" y="740470"/>
                  </a:lnTo>
                  <a:lnTo>
                    <a:pt x="353782" y="748699"/>
                  </a:lnTo>
                  <a:lnTo>
                    <a:pt x="313222" y="750777"/>
                  </a:lnTo>
                  <a:lnTo>
                    <a:pt x="269975" y="751280"/>
                  </a:lnTo>
                  <a:lnTo>
                    <a:pt x="223657" y="750042"/>
                  </a:lnTo>
                  <a:lnTo>
                    <a:pt x="173885" y="746901"/>
                  </a:lnTo>
                  <a:lnTo>
                    <a:pt x="120273" y="741690"/>
                  </a:lnTo>
                  <a:lnTo>
                    <a:pt x="62440" y="734247"/>
                  </a:lnTo>
                  <a:lnTo>
                    <a:pt x="0" y="724408"/>
                  </a:lnTo>
                  <a:lnTo>
                    <a:pt x="0" y="128143"/>
                  </a:lnTo>
                  <a:close/>
                </a:path>
                <a:path w="1306195" h="751839">
                  <a:moveTo>
                    <a:pt x="92633" y="128143"/>
                  </a:moveTo>
                  <a:lnTo>
                    <a:pt x="92633" y="63246"/>
                  </a:lnTo>
                  <a:lnTo>
                    <a:pt x="1209294" y="63246"/>
                  </a:lnTo>
                  <a:lnTo>
                    <a:pt x="1209294" y="566420"/>
                  </a:lnTo>
                  <a:lnTo>
                    <a:pt x="1178123" y="566975"/>
                  </a:lnTo>
                  <a:lnTo>
                    <a:pt x="1150905" y="568198"/>
                  </a:lnTo>
                  <a:lnTo>
                    <a:pt x="1131641" y="569420"/>
                  </a:lnTo>
                  <a:lnTo>
                    <a:pt x="1124331" y="569976"/>
                  </a:lnTo>
                </a:path>
                <a:path w="1306195" h="751839">
                  <a:moveTo>
                    <a:pt x="179705" y="63246"/>
                  </a:moveTo>
                  <a:lnTo>
                    <a:pt x="179705" y="0"/>
                  </a:lnTo>
                  <a:lnTo>
                    <a:pt x="1306068" y="0"/>
                  </a:lnTo>
                  <a:lnTo>
                    <a:pt x="1306068" y="501650"/>
                  </a:lnTo>
                  <a:lnTo>
                    <a:pt x="1270533" y="502046"/>
                  </a:lnTo>
                  <a:lnTo>
                    <a:pt x="1239535" y="502920"/>
                  </a:lnTo>
                  <a:lnTo>
                    <a:pt x="1217610" y="503793"/>
                  </a:lnTo>
                  <a:lnTo>
                    <a:pt x="1209294" y="50419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30261" y="3719321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29">
                  <a:moveTo>
                    <a:pt x="0" y="0"/>
                  </a:moveTo>
                  <a:lnTo>
                    <a:pt x="0" y="30327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492497" y="3243198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alibri"/>
                <a:cs typeface="Calibri"/>
              </a:rPr>
              <a:t>jsp</a:t>
            </a:r>
            <a:r>
              <a:rPr sz="1800" i="1" spc="-8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files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08672" y="3206877"/>
            <a:ext cx="8743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alibri"/>
                <a:cs typeface="Calibri"/>
              </a:rPr>
              <a:t>html</a:t>
            </a:r>
            <a:r>
              <a:rPr sz="1800" i="1" spc="-7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files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4540" y="4841189"/>
            <a:ext cx="80772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/>
                <a:cs typeface="Calibri"/>
              </a:rPr>
              <a:t>web.xml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10" dirty="0">
                <a:latin typeface="Calibri"/>
                <a:cs typeface="Calibri"/>
              </a:rPr>
              <a:t>*.tld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171194" y="3709415"/>
            <a:ext cx="6913880" cy="1981200"/>
            <a:chOff x="1171194" y="3709415"/>
            <a:chExt cx="6913880" cy="1981200"/>
          </a:xfrm>
        </p:grpSpPr>
        <p:sp>
          <p:nvSpPr>
            <p:cNvPr id="39" name="object 39"/>
            <p:cNvSpPr/>
            <p:nvPr/>
          </p:nvSpPr>
          <p:spPr>
            <a:xfrm>
              <a:off x="3214877" y="4632197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0"/>
                  </a:moveTo>
                  <a:lnTo>
                    <a:pt x="0" y="298703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58796" y="4934711"/>
              <a:ext cx="1306195" cy="751840"/>
            </a:xfrm>
            <a:custGeom>
              <a:avLst/>
              <a:gdLst/>
              <a:ahLst/>
              <a:cxnLst/>
              <a:rect l="l" t="t" r="r" b="b"/>
              <a:pathLst>
                <a:path w="1306195" h="751839">
                  <a:moveTo>
                    <a:pt x="1124331" y="128143"/>
                  </a:moveTo>
                  <a:lnTo>
                    <a:pt x="0" y="128143"/>
                  </a:lnTo>
                  <a:lnTo>
                    <a:pt x="0" y="724344"/>
                  </a:lnTo>
                  <a:lnTo>
                    <a:pt x="62441" y="734191"/>
                  </a:lnTo>
                  <a:lnTo>
                    <a:pt x="120276" y="741640"/>
                  </a:lnTo>
                  <a:lnTo>
                    <a:pt x="173889" y="746857"/>
                  </a:lnTo>
                  <a:lnTo>
                    <a:pt x="223662" y="750004"/>
                  </a:lnTo>
                  <a:lnTo>
                    <a:pt x="269981" y="751246"/>
                  </a:lnTo>
                  <a:lnTo>
                    <a:pt x="313229" y="750748"/>
                  </a:lnTo>
                  <a:lnTo>
                    <a:pt x="353789" y="748674"/>
                  </a:lnTo>
                  <a:lnTo>
                    <a:pt x="392046" y="745187"/>
                  </a:lnTo>
                  <a:lnTo>
                    <a:pt x="463185" y="734634"/>
                  </a:lnTo>
                  <a:lnTo>
                    <a:pt x="529716" y="720403"/>
                  </a:lnTo>
                  <a:lnTo>
                    <a:pt x="661235" y="686161"/>
                  </a:lnTo>
                  <a:lnTo>
                    <a:pt x="696033" y="677354"/>
                  </a:lnTo>
                  <a:lnTo>
                    <a:pt x="770616" y="660594"/>
                  </a:lnTo>
                  <a:lnTo>
                    <a:pt x="811169" y="652969"/>
                  </a:lnTo>
                  <a:lnTo>
                    <a:pt x="854408" y="646067"/>
                  </a:lnTo>
                  <a:lnTo>
                    <a:pt x="900717" y="640052"/>
                  </a:lnTo>
                  <a:lnTo>
                    <a:pt x="950480" y="635087"/>
                  </a:lnTo>
                  <a:lnTo>
                    <a:pt x="1004081" y="631338"/>
                  </a:lnTo>
                  <a:lnTo>
                    <a:pt x="1061903" y="628968"/>
                  </a:lnTo>
                  <a:lnTo>
                    <a:pt x="1124331" y="628141"/>
                  </a:lnTo>
                  <a:lnTo>
                    <a:pt x="1124331" y="128143"/>
                  </a:lnTo>
                  <a:close/>
                </a:path>
                <a:path w="1306195" h="751839">
                  <a:moveTo>
                    <a:pt x="1209294" y="63245"/>
                  </a:moveTo>
                  <a:lnTo>
                    <a:pt x="92583" y="63245"/>
                  </a:lnTo>
                  <a:lnTo>
                    <a:pt x="92583" y="128143"/>
                  </a:lnTo>
                  <a:lnTo>
                    <a:pt x="1124331" y="128143"/>
                  </a:lnTo>
                  <a:lnTo>
                    <a:pt x="1124331" y="569976"/>
                  </a:lnTo>
                  <a:lnTo>
                    <a:pt x="1131641" y="569420"/>
                  </a:lnTo>
                  <a:lnTo>
                    <a:pt x="1150905" y="568197"/>
                  </a:lnTo>
                  <a:lnTo>
                    <a:pt x="1178123" y="566975"/>
                  </a:lnTo>
                  <a:lnTo>
                    <a:pt x="1209294" y="566419"/>
                  </a:lnTo>
                  <a:lnTo>
                    <a:pt x="1209294" y="63245"/>
                  </a:lnTo>
                  <a:close/>
                </a:path>
                <a:path w="1306195" h="751839">
                  <a:moveTo>
                    <a:pt x="1306068" y="0"/>
                  </a:moveTo>
                  <a:lnTo>
                    <a:pt x="179705" y="0"/>
                  </a:lnTo>
                  <a:lnTo>
                    <a:pt x="179705" y="63245"/>
                  </a:lnTo>
                  <a:lnTo>
                    <a:pt x="1209294" y="63245"/>
                  </a:lnTo>
                  <a:lnTo>
                    <a:pt x="1209294" y="504190"/>
                  </a:lnTo>
                  <a:lnTo>
                    <a:pt x="1239535" y="502919"/>
                  </a:lnTo>
                  <a:lnTo>
                    <a:pt x="1270533" y="502046"/>
                  </a:lnTo>
                  <a:lnTo>
                    <a:pt x="1306068" y="501650"/>
                  </a:lnTo>
                  <a:lnTo>
                    <a:pt x="1306068" y="0"/>
                  </a:lnTo>
                  <a:close/>
                </a:path>
              </a:pathLst>
            </a:custGeom>
            <a:solidFill>
              <a:srgbClr val="03A1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58796" y="4934711"/>
              <a:ext cx="1306195" cy="751840"/>
            </a:xfrm>
            <a:custGeom>
              <a:avLst/>
              <a:gdLst/>
              <a:ahLst/>
              <a:cxnLst/>
              <a:rect l="l" t="t" r="r" b="b"/>
              <a:pathLst>
                <a:path w="1306195" h="751839">
                  <a:moveTo>
                    <a:pt x="0" y="128143"/>
                  </a:moveTo>
                  <a:lnTo>
                    <a:pt x="1124331" y="128143"/>
                  </a:lnTo>
                  <a:lnTo>
                    <a:pt x="1124331" y="628141"/>
                  </a:lnTo>
                  <a:lnTo>
                    <a:pt x="1061903" y="628968"/>
                  </a:lnTo>
                  <a:lnTo>
                    <a:pt x="1004081" y="631338"/>
                  </a:lnTo>
                  <a:lnTo>
                    <a:pt x="950480" y="635087"/>
                  </a:lnTo>
                  <a:lnTo>
                    <a:pt x="900717" y="640052"/>
                  </a:lnTo>
                  <a:lnTo>
                    <a:pt x="854408" y="646067"/>
                  </a:lnTo>
                  <a:lnTo>
                    <a:pt x="811169" y="652969"/>
                  </a:lnTo>
                  <a:lnTo>
                    <a:pt x="770616" y="660594"/>
                  </a:lnTo>
                  <a:lnTo>
                    <a:pt x="732365" y="668777"/>
                  </a:lnTo>
                  <a:lnTo>
                    <a:pt x="661235" y="686161"/>
                  </a:lnTo>
                  <a:lnTo>
                    <a:pt x="594709" y="703807"/>
                  </a:lnTo>
                  <a:lnTo>
                    <a:pt x="562213" y="712319"/>
                  </a:lnTo>
                  <a:lnTo>
                    <a:pt x="496834" y="727896"/>
                  </a:lnTo>
                  <a:lnTo>
                    <a:pt x="428384" y="740453"/>
                  </a:lnTo>
                  <a:lnTo>
                    <a:pt x="353789" y="748674"/>
                  </a:lnTo>
                  <a:lnTo>
                    <a:pt x="313229" y="750748"/>
                  </a:lnTo>
                  <a:lnTo>
                    <a:pt x="269981" y="751246"/>
                  </a:lnTo>
                  <a:lnTo>
                    <a:pt x="223662" y="750004"/>
                  </a:lnTo>
                  <a:lnTo>
                    <a:pt x="173889" y="746857"/>
                  </a:lnTo>
                  <a:lnTo>
                    <a:pt x="120276" y="741640"/>
                  </a:lnTo>
                  <a:lnTo>
                    <a:pt x="62441" y="734191"/>
                  </a:lnTo>
                  <a:lnTo>
                    <a:pt x="0" y="724344"/>
                  </a:lnTo>
                  <a:lnTo>
                    <a:pt x="0" y="128143"/>
                  </a:lnTo>
                  <a:close/>
                </a:path>
                <a:path w="1306195" h="751839">
                  <a:moveTo>
                    <a:pt x="92583" y="128143"/>
                  </a:moveTo>
                  <a:lnTo>
                    <a:pt x="92583" y="63245"/>
                  </a:lnTo>
                  <a:lnTo>
                    <a:pt x="1209294" y="63245"/>
                  </a:lnTo>
                  <a:lnTo>
                    <a:pt x="1209294" y="566419"/>
                  </a:lnTo>
                  <a:lnTo>
                    <a:pt x="1178123" y="566975"/>
                  </a:lnTo>
                  <a:lnTo>
                    <a:pt x="1150905" y="568197"/>
                  </a:lnTo>
                  <a:lnTo>
                    <a:pt x="1131641" y="569420"/>
                  </a:lnTo>
                  <a:lnTo>
                    <a:pt x="1124331" y="569976"/>
                  </a:lnTo>
                </a:path>
                <a:path w="1306195" h="751839">
                  <a:moveTo>
                    <a:pt x="179705" y="63245"/>
                  </a:moveTo>
                  <a:lnTo>
                    <a:pt x="179705" y="0"/>
                  </a:lnTo>
                  <a:lnTo>
                    <a:pt x="1306068" y="0"/>
                  </a:lnTo>
                  <a:lnTo>
                    <a:pt x="1306068" y="501650"/>
                  </a:lnTo>
                  <a:lnTo>
                    <a:pt x="1270533" y="502046"/>
                  </a:lnTo>
                  <a:lnTo>
                    <a:pt x="1239535" y="502919"/>
                  </a:lnTo>
                  <a:lnTo>
                    <a:pt x="1217610" y="503793"/>
                  </a:lnTo>
                  <a:lnTo>
                    <a:pt x="1209294" y="50419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69814" y="4627625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0"/>
                  </a:moveTo>
                  <a:lnTo>
                    <a:pt x="0" y="298704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19828" y="4934711"/>
              <a:ext cx="1304925" cy="751840"/>
            </a:xfrm>
            <a:custGeom>
              <a:avLst/>
              <a:gdLst/>
              <a:ahLst/>
              <a:cxnLst/>
              <a:rect l="l" t="t" r="r" b="b"/>
              <a:pathLst>
                <a:path w="1304925" h="751839">
                  <a:moveTo>
                    <a:pt x="1123061" y="128143"/>
                  </a:moveTo>
                  <a:lnTo>
                    <a:pt x="0" y="128143"/>
                  </a:lnTo>
                  <a:lnTo>
                    <a:pt x="0" y="724344"/>
                  </a:lnTo>
                  <a:lnTo>
                    <a:pt x="62370" y="734191"/>
                  </a:lnTo>
                  <a:lnTo>
                    <a:pt x="120140" y="741640"/>
                  </a:lnTo>
                  <a:lnTo>
                    <a:pt x="173692" y="746857"/>
                  </a:lnTo>
                  <a:lnTo>
                    <a:pt x="223410" y="750004"/>
                  </a:lnTo>
                  <a:lnTo>
                    <a:pt x="269676" y="751246"/>
                  </a:lnTo>
                  <a:lnTo>
                    <a:pt x="312875" y="750748"/>
                  </a:lnTo>
                  <a:lnTo>
                    <a:pt x="353390" y="748674"/>
                  </a:lnTo>
                  <a:lnTo>
                    <a:pt x="391603" y="745187"/>
                  </a:lnTo>
                  <a:lnTo>
                    <a:pt x="462662" y="734634"/>
                  </a:lnTo>
                  <a:lnTo>
                    <a:pt x="529117" y="720403"/>
                  </a:lnTo>
                  <a:lnTo>
                    <a:pt x="660488" y="686161"/>
                  </a:lnTo>
                  <a:lnTo>
                    <a:pt x="695247" y="677354"/>
                  </a:lnTo>
                  <a:lnTo>
                    <a:pt x="769745" y="660594"/>
                  </a:lnTo>
                  <a:lnTo>
                    <a:pt x="810253" y="652969"/>
                  </a:lnTo>
                  <a:lnTo>
                    <a:pt x="853443" y="646067"/>
                  </a:lnTo>
                  <a:lnTo>
                    <a:pt x="899700" y="640052"/>
                  </a:lnTo>
                  <a:lnTo>
                    <a:pt x="949407" y="635087"/>
                  </a:lnTo>
                  <a:lnTo>
                    <a:pt x="1002947" y="631338"/>
                  </a:lnTo>
                  <a:lnTo>
                    <a:pt x="1060704" y="628968"/>
                  </a:lnTo>
                  <a:lnTo>
                    <a:pt x="1123061" y="628141"/>
                  </a:lnTo>
                  <a:lnTo>
                    <a:pt x="1123061" y="128143"/>
                  </a:lnTo>
                  <a:close/>
                </a:path>
                <a:path w="1304925" h="751839">
                  <a:moveTo>
                    <a:pt x="1207897" y="63245"/>
                  </a:moveTo>
                  <a:lnTo>
                    <a:pt x="92583" y="63245"/>
                  </a:lnTo>
                  <a:lnTo>
                    <a:pt x="92583" y="128143"/>
                  </a:lnTo>
                  <a:lnTo>
                    <a:pt x="1123061" y="128143"/>
                  </a:lnTo>
                  <a:lnTo>
                    <a:pt x="1123061" y="569976"/>
                  </a:lnTo>
                  <a:lnTo>
                    <a:pt x="1130351" y="569420"/>
                  </a:lnTo>
                  <a:lnTo>
                    <a:pt x="1149572" y="568197"/>
                  </a:lnTo>
                  <a:lnTo>
                    <a:pt x="1176746" y="566975"/>
                  </a:lnTo>
                  <a:lnTo>
                    <a:pt x="1207897" y="566419"/>
                  </a:lnTo>
                  <a:lnTo>
                    <a:pt x="1207897" y="63245"/>
                  </a:lnTo>
                  <a:close/>
                </a:path>
                <a:path w="1304925" h="751839">
                  <a:moveTo>
                    <a:pt x="1304544" y="0"/>
                  </a:moveTo>
                  <a:lnTo>
                    <a:pt x="179450" y="0"/>
                  </a:lnTo>
                  <a:lnTo>
                    <a:pt x="179450" y="63245"/>
                  </a:lnTo>
                  <a:lnTo>
                    <a:pt x="1207897" y="63245"/>
                  </a:lnTo>
                  <a:lnTo>
                    <a:pt x="1207897" y="504190"/>
                  </a:lnTo>
                  <a:lnTo>
                    <a:pt x="1238123" y="502919"/>
                  </a:lnTo>
                  <a:lnTo>
                    <a:pt x="1269083" y="502046"/>
                  </a:lnTo>
                  <a:lnTo>
                    <a:pt x="1304544" y="501650"/>
                  </a:lnTo>
                  <a:lnTo>
                    <a:pt x="1304544" y="0"/>
                  </a:lnTo>
                  <a:close/>
                </a:path>
              </a:pathLst>
            </a:custGeom>
            <a:solidFill>
              <a:srgbClr val="03A1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19828" y="4934711"/>
              <a:ext cx="1304925" cy="751840"/>
            </a:xfrm>
            <a:custGeom>
              <a:avLst/>
              <a:gdLst/>
              <a:ahLst/>
              <a:cxnLst/>
              <a:rect l="l" t="t" r="r" b="b"/>
              <a:pathLst>
                <a:path w="1304925" h="751839">
                  <a:moveTo>
                    <a:pt x="0" y="128143"/>
                  </a:moveTo>
                  <a:lnTo>
                    <a:pt x="1123061" y="128143"/>
                  </a:lnTo>
                  <a:lnTo>
                    <a:pt x="1123061" y="628141"/>
                  </a:lnTo>
                  <a:lnTo>
                    <a:pt x="1060704" y="628968"/>
                  </a:lnTo>
                  <a:lnTo>
                    <a:pt x="1002947" y="631338"/>
                  </a:lnTo>
                  <a:lnTo>
                    <a:pt x="949407" y="635087"/>
                  </a:lnTo>
                  <a:lnTo>
                    <a:pt x="899700" y="640052"/>
                  </a:lnTo>
                  <a:lnTo>
                    <a:pt x="853443" y="646067"/>
                  </a:lnTo>
                  <a:lnTo>
                    <a:pt x="810253" y="652969"/>
                  </a:lnTo>
                  <a:lnTo>
                    <a:pt x="769745" y="660594"/>
                  </a:lnTo>
                  <a:lnTo>
                    <a:pt x="731538" y="668777"/>
                  </a:lnTo>
                  <a:lnTo>
                    <a:pt x="660488" y="686161"/>
                  </a:lnTo>
                  <a:lnTo>
                    <a:pt x="594037" y="703807"/>
                  </a:lnTo>
                  <a:lnTo>
                    <a:pt x="561578" y="712319"/>
                  </a:lnTo>
                  <a:lnTo>
                    <a:pt x="496273" y="727896"/>
                  </a:lnTo>
                  <a:lnTo>
                    <a:pt x="427900" y="740453"/>
                  </a:lnTo>
                  <a:lnTo>
                    <a:pt x="353390" y="748674"/>
                  </a:lnTo>
                  <a:lnTo>
                    <a:pt x="312875" y="750748"/>
                  </a:lnTo>
                  <a:lnTo>
                    <a:pt x="269676" y="751246"/>
                  </a:lnTo>
                  <a:lnTo>
                    <a:pt x="223410" y="750004"/>
                  </a:lnTo>
                  <a:lnTo>
                    <a:pt x="173692" y="746857"/>
                  </a:lnTo>
                  <a:lnTo>
                    <a:pt x="120140" y="741640"/>
                  </a:lnTo>
                  <a:lnTo>
                    <a:pt x="62370" y="734191"/>
                  </a:lnTo>
                  <a:lnTo>
                    <a:pt x="0" y="724344"/>
                  </a:lnTo>
                  <a:lnTo>
                    <a:pt x="0" y="128143"/>
                  </a:lnTo>
                  <a:close/>
                </a:path>
                <a:path w="1304925" h="751839">
                  <a:moveTo>
                    <a:pt x="92583" y="128143"/>
                  </a:moveTo>
                  <a:lnTo>
                    <a:pt x="92583" y="63245"/>
                  </a:lnTo>
                  <a:lnTo>
                    <a:pt x="1207897" y="63245"/>
                  </a:lnTo>
                  <a:lnTo>
                    <a:pt x="1207897" y="566419"/>
                  </a:lnTo>
                  <a:lnTo>
                    <a:pt x="1176746" y="566975"/>
                  </a:lnTo>
                  <a:lnTo>
                    <a:pt x="1149572" y="568197"/>
                  </a:lnTo>
                  <a:lnTo>
                    <a:pt x="1130351" y="569420"/>
                  </a:lnTo>
                  <a:lnTo>
                    <a:pt x="1123061" y="569976"/>
                  </a:lnTo>
                </a:path>
                <a:path w="1304925" h="751839">
                  <a:moveTo>
                    <a:pt x="179450" y="63245"/>
                  </a:moveTo>
                  <a:lnTo>
                    <a:pt x="179450" y="0"/>
                  </a:lnTo>
                  <a:lnTo>
                    <a:pt x="1304544" y="0"/>
                  </a:lnTo>
                  <a:lnTo>
                    <a:pt x="1304544" y="501650"/>
                  </a:lnTo>
                  <a:lnTo>
                    <a:pt x="1269083" y="502046"/>
                  </a:lnTo>
                  <a:lnTo>
                    <a:pt x="1238123" y="502919"/>
                  </a:lnTo>
                  <a:lnTo>
                    <a:pt x="1216211" y="503793"/>
                  </a:lnTo>
                  <a:lnTo>
                    <a:pt x="1207897" y="50419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24165" y="4627625"/>
              <a:ext cx="6350" cy="294640"/>
            </a:xfrm>
            <a:custGeom>
              <a:avLst/>
              <a:gdLst/>
              <a:ahLst/>
              <a:cxnLst/>
              <a:rect l="l" t="t" r="r" b="b"/>
              <a:pathLst>
                <a:path w="6350" h="294639">
                  <a:moveTo>
                    <a:pt x="6095" y="0"/>
                  </a:moveTo>
                  <a:lnTo>
                    <a:pt x="0" y="294131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74179" y="4934711"/>
              <a:ext cx="1306195" cy="751840"/>
            </a:xfrm>
            <a:custGeom>
              <a:avLst/>
              <a:gdLst/>
              <a:ahLst/>
              <a:cxnLst/>
              <a:rect l="l" t="t" r="r" b="b"/>
              <a:pathLst>
                <a:path w="1306195" h="751839">
                  <a:moveTo>
                    <a:pt x="1124330" y="128143"/>
                  </a:moveTo>
                  <a:lnTo>
                    <a:pt x="0" y="128143"/>
                  </a:lnTo>
                  <a:lnTo>
                    <a:pt x="0" y="724344"/>
                  </a:lnTo>
                  <a:lnTo>
                    <a:pt x="62441" y="734191"/>
                  </a:lnTo>
                  <a:lnTo>
                    <a:pt x="120276" y="741640"/>
                  </a:lnTo>
                  <a:lnTo>
                    <a:pt x="173889" y="746857"/>
                  </a:lnTo>
                  <a:lnTo>
                    <a:pt x="223662" y="750004"/>
                  </a:lnTo>
                  <a:lnTo>
                    <a:pt x="269981" y="751246"/>
                  </a:lnTo>
                  <a:lnTo>
                    <a:pt x="313229" y="750748"/>
                  </a:lnTo>
                  <a:lnTo>
                    <a:pt x="353789" y="748674"/>
                  </a:lnTo>
                  <a:lnTo>
                    <a:pt x="392046" y="745187"/>
                  </a:lnTo>
                  <a:lnTo>
                    <a:pt x="463185" y="734634"/>
                  </a:lnTo>
                  <a:lnTo>
                    <a:pt x="529716" y="720403"/>
                  </a:lnTo>
                  <a:lnTo>
                    <a:pt x="661235" y="686161"/>
                  </a:lnTo>
                  <a:lnTo>
                    <a:pt x="696033" y="677354"/>
                  </a:lnTo>
                  <a:lnTo>
                    <a:pt x="770616" y="660594"/>
                  </a:lnTo>
                  <a:lnTo>
                    <a:pt x="811169" y="652969"/>
                  </a:lnTo>
                  <a:lnTo>
                    <a:pt x="854408" y="646067"/>
                  </a:lnTo>
                  <a:lnTo>
                    <a:pt x="900717" y="640052"/>
                  </a:lnTo>
                  <a:lnTo>
                    <a:pt x="950480" y="635087"/>
                  </a:lnTo>
                  <a:lnTo>
                    <a:pt x="1004081" y="631338"/>
                  </a:lnTo>
                  <a:lnTo>
                    <a:pt x="1061903" y="628968"/>
                  </a:lnTo>
                  <a:lnTo>
                    <a:pt x="1124330" y="628141"/>
                  </a:lnTo>
                  <a:lnTo>
                    <a:pt x="1124330" y="128143"/>
                  </a:lnTo>
                  <a:close/>
                </a:path>
                <a:path w="1306195" h="751839">
                  <a:moveTo>
                    <a:pt x="1209294" y="63245"/>
                  </a:moveTo>
                  <a:lnTo>
                    <a:pt x="92583" y="63245"/>
                  </a:lnTo>
                  <a:lnTo>
                    <a:pt x="92583" y="128143"/>
                  </a:lnTo>
                  <a:lnTo>
                    <a:pt x="1124330" y="128143"/>
                  </a:lnTo>
                  <a:lnTo>
                    <a:pt x="1124330" y="569976"/>
                  </a:lnTo>
                  <a:lnTo>
                    <a:pt x="1131641" y="569420"/>
                  </a:lnTo>
                  <a:lnTo>
                    <a:pt x="1150905" y="568197"/>
                  </a:lnTo>
                  <a:lnTo>
                    <a:pt x="1178123" y="566975"/>
                  </a:lnTo>
                  <a:lnTo>
                    <a:pt x="1209294" y="566419"/>
                  </a:lnTo>
                  <a:lnTo>
                    <a:pt x="1209294" y="63245"/>
                  </a:lnTo>
                  <a:close/>
                </a:path>
                <a:path w="1306195" h="751839">
                  <a:moveTo>
                    <a:pt x="1306068" y="0"/>
                  </a:moveTo>
                  <a:lnTo>
                    <a:pt x="179704" y="0"/>
                  </a:lnTo>
                  <a:lnTo>
                    <a:pt x="179704" y="63245"/>
                  </a:lnTo>
                  <a:lnTo>
                    <a:pt x="1209294" y="63245"/>
                  </a:lnTo>
                  <a:lnTo>
                    <a:pt x="1209294" y="504190"/>
                  </a:lnTo>
                  <a:lnTo>
                    <a:pt x="1239535" y="502919"/>
                  </a:lnTo>
                  <a:lnTo>
                    <a:pt x="1270533" y="502046"/>
                  </a:lnTo>
                  <a:lnTo>
                    <a:pt x="1306068" y="501650"/>
                  </a:lnTo>
                  <a:lnTo>
                    <a:pt x="1306068" y="0"/>
                  </a:lnTo>
                  <a:close/>
                </a:path>
              </a:pathLst>
            </a:custGeom>
            <a:solidFill>
              <a:srgbClr val="03A1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74179" y="4934711"/>
              <a:ext cx="1306195" cy="751840"/>
            </a:xfrm>
            <a:custGeom>
              <a:avLst/>
              <a:gdLst/>
              <a:ahLst/>
              <a:cxnLst/>
              <a:rect l="l" t="t" r="r" b="b"/>
              <a:pathLst>
                <a:path w="1306195" h="751839">
                  <a:moveTo>
                    <a:pt x="0" y="128143"/>
                  </a:moveTo>
                  <a:lnTo>
                    <a:pt x="1124330" y="128143"/>
                  </a:lnTo>
                  <a:lnTo>
                    <a:pt x="1124330" y="628141"/>
                  </a:lnTo>
                  <a:lnTo>
                    <a:pt x="1061903" y="628968"/>
                  </a:lnTo>
                  <a:lnTo>
                    <a:pt x="1004081" y="631338"/>
                  </a:lnTo>
                  <a:lnTo>
                    <a:pt x="950480" y="635087"/>
                  </a:lnTo>
                  <a:lnTo>
                    <a:pt x="900717" y="640052"/>
                  </a:lnTo>
                  <a:lnTo>
                    <a:pt x="854408" y="646067"/>
                  </a:lnTo>
                  <a:lnTo>
                    <a:pt x="811169" y="652969"/>
                  </a:lnTo>
                  <a:lnTo>
                    <a:pt x="770616" y="660594"/>
                  </a:lnTo>
                  <a:lnTo>
                    <a:pt x="732365" y="668777"/>
                  </a:lnTo>
                  <a:lnTo>
                    <a:pt x="661235" y="686161"/>
                  </a:lnTo>
                  <a:lnTo>
                    <a:pt x="594709" y="703807"/>
                  </a:lnTo>
                  <a:lnTo>
                    <a:pt x="562213" y="712319"/>
                  </a:lnTo>
                  <a:lnTo>
                    <a:pt x="496834" y="727896"/>
                  </a:lnTo>
                  <a:lnTo>
                    <a:pt x="428384" y="740453"/>
                  </a:lnTo>
                  <a:lnTo>
                    <a:pt x="353789" y="748674"/>
                  </a:lnTo>
                  <a:lnTo>
                    <a:pt x="313229" y="750748"/>
                  </a:lnTo>
                  <a:lnTo>
                    <a:pt x="269981" y="751246"/>
                  </a:lnTo>
                  <a:lnTo>
                    <a:pt x="223662" y="750004"/>
                  </a:lnTo>
                  <a:lnTo>
                    <a:pt x="173889" y="746857"/>
                  </a:lnTo>
                  <a:lnTo>
                    <a:pt x="120276" y="741640"/>
                  </a:lnTo>
                  <a:lnTo>
                    <a:pt x="62441" y="734191"/>
                  </a:lnTo>
                  <a:lnTo>
                    <a:pt x="0" y="724344"/>
                  </a:lnTo>
                  <a:lnTo>
                    <a:pt x="0" y="128143"/>
                  </a:lnTo>
                  <a:close/>
                </a:path>
                <a:path w="1306195" h="751839">
                  <a:moveTo>
                    <a:pt x="92583" y="128143"/>
                  </a:moveTo>
                  <a:lnTo>
                    <a:pt x="92583" y="63245"/>
                  </a:lnTo>
                  <a:lnTo>
                    <a:pt x="1209294" y="63245"/>
                  </a:lnTo>
                  <a:lnTo>
                    <a:pt x="1209294" y="566419"/>
                  </a:lnTo>
                  <a:lnTo>
                    <a:pt x="1178123" y="566975"/>
                  </a:lnTo>
                  <a:lnTo>
                    <a:pt x="1150905" y="568197"/>
                  </a:lnTo>
                  <a:lnTo>
                    <a:pt x="1131641" y="569420"/>
                  </a:lnTo>
                  <a:lnTo>
                    <a:pt x="1124330" y="569976"/>
                  </a:lnTo>
                </a:path>
                <a:path w="1306195" h="751839">
                  <a:moveTo>
                    <a:pt x="179704" y="63245"/>
                  </a:moveTo>
                  <a:lnTo>
                    <a:pt x="179704" y="0"/>
                  </a:lnTo>
                  <a:lnTo>
                    <a:pt x="1306068" y="0"/>
                  </a:lnTo>
                  <a:lnTo>
                    <a:pt x="1306068" y="501650"/>
                  </a:lnTo>
                  <a:lnTo>
                    <a:pt x="1270533" y="502046"/>
                  </a:lnTo>
                  <a:lnTo>
                    <a:pt x="1239535" y="502919"/>
                  </a:lnTo>
                  <a:lnTo>
                    <a:pt x="1217610" y="503793"/>
                  </a:lnTo>
                  <a:lnTo>
                    <a:pt x="1209294" y="50419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71194" y="3719321"/>
              <a:ext cx="6274435" cy="0"/>
            </a:xfrm>
            <a:custGeom>
              <a:avLst/>
              <a:gdLst/>
              <a:ahLst/>
              <a:cxnLst/>
              <a:rect l="l" t="t" r="r" b="b"/>
              <a:pathLst>
                <a:path w="6274434">
                  <a:moveTo>
                    <a:pt x="0" y="0"/>
                  </a:moveTo>
                  <a:lnTo>
                    <a:pt x="6274308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169922" y="5706567"/>
            <a:ext cx="131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/>
                <a:cs typeface="Calibri"/>
              </a:rPr>
              <a:t>All</a:t>
            </a:r>
            <a:r>
              <a:rPr sz="1800" i="1" spc="-6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server-side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0" dirty="0">
                <a:latin typeface="Calibri"/>
                <a:cs typeface="Calibri"/>
              </a:rPr>
              <a:t>.class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files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44644" y="5706567"/>
            <a:ext cx="1134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alibri"/>
                <a:cs typeface="Calibri"/>
              </a:rPr>
              <a:t>Library 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Archive</a:t>
            </a:r>
            <a:r>
              <a:rPr sz="1800" i="1" spc="-8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files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99326" y="5706567"/>
            <a:ext cx="1097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/>
                <a:cs typeface="Calibri"/>
              </a:rPr>
              <a:t>All</a:t>
            </a:r>
            <a:r>
              <a:rPr sz="1800" i="1" spc="-40" dirty="0">
                <a:latin typeface="Calibri"/>
                <a:cs typeface="Calibri"/>
              </a:rPr>
              <a:t> </a:t>
            </a:r>
            <a:r>
              <a:rPr sz="1800" i="1" spc="-20" dirty="0">
                <a:latin typeface="Calibri"/>
                <a:cs typeface="Calibri"/>
              </a:rPr>
              <a:t>.tag</a:t>
            </a:r>
            <a:r>
              <a:rPr sz="1800" i="1" spc="-5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files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53759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Times New Roman" pitchFamily="18" charset="0"/>
                <a:cs typeface="Times New Roman" pitchFamily="18" charset="0"/>
              </a:rPr>
              <a:t>Demo for a</a:t>
            </a:r>
            <a:r>
              <a:rPr sz="3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Simple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Servlet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68653"/>
            <a:ext cx="80302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simple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HTTP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Servlet that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displays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Welcome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message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web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535039"/>
            <a:ext cx="3625215" cy="13423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670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Arial"/>
                <a:cs typeface="Arial"/>
              </a:rPr>
              <a:t>Files required: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WelcomeServlet.java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web.xml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76627" y="2052827"/>
            <a:ext cx="5038725" cy="2066925"/>
            <a:chOff x="1976627" y="2052827"/>
            <a:chExt cx="5038725" cy="20669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4554" y="2257446"/>
              <a:ext cx="4505701" cy="161046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81199" y="2057399"/>
              <a:ext cx="5029200" cy="2057400"/>
            </a:xfrm>
            <a:custGeom>
              <a:avLst/>
              <a:gdLst/>
              <a:ahLst/>
              <a:cxnLst/>
              <a:rect l="l" t="t" r="r" b="b"/>
              <a:pathLst>
                <a:path w="5029200" h="2057400">
                  <a:moveTo>
                    <a:pt x="0" y="2057400"/>
                  </a:moveTo>
                  <a:lnTo>
                    <a:pt x="5029200" y="2057400"/>
                  </a:lnTo>
                  <a:lnTo>
                    <a:pt x="5029200" y="0"/>
                  </a:lnTo>
                  <a:lnTo>
                    <a:pt x="0" y="0"/>
                  </a:lnTo>
                  <a:lnTo>
                    <a:pt x="0" y="2057400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047"/>
            <a:ext cx="727011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0" dirty="0">
                <a:latin typeface="Times New Roman" pitchFamily="18" charset="0"/>
                <a:cs typeface="Times New Roman" pitchFamily="18" charset="0"/>
              </a:rPr>
              <a:t>Demo</a:t>
            </a:r>
            <a:r>
              <a:rPr sz="3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Simple</a:t>
            </a:r>
            <a:r>
              <a:rPr sz="36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sz="36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(Contd.).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6988811" y="6356351"/>
            <a:ext cx="20574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1" y="1092453"/>
            <a:ext cx="72491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 HTTP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Servlet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displays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Welcome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88288" y="1824227"/>
            <a:ext cx="7553325" cy="4657725"/>
            <a:chOff x="757427" y="1824227"/>
            <a:chExt cx="7553325" cy="4657725"/>
          </a:xfrm>
        </p:grpSpPr>
        <p:sp>
          <p:nvSpPr>
            <p:cNvPr id="5" name="object 5"/>
            <p:cNvSpPr/>
            <p:nvPr/>
          </p:nvSpPr>
          <p:spPr>
            <a:xfrm>
              <a:off x="761999" y="1828799"/>
              <a:ext cx="7543800" cy="4648200"/>
            </a:xfrm>
            <a:custGeom>
              <a:avLst/>
              <a:gdLst/>
              <a:ahLst/>
              <a:cxnLst/>
              <a:rect l="l" t="t" r="r" b="b"/>
              <a:pathLst>
                <a:path w="7543800" h="4648200">
                  <a:moveTo>
                    <a:pt x="7543800" y="0"/>
                  </a:moveTo>
                  <a:lnTo>
                    <a:pt x="0" y="0"/>
                  </a:lnTo>
                  <a:lnTo>
                    <a:pt x="0" y="4648200"/>
                  </a:lnTo>
                  <a:lnTo>
                    <a:pt x="7543800" y="4648200"/>
                  </a:lnTo>
                  <a:lnTo>
                    <a:pt x="7543800" y="0"/>
                  </a:lnTo>
                  <a:close/>
                </a:path>
              </a:pathLst>
            </a:custGeom>
            <a:solidFill>
              <a:srgbClr val="FFFFCC">
                <a:alpha val="5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999" y="1828799"/>
              <a:ext cx="7543800" cy="4648200"/>
            </a:xfrm>
            <a:custGeom>
              <a:avLst/>
              <a:gdLst/>
              <a:ahLst/>
              <a:cxnLst/>
              <a:rect l="l" t="t" r="r" b="b"/>
              <a:pathLst>
                <a:path w="7543800" h="4648200">
                  <a:moveTo>
                    <a:pt x="0" y="4648200"/>
                  </a:moveTo>
                  <a:lnTo>
                    <a:pt x="7543800" y="4648200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4648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71905" y="1934082"/>
            <a:ext cx="6614795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7548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import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java.io.*; </a:t>
            </a:r>
            <a:r>
              <a:rPr sz="1600" spc="-5" dirty="0">
                <a:latin typeface="Calibri"/>
                <a:cs typeface="Calibri"/>
              </a:rPr>
              <a:t> import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javax.servlet.*;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import</a:t>
            </a:r>
            <a:r>
              <a:rPr sz="1600" spc="-10" dirty="0">
                <a:latin typeface="Calibri"/>
                <a:cs typeface="Calibri"/>
              </a:rPr>
              <a:t> javax.servlet.http.*;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public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WelcomeServlet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extends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HttpServlet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972185" marR="780415" indent="-73025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public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void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doGet(HttpServletRequest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req,HttpServletResponse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res)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throws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ServletException,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IOException</a:t>
            </a:r>
            <a:r>
              <a:rPr sz="1600" spc="-5" dirty="0">
                <a:latin typeface="Calibri"/>
                <a:cs typeface="Calibri"/>
              </a:rPr>
              <a:t> {</a:t>
            </a:r>
            <a:endParaRPr sz="1600">
              <a:latin typeface="Calibri"/>
              <a:cs typeface="Calibri"/>
            </a:endParaRPr>
          </a:p>
          <a:p>
            <a:pPr marL="472440">
              <a:lnSpc>
                <a:spcPct val="100000"/>
              </a:lnSpc>
              <a:tabLst>
                <a:tab pos="3328670" algn="l"/>
              </a:tabLst>
            </a:pPr>
            <a:r>
              <a:rPr sz="1600" spc="-10" dirty="0">
                <a:latin typeface="Calibri"/>
                <a:cs typeface="Calibri"/>
              </a:rPr>
              <a:t>res.setContentType("text/html");	</a:t>
            </a:r>
            <a:r>
              <a:rPr sz="1600" b="1" spc="-5" dirty="0">
                <a:latin typeface="Calibri"/>
                <a:cs typeface="Calibri"/>
              </a:rPr>
              <a:t>//</a:t>
            </a:r>
            <a:r>
              <a:rPr sz="1600" b="1" spc="-10" dirty="0">
                <a:latin typeface="Calibri"/>
                <a:cs typeface="Calibri"/>
              </a:rPr>
              <a:t> set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header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field</a:t>
            </a:r>
            <a:r>
              <a:rPr sz="1600" b="1" spc="-15" dirty="0">
                <a:latin typeface="Calibri"/>
                <a:cs typeface="Calibri"/>
              </a:rPr>
              <a:t> first</a:t>
            </a:r>
            <a:endParaRPr sz="1600">
              <a:latin typeface="Calibri"/>
              <a:cs typeface="Calibri"/>
            </a:endParaRPr>
          </a:p>
          <a:p>
            <a:pPr marL="472440" marR="508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PrintWriter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pw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res.getWriter();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//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then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get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writer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&amp;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write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response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data </a:t>
            </a:r>
            <a:r>
              <a:rPr sz="1600" b="1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pw.println("&lt;HTML&gt;"); </a:t>
            </a:r>
            <a:r>
              <a:rPr sz="1600" spc="-10" dirty="0">
                <a:latin typeface="Calibri"/>
                <a:cs typeface="Calibri"/>
              </a:rPr>
              <a:t> pw.println("&lt;HEAD&gt;&lt;TITLE&gt;Welcome&lt;/TITLE&gt;&lt;/HEAD&gt;");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pw.println("&lt;BODY&gt;");</a:t>
            </a:r>
            <a:endParaRPr sz="1600">
              <a:latin typeface="Calibri"/>
              <a:cs typeface="Calibri"/>
            </a:endParaRPr>
          </a:p>
          <a:p>
            <a:pPr marL="472440" marR="17526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pw.println("&lt;H3&gt;”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“Welcome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Java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Servlet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Technology!!”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"&lt;/H3&gt;");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pw.println("&lt;/BODY&gt;");</a:t>
            </a:r>
            <a:endParaRPr sz="1600">
              <a:latin typeface="Calibri"/>
              <a:cs typeface="Calibri"/>
            </a:endParaRPr>
          </a:p>
          <a:p>
            <a:pPr marL="472440" marR="3543300">
              <a:lnSpc>
                <a:spcPct val="100000"/>
              </a:lnSpc>
              <a:spcBef>
                <a:spcPts val="5"/>
              </a:spcBef>
              <a:tabLst>
                <a:tab pos="1497965" algn="l"/>
              </a:tabLst>
            </a:pPr>
            <a:r>
              <a:rPr sz="1600" spc="-15" dirty="0">
                <a:latin typeface="Calibri"/>
                <a:cs typeface="Calibri"/>
              </a:rPr>
              <a:t>pw.println("&lt;/HTML&gt;");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pw.close();	</a:t>
            </a:r>
            <a:r>
              <a:rPr sz="1600" b="1" spc="-10" dirty="0">
                <a:latin typeface="Calibri"/>
                <a:cs typeface="Calibri"/>
              </a:rPr>
              <a:t>//closes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 </a:t>
            </a:r>
            <a:r>
              <a:rPr sz="1600" b="1" spc="-15" dirty="0">
                <a:latin typeface="Calibri"/>
                <a:cs typeface="Calibri"/>
              </a:rPr>
              <a:t>writer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190" y="175005"/>
            <a:ext cx="808926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Deployment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Descriptor</a:t>
            </a:r>
            <a:r>
              <a:rPr sz="24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web.xml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705600" y="6324600"/>
            <a:ext cx="20574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9790" y="1025166"/>
            <a:ext cx="7937500" cy="24771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625"/>
              </a:spcBef>
              <a:buChar char="•"/>
              <a:tabLst>
                <a:tab pos="243840" algn="l"/>
                <a:tab pos="244475" algn="l"/>
              </a:tabLst>
            </a:pPr>
            <a:r>
              <a:rPr sz="2200" spc="-5" dirty="0">
                <a:latin typeface="Arial"/>
                <a:cs typeface="Arial"/>
              </a:rPr>
              <a:t>An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XML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file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web.xml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deployment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descriptor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that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describes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mapping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URIs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application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resources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initialization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parameters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security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constraints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registration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listeners and</a:t>
            </a:r>
            <a:r>
              <a:rPr sz="2200" dirty="0">
                <a:latin typeface="Arial"/>
                <a:cs typeface="Arial"/>
              </a:rPr>
              <a:t> filters</a:t>
            </a:r>
            <a:endParaRPr sz="22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80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Arial"/>
                <a:cs typeface="Arial"/>
              </a:rPr>
              <a:t>Example: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web.xml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9250" y="3810000"/>
            <a:ext cx="5791200" cy="2743200"/>
          </a:xfrm>
          <a:prstGeom prst="rect">
            <a:avLst/>
          </a:prstGeom>
          <a:solidFill>
            <a:srgbClr val="FFFFCC">
              <a:alpha val="61959"/>
            </a:srgbClr>
          </a:solidFill>
          <a:ln w="9144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latin typeface="Calibri"/>
                <a:cs typeface="Calibri"/>
              </a:rPr>
              <a:t>&lt;web-app&gt;</a:t>
            </a:r>
            <a:endParaRPr sz="1600">
              <a:latin typeface="Calibri"/>
              <a:cs typeface="Calibri"/>
            </a:endParaRPr>
          </a:p>
          <a:p>
            <a:pPr marL="54864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&lt;display-name&gt;A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Small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Web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Application&lt;/display-name&gt;</a:t>
            </a:r>
            <a:endParaRPr sz="1600">
              <a:latin typeface="Calibri"/>
              <a:cs typeface="Calibri"/>
            </a:endParaRPr>
          </a:p>
          <a:p>
            <a:pPr marL="5486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&lt;servlet&gt;</a:t>
            </a:r>
            <a:endParaRPr sz="1600">
              <a:latin typeface="Calibri"/>
              <a:cs typeface="Calibri"/>
            </a:endParaRPr>
          </a:p>
          <a:p>
            <a:pPr marL="100584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&lt;servlet-name&gt;MyFirstServlet&lt;/servlet-name&gt;</a:t>
            </a:r>
            <a:endParaRPr sz="1600">
              <a:latin typeface="Calibri"/>
              <a:cs typeface="Calibri"/>
            </a:endParaRPr>
          </a:p>
          <a:p>
            <a:pPr marL="100584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&lt;servlet-class&gt;WelcomeServlet&lt;/servlet-class&gt;</a:t>
            </a:r>
            <a:endParaRPr sz="1600">
              <a:latin typeface="Calibri"/>
              <a:cs typeface="Calibri"/>
            </a:endParaRPr>
          </a:p>
          <a:p>
            <a:pPr marL="54864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&lt;/servlet&gt;</a:t>
            </a:r>
            <a:endParaRPr sz="1600">
              <a:latin typeface="Calibri"/>
              <a:cs typeface="Calibri"/>
            </a:endParaRPr>
          </a:p>
          <a:p>
            <a:pPr marL="54864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&lt;servlet-mapping&gt;</a:t>
            </a:r>
            <a:endParaRPr sz="1600">
              <a:latin typeface="Calibri"/>
              <a:cs typeface="Calibri"/>
            </a:endParaRPr>
          </a:p>
          <a:p>
            <a:pPr marL="100584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&lt;servlet-name&gt;MyFirstServlet&lt;/servlet-name&gt;</a:t>
            </a:r>
            <a:endParaRPr sz="1600">
              <a:latin typeface="Calibri"/>
              <a:cs typeface="Calibri"/>
            </a:endParaRPr>
          </a:p>
          <a:p>
            <a:pPr marL="100584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&lt;url-pattern&gt;/welcome.msg&lt;/url-pattern&gt;</a:t>
            </a:r>
            <a:endParaRPr sz="1600">
              <a:latin typeface="Calibri"/>
              <a:cs typeface="Calibri"/>
            </a:endParaRPr>
          </a:p>
          <a:p>
            <a:pPr marL="54864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&lt;/servlet-mapping&gt;</a:t>
            </a:r>
            <a:endParaRPr sz="16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&lt;/web-app&gt;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28600"/>
            <a:ext cx="306197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25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sz="36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Container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25166"/>
            <a:ext cx="8074025" cy="190309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spc="-15" dirty="0">
                <a:latin typeface="Arial"/>
                <a:cs typeface="Arial"/>
              </a:rPr>
              <a:t>Web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components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their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container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run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J2EE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server</a:t>
            </a:r>
            <a:endParaRPr sz="22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25"/>
              </a:spcBef>
              <a:buChar char="•"/>
              <a:tabLst>
                <a:tab pos="243840" algn="l"/>
                <a:tab pos="244475" algn="l"/>
                <a:tab pos="1480185" algn="l"/>
                <a:tab pos="2827655" algn="l"/>
                <a:tab pos="4514850" algn="l"/>
                <a:tab pos="4990465" algn="l"/>
                <a:tab pos="6103620" algn="l"/>
                <a:tab pos="6718934" algn="l"/>
                <a:tab pos="7520940" algn="l"/>
                <a:tab pos="7901940" algn="l"/>
              </a:tabLst>
            </a:pPr>
            <a:r>
              <a:rPr sz="2200" spc="-5" dirty="0">
                <a:latin typeface="Arial"/>
                <a:cs typeface="Arial"/>
              </a:rPr>
              <a:t>Provides	ex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cution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environm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nt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for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servlets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and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JSPs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web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application</a:t>
            </a:r>
            <a:endParaRPr sz="22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30"/>
              </a:spcBef>
              <a:buChar char="•"/>
              <a:tabLst>
                <a:tab pos="243840" algn="l"/>
                <a:tab pos="244475" algn="l"/>
              </a:tabLst>
            </a:pPr>
            <a:r>
              <a:rPr sz="2200" dirty="0">
                <a:latin typeface="Arial"/>
                <a:cs typeface="Arial"/>
              </a:rPr>
              <a:t>Manages</a:t>
            </a:r>
            <a:r>
              <a:rPr sz="2200" spc="2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execution</a:t>
            </a:r>
            <a:r>
              <a:rPr sz="2200" spc="3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3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JSP</a:t>
            </a:r>
            <a:r>
              <a:rPr sz="2200" spc="254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</a:t>
            </a:r>
            <a:r>
              <a:rPr sz="2200" spc="2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servlet</a:t>
            </a:r>
            <a:r>
              <a:rPr sz="2200" spc="2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components</a:t>
            </a:r>
            <a:r>
              <a:rPr sz="2200" spc="3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</a:t>
            </a:r>
            <a:r>
              <a:rPr sz="2200" spc="2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J2EE</a:t>
            </a:r>
            <a:endParaRPr sz="22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applications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2977" y="3090545"/>
            <a:ext cx="3987437" cy="243966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25598" y="5702604"/>
            <a:ext cx="3461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Fig: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J2EE </a:t>
            </a:r>
            <a:r>
              <a:rPr sz="1800" spc="-5" dirty="0">
                <a:latin typeface="Calibri"/>
                <a:cs typeface="Calibri"/>
              </a:rPr>
              <a:t>Server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Types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79" y="760476"/>
            <a:ext cx="365760" cy="26034"/>
          </a:xfrm>
          <a:custGeom>
            <a:avLst/>
            <a:gdLst/>
            <a:ahLst/>
            <a:cxnLst/>
            <a:rect l="l" t="t" r="r" b="b"/>
            <a:pathLst>
              <a:path w="365759" h="26034">
                <a:moveTo>
                  <a:pt x="365760" y="0"/>
                </a:moveTo>
                <a:lnTo>
                  <a:pt x="0" y="0"/>
                </a:lnTo>
                <a:lnTo>
                  <a:pt x="0" y="25908"/>
                </a:lnTo>
                <a:lnTo>
                  <a:pt x="365760" y="25908"/>
                </a:lnTo>
                <a:lnTo>
                  <a:pt x="365760" y="0"/>
                </a:lnTo>
                <a:close/>
              </a:path>
            </a:pathLst>
          </a:custGeom>
          <a:solidFill>
            <a:srgbClr val="E32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7280" y="760476"/>
            <a:ext cx="365760" cy="26034"/>
          </a:xfrm>
          <a:custGeom>
            <a:avLst/>
            <a:gdLst/>
            <a:ahLst/>
            <a:cxnLst/>
            <a:rect l="l" t="t" r="r" b="b"/>
            <a:pathLst>
              <a:path w="365759" h="26034">
                <a:moveTo>
                  <a:pt x="365759" y="0"/>
                </a:moveTo>
                <a:lnTo>
                  <a:pt x="0" y="0"/>
                </a:lnTo>
                <a:lnTo>
                  <a:pt x="0" y="25908"/>
                </a:lnTo>
                <a:lnTo>
                  <a:pt x="365759" y="25908"/>
                </a:lnTo>
                <a:lnTo>
                  <a:pt x="365759" y="0"/>
                </a:lnTo>
                <a:close/>
              </a:path>
            </a:pathLst>
          </a:custGeom>
          <a:solidFill>
            <a:srgbClr val="EB69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011679" y="760476"/>
            <a:ext cx="914400" cy="26034"/>
            <a:chOff x="2011679" y="760476"/>
            <a:chExt cx="914400" cy="26034"/>
          </a:xfrm>
        </p:grpSpPr>
        <p:sp>
          <p:nvSpPr>
            <p:cNvPr id="5" name="object 5"/>
            <p:cNvSpPr/>
            <p:nvPr/>
          </p:nvSpPr>
          <p:spPr>
            <a:xfrm>
              <a:off x="2011679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60" h="26034">
                  <a:moveTo>
                    <a:pt x="365760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60" y="25908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F49C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77439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60" h="26034">
                  <a:moveTo>
                    <a:pt x="365760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60" y="25908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F8A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60319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60" h="26034">
                  <a:moveTo>
                    <a:pt x="365760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60" y="25908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FAB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486400" y="760476"/>
            <a:ext cx="3657600" cy="26034"/>
            <a:chOff x="5486400" y="760476"/>
            <a:chExt cx="3657600" cy="26034"/>
          </a:xfrm>
        </p:grpSpPr>
        <p:sp>
          <p:nvSpPr>
            <p:cNvPr id="9" name="object 9"/>
            <p:cNvSpPr/>
            <p:nvPr/>
          </p:nvSpPr>
          <p:spPr>
            <a:xfrm>
              <a:off x="5486400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60" h="26034">
                  <a:moveTo>
                    <a:pt x="365760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60" y="25908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4C3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69279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60" h="26034">
                  <a:moveTo>
                    <a:pt x="365760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60" y="25908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CCC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35040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60" h="26034">
                  <a:moveTo>
                    <a:pt x="365760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60" y="25908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A2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17919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59" h="26034">
                  <a:moveTo>
                    <a:pt x="36575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59" y="25908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8BB1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83680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59" h="26034">
                  <a:moveTo>
                    <a:pt x="36575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59" y="25908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51A7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66560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59" h="26034">
                  <a:moveTo>
                    <a:pt x="36575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59" y="25908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1DA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32320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59" h="26034">
                  <a:moveTo>
                    <a:pt x="36575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59" y="25908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0097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15200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59" h="26034">
                  <a:moveTo>
                    <a:pt x="36575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59" y="25908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008B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80960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59" h="26034">
                  <a:moveTo>
                    <a:pt x="36575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59" y="25908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007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63839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59" h="26034">
                  <a:moveTo>
                    <a:pt x="36575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59" y="25908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0062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29600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59" h="26034">
                  <a:moveTo>
                    <a:pt x="36575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59" y="25908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2D4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12479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59" h="26034">
                  <a:moveTo>
                    <a:pt x="36575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59" y="25908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303D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78240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59" h="26034">
                  <a:moveTo>
                    <a:pt x="36575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59" y="25908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353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61120" y="760476"/>
              <a:ext cx="182880" cy="26034"/>
            </a:xfrm>
            <a:custGeom>
              <a:avLst/>
              <a:gdLst/>
              <a:ahLst/>
              <a:cxnLst/>
              <a:rect l="l" t="t" r="r" b="b"/>
              <a:pathLst>
                <a:path w="182879" h="26034">
                  <a:moveTo>
                    <a:pt x="18287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182879" y="25908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393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91033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2105" algn="l"/>
                <a:tab pos="5798185" algn="l"/>
                <a:tab pos="6346825" algn="l"/>
                <a:tab pos="6895465" algn="l"/>
                <a:tab pos="7444105" algn="l"/>
                <a:tab pos="7992745" algn="l"/>
                <a:tab pos="8541385" algn="l"/>
                <a:tab pos="9090025" algn="l"/>
              </a:tabLst>
            </a:pPr>
            <a:r>
              <a:rPr sz="3600" u="heavy" spc="-5" dirty="0">
                <a:uFill>
                  <a:solidFill>
                    <a:srgbClr val="E21E23"/>
                  </a:solidFill>
                </a:uFill>
                <a:latin typeface="Times New Roman" pitchFamily="18" charset="0"/>
                <a:cs typeface="Times New Roman" pitchFamily="18" charset="0"/>
              </a:rPr>
              <a:t> 	</a:t>
            </a:r>
            <a:r>
              <a:rPr sz="3600" u="heavy" spc="45" dirty="0">
                <a:uFill>
                  <a:solidFill>
                    <a:srgbClr val="E21E23"/>
                  </a:solidFill>
                </a:uFill>
                <a:latin typeface="Times New Roman" pitchFamily="18" charset="0"/>
                <a:cs typeface="Times New Roman" pitchFamily="18" charset="0"/>
              </a:rPr>
              <a:t>Role</a:t>
            </a:r>
            <a:r>
              <a:rPr sz="3600" u="heavy" spc="-210" dirty="0">
                <a:uFill>
                  <a:solidFill>
                    <a:srgbClr val="E21E23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u="heavy" spc="-5" dirty="0">
                <a:uFill>
                  <a:solidFill>
                    <a:srgbClr val="E21E23"/>
                  </a:solidFill>
                </a:u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u="heavy" spc="-5" dirty="0">
                <a:uFill>
                  <a:solidFill>
                    <a:srgbClr val="F08717"/>
                  </a:solidFill>
                </a:u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600" u="heavy" spc="-20" dirty="0">
                <a:uFill>
                  <a:solidFill>
                    <a:srgbClr val="F6A607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u="heavy" spc="-180" dirty="0">
                <a:uFill>
                  <a:solidFill>
                    <a:srgbClr val="F6A607"/>
                  </a:solidFill>
                </a:u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600" spc="-18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u="heavy" spc="-180" dirty="0">
                <a:uFill>
                  <a:solidFill>
                    <a:srgbClr val="FABA00"/>
                  </a:solidFill>
                </a:u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3600" u="heavy" spc="440" dirty="0">
                <a:uFill>
                  <a:solidFill>
                    <a:srgbClr val="FABA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u="heavy" dirty="0">
                <a:uFill>
                  <a:solidFill>
                    <a:srgbClr val="FBC000"/>
                  </a:solidFill>
                </a:uFill>
                <a:latin typeface="Times New Roman" pitchFamily="18" charset="0"/>
                <a:cs typeface="Times New Roman" pitchFamily="18" charset="0"/>
              </a:rPr>
              <a:t>Containe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3600" spc="-4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u="heavy" spc="-5" dirty="0">
                <a:uFill>
                  <a:solidFill>
                    <a:srgbClr val="B8BB2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u="heavy" dirty="0">
                <a:uFill>
                  <a:solidFill>
                    <a:srgbClr val="B8BB20"/>
                  </a:solidFill>
                </a:u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3600" spc="-4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u="heavy" spc="-5" dirty="0">
                <a:uFill>
                  <a:solidFill>
                    <a:srgbClr val="70AC36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u="heavy" dirty="0">
                <a:uFill>
                  <a:solidFill>
                    <a:srgbClr val="70AC36"/>
                  </a:solidFill>
                </a:u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3600" spc="-4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u="heavy" spc="-5" dirty="0">
                <a:uFill>
                  <a:solidFill>
                    <a:srgbClr val="009D43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u="heavy" dirty="0">
                <a:uFill>
                  <a:solidFill>
                    <a:srgbClr val="009D43"/>
                  </a:solidFill>
                </a:u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3600" spc="-4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u="heavy" spc="-5" dirty="0">
                <a:uFill>
                  <a:solidFill>
                    <a:srgbClr val="008068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u="heavy" dirty="0">
                <a:uFill>
                  <a:solidFill>
                    <a:srgbClr val="008068"/>
                  </a:solidFill>
                </a:u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3600" spc="-4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u="heavy" spc="-5" dirty="0">
                <a:uFill>
                  <a:solidFill>
                    <a:srgbClr val="175284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u="heavy" dirty="0">
                <a:uFill>
                  <a:solidFill>
                    <a:srgbClr val="175284"/>
                  </a:solidFill>
                </a:u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3600" spc="-4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u="heavy" spc="-5" dirty="0">
                <a:uFill>
                  <a:solidFill>
                    <a:srgbClr val="333A85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u="heavy" dirty="0">
                <a:uFill>
                  <a:solidFill>
                    <a:srgbClr val="333A85"/>
                  </a:solidFill>
                </a:u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19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35940" y="943583"/>
            <a:ext cx="8151495" cy="493458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384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Arial"/>
                <a:cs typeface="Arial"/>
              </a:rPr>
              <a:t>Communication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Support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Provides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easy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talk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web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1610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Arial"/>
                <a:cs typeface="Arial"/>
              </a:rPr>
              <a:t>Lifecycle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Controls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lifecycle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servlets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160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Arial"/>
                <a:cs typeface="Arial"/>
              </a:rPr>
              <a:t>Multithreading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Support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5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Automatically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creates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new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thread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every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request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receives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1570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Arial"/>
                <a:cs typeface="Arial"/>
              </a:rPr>
              <a:t>Declarative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Security</a:t>
            </a:r>
            <a:endParaRPr sz="2400">
              <a:latin typeface="Arial"/>
              <a:cs typeface="Arial"/>
            </a:endParaRPr>
          </a:p>
          <a:p>
            <a:pPr marL="756285" marR="6985" lvl="1" indent="-287020">
              <a:lnSpc>
                <a:spcPts val="2160"/>
              </a:lnSpc>
              <a:spcBef>
                <a:spcPts val="52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Enables</a:t>
            </a:r>
            <a:r>
              <a:rPr sz="2000" spc="3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3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configure</a:t>
            </a:r>
            <a:r>
              <a:rPr sz="2000" spc="3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security</a:t>
            </a:r>
            <a:r>
              <a:rPr sz="2000" spc="3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3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3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XML</a:t>
            </a:r>
            <a:r>
              <a:rPr sz="2000" spc="2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deployment</a:t>
            </a:r>
            <a:r>
              <a:rPr sz="2000" spc="3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descriptor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thereby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avoiding hard-coding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servlet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157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Arial"/>
                <a:cs typeface="Arial"/>
              </a:rPr>
              <a:t>JSP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Support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Does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JSP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8580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How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handles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sz="24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requests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016254"/>
            <a:ext cx="8301355" cy="5323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95"/>
              </a:spcBef>
              <a:buChar char="•"/>
              <a:tabLst>
                <a:tab pos="243840" algn="l"/>
                <a:tab pos="244475" algn="l"/>
              </a:tabLst>
            </a:pPr>
            <a:r>
              <a:rPr sz="2200" spc="-5" dirty="0">
                <a:latin typeface="Arial"/>
                <a:cs typeface="Arial"/>
              </a:rPr>
              <a:t>Container</a:t>
            </a:r>
            <a:r>
              <a:rPr sz="2200" spc="1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creates</a:t>
            </a:r>
            <a:r>
              <a:rPr sz="2200" spc="1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2</a:t>
            </a:r>
            <a:r>
              <a:rPr sz="2200" spc="1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objects</a:t>
            </a:r>
            <a:r>
              <a:rPr sz="2200" spc="1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spc="1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receiving</a:t>
            </a:r>
            <a:r>
              <a:rPr sz="2200" spc="1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1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request</a:t>
            </a:r>
            <a:r>
              <a:rPr sz="2200" spc="1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</a:t>
            </a:r>
            <a:r>
              <a:rPr sz="2200" spc="1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1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servlet:</a:t>
            </a:r>
            <a:endParaRPr sz="22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tabLst>
                <a:tab pos="2824480" algn="l"/>
                <a:tab pos="3446779" algn="l"/>
              </a:tabLst>
            </a:pPr>
            <a:r>
              <a:rPr sz="2200" spc="-5" dirty="0">
                <a:latin typeface="Arial"/>
                <a:cs typeface="Arial"/>
              </a:rPr>
              <a:t>HttpServletRequest	and	HttpServletResponse</a:t>
            </a:r>
            <a:endParaRPr sz="22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30"/>
              </a:spcBef>
              <a:buChar char="•"/>
              <a:tabLst>
                <a:tab pos="243840" algn="l"/>
                <a:tab pos="244475" algn="l"/>
              </a:tabLst>
            </a:pPr>
            <a:r>
              <a:rPr sz="2200" spc="-5" dirty="0">
                <a:latin typeface="Arial"/>
                <a:cs typeface="Arial"/>
              </a:rPr>
              <a:t>Finds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right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servlet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based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URL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request</a:t>
            </a:r>
            <a:endParaRPr sz="22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30"/>
              </a:spcBef>
              <a:buChar char="•"/>
              <a:tabLst>
                <a:tab pos="243840" algn="l"/>
                <a:tab pos="244475" algn="l"/>
              </a:tabLst>
            </a:pPr>
            <a:r>
              <a:rPr sz="2200" spc="-5" dirty="0">
                <a:latin typeface="Arial"/>
                <a:cs typeface="Arial"/>
              </a:rPr>
              <a:t>Creates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thread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that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request</a:t>
            </a:r>
            <a:endParaRPr sz="22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25"/>
              </a:spcBef>
              <a:buChar char="•"/>
              <a:tabLst>
                <a:tab pos="243840" algn="l"/>
                <a:tab pos="244475" algn="l"/>
              </a:tabLst>
            </a:pPr>
            <a:r>
              <a:rPr sz="2200" spc="-5" dirty="0">
                <a:latin typeface="Arial"/>
                <a:cs typeface="Arial"/>
              </a:rPr>
              <a:t>Passes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request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response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objects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servlet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thread</a:t>
            </a:r>
            <a:endParaRPr sz="22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30"/>
              </a:spcBef>
              <a:buChar char="•"/>
              <a:tabLst>
                <a:tab pos="243840" algn="l"/>
                <a:tab pos="244475" algn="l"/>
              </a:tabLst>
            </a:pPr>
            <a:r>
              <a:rPr sz="2200" spc="-5" dirty="0">
                <a:latin typeface="Arial"/>
                <a:cs typeface="Arial"/>
              </a:rPr>
              <a:t>Calls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servlet’s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service()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method</a:t>
            </a:r>
            <a:endParaRPr sz="22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service()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method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turn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calls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doGet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or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doPost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based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on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type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request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(Assume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request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was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HTTP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GET)</a:t>
            </a:r>
            <a:endParaRPr sz="22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1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doGet</a:t>
            </a:r>
            <a:r>
              <a:rPr sz="2200" spc="1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method</a:t>
            </a:r>
            <a:r>
              <a:rPr sz="2200" spc="1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generates</a:t>
            </a:r>
            <a:r>
              <a:rPr sz="2200" spc="1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dynamic</a:t>
            </a:r>
            <a:r>
              <a:rPr sz="2200" spc="1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page</a:t>
            </a:r>
            <a:r>
              <a:rPr sz="2200" spc="1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</a:t>
            </a:r>
            <a:r>
              <a:rPr sz="2200" spc="1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captures</a:t>
            </a:r>
            <a:r>
              <a:rPr sz="2200" spc="1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it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 response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object</a:t>
            </a:r>
            <a:endParaRPr sz="22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30"/>
              </a:spcBef>
              <a:buChar char="•"/>
              <a:tabLst>
                <a:tab pos="243840" algn="l"/>
                <a:tab pos="244475" algn="l"/>
              </a:tabLst>
            </a:pPr>
            <a:r>
              <a:rPr sz="2200" spc="-5" dirty="0">
                <a:latin typeface="Arial"/>
                <a:cs typeface="Arial"/>
              </a:rPr>
              <a:t>Converts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response</a:t>
            </a:r>
            <a:r>
              <a:rPr sz="2200" spc="114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object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into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HTTP</a:t>
            </a:r>
            <a:r>
              <a:rPr sz="2200" spc="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response</a:t>
            </a:r>
            <a:r>
              <a:rPr sz="2200" spc="1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completion</a:t>
            </a:r>
            <a:endParaRPr sz="22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thread</a:t>
            </a:r>
            <a:endParaRPr sz="22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30"/>
              </a:spcBef>
              <a:buChar char="•"/>
              <a:tabLst>
                <a:tab pos="243840" algn="l"/>
                <a:tab pos="244475" algn="l"/>
              </a:tabLst>
            </a:pPr>
            <a:r>
              <a:rPr sz="2200" spc="-5" dirty="0">
                <a:latin typeface="Arial"/>
                <a:cs typeface="Arial"/>
              </a:rPr>
              <a:t>Sends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this response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25"/>
              </a:spcBef>
              <a:buChar char="•"/>
              <a:tabLst>
                <a:tab pos="243840" algn="l"/>
                <a:tab pos="244475" algn="l"/>
              </a:tabLst>
            </a:pPr>
            <a:r>
              <a:rPr sz="2200" spc="-5" dirty="0">
                <a:latin typeface="Arial"/>
                <a:cs typeface="Arial"/>
              </a:rPr>
              <a:t>Finally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deletes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request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response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objects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170178"/>
            <a:ext cx="78466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1. Suppose </a:t>
            </a:r>
            <a:r>
              <a:rPr sz="1800" spc="-1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are a </a:t>
            </a:r>
            <a:r>
              <a:rPr sz="1800" spc="-10" dirty="0">
                <a:latin typeface="Arial"/>
                <a:cs typeface="Arial"/>
              </a:rPr>
              <a:t>web </a:t>
            </a:r>
            <a:r>
              <a:rPr sz="1800" spc="-5" dirty="0">
                <a:latin typeface="Arial"/>
                <a:cs typeface="Arial"/>
              </a:rPr>
              <a:t>developer working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an Online Movie Service.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You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want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servlet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called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MovieServlet</a:t>
            </a:r>
            <a:r>
              <a:rPr sz="1800" spc="229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so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that</a:t>
            </a:r>
            <a:r>
              <a:rPr sz="1800" spc="229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clients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can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access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latest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film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shows</a:t>
            </a:r>
            <a:r>
              <a:rPr sz="1800" dirty="0">
                <a:latin typeface="Arial"/>
                <a:cs typeface="Arial"/>
              </a:rPr>
              <a:t> for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day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particular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city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your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movie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database. Determine </a:t>
            </a:r>
            <a:r>
              <a:rPr sz="1800" dirty="0">
                <a:latin typeface="Arial"/>
                <a:cs typeface="Arial"/>
              </a:rPr>
              <a:t>the correct </a:t>
            </a:r>
            <a:r>
              <a:rPr sz="1800" spc="-5" dirty="0">
                <a:latin typeface="Arial"/>
                <a:cs typeface="Arial"/>
              </a:rPr>
              <a:t>sequence of following </a:t>
            </a:r>
            <a:r>
              <a:rPr sz="1800" dirty="0">
                <a:latin typeface="Arial"/>
                <a:cs typeface="Arial"/>
              </a:rPr>
              <a:t>steps </a:t>
            </a:r>
            <a:r>
              <a:rPr sz="1800" spc="-5" dirty="0">
                <a:latin typeface="Arial"/>
                <a:cs typeface="Arial"/>
              </a:rPr>
              <a:t>carried </a:t>
            </a:r>
            <a:r>
              <a:rPr sz="1800" dirty="0">
                <a:latin typeface="Arial"/>
                <a:cs typeface="Arial"/>
              </a:rPr>
              <a:t>out by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MovieServlet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when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 request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 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304800"/>
            <a:ext cx="479488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sz="36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Checkpoint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21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52512" y="3109912"/>
          <a:ext cx="6858000" cy="2560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81C240"/>
                          </a:solidFill>
                          <a:latin typeface="Gill Sans MT"/>
                          <a:cs typeface="Gill Sans MT"/>
                        </a:rPr>
                        <a:t>Sl.No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81C240"/>
                          </a:solidFill>
                          <a:latin typeface="Gill Sans MT"/>
                          <a:cs typeface="Gill Sans MT"/>
                        </a:rPr>
                        <a:t>Description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1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Check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information</a:t>
                      </a:r>
                      <a:r>
                        <a:rPr sz="1800" spc="-3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included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in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the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Http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request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2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Access</a:t>
                      </a:r>
                      <a:r>
                        <a:rPr sz="1800" spc="-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any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 necessary</a:t>
                      </a:r>
                      <a:r>
                        <a:rPr sz="1800" spc="-2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business</a:t>
                      </a:r>
                      <a:r>
                        <a:rPr sz="1800" spc="-2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components</a:t>
                      </a:r>
                      <a:r>
                        <a:rPr sz="1800" spc="-4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or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data</a:t>
                      </a:r>
                      <a:r>
                        <a:rPr sz="1800" spc="-2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storage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3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Set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the 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appropriate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Http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response</a:t>
                      </a:r>
                      <a:r>
                        <a:rPr sz="1800" spc="-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parameters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4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Read</a:t>
                      </a:r>
                      <a:r>
                        <a:rPr sz="1800" spc="-2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data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submitted</a:t>
                      </a:r>
                      <a:r>
                        <a:rPr sz="1800" spc="-3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by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the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 client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5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Send</a:t>
                      </a:r>
                      <a:r>
                        <a:rPr sz="1800" spc="-3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the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response</a:t>
                      </a:r>
                      <a:r>
                        <a:rPr sz="1800" spc="-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to</a:t>
                      </a:r>
                      <a:r>
                        <a:rPr sz="1800" spc="-2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the</a:t>
                      </a:r>
                      <a:r>
                        <a:rPr sz="1800" spc="-2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client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6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Format</a:t>
                      </a:r>
                      <a:r>
                        <a:rPr sz="1800" spc="-3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the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results</a:t>
                      </a:r>
                      <a:r>
                        <a:rPr sz="1800" spc="-3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in</a:t>
                      </a:r>
                      <a:r>
                        <a:rPr sz="18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18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spc="-5" dirty="0">
                          <a:latin typeface="Gill Sans MT"/>
                          <a:cs typeface="Gill Sans MT"/>
                        </a:rPr>
                        <a:t>response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45036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Lecture Objectives</a:t>
            </a:r>
            <a:b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6947" y="1840230"/>
            <a:ext cx="3242072" cy="4516120"/>
          </a:xfrm>
        </p:spPr>
        <p:txBody>
          <a:bodyPr>
            <a:normAutofit/>
          </a:bodyPr>
          <a:lstStyle/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lecture, we will discuss: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Lifecycle, Generic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Http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Linking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 HTML</a:t>
            </a:r>
            <a:b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6351"/>
            <a:ext cx="20574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71925" y="1752600"/>
            <a:ext cx="4400550" cy="4603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6946" y="1611630"/>
            <a:ext cx="3242072" cy="474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12957" y="6324601"/>
            <a:ext cx="333375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0FB9F60-C0EA-46DF-90E1-77B6313A8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33600"/>
            <a:ext cx="3228975" cy="377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667000"/>
            <a:ext cx="788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algn="ctr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sz="3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Life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Cycle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22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79" y="760476"/>
            <a:ext cx="365760" cy="26034"/>
          </a:xfrm>
          <a:custGeom>
            <a:avLst/>
            <a:gdLst/>
            <a:ahLst/>
            <a:cxnLst/>
            <a:rect l="l" t="t" r="r" b="b"/>
            <a:pathLst>
              <a:path w="365759" h="26034">
                <a:moveTo>
                  <a:pt x="365760" y="0"/>
                </a:moveTo>
                <a:lnTo>
                  <a:pt x="0" y="0"/>
                </a:lnTo>
                <a:lnTo>
                  <a:pt x="0" y="25908"/>
                </a:lnTo>
                <a:lnTo>
                  <a:pt x="365760" y="25908"/>
                </a:lnTo>
                <a:lnTo>
                  <a:pt x="365760" y="0"/>
                </a:lnTo>
                <a:close/>
              </a:path>
            </a:pathLst>
          </a:custGeom>
          <a:solidFill>
            <a:srgbClr val="E32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760476"/>
            <a:ext cx="365760" cy="26034"/>
          </a:xfrm>
          <a:custGeom>
            <a:avLst/>
            <a:gdLst/>
            <a:ahLst/>
            <a:cxnLst/>
            <a:rect l="l" t="t" r="r" b="b"/>
            <a:pathLst>
              <a:path w="365759" h="26034">
                <a:moveTo>
                  <a:pt x="365759" y="0"/>
                </a:moveTo>
                <a:lnTo>
                  <a:pt x="0" y="0"/>
                </a:lnTo>
                <a:lnTo>
                  <a:pt x="0" y="25908"/>
                </a:lnTo>
                <a:lnTo>
                  <a:pt x="365759" y="25908"/>
                </a:lnTo>
                <a:lnTo>
                  <a:pt x="365759" y="0"/>
                </a:lnTo>
                <a:close/>
              </a:path>
            </a:pathLst>
          </a:custGeom>
          <a:solidFill>
            <a:srgbClr val="EA5D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828800" y="760476"/>
            <a:ext cx="731520" cy="26034"/>
            <a:chOff x="1828800" y="760476"/>
            <a:chExt cx="731520" cy="26034"/>
          </a:xfrm>
        </p:grpSpPr>
        <p:sp>
          <p:nvSpPr>
            <p:cNvPr id="5" name="object 5"/>
            <p:cNvSpPr/>
            <p:nvPr/>
          </p:nvSpPr>
          <p:spPr>
            <a:xfrm>
              <a:off x="1828800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60" h="26034">
                  <a:moveTo>
                    <a:pt x="365760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60" y="25908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F392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4559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60" h="26034">
                  <a:moveTo>
                    <a:pt x="365760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60" y="25908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F6A6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743200" y="760476"/>
            <a:ext cx="731520" cy="26034"/>
            <a:chOff x="2743200" y="760476"/>
            <a:chExt cx="731520" cy="26034"/>
          </a:xfrm>
        </p:grpSpPr>
        <p:sp>
          <p:nvSpPr>
            <p:cNvPr id="8" name="object 8"/>
            <p:cNvSpPr/>
            <p:nvPr/>
          </p:nvSpPr>
          <p:spPr>
            <a:xfrm>
              <a:off x="2743200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60" h="26034">
                  <a:moveTo>
                    <a:pt x="365760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60" y="25908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FA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08959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60" h="26034">
                  <a:moveTo>
                    <a:pt x="365760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60" y="25908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FB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937759" y="760476"/>
            <a:ext cx="4206240" cy="26034"/>
            <a:chOff x="4937759" y="760476"/>
            <a:chExt cx="4206240" cy="26034"/>
          </a:xfrm>
        </p:grpSpPr>
        <p:sp>
          <p:nvSpPr>
            <p:cNvPr id="11" name="object 11"/>
            <p:cNvSpPr/>
            <p:nvPr/>
          </p:nvSpPr>
          <p:spPr>
            <a:xfrm>
              <a:off x="4937759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60" h="26034">
                  <a:moveTo>
                    <a:pt x="365760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60" y="25908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EB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20639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60" h="26034">
                  <a:moveTo>
                    <a:pt x="365760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60" y="25908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E3C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86399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60" h="26034">
                  <a:moveTo>
                    <a:pt x="365760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60" y="25908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D4C3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69279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60" h="26034">
                  <a:moveTo>
                    <a:pt x="365760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60" y="25908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CCC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35039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60" h="26034">
                  <a:moveTo>
                    <a:pt x="365760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60" y="25908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A2B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17919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59" h="26034">
                  <a:moveTo>
                    <a:pt x="36575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59" y="25908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8BB1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83679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59" h="26034">
                  <a:moveTo>
                    <a:pt x="36575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59" y="25908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51A7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66559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59" h="26034">
                  <a:moveTo>
                    <a:pt x="36575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59" y="25908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1DA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32319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59" h="26034">
                  <a:moveTo>
                    <a:pt x="36575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59" y="25908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0097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15199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59" h="26034">
                  <a:moveTo>
                    <a:pt x="36575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59" y="25908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008B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80959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59" h="26034">
                  <a:moveTo>
                    <a:pt x="36575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59" y="25908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007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63839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59" h="26034">
                  <a:moveTo>
                    <a:pt x="36575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59" y="25908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0062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29600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59" h="26034">
                  <a:moveTo>
                    <a:pt x="36575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59" y="25908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2D4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12479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59" h="26034">
                  <a:moveTo>
                    <a:pt x="36575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59" y="25908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303D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78239" y="760476"/>
              <a:ext cx="365760" cy="26034"/>
            </a:xfrm>
            <a:custGeom>
              <a:avLst/>
              <a:gdLst/>
              <a:ahLst/>
              <a:cxnLst/>
              <a:rect l="l" t="t" r="r" b="b"/>
              <a:pathLst>
                <a:path w="365759" h="26034">
                  <a:moveTo>
                    <a:pt x="36575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65759" y="25908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353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61119" y="760476"/>
              <a:ext cx="182880" cy="26034"/>
            </a:xfrm>
            <a:custGeom>
              <a:avLst/>
              <a:gdLst/>
              <a:ahLst/>
              <a:cxnLst/>
              <a:rect l="l" t="t" r="r" b="b"/>
              <a:pathLst>
                <a:path w="182879" h="26034">
                  <a:moveTo>
                    <a:pt x="18287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182879" y="25908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393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910336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49545" algn="l"/>
                <a:tab pos="5798185" algn="l"/>
                <a:tab pos="6346825" algn="l"/>
                <a:tab pos="6895465" algn="l"/>
                <a:tab pos="7444105" algn="l"/>
                <a:tab pos="7992745" algn="l"/>
                <a:tab pos="8541385" algn="l"/>
                <a:tab pos="9090025" algn="l"/>
              </a:tabLst>
            </a:pPr>
            <a:r>
              <a:rPr sz="3600" u="heavy" spc="-5" dirty="0">
                <a:uFill>
                  <a:solidFill>
                    <a:srgbClr val="E21E23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u="heavy" spc="30" dirty="0">
                <a:uFill>
                  <a:solidFill>
                    <a:srgbClr val="E21E23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u="heavy" spc="-5" dirty="0">
                <a:uFill>
                  <a:solidFill>
                    <a:srgbClr val="E21E23"/>
                  </a:solidFill>
                </a:uFill>
                <a:latin typeface="Times New Roman" pitchFamily="18" charset="0"/>
                <a:cs typeface="Times New Roman" pitchFamily="18" charset="0"/>
              </a:rPr>
              <a:t>Li</a:t>
            </a:r>
            <a:r>
              <a:rPr sz="3600" u="heavy" spc="-5" dirty="0">
                <a:uFill>
                  <a:solidFill>
                    <a:srgbClr val="E74622"/>
                  </a:solidFill>
                </a:uFill>
                <a:latin typeface="Times New Roman" pitchFamily="18" charset="0"/>
                <a:cs typeface="Times New Roman" pitchFamily="18" charset="0"/>
              </a:rPr>
              <a:t>fe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u="heavy" spc="-10" dirty="0">
                <a:uFill>
                  <a:solidFill>
                    <a:srgbClr val="EB691F"/>
                  </a:solidFill>
                </a:u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600" u="heavy" spc="-10" dirty="0">
                <a:uFill>
                  <a:solidFill>
                    <a:srgbClr val="EE7D1A"/>
                  </a:solidFill>
                </a:uFill>
                <a:latin typeface="Times New Roman" pitchFamily="18" charset="0"/>
                <a:cs typeface="Times New Roman" pitchFamily="18" charset="0"/>
              </a:rPr>
              <a:t>yc</a:t>
            </a:r>
            <a:r>
              <a:rPr sz="3600" spc="-10" dirty="0">
                <a:latin typeface="Times New Roman" pitchFamily="18" charset="0"/>
                <a:cs typeface="Times New Roman" pitchFamily="18" charset="0"/>
              </a:rPr>
              <a:t>le</a:t>
            </a:r>
            <a:r>
              <a:rPr sz="36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u="heavy" spc="-5" dirty="0">
                <a:uFill>
                  <a:solidFill>
                    <a:srgbClr val="F8AF01"/>
                  </a:solidFill>
                </a:u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u="heavy" spc="-5" dirty="0">
                <a:uFill>
                  <a:solidFill>
                    <a:srgbClr val="FAB900"/>
                  </a:solidFill>
                </a:u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u="heavy" spc="-5" dirty="0">
                <a:uFill>
                  <a:solidFill>
                    <a:srgbClr val="FABC00"/>
                  </a:solidFill>
                </a:u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600" u="heavy" spc="-10" dirty="0">
                <a:uFill>
                  <a:solidFill>
                    <a:srgbClr val="FABC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u="heavy" spc="20" dirty="0">
                <a:uFill>
                  <a:solidFill>
                    <a:srgbClr val="FABC00"/>
                  </a:solidFill>
                </a:u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u="heavy" spc="20" dirty="0">
                <a:uFill>
                  <a:solidFill>
                    <a:srgbClr val="FBC200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spc="20" dirty="0">
                <a:latin typeface="Times New Roman" pitchFamily="18" charset="0"/>
                <a:cs typeface="Times New Roman" pitchFamily="18" charset="0"/>
              </a:rPr>
              <a:t>rvlet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>
                <a:latin typeface="Times New Roman" pitchFamily="18" charset="0"/>
                <a:cs typeface="Times New Roman" pitchFamily="18" charset="0"/>
              </a:rPr>
              <a:t>	</a:t>
            </a:r>
            <a:endParaRPr sz="3600" u="heavy" dirty="0">
              <a:uFill>
                <a:solidFill>
                  <a:srgbClr val="333A85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23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35940" y="1168653"/>
            <a:ext cx="80721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  <a:buChar char="•"/>
              <a:tabLst>
                <a:tab pos="244475" algn="l"/>
                <a:tab pos="795655" algn="l"/>
                <a:tab pos="1763395" algn="l"/>
                <a:tab pos="3051810" algn="l"/>
                <a:tab pos="3622040" algn="l"/>
                <a:tab pos="4495165" algn="l"/>
                <a:tab pos="4894580" algn="l"/>
                <a:tab pos="6397625" algn="l"/>
                <a:tab pos="6897370" algn="l"/>
                <a:tab pos="7499350" algn="l"/>
              </a:tabLst>
            </a:pP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H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TP	servlet's	</a:t>
            </a:r>
            <a:r>
              <a:rPr sz="2400" spc="-5" dirty="0">
                <a:latin typeface="Arial"/>
                <a:cs typeface="Arial"/>
              </a:rPr>
              <a:t>life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cycle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controlled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	the	</a:t>
            </a:r>
            <a:r>
              <a:rPr sz="2400" spc="-5" dirty="0">
                <a:latin typeface="Arial"/>
                <a:cs typeface="Arial"/>
              </a:rPr>
              <a:t>web  container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where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it 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deployed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873" y="2561875"/>
            <a:ext cx="5060725" cy="275377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993444" y="5813552"/>
            <a:ext cx="6473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Source: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  <a:hlinkClick r:id="rId3"/>
              </a:rPr>
              <a:t>http://www.iam.ubc.ca/guides/javatut99/servlets/lifecycle/index.html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33820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sz="36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interface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985774"/>
            <a:ext cx="8252459" cy="53867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3840" marR="5080" indent="-231775">
              <a:lnSpc>
                <a:spcPts val="2160"/>
              </a:lnSpc>
              <a:spcBef>
                <a:spcPts val="375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Provides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manage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communications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clients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450">
              <a:latin typeface="Arial"/>
              <a:cs typeface="Arial"/>
            </a:endParaRPr>
          </a:p>
          <a:p>
            <a:pPr marL="756285" lvl="1" indent="-287020">
              <a:lnSpc>
                <a:spcPts val="205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Arial"/>
                <a:cs typeface="Arial"/>
              </a:rPr>
              <a:t>init(ServletConfig)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ts val="2050"/>
              </a:lnSpc>
            </a:pPr>
            <a:r>
              <a:rPr sz="1800" spc="-5" dirty="0">
                <a:latin typeface="Arial"/>
                <a:cs typeface="Arial"/>
              </a:rPr>
              <a:t>Initializes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servlet.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Runs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once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before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requests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 serviced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Arial"/>
              <a:cs typeface="Arial"/>
            </a:endParaRPr>
          </a:p>
          <a:p>
            <a:pPr marL="286385" marR="2439035" lvl="1" indent="-286385">
              <a:lnSpc>
                <a:spcPts val="2055"/>
              </a:lnSpc>
              <a:buFont typeface="Arial"/>
              <a:buChar char="–"/>
              <a:tabLst>
                <a:tab pos="286385" algn="l"/>
                <a:tab pos="756920" algn="l"/>
              </a:tabLst>
            </a:pPr>
            <a:r>
              <a:rPr sz="1800" b="1" spc="-5" dirty="0">
                <a:latin typeface="Arial"/>
                <a:cs typeface="Arial"/>
              </a:rPr>
              <a:t>service(ServletRequest,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ServletResponse)</a:t>
            </a:r>
            <a:endParaRPr sz="1800">
              <a:latin typeface="Arial"/>
              <a:cs typeface="Arial"/>
            </a:endParaRPr>
          </a:p>
          <a:p>
            <a:pPr marR="2491105" algn="ctr">
              <a:lnSpc>
                <a:spcPts val="2055"/>
              </a:lnSpc>
            </a:pPr>
            <a:r>
              <a:rPr sz="1800" spc="-5" dirty="0">
                <a:latin typeface="Arial"/>
                <a:cs typeface="Arial"/>
              </a:rPr>
              <a:t>Processes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 single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request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Arial"/>
              <a:cs typeface="Arial"/>
            </a:endParaRPr>
          </a:p>
          <a:p>
            <a:pPr marL="756285" lvl="1" indent="-287020">
              <a:lnSpc>
                <a:spcPts val="205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Arial"/>
                <a:cs typeface="Arial"/>
              </a:rPr>
              <a:t>destroy()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ts val="2050"/>
              </a:lnSpc>
            </a:pPr>
            <a:r>
              <a:rPr sz="1800" spc="-5" dirty="0">
                <a:latin typeface="Arial"/>
                <a:cs typeface="Arial"/>
              </a:rPr>
              <a:t>This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releases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Arial"/>
              <a:cs typeface="Arial"/>
            </a:endParaRPr>
          </a:p>
          <a:p>
            <a:pPr marL="756285" lvl="1" indent="-287020">
              <a:lnSpc>
                <a:spcPts val="205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Arial"/>
                <a:cs typeface="Arial"/>
              </a:rPr>
              <a:t>getServletConfig()</a:t>
            </a:r>
            <a:endParaRPr sz="1800">
              <a:latin typeface="Arial"/>
              <a:cs typeface="Arial"/>
            </a:endParaRPr>
          </a:p>
          <a:p>
            <a:pPr marL="756285" marR="291465">
              <a:lnSpc>
                <a:spcPts val="1939"/>
              </a:lnSpc>
              <a:spcBef>
                <a:spcPts val="140"/>
              </a:spcBef>
            </a:pPr>
            <a:r>
              <a:rPr sz="1800" spc="-5" dirty="0">
                <a:latin typeface="Arial"/>
                <a:cs typeface="Arial"/>
              </a:rPr>
              <a:t>Returns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servlet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config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object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object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contains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initialization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parameters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startup</a:t>
            </a:r>
            <a:r>
              <a:rPr sz="1800" spc="-5" dirty="0">
                <a:latin typeface="Arial"/>
                <a:cs typeface="Arial"/>
              </a:rPr>
              <a:t> configuration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information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this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servlet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ts val="205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Arial"/>
                <a:cs typeface="Arial"/>
              </a:rPr>
              <a:t>getServletInfo()</a:t>
            </a:r>
            <a:endParaRPr sz="1800">
              <a:latin typeface="Arial"/>
              <a:cs typeface="Arial"/>
            </a:endParaRPr>
          </a:p>
          <a:p>
            <a:pPr marL="756285" marR="617855">
              <a:lnSpc>
                <a:spcPts val="1939"/>
              </a:lnSpc>
              <a:spcBef>
                <a:spcPts val="140"/>
              </a:spcBef>
            </a:pPr>
            <a:r>
              <a:rPr sz="1800" spc="-5" dirty="0">
                <a:latin typeface="Arial"/>
                <a:cs typeface="Arial"/>
              </a:rPr>
              <a:t>Returns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containing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information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about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servlet,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such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author,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version,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copyright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37687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Times New Roman" pitchFamily="18" charset="0"/>
                <a:cs typeface="Times New Roman" pitchFamily="18" charset="0"/>
              </a:rPr>
              <a:t>Lifecycle</a:t>
            </a:r>
            <a:r>
              <a:rPr sz="36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Methods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16253"/>
            <a:ext cx="8073390" cy="503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" marR="5080" indent="-23241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45110" algn="l"/>
              </a:tabLst>
            </a:pPr>
            <a:r>
              <a:rPr sz="2400" spc="-5" dirty="0">
                <a:latin typeface="Arial"/>
                <a:cs typeface="Arial"/>
              </a:rPr>
              <a:t>Interaction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between</a:t>
            </a:r>
            <a:r>
              <a:rPr sz="2400" spc="2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web</a:t>
            </a:r>
            <a:r>
              <a:rPr sz="2400" spc="26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server,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servlet,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client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controlled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using the </a:t>
            </a:r>
            <a:r>
              <a:rPr sz="2400" spc="-5" dirty="0">
                <a:latin typeface="Arial"/>
                <a:cs typeface="Arial"/>
              </a:rPr>
              <a:t>life-cycle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  <a:p>
            <a:pPr marL="244475" indent="-232410">
              <a:lnSpc>
                <a:spcPct val="100000"/>
              </a:lnSpc>
              <a:spcBef>
                <a:spcPts val="2020"/>
              </a:spcBef>
              <a:buChar char="•"/>
              <a:tabLst>
                <a:tab pos="24511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servlet's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life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cycle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methods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init()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service()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destroy()</a:t>
            </a:r>
            <a:endParaRPr sz="2400">
              <a:latin typeface="Arial"/>
              <a:cs typeface="Arial"/>
            </a:endParaRPr>
          </a:p>
          <a:p>
            <a:pPr marL="244475" indent="-232410">
              <a:lnSpc>
                <a:spcPct val="100000"/>
              </a:lnSpc>
              <a:spcBef>
                <a:spcPts val="2014"/>
              </a:spcBef>
              <a:buChar char="•"/>
              <a:tabLst>
                <a:tab pos="245110" algn="l"/>
              </a:tabLst>
            </a:pP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init()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and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destroy()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methods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called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only</a:t>
            </a:r>
            <a:r>
              <a:rPr sz="2400" i="1" spc="2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once</a:t>
            </a:r>
            <a:endParaRPr sz="24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during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life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time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 your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Servlet</a:t>
            </a:r>
            <a:endParaRPr sz="2400">
              <a:latin typeface="Arial"/>
              <a:cs typeface="Arial"/>
            </a:endParaRPr>
          </a:p>
          <a:p>
            <a:pPr marL="244475" marR="5080" indent="-232410" algn="just">
              <a:lnSpc>
                <a:spcPct val="100000"/>
              </a:lnSpc>
              <a:spcBef>
                <a:spcPts val="2020"/>
              </a:spcBef>
              <a:buChar char="•"/>
              <a:tabLst>
                <a:tab pos="245110" algn="l"/>
              </a:tabLst>
            </a:pPr>
            <a:r>
              <a:rPr sz="2400" spc="-5" dirty="0">
                <a:latin typeface="Arial"/>
                <a:cs typeface="Arial"/>
              </a:rPr>
              <a:t>The service() and </a:t>
            </a:r>
            <a:r>
              <a:rPr sz="2400" dirty="0">
                <a:latin typeface="Arial"/>
                <a:cs typeface="Arial"/>
              </a:rPr>
              <a:t>it's </a:t>
            </a:r>
            <a:r>
              <a:rPr sz="2400" spc="-5" dirty="0">
                <a:latin typeface="Arial"/>
                <a:cs typeface="Arial"/>
              </a:rPr>
              <a:t>broken down methods </a:t>
            </a:r>
            <a:r>
              <a:rPr sz="2400" dirty="0">
                <a:latin typeface="Arial"/>
                <a:cs typeface="Arial"/>
              </a:rPr>
              <a:t>( </a:t>
            </a:r>
            <a:r>
              <a:rPr sz="2400" spc="-5" dirty="0">
                <a:latin typeface="Arial"/>
                <a:cs typeface="Arial"/>
              </a:rPr>
              <a:t>doGet(), </a:t>
            </a:r>
            <a:r>
              <a:rPr sz="2400" dirty="0">
                <a:latin typeface="Arial"/>
                <a:cs typeface="Arial"/>
              </a:rPr>
              <a:t> doPost()</a:t>
            </a:r>
            <a:r>
              <a:rPr sz="2400" spc="3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etc</a:t>
            </a:r>
            <a:r>
              <a:rPr sz="2400" spc="3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3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will</a:t>
            </a:r>
            <a:r>
              <a:rPr sz="2400" spc="3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3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called</a:t>
            </a:r>
            <a:r>
              <a:rPr sz="2400" spc="3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r>
              <a:rPr sz="2400" spc="3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many</a:t>
            </a:r>
            <a:r>
              <a:rPr sz="2400" spc="3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times</a:t>
            </a:r>
            <a:r>
              <a:rPr sz="2400" spc="3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r>
              <a:rPr sz="2400" spc="3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requests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 received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 them</a:t>
            </a:r>
            <a:r>
              <a:rPr sz="2400" spc="-5" dirty="0">
                <a:latin typeface="Arial"/>
                <a:cs typeface="Arial"/>
              </a:rPr>
              <a:t> by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web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container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28600"/>
            <a:ext cx="40100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Times New Roman" pitchFamily="18" charset="0"/>
                <a:cs typeface="Times New Roman" pitchFamily="18" charset="0"/>
              </a:rPr>
              <a:t>Initializing</a:t>
            </a:r>
            <a:r>
              <a:rPr sz="36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servlet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26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85774"/>
            <a:ext cx="8302625" cy="53917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93700" marR="5080" indent="-381635">
              <a:lnSpc>
                <a:spcPts val="2160"/>
              </a:lnSpc>
              <a:spcBef>
                <a:spcPts val="375"/>
              </a:spcBef>
              <a:buChar char="•"/>
              <a:tabLst>
                <a:tab pos="393700" algn="l"/>
                <a:tab pos="394335" algn="l"/>
                <a:tab pos="1099185" algn="l"/>
                <a:tab pos="2332355" algn="l"/>
                <a:tab pos="3551554" algn="l"/>
                <a:tab pos="4487545" algn="l"/>
                <a:tab pos="5182870" algn="l"/>
                <a:tab pos="5836920" algn="l"/>
                <a:tab pos="7069455" algn="l"/>
                <a:tab pos="7865745" algn="l"/>
              </a:tabLst>
            </a:pPr>
            <a:r>
              <a:rPr sz="2000" spc="-3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eb	con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ai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er	initializes	serv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et	af</a:t>
            </a:r>
            <a:r>
              <a:rPr sz="2000" spc="-10" dirty="0">
                <a:latin typeface="Arial"/>
                <a:cs typeface="Arial"/>
              </a:rPr>
              <a:t>te</a:t>
            </a:r>
            <a:r>
              <a:rPr sz="2000" dirty="0">
                <a:latin typeface="Arial"/>
                <a:cs typeface="Arial"/>
              </a:rPr>
              <a:t>r	web	con</a:t>
            </a:r>
            <a:r>
              <a:rPr sz="2000" spc="-10" dirty="0">
                <a:latin typeface="Arial"/>
                <a:cs typeface="Arial"/>
              </a:rPr>
              <a:t>ta</a:t>
            </a:r>
            <a:r>
              <a:rPr sz="2000" dirty="0">
                <a:latin typeface="Arial"/>
                <a:cs typeface="Arial"/>
              </a:rPr>
              <a:t>iner	loa</a:t>
            </a:r>
            <a:r>
              <a:rPr sz="2000" spc="-1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	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nd  instantiates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before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delivers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requests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clients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marL="393700" marR="5080" indent="-381635">
              <a:lnSpc>
                <a:spcPts val="2160"/>
              </a:lnSpc>
              <a:spcBef>
                <a:spcPts val="5"/>
              </a:spcBef>
              <a:buChar char="•"/>
              <a:tabLst>
                <a:tab pos="393700" algn="l"/>
                <a:tab pos="39433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init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method</a:t>
            </a:r>
            <a:r>
              <a:rPr sz="2000" spc="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spc="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invoked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once</a:t>
            </a:r>
            <a:r>
              <a:rPr sz="2000" spc="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during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servlet's</a:t>
            </a:r>
            <a:r>
              <a:rPr sz="2000" spc="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lifetime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when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dirty="0">
                <a:latin typeface="Arial"/>
                <a:cs typeface="Arial"/>
              </a:rPr>
              <a:t> first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created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450">
              <a:latin typeface="Arial"/>
              <a:cs typeface="Arial"/>
            </a:endParaRPr>
          </a:p>
          <a:p>
            <a:pPr marL="393700" indent="-381635">
              <a:lnSpc>
                <a:spcPct val="100000"/>
              </a:lnSpc>
              <a:buChar char="•"/>
              <a:tabLst>
                <a:tab pos="393700" algn="l"/>
                <a:tab pos="394335" algn="l"/>
              </a:tabLst>
            </a:pPr>
            <a:r>
              <a:rPr sz="2000" dirty="0">
                <a:latin typeface="Arial"/>
                <a:cs typeface="Arial"/>
              </a:rPr>
              <a:t>Override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init method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240"/>
              </a:spcBef>
              <a:buChar char="–"/>
              <a:tabLst>
                <a:tab pos="812800" algn="l"/>
                <a:tab pos="813435" algn="l"/>
              </a:tabLst>
            </a:pPr>
            <a:r>
              <a:rPr sz="2000" dirty="0">
                <a:latin typeface="Arial"/>
                <a:cs typeface="Arial"/>
              </a:rPr>
              <a:t>Read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persistent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configuration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240"/>
              </a:spcBef>
              <a:buChar char="–"/>
              <a:tabLst>
                <a:tab pos="812800" algn="l"/>
                <a:tab pos="813435" algn="l"/>
              </a:tabLst>
            </a:pPr>
            <a:r>
              <a:rPr sz="2000" dirty="0">
                <a:latin typeface="Arial"/>
                <a:cs typeface="Arial"/>
              </a:rPr>
              <a:t>Initialize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240"/>
              </a:spcBef>
              <a:buChar char="–"/>
              <a:tabLst>
                <a:tab pos="812800" algn="l"/>
                <a:tab pos="813435" algn="l"/>
              </a:tabLst>
            </a:pPr>
            <a:r>
              <a:rPr sz="2000" dirty="0">
                <a:latin typeface="Arial"/>
                <a:cs typeface="Arial"/>
              </a:rPr>
              <a:t>Perform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one-time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activities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2700">
              <a:latin typeface="Arial"/>
              <a:cs typeface="Arial"/>
            </a:endParaRPr>
          </a:p>
          <a:p>
            <a:pPr marL="393700" marR="7620" indent="-381635">
              <a:lnSpc>
                <a:spcPts val="2160"/>
              </a:lnSpc>
              <a:buChar char="•"/>
              <a:tabLst>
                <a:tab pos="393700" algn="l"/>
                <a:tab pos="394335" algn="l"/>
              </a:tabLst>
            </a:pPr>
            <a:r>
              <a:rPr sz="2000" spc="-35" dirty="0">
                <a:latin typeface="Arial"/>
                <a:cs typeface="Arial"/>
              </a:rPr>
              <a:t>Two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versions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init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method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that</a:t>
            </a:r>
            <a:r>
              <a:rPr sz="2000" spc="2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takes</a:t>
            </a:r>
            <a:r>
              <a:rPr sz="2000" spc="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arguments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takes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ServletConfig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object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argument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ts val="2280"/>
              </a:lnSpc>
              <a:spcBef>
                <a:spcPts val="210"/>
              </a:spcBef>
              <a:buChar char="–"/>
              <a:tabLst>
                <a:tab pos="812800" algn="l"/>
                <a:tab pos="813435" algn="l"/>
                <a:tab pos="5734050" algn="l"/>
              </a:tabLst>
            </a:pPr>
            <a:r>
              <a:rPr sz="2000" spc="-5" dirty="0">
                <a:latin typeface="Arial"/>
                <a:cs typeface="Arial"/>
              </a:rPr>
              <a:t>init(</a:t>
            </a:r>
            <a:r>
              <a:rPr sz="2000" spc="4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4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4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</a:t>
            </a:r>
            <a:r>
              <a:rPr sz="2000" spc="43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this</a:t>
            </a:r>
            <a:r>
              <a:rPr sz="2000" spc="4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when</a:t>
            </a:r>
            <a:r>
              <a:rPr sz="2000" spc="4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your</a:t>
            </a:r>
            <a:r>
              <a:rPr sz="2000" spc="4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</a:t>
            </a:r>
            <a:r>
              <a:rPr sz="2000" spc="4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does	not</a:t>
            </a:r>
            <a:r>
              <a:rPr sz="2000" spc="4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need</a:t>
            </a:r>
            <a:r>
              <a:rPr sz="2000" spc="40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4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specific</a:t>
            </a:r>
            <a:endParaRPr sz="2000">
              <a:latin typeface="Arial"/>
              <a:cs typeface="Arial"/>
            </a:endParaRPr>
          </a:p>
          <a:p>
            <a:pPr marL="812800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initialization</a:t>
            </a:r>
            <a:endParaRPr sz="2000">
              <a:latin typeface="Arial"/>
              <a:cs typeface="Arial"/>
            </a:endParaRPr>
          </a:p>
          <a:p>
            <a:pPr marL="812800" marR="6350" lvl="1" indent="-342900">
              <a:lnSpc>
                <a:spcPts val="2160"/>
              </a:lnSpc>
              <a:spcBef>
                <a:spcPts val="509"/>
              </a:spcBef>
              <a:buChar char="–"/>
              <a:tabLst>
                <a:tab pos="812800" algn="l"/>
                <a:tab pos="813435" algn="l"/>
                <a:tab pos="3062605" algn="l"/>
              </a:tabLst>
            </a:pPr>
            <a:r>
              <a:rPr sz="2000" dirty="0">
                <a:latin typeface="Arial"/>
                <a:cs typeface="Arial"/>
              </a:rPr>
              <a:t>init(ServletConfig)	-</a:t>
            </a:r>
            <a:r>
              <a:rPr sz="2000" spc="3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use</a:t>
            </a:r>
            <a:r>
              <a:rPr sz="2000" spc="3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this</a:t>
            </a:r>
            <a:r>
              <a:rPr sz="2000" spc="3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when</a:t>
            </a:r>
            <a:r>
              <a:rPr sz="2000" spc="3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your</a:t>
            </a:r>
            <a:r>
              <a:rPr sz="2000" spc="3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</a:t>
            </a:r>
            <a:r>
              <a:rPr sz="2000" spc="3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needs</a:t>
            </a:r>
            <a:r>
              <a:rPr sz="2000" spc="3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3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check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specific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settings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before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completing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initialization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28600"/>
            <a:ext cx="513397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Times New Roman" pitchFamily="18" charset="0"/>
                <a:cs typeface="Times New Roman" pitchFamily="18" charset="0"/>
              </a:rPr>
              <a:t>Servicing</a:t>
            </a:r>
            <a:r>
              <a:rPr sz="36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client requests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985774"/>
            <a:ext cx="8150225" cy="50260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3840" marR="6985" indent="-231775">
              <a:lnSpc>
                <a:spcPts val="2160"/>
              </a:lnSpc>
              <a:spcBef>
                <a:spcPts val="375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spc="-5" dirty="0">
                <a:latin typeface="Arial"/>
                <a:cs typeface="Arial"/>
              </a:rPr>
              <a:t>Once</a:t>
            </a:r>
            <a:r>
              <a:rPr sz="2000" spc="3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</a:t>
            </a:r>
            <a:r>
              <a:rPr sz="2000" spc="3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spc="3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loaded</a:t>
            </a:r>
            <a:r>
              <a:rPr sz="2000" spc="3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3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initialized,</a:t>
            </a:r>
            <a:r>
              <a:rPr sz="2000" spc="3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3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</a:t>
            </a:r>
            <a:r>
              <a:rPr sz="2000" spc="3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spc="3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able</a:t>
            </a:r>
            <a:r>
              <a:rPr sz="2000" spc="3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to</a:t>
            </a:r>
            <a:r>
              <a:rPr sz="2000" spc="3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handle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client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requests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1600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spc="-10" dirty="0">
                <a:latin typeface="Arial"/>
                <a:cs typeface="Arial"/>
              </a:rPr>
              <a:t>Web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container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requests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servlet’s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service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ts val="2280"/>
              </a:lnSpc>
              <a:spcBef>
                <a:spcPts val="1695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Every</a:t>
            </a:r>
            <a:r>
              <a:rPr sz="2000" spc="3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time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server</a:t>
            </a:r>
            <a:r>
              <a:rPr sz="2000" spc="3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receives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incoming</a:t>
            </a:r>
            <a:r>
              <a:rPr sz="2000" spc="3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request</a:t>
            </a:r>
            <a:r>
              <a:rPr sz="2000" spc="3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for</a:t>
            </a:r>
            <a:r>
              <a:rPr sz="2000" spc="3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servlet,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generates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new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calls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service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  <a:p>
            <a:pPr marL="243840" marR="5080" indent="-231775">
              <a:lnSpc>
                <a:spcPts val="2160"/>
              </a:lnSpc>
              <a:spcBef>
                <a:spcPts val="1964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service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method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then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checks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HTTP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request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type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calls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appropriate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doXXX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ts val="2280"/>
              </a:lnSpc>
              <a:spcBef>
                <a:spcPts val="1660"/>
              </a:spcBef>
              <a:buChar char="•"/>
              <a:tabLst>
                <a:tab pos="243840" algn="l"/>
                <a:tab pos="244475" algn="l"/>
                <a:tab pos="1384300" algn="l"/>
                <a:tab pos="2205990" algn="l"/>
                <a:tab pos="2826385" algn="l"/>
                <a:tab pos="5607685" algn="l"/>
                <a:tab pos="6200775" algn="l"/>
              </a:tabLst>
            </a:pPr>
            <a:r>
              <a:rPr sz="2000" spc="-5" dirty="0">
                <a:latin typeface="Arial"/>
                <a:cs typeface="Arial"/>
              </a:rPr>
              <a:t>Syntax:	</a:t>
            </a:r>
            <a:r>
              <a:rPr sz="2000" dirty="0">
                <a:latin typeface="Arial"/>
                <a:cs typeface="Arial"/>
              </a:rPr>
              <a:t>public	void	service(ServletRequest	req,	</a:t>
            </a:r>
            <a:r>
              <a:rPr sz="2000" spc="-5" dirty="0">
                <a:latin typeface="Arial"/>
                <a:cs typeface="Arial"/>
              </a:rPr>
              <a:t>ServletResponse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res)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1689"/>
              </a:spcBef>
              <a:buChar char="•"/>
              <a:tabLst>
                <a:tab pos="243840" algn="l"/>
                <a:tab pos="244475" algn="l"/>
                <a:tab pos="1189355" algn="l"/>
              </a:tabLst>
            </a:pPr>
            <a:r>
              <a:rPr sz="2000" dirty="0">
                <a:latin typeface="Arial"/>
                <a:cs typeface="Arial"/>
              </a:rPr>
              <a:t>Role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	service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1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extract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information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request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Access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external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Populate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response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419798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Times New Roman" pitchFamily="18" charset="0"/>
                <a:cs typeface="Times New Roman" pitchFamily="18" charset="0"/>
              </a:rPr>
              <a:t>Destroying</a:t>
            </a:r>
            <a:r>
              <a:rPr sz="3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Servlet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948966"/>
            <a:ext cx="8027034" cy="559244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625"/>
              </a:spcBef>
              <a:buChar char="•"/>
              <a:tabLst>
                <a:tab pos="243840" algn="l"/>
                <a:tab pos="244475" algn="l"/>
              </a:tabLst>
            </a:pPr>
            <a:r>
              <a:rPr sz="2200" spc="-5" dirty="0">
                <a:latin typeface="Arial"/>
                <a:cs typeface="Arial"/>
              </a:rPr>
              <a:t>Server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may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unload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servlet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instance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If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servlet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has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been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idle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some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time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(default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30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minutes)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If the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web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application is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undeployed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If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server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shuts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down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32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buChar char="•"/>
              <a:tabLst>
                <a:tab pos="243840" algn="l"/>
                <a:tab pos="244475" algn="l"/>
              </a:tabLst>
            </a:pPr>
            <a:r>
              <a:rPr sz="2200" spc="-5" dirty="0">
                <a:latin typeface="Arial"/>
                <a:cs typeface="Arial"/>
              </a:rPr>
              <a:t>Before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removes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servlet,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calls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destroy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method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only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once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2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buChar char="•"/>
              <a:tabLst>
                <a:tab pos="243840" algn="l"/>
                <a:tab pos="244475" algn="l"/>
              </a:tabLst>
            </a:pPr>
            <a:r>
              <a:rPr sz="2200" spc="-5" dirty="0">
                <a:latin typeface="Arial"/>
                <a:cs typeface="Arial"/>
              </a:rPr>
              <a:t>Before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servlets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get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destroyed,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this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method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helps in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Cleanup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operations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such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as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closing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database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connections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Halting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background threads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Releasing other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resources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such as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streams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32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buChar char="•"/>
              <a:tabLst>
                <a:tab pos="243840" algn="l"/>
                <a:tab pos="244475" algn="l"/>
                <a:tab pos="1384300" algn="l"/>
              </a:tabLst>
            </a:pPr>
            <a:r>
              <a:rPr sz="2200" spc="-5" dirty="0">
                <a:latin typeface="Arial"/>
                <a:cs typeface="Arial"/>
              </a:rPr>
              <a:t>Syntax:	public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void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destroy()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960119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Times New Roman" pitchFamily="18" charset="0"/>
                <a:cs typeface="Times New Roman" pitchFamily="18" charset="0"/>
              </a:rPr>
              <a:t>Quiz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30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6253"/>
            <a:ext cx="8010525" cy="426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045844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  <a:tab pos="4130675" algn="l"/>
              </a:tabLst>
            </a:pP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doGet()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dirty="0">
                <a:latin typeface="Arial"/>
                <a:cs typeface="Arial"/>
              </a:rPr>
              <a:t> doPost()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method</a:t>
            </a:r>
            <a:r>
              <a:rPr sz="2400" dirty="0">
                <a:latin typeface="Arial"/>
                <a:cs typeface="Arial"/>
              </a:rPr>
              <a:t> of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Servlet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invoked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4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Arial"/>
                <a:cs typeface="Arial"/>
              </a:rPr>
              <a:t>init()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Arial"/>
                <a:cs typeface="Arial"/>
              </a:rPr>
              <a:t>service()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Arial"/>
                <a:cs typeface="Arial"/>
              </a:rPr>
              <a:t>destroy()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Arial"/>
                <a:cs typeface="Arial"/>
              </a:rPr>
              <a:t>---------------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deployment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descriptor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Servlets</a:t>
            </a:r>
            <a:endParaRPr sz="24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Arial"/>
                <a:cs typeface="Arial"/>
              </a:rPr>
              <a:t>servlet-config.xml</a:t>
            </a:r>
            <a:endParaRPr sz="24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Arial"/>
                <a:cs typeface="Arial"/>
              </a:rPr>
              <a:t>web.xml</a:t>
            </a:r>
            <a:endParaRPr sz="24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Arial"/>
                <a:cs typeface="Arial"/>
              </a:rPr>
              <a:t>struts-config.xml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Summary: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499487" y="2141163"/>
            <a:ext cx="56816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session, you were able to :</a:t>
            </a:r>
          </a:p>
          <a:p>
            <a:pPr marL="342900" indent="-3429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	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Lifecycle, Generic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Http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Linking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HTML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3781" y="2028826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986046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420789" y="1391655"/>
            <a:ext cx="7275411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Java.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2. A Primer,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E.Balaguruswamy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Programming with Java,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Tata McGraw Hill Companies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3. John P.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Flynt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Thomson,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Java Programming.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Video Lectures :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https://youtu.be/TrfqKn6vzAI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Reference Links:</a:t>
            </a:r>
          </a:p>
          <a:p>
            <a:br>
              <a:rPr lang="en-US" dirty="0"/>
            </a:br>
            <a:r>
              <a:rPr lang="en-US" dirty="0"/>
              <a:t>https://www.javatpoint.com/life-cycle-of-a-servlet</a:t>
            </a:r>
          </a:p>
          <a:p>
            <a:r>
              <a:rPr lang="en-US" dirty="0"/>
              <a:t>https://www.javatpoint.com/HttpServlet-class</a:t>
            </a:r>
          </a:p>
          <a:p>
            <a:r>
              <a:rPr lang="en-US" dirty="0"/>
              <a:t>https://www.javatpoint.com/GenericServlet-class</a:t>
            </a:r>
          </a:p>
          <a:p>
            <a:r>
              <a:rPr lang="en-US" dirty="0"/>
              <a:t>https://www.javatpoint.com/Servlet-interface</a:t>
            </a:r>
          </a:p>
          <a:p>
            <a:r>
              <a:rPr lang="en-US" dirty="0"/>
              <a:t>https://beginnersbook.com/2014/04/genericservlet-class/</a:t>
            </a:r>
          </a:p>
          <a:p>
            <a:r>
              <a:rPr lang="en-US" dirty="0"/>
              <a:t>https://docs.oracle.com/javaee/7/tutorial/servlets002.htm</a:t>
            </a:r>
          </a:p>
          <a:p>
            <a:r>
              <a:rPr lang="en-US" dirty="0"/>
              <a:t>https://javaee.github.io/servlet-spec/downloads/servlet-3.1/Final/servlet-3_1-final.pdf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1400" y="2590800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06943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5283" y="2635707"/>
            <a:ext cx="487108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sz="3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Servlets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9144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13716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7626846" y="0"/>
            <a:ext cx="497979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550070" y="6294598"/>
            <a:ext cx="418759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292895" y="5129690"/>
            <a:ext cx="1296233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114427" y="2249080"/>
            <a:ext cx="8043861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1981200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174081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166541" y="94090"/>
            <a:ext cx="307922" cy="1538089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6502234"/>
                </p:ext>
              </p:extLst>
            </p:nvPr>
          </p:nvGraphicFramePr>
          <p:xfrm>
            <a:off x="100850" y="246475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50" y="246475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53022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Times New Roman" pitchFamily="18" charset="0"/>
                <a:cs typeface="Times New Roman" pitchFamily="18" charset="0"/>
              </a:rPr>
              <a:t>Server-side</a:t>
            </a:r>
            <a:r>
              <a:rPr sz="36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Programming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29564" y="1130553"/>
            <a:ext cx="83007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Arial"/>
                <a:cs typeface="Arial"/>
              </a:rPr>
              <a:t>Static</a:t>
            </a:r>
            <a:r>
              <a:rPr sz="2400" spc="2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HTTP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transaction</a:t>
            </a:r>
            <a:r>
              <a:rPr sz="2400" spc="2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2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Browser</a:t>
            </a:r>
            <a:r>
              <a:rPr sz="2400" spc="2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requests</a:t>
            </a:r>
            <a:r>
              <a:rPr sz="2400" spc="2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2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index.html,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Server responds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HTML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5609" y="2590609"/>
            <a:ext cx="2745105" cy="611505"/>
            <a:chOff x="685609" y="2590609"/>
            <a:chExt cx="2745105" cy="6115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562" y="2591562"/>
              <a:ext cx="2743200" cy="609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6562" y="2591562"/>
              <a:ext cx="2743200" cy="609600"/>
            </a:xfrm>
            <a:custGeom>
              <a:avLst/>
              <a:gdLst/>
              <a:ahLst/>
              <a:cxnLst/>
              <a:rect l="l" t="t" r="r" b="b"/>
              <a:pathLst>
                <a:path w="2743200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2641600" y="0"/>
                  </a:lnTo>
                  <a:lnTo>
                    <a:pt x="2681156" y="7981"/>
                  </a:lnTo>
                  <a:lnTo>
                    <a:pt x="2713450" y="29749"/>
                  </a:lnTo>
                  <a:lnTo>
                    <a:pt x="2735218" y="62043"/>
                  </a:lnTo>
                  <a:lnTo>
                    <a:pt x="2743200" y="101600"/>
                  </a:lnTo>
                  <a:lnTo>
                    <a:pt x="2743200" y="508000"/>
                  </a:lnTo>
                  <a:lnTo>
                    <a:pt x="2735218" y="547556"/>
                  </a:lnTo>
                  <a:lnTo>
                    <a:pt x="2713450" y="579850"/>
                  </a:lnTo>
                  <a:lnTo>
                    <a:pt x="2681156" y="601618"/>
                  </a:lnTo>
                  <a:lnTo>
                    <a:pt x="2641600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11123" y="2739974"/>
            <a:ext cx="20929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0630" algn="l"/>
              </a:tabLst>
            </a:pP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. Br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	R</a:t>
            </a:r>
            <a:r>
              <a:rPr sz="1800" spc="-10" dirty="0">
                <a:latin typeface="Arial"/>
                <a:cs typeface="Arial"/>
              </a:rPr>
              <a:t>eque</a:t>
            </a:r>
            <a:r>
              <a:rPr sz="1800" dirty="0"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48009" y="2590609"/>
            <a:ext cx="2211705" cy="611505"/>
            <a:chOff x="4648009" y="2590609"/>
            <a:chExt cx="2211705" cy="61150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961" y="2591562"/>
              <a:ext cx="2209799" cy="609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48961" y="2591562"/>
              <a:ext cx="2209800" cy="609600"/>
            </a:xfrm>
            <a:custGeom>
              <a:avLst/>
              <a:gdLst/>
              <a:ahLst/>
              <a:cxnLst/>
              <a:rect l="l" t="t" r="r" b="b"/>
              <a:pathLst>
                <a:path w="220980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2108199" y="0"/>
                  </a:lnTo>
                  <a:lnTo>
                    <a:pt x="2147756" y="7981"/>
                  </a:lnTo>
                  <a:lnTo>
                    <a:pt x="2180050" y="29749"/>
                  </a:lnTo>
                  <a:lnTo>
                    <a:pt x="2201818" y="62043"/>
                  </a:lnTo>
                  <a:lnTo>
                    <a:pt x="2209799" y="101600"/>
                  </a:lnTo>
                  <a:lnTo>
                    <a:pt x="2209799" y="508000"/>
                  </a:lnTo>
                  <a:lnTo>
                    <a:pt x="2201818" y="547556"/>
                  </a:lnTo>
                  <a:lnTo>
                    <a:pt x="2180050" y="579850"/>
                  </a:lnTo>
                  <a:lnTo>
                    <a:pt x="2147756" y="601618"/>
                  </a:lnTo>
                  <a:lnTo>
                    <a:pt x="2108199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51578" y="2739974"/>
            <a:ext cx="20059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2.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Finds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29761" y="2858261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1143000" y="0"/>
                </a:moveTo>
                <a:lnTo>
                  <a:pt x="1143000" y="76200"/>
                </a:lnTo>
                <a:lnTo>
                  <a:pt x="1199388" y="48005"/>
                </a:lnTo>
                <a:lnTo>
                  <a:pt x="1155700" y="48005"/>
                </a:lnTo>
                <a:lnTo>
                  <a:pt x="1155700" y="28193"/>
                </a:lnTo>
                <a:lnTo>
                  <a:pt x="1199387" y="28193"/>
                </a:lnTo>
                <a:lnTo>
                  <a:pt x="1143000" y="0"/>
                </a:lnTo>
                <a:close/>
              </a:path>
              <a:path w="1219200" h="76200">
                <a:moveTo>
                  <a:pt x="1143000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1143000" y="48005"/>
                </a:lnTo>
                <a:lnTo>
                  <a:pt x="1143000" y="28193"/>
                </a:lnTo>
                <a:close/>
              </a:path>
              <a:path w="1219200" h="76200">
                <a:moveTo>
                  <a:pt x="1199387" y="28193"/>
                </a:moveTo>
                <a:lnTo>
                  <a:pt x="1155700" y="28193"/>
                </a:lnTo>
                <a:lnTo>
                  <a:pt x="1155700" y="48005"/>
                </a:lnTo>
                <a:lnTo>
                  <a:pt x="1199388" y="48005"/>
                </a:lnTo>
                <a:lnTo>
                  <a:pt x="1219200" y="38100"/>
                </a:lnTo>
                <a:lnTo>
                  <a:pt x="1199387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84575" y="2565908"/>
            <a:ext cx="788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index.html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48009" y="3581209"/>
            <a:ext cx="2211705" cy="687705"/>
            <a:chOff x="4648009" y="3581209"/>
            <a:chExt cx="2211705" cy="68770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8961" y="3582161"/>
              <a:ext cx="2209799" cy="6858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648961" y="3582161"/>
              <a:ext cx="2209800" cy="685800"/>
            </a:xfrm>
            <a:custGeom>
              <a:avLst/>
              <a:gdLst/>
              <a:ahLst/>
              <a:cxnLst/>
              <a:rect l="l" t="t" r="r" b="b"/>
              <a:pathLst>
                <a:path w="2209800" h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2095499" y="0"/>
                  </a:lnTo>
                  <a:lnTo>
                    <a:pt x="2139987" y="8983"/>
                  </a:lnTo>
                  <a:lnTo>
                    <a:pt x="2176319" y="33480"/>
                  </a:lnTo>
                  <a:lnTo>
                    <a:pt x="2200816" y="69812"/>
                  </a:lnTo>
                  <a:lnTo>
                    <a:pt x="2209799" y="114300"/>
                  </a:lnTo>
                  <a:lnTo>
                    <a:pt x="2209799" y="571500"/>
                  </a:lnTo>
                  <a:lnTo>
                    <a:pt x="2200816" y="615987"/>
                  </a:lnTo>
                  <a:lnTo>
                    <a:pt x="2176319" y="652319"/>
                  </a:lnTo>
                  <a:lnTo>
                    <a:pt x="2139987" y="676816"/>
                  </a:lnTo>
                  <a:lnTo>
                    <a:pt x="2095499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32782" y="3769232"/>
            <a:ext cx="2042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3.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85609" y="3581209"/>
            <a:ext cx="2745105" cy="687705"/>
            <a:chOff x="685609" y="3581209"/>
            <a:chExt cx="2745105" cy="68770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6562" y="3582161"/>
              <a:ext cx="2743200" cy="6858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86562" y="3582161"/>
              <a:ext cx="2743200" cy="685800"/>
            </a:xfrm>
            <a:custGeom>
              <a:avLst/>
              <a:gdLst/>
              <a:ahLst/>
              <a:cxnLst/>
              <a:rect l="l" t="t" r="r" b="b"/>
              <a:pathLst>
                <a:path w="2743200" h="685800">
                  <a:moveTo>
                    <a:pt x="0" y="114300"/>
                  </a:moveTo>
                  <a:lnTo>
                    <a:pt x="8981" y="69812"/>
                  </a:lnTo>
                  <a:lnTo>
                    <a:pt x="33475" y="33480"/>
                  </a:lnTo>
                  <a:lnTo>
                    <a:pt x="69806" y="8983"/>
                  </a:lnTo>
                  <a:lnTo>
                    <a:pt x="114300" y="0"/>
                  </a:lnTo>
                  <a:lnTo>
                    <a:pt x="2628900" y="0"/>
                  </a:lnTo>
                  <a:lnTo>
                    <a:pt x="2673387" y="8983"/>
                  </a:lnTo>
                  <a:lnTo>
                    <a:pt x="2709719" y="33480"/>
                  </a:lnTo>
                  <a:lnTo>
                    <a:pt x="2734216" y="69812"/>
                  </a:lnTo>
                  <a:lnTo>
                    <a:pt x="2743200" y="114300"/>
                  </a:lnTo>
                  <a:lnTo>
                    <a:pt x="2743200" y="571500"/>
                  </a:lnTo>
                  <a:lnTo>
                    <a:pt x="2734216" y="615987"/>
                  </a:lnTo>
                  <a:lnTo>
                    <a:pt x="2709719" y="652319"/>
                  </a:lnTo>
                  <a:lnTo>
                    <a:pt x="2673387" y="676816"/>
                  </a:lnTo>
                  <a:lnTo>
                    <a:pt x="2628900" y="685800"/>
                  </a:lnTo>
                  <a:lnTo>
                    <a:pt x="114300" y="685800"/>
                  </a:lnTo>
                  <a:lnTo>
                    <a:pt x="69806" y="676816"/>
                  </a:lnTo>
                  <a:lnTo>
                    <a:pt x="33475" y="652319"/>
                  </a:lnTo>
                  <a:lnTo>
                    <a:pt x="8981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05713" y="3769232"/>
            <a:ext cx="270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1800" dirty="0">
                <a:latin typeface="Arial"/>
                <a:cs typeface="Arial"/>
              </a:rPr>
              <a:t>4.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Browser	Displays </a:t>
            </a:r>
            <a:r>
              <a:rPr sz="1800" spc="-5" dirty="0"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29761" y="3925061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1219200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1219200" h="76200">
                <a:moveTo>
                  <a:pt x="1219200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1219200" y="48006"/>
                </a:lnTo>
                <a:lnTo>
                  <a:pt x="1219200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36975" y="3534536"/>
            <a:ext cx="762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&lt;html&gt;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….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&lt;/html&gt;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005828" y="2814827"/>
            <a:ext cx="390525" cy="1278890"/>
            <a:chOff x="7005828" y="2814827"/>
            <a:chExt cx="390525" cy="1278890"/>
          </a:xfrm>
        </p:grpSpPr>
        <p:sp>
          <p:nvSpPr>
            <p:cNvPr id="25" name="object 25"/>
            <p:cNvSpPr/>
            <p:nvPr/>
          </p:nvSpPr>
          <p:spPr>
            <a:xfrm>
              <a:off x="7010400" y="3402329"/>
              <a:ext cx="381000" cy="687070"/>
            </a:xfrm>
            <a:custGeom>
              <a:avLst/>
              <a:gdLst/>
              <a:ahLst/>
              <a:cxnLst/>
              <a:rect l="l" t="t" r="r" b="b"/>
              <a:pathLst>
                <a:path w="381000" h="687070">
                  <a:moveTo>
                    <a:pt x="365125" y="0"/>
                  </a:moveTo>
                  <a:lnTo>
                    <a:pt x="349611" y="50707"/>
                  </a:lnTo>
                  <a:lnTo>
                    <a:pt x="329382" y="98363"/>
                  </a:lnTo>
                  <a:lnTo>
                    <a:pt x="304760" y="142569"/>
                  </a:lnTo>
                  <a:lnTo>
                    <a:pt x="276066" y="182927"/>
                  </a:lnTo>
                  <a:lnTo>
                    <a:pt x="243621" y="219041"/>
                  </a:lnTo>
                  <a:lnTo>
                    <a:pt x="207748" y="250513"/>
                  </a:lnTo>
                  <a:lnTo>
                    <a:pt x="168767" y="276946"/>
                  </a:lnTo>
                  <a:lnTo>
                    <a:pt x="127000" y="297942"/>
                  </a:lnTo>
                  <a:lnTo>
                    <a:pt x="127000" y="168402"/>
                  </a:lnTo>
                  <a:lnTo>
                    <a:pt x="0" y="453390"/>
                  </a:lnTo>
                  <a:lnTo>
                    <a:pt x="127000" y="686562"/>
                  </a:lnTo>
                  <a:lnTo>
                    <a:pt x="127000" y="557022"/>
                  </a:lnTo>
                  <a:lnTo>
                    <a:pt x="166658" y="537315"/>
                  </a:lnTo>
                  <a:lnTo>
                    <a:pt x="203498" y="512963"/>
                  </a:lnTo>
                  <a:lnTo>
                    <a:pt x="237354" y="484355"/>
                  </a:lnTo>
                  <a:lnTo>
                    <a:pt x="268058" y="451879"/>
                  </a:lnTo>
                  <a:lnTo>
                    <a:pt x="295445" y="415924"/>
                  </a:lnTo>
                  <a:lnTo>
                    <a:pt x="319347" y="376881"/>
                  </a:lnTo>
                  <a:lnTo>
                    <a:pt x="339598" y="335137"/>
                  </a:lnTo>
                  <a:lnTo>
                    <a:pt x="356030" y="291081"/>
                  </a:lnTo>
                  <a:lnTo>
                    <a:pt x="368479" y="245104"/>
                  </a:lnTo>
                  <a:lnTo>
                    <a:pt x="376777" y="197593"/>
                  </a:lnTo>
                  <a:lnTo>
                    <a:pt x="380757" y="148938"/>
                  </a:lnTo>
                  <a:lnTo>
                    <a:pt x="380252" y="99528"/>
                  </a:lnTo>
                  <a:lnTo>
                    <a:pt x="375097" y="49752"/>
                  </a:lnTo>
                  <a:lnTo>
                    <a:pt x="365125" y="0"/>
                  </a:lnTo>
                  <a:close/>
                </a:path>
              </a:pathLst>
            </a:custGeom>
            <a:solidFill>
              <a:srgbClr val="FF0066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10400" y="2819399"/>
              <a:ext cx="381000" cy="712470"/>
            </a:xfrm>
            <a:custGeom>
              <a:avLst/>
              <a:gdLst/>
              <a:ahLst/>
              <a:cxnLst/>
              <a:rect l="l" t="t" r="r" b="b"/>
              <a:pathLst>
                <a:path w="381000" h="712470">
                  <a:moveTo>
                    <a:pt x="0" y="0"/>
                  </a:moveTo>
                  <a:lnTo>
                    <a:pt x="0" y="259079"/>
                  </a:lnTo>
                  <a:lnTo>
                    <a:pt x="44436" y="262129"/>
                  </a:lnTo>
                  <a:lnTo>
                    <a:pt x="87365" y="271052"/>
                  </a:lnTo>
                  <a:lnTo>
                    <a:pt x="128502" y="285507"/>
                  </a:lnTo>
                  <a:lnTo>
                    <a:pt x="167562" y="305155"/>
                  </a:lnTo>
                  <a:lnTo>
                    <a:pt x="204257" y="329656"/>
                  </a:lnTo>
                  <a:lnTo>
                    <a:pt x="238303" y="358670"/>
                  </a:lnTo>
                  <a:lnTo>
                    <a:pt x="269414" y="391858"/>
                  </a:lnTo>
                  <a:lnTo>
                    <a:pt x="297304" y="428879"/>
                  </a:lnTo>
                  <a:lnTo>
                    <a:pt x="321687" y="469393"/>
                  </a:lnTo>
                  <a:lnTo>
                    <a:pt x="342277" y="513061"/>
                  </a:lnTo>
                  <a:lnTo>
                    <a:pt x="358790" y="559542"/>
                  </a:lnTo>
                  <a:lnTo>
                    <a:pt x="370938" y="608498"/>
                  </a:lnTo>
                  <a:lnTo>
                    <a:pt x="378436" y="659587"/>
                  </a:lnTo>
                  <a:lnTo>
                    <a:pt x="381000" y="712470"/>
                  </a:lnTo>
                  <a:lnTo>
                    <a:pt x="381000" y="453389"/>
                  </a:lnTo>
                  <a:lnTo>
                    <a:pt x="378436" y="400507"/>
                  </a:lnTo>
                  <a:lnTo>
                    <a:pt x="370938" y="349418"/>
                  </a:lnTo>
                  <a:lnTo>
                    <a:pt x="358790" y="300462"/>
                  </a:lnTo>
                  <a:lnTo>
                    <a:pt x="342277" y="253981"/>
                  </a:lnTo>
                  <a:lnTo>
                    <a:pt x="321687" y="210313"/>
                  </a:lnTo>
                  <a:lnTo>
                    <a:pt x="297304" y="169799"/>
                  </a:lnTo>
                  <a:lnTo>
                    <a:pt x="269414" y="132778"/>
                  </a:lnTo>
                  <a:lnTo>
                    <a:pt x="238303" y="99590"/>
                  </a:lnTo>
                  <a:lnTo>
                    <a:pt x="204257" y="70576"/>
                  </a:lnTo>
                  <a:lnTo>
                    <a:pt x="167562" y="46075"/>
                  </a:lnTo>
                  <a:lnTo>
                    <a:pt x="128502" y="26427"/>
                  </a:lnTo>
                  <a:lnTo>
                    <a:pt x="87365" y="11972"/>
                  </a:lnTo>
                  <a:lnTo>
                    <a:pt x="44436" y="3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0052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10400" y="2819399"/>
              <a:ext cx="381000" cy="1270000"/>
            </a:xfrm>
            <a:custGeom>
              <a:avLst/>
              <a:gdLst/>
              <a:ahLst/>
              <a:cxnLst/>
              <a:rect l="l" t="t" r="r" b="b"/>
              <a:pathLst>
                <a:path w="381000" h="1270000">
                  <a:moveTo>
                    <a:pt x="381000" y="712470"/>
                  </a:moveTo>
                  <a:lnTo>
                    <a:pt x="378436" y="659587"/>
                  </a:lnTo>
                  <a:lnTo>
                    <a:pt x="370938" y="608498"/>
                  </a:lnTo>
                  <a:lnTo>
                    <a:pt x="358790" y="559542"/>
                  </a:lnTo>
                  <a:lnTo>
                    <a:pt x="342277" y="513061"/>
                  </a:lnTo>
                  <a:lnTo>
                    <a:pt x="321687" y="469393"/>
                  </a:lnTo>
                  <a:lnTo>
                    <a:pt x="297304" y="428879"/>
                  </a:lnTo>
                  <a:lnTo>
                    <a:pt x="269414" y="391858"/>
                  </a:lnTo>
                  <a:lnTo>
                    <a:pt x="238303" y="358670"/>
                  </a:lnTo>
                  <a:lnTo>
                    <a:pt x="204257" y="329656"/>
                  </a:lnTo>
                  <a:lnTo>
                    <a:pt x="167562" y="305155"/>
                  </a:lnTo>
                  <a:lnTo>
                    <a:pt x="128502" y="285507"/>
                  </a:lnTo>
                  <a:lnTo>
                    <a:pt x="87365" y="271052"/>
                  </a:lnTo>
                  <a:lnTo>
                    <a:pt x="44436" y="262129"/>
                  </a:lnTo>
                  <a:lnTo>
                    <a:pt x="0" y="259079"/>
                  </a:lnTo>
                  <a:lnTo>
                    <a:pt x="0" y="0"/>
                  </a:lnTo>
                  <a:lnTo>
                    <a:pt x="44436" y="3049"/>
                  </a:lnTo>
                  <a:lnTo>
                    <a:pt x="87365" y="11972"/>
                  </a:lnTo>
                  <a:lnTo>
                    <a:pt x="128502" y="26427"/>
                  </a:lnTo>
                  <a:lnTo>
                    <a:pt x="167562" y="46075"/>
                  </a:lnTo>
                  <a:lnTo>
                    <a:pt x="204257" y="70576"/>
                  </a:lnTo>
                  <a:lnTo>
                    <a:pt x="238303" y="99590"/>
                  </a:lnTo>
                  <a:lnTo>
                    <a:pt x="269414" y="132778"/>
                  </a:lnTo>
                  <a:lnTo>
                    <a:pt x="297304" y="169799"/>
                  </a:lnTo>
                  <a:lnTo>
                    <a:pt x="321687" y="210313"/>
                  </a:lnTo>
                  <a:lnTo>
                    <a:pt x="342277" y="253981"/>
                  </a:lnTo>
                  <a:lnTo>
                    <a:pt x="358790" y="300462"/>
                  </a:lnTo>
                  <a:lnTo>
                    <a:pt x="370938" y="349418"/>
                  </a:lnTo>
                  <a:lnTo>
                    <a:pt x="378436" y="400507"/>
                  </a:lnTo>
                  <a:lnTo>
                    <a:pt x="381000" y="453389"/>
                  </a:lnTo>
                  <a:lnTo>
                    <a:pt x="381000" y="712470"/>
                  </a:lnTo>
                  <a:lnTo>
                    <a:pt x="378516" y="764293"/>
                  </a:lnTo>
                  <a:lnTo>
                    <a:pt x="371218" y="814694"/>
                  </a:lnTo>
                  <a:lnTo>
                    <a:pt x="359338" y="863282"/>
                  </a:lnTo>
                  <a:lnTo>
                    <a:pt x="343106" y="909668"/>
                  </a:lnTo>
                  <a:lnTo>
                    <a:pt x="322752" y="953461"/>
                  </a:lnTo>
                  <a:lnTo>
                    <a:pt x="298508" y="994273"/>
                  </a:lnTo>
                  <a:lnTo>
                    <a:pt x="270603" y="1031712"/>
                  </a:lnTo>
                  <a:lnTo>
                    <a:pt x="239269" y="1065389"/>
                  </a:lnTo>
                  <a:lnTo>
                    <a:pt x="204737" y="1094915"/>
                  </a:lnTo>
                  <a:lnTo>
                    <a:pt x="167237" y="1119899"/>
                  </a:lnTo>
                  <a:lnTo>
                    <a:pt x="127000" y="1139952"/>
                  </a:lnTo>
                  <a:lnTo>
                    <a:pt x="127000" y="1269492"/>
                  </a:lnTo>
                  <a:lnTo>
                    <a:pt x="0" y="1036319"/>
                  </a:lnTo>
                  <a:lnTo>
                    <a:pt x="127000" y="751332"/>
                  </a:lnTo>
                  <a:lnTo>
                    <a:pt x="127000" y="880872"/>
                  </a:lnTo>
                  <a:lnTo>
                    <a:pt x="168767" y="859876"/>
                  </a:lnTo>
                  <a:lnTo>
                    <a:pt x="207748" y="833443"/>
                  </a:lnTo>
                  <a:lnTo>
                    <a:pt x="243621" y="801971"/>
                  </a:lnTo>
                  <a:lnTo>
                    <a:pt x="276066" y="765857"/>
                  </a:lnTo>
                  <a:lnTo>
                    <a:pt x="304760" y="725499"/>
                  </a:lnTo>
                  <a:lnTo>
                    <a:pt x="329382" y="681293"/>
                  </a:lnTo>
                  <a:lnTo>
                    <a:pt x="349611" y="633637"/>
                  </a:lnTo>
                  <a:lnTo>
                    <a:pt x="365125" y="58292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471409" y="3263010"/>
            <a:ext cx="1057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Reads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File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9600" y="4953000"/>
            <a:ext cx="7772400" cy="1143000"/>
          </a:xfrm>
          <a:prstGeom prst="rect">
            <a:avLst/>
          </a:prstGeom>
          <a:solidFill>
            <a:srgbClr val="FFFFCC">
              <a:alpha val="61959"/>
            </a:srgbClr>
          </a:solidFill>
        </p:spPr>
        <p:txBody>
          <a:bodyPr vert="horz" wrap="square" lIns="0" tIns="1993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70"/>
              </a:spcBef>
              <a:tabLst>
                <a:tab pos="1034415" algn="l"/>
                <a:tab pos="2106295" algn="l"/>
                <a:tab pos="2819400" algn="l"/>
                <a:tab pos="4267835" algn="l"/>
                <a:tab pos="5642610" algn="l"/>
                <a:tab pos="6017895" algn="l"/>
                <a:tab pos="6597015" algn="l"/>
              </a:tabLst>
            </a:pPr>
            <a:r>
              <a:rPr sz="2400" spc="-5" dirty="0">
                <a:latin typeface="Arial"/>
                <a:cs typeface="Arial"/>
              </a:rPr>
              <a:t>HTTP	(Hyper	</a:t>
            </a:r>
            <a:r>
              <a:rPr sz="2400" spc="-75" dirty="0">
                <a:latin typeface="Arial"/>
                <a:cs typeface="Arial"/>
              </a:rPr>
              <a:t>Text	</a:t>
            </a:r>
            <a:r>
              <a:rPr sz="2400" spc="-15" dirty="0">
                <a:latin typeface="Arial"/>
                <a:cs typeface="Arial"/>
              </a:rPr>
              <a:t>Transport	</a:t>
            </a:r>
            <a:r>
              <a:rPr sz="2400" spc="-5" dirty="0">
                <a:latin typeface="Arial"/>
                <a:cs typeface="Arial"/>
              </a:rPr>
              <a:t>Protocol)	is	</a:t>
            </a:r>
            <a:r>
              <a:rPr sz="2400" dirty="0">
                <a:latin typeface="Arial"/>
                <a:cs typeface="Arial"/>
              </a:rPr>
              <a:t>the	</a:t>
            </a:r>
            <a:r>
              <a:rPr sz="2400" spc="-5" dirty="0"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that</a:t>
            </a:r>
            <a:r>
              <a:rPr sz="2400" spc="-5" dirty="0">
                <a:latin typeface="Arial"/>
                <a:cs typeface="Arial"/>
              </a:rPr>
              <a:t> clients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servers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web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communicate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1964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Times New Roman" pitchFamily="18" charset="0"/>
                <a:cs typeface="Times New Roman" pitchFamily="18" charset="0"/>
              </a:rPr>
              <a:t>Server-side</a:t>
            </a:r>
            <a:r>
              <a:rPr sz="36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Programming (Contd.).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68653"/>
            <a:ext cx="678560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  <a:buChar char="•"/>
              <a:tabLst>
                <a:tab pos="244475" algn="l"/>
                <a:tab pos="1807845" algn="l"/>
                <a:tab pos="2972435" algn="l"/>
                <a:tab pos="3050540" algn="l"/>
                <a:tab pos="4109720" algn="l"/>
                <a:tab pos="4841240" algn="l"/>
                <a:tab pos="4916170" algn="l"/>
                <a:tab pos="5318125" algn="l"/>
                <a:tab pos="6263640" algn="l"/>
              </a:tabLst>
            </a:pPr>
            <a:r>
              <a:rPr sz="2400" dirty="0">
                <a:latin typeface="Arial"/>
                <a:cs typeface="Arial"/>
              </a:rPr>
              <a:t>Dynamic	</a:t>
            </a:r>
            <a:r>
              <a:rPr sz="2400" spc="-5" dirty="0">
                <a:latin typeface="Arial"/>
                <a:cs typeface="Arial"/>
              </a:rPr>
              <a:t>HTTP	transaction	</a:t>
            </a:r>
            <a:r>
              <a:rPr sz="2400" dirty="0">
                <a:latin typeface="Arial"/>
                <a:cs typeface="Arial"/>
              </a:rPr>
              <a:t>-	</a:t>
            </a:r>
            <a:r>
              <a:rPr sz="2400" spc="-5" dirty="0">
                <a:latin typeface="Arial"/>
                <a:cs typeface="Arial"/>
              </a:rPr>
              <a:t>Browser </a:t>
            </a:r>
            <a:r>
              <a:rPr sz="2400" dirty="0">
                <a:latin typeface="Arial"/>
                <a:cs typeface="Arial"/>
              </a:rPr>
              <a:t> 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derServ</a:t>
            </a:r>
            <a:r>
              <a:rPr sz="2400" dirty="0">
                <a:latin typeface="Arial"/>
                <a:cs typeface="Arial"/>
              </a:rPr>
              <a:t>le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5" dirty="0">
                <a:latin typeface="Arial"/>
                <a:cs typeface="Arial"/>
              </a:rPr>
              <a:t>class,		</a:t>
            </a:r>
            <a:r>
              <a:rPr sz="2400" spc="-2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erver	runs</a:t>
            </a:r>
            <a:r>
              <a:rPr sz="2400" dirty="0">
                <a:latin typeface="Arial"/>
                <a:cs typeface="Arial"/>
              </a:rPr>
              <a:t>		</a:t>
            </a:r>
            <a:r>
              <a:rPr sz="2400" spc="-5" dirty="0">
                <a:latin typeface="Arial"/>
                <a:cs typeface="Arial"/>
              </a:rPr>
              <a:t>program</a:t>
            </a:r>
            <a:r>
              <a:rPr sz="2400" dirty="0">
                <a:latin typeface="Arial"/>
                <a:cs typeface="Arial"/>
              </a:rPr>
              <a:t>	that  HTML,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returns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HTML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browser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7297" y="1168653"/>
            <a:ext cx="11957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5080" indent="-1708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requests  creates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5609" y="2590609"/>
            <a:ext cx="2745105" cy="611505"/>
            <a:chOff x="685609" y="2590609"/>
            <a:chExt cx="2745105" cy="6115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562" y="2591562"/>
              <a:ext cx="2743200" cy="609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6562" y="2591562"/>
              <a:ext cx="2743200" cy="609600"/>
            </a:xfrm>
            <a:custGeom>
              <a:avLst/>
              <a:gdLst/>
              <a:ahLst/>
              <a:cxnLst/>
              <a:rect l="l" t="t" r="r" b="b"/>
              <a:pathLst>
                <a:path w="2743200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2641600" y="0"/>
                  </a:lnTo>
                  <a:lnTo>
                    <a:pt x="2681156" y="7981"/>
                  </a:lnTo>
                  <a:lnTo>
                    <a:pt x="2713450" y="29749"/>
                  </a:lnTo>
                  <a:lnTo>
                    <a:pt x="2735218" y="62043"/>
                  </a:lnTo>
                  <a:lnTo>
                    <a:pt x="2743200" y="101600"/>
                  </a:lnTo>
                  <a:lnTo>
                    <a:pt x="2743200" y="508000"/>
                  </a:lnTo>
                  <a:lnTo>
                    <a:pt x="2735218" y="547556"/>
                  </a:lnTo>
                  <a:lnTo>
                    <a:pt x="2713450" y="579850"/>
                  </a:lnTo>
                  <a:lnTo>
                    <a:pt x="2681156" y="601618"/>
                  </a:lnTo>
                  <a:lnTo>
                    <a:pt x="2641600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22375" y="2730830"/>
            <a:ext cx="18713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Browser</a:t>
            </a:r>
            <a:r>
              <a:rPr sz="1800" spc="3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Request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29761" y="2514409"/>
            <a:ext cx="5182870" cy="1754505"/>
            <a:chOff x="3429761" y="2514409"/>
            <a:chExt cx="5182870" cy="1754505"/>
          </a:xfrm>
        </p:grpSpPr>
        <p:sp>
          <p:nvSpPr>
            <p:cNvPr id="10" name="object 10"/>
            <p:cNvSpPr/>
            <p:nvPr/>
          </p:nvSpPr>
          <p:spPr>
            <a:xfrm>
              <a:off x="3429761" y="2858262"/>
              <a:ext cx="1219200" cy="76200"/>
            </a:xfrm>
            <a:custGeom>
              <a:avLst/>
              <a:gdLst/>
              <a:ahLst/>
              <a:cxnLst/>
              <a:rect l="l" t="t" r="r" b="b"/>
              <a:pathLst>
                <a:path w="1219200" h="76200">
                  <a:moveTo>
                    <a:pt x="1143000" y="0"/>
                  </a:moveTo>
                  <a:lnTo>
                    <a:pt x="1143000" y="76200"/>
                  </a:lnTo>
                  <a:lnTo>
                    <a:pt x="1199388" y="48005"/>
                  </a:lnTo>
                  <a:lnTo>
                    <a:pt x="1155700" y="48005"/>
                  </a:lnTo>
                  <a:lnTo>
                    <a:pt x="1155700" y="28193"/>
                  </a:lnTo>
                  <a:lnTo>
                    <a:pt x="1199387" y="28193"/>
                  </a:lnTo>
                  <a:lnTo>
                    <a:pt x="1143000" y="0"/>
                  </a:lnTo>
                  <a:close/>
                </a:path>
                <a:path w="1219200" h="76200">
                  <a:moveTo>
                    <a:pt x="1143000" y="28193"/>
                  </a:moveTo>
                  <a:lnTo>
                    <a:pt x="0" y="28193"/>
                  </a:lnTo>
                  <a:lnTo>
                    <a:pt x="0" y="48005"/>
                  </a:lnTo>
                  <a:lnTo>
                    <a:pt x="1143000" y="48005"/>
                  </a:lnTo>
                  <a:lnTo>
                    <a:pt x="1143000" y="28193"/>
                  </a:lnTo>
                  <a:close/>
                </a:path>
                <a:path w="1219200" h="76200">
                  <a:moveTo>
                    <a:pt x="1199387" y="28193"/>
                  </a:moveTo>
                  <a:lnTo>
                    <a:pt x="1155700" y="28193"/>
                  </a:lnTo>
                  <a:lnTo>
                    <a:pt x="1155700" y="48005"/>
                  </a:lnTo>
                  <a:lnTo>
                    <a:pt x="1199388" y="48005"/>
                  </a:lnTo>
                  <a:lnTo>
                    <a:pt x="1219200" y="38100"/>
                  </a:lnTo>
                  <a:lnTo>
                    <a:pt x="1199387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961" y="2515362"/>
              <a:ext cx="3962399" cy="17526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48961" y="2515362"/>
              <a:ext cx="3962400" cy="1752600"/>
            </a:xfrm>
            <a:custGeom>
              <a:avLst/>
              <a:gdLst/>
              <a:ahLst/>
              <a:cxnLst/>
              <a:rect l="l" t="t" r="r" b="b"/>
              <a:pathLst>
                <a:path w="3962400" h="1752600">
                  <a:moveTo>
                    <a:pt x="0" y="292100"/>
                  </a:moveTo>
                  <a:lnTo>
                    <a:pt x="3823" y="244727"/>
                  </a:lnTo>
                  <a:lnTo>
                    <a:pt x="14894" y="199786"/>
                  </a:lnTo>
                  <a:lnTo>
                    <a:pt x="32609" y="157877"/>
                  </a:lnTo>
                  <a:lnTo>
                    <a:pt x="56367" y="119603"/>
                  </a:lnTo>
                  <a:lnTo>
                    <a:pt x="85566" y="85566"/>
                  </a:lnTo>
                  <a:lnTo>
                    <a:pt x="119603" y="56367"/>
                  </a:lnTo>
                  <a:lnTo>
                    <a:pt x="157877" y="32609"/>
                  </a:lnTo>
                  <a:lnTo>
                    <a:pt x="199786" y="14894"/>
                  </a:lnTo>
                  <a:lnTo>
                    <a:pt x="244727" y="3823"/>
                  </a:lnTo>
                  <a:lnTo>
                    <a:pt x="292100" y="0"/>
                  </a:lnTo>
                  <a:lnTo>
                    <a:pt x="3670299" y="0"/>
                  </a:lnTo>
                  <a:lnTo>
                    <a:pt x="3717672" y="3823"/>
                  </a:lnTo>
                  <a:lnTo>
                    <a:pt x="3762613" y="14894"/>
                  </a:lnTo>
                  <a:lnTo>
                    <a:pt x="3804522" y="32609"/>
                  </a:lnTo>
                  <a:lnTo>
                    <a:pt x="3842796" y="56367"/>
                  </a:lnTo>
                  <a:lnTo>
                    <a:pt x="3876833" y="85566"/>
                  </a:lnTo>
                  <a:lnTo>
                    <a:pt x="3906032" y="119603"/>
                  </a:lnTo>
                  <a:lnTo>
                    <a:pt x="3929790" y="157877"/>
                  </a:lnTo>
                  <a:lnTo>
                    <a:pt x="3947505" y="199786"/>
                  </a:lnTo>
                  <a:lnTo>
                    <a:pt x="3958576" y="244727"/>
                  </a:lnTo>
                  <a:lnTo>
                    <a:pt x="3962399" y="292100"/>
                  </a:lnTo>
                  <a:lnTo>
                    <a:pt x="3962399" y="1460500"/>
                  </a:lnTo>
                  <a:lnTo>
                    <a:pt x="3958576" y="1507872"/>
                  </a:lnTo>
                  <a:lnTo>
                    <a:pt x="3947505" y="1552813"/>
                  </a:lnTo>
                  <a:lnTo>
                    <a:pt x="3929790" y="1594722"/>
                  </a:lnTo>
                  <a:lnTo>
                    <a:pt x="3906032" y="1632996"/>
                  </a:lnTo>
                  <a:lnTo>
                    <a:pt x="3876833" y="1667033"/>
                  </a:lnTo>
                  <a:lnTo>
                    <a:pt x="3842796" y="1696232"/>
                  </a:lnTo>
                  <a:lnTo>
                    <a:pt x="3804522" y="1719990"/>
                  </a:lnTo>
                  <a:lnTo>
                    <a:pt x="3762613" y="1737705"/>
                  </a:lnTo>
                  <a:lnTo>
                    <a:pt x="3717672" y="1748776"/>
                  </a:lnTo>
                  <a:lnTo>
                    <a:pt x="3670299" y="1752600"/>
                  </a:lnTo>
                  <a:lnTo>
                    <a:pt x="292100" y="1752600"/>
                  </a:lnTo>
                  <a:lnTo>
                    <a:pt x="244727" y="1748776"/>
                  </a:lnTo>
                  <a:lnTo>
                    <a:pt x="199786" y="1737705"/>
                  </a:lnTo>
                  <a:lnTo>
                    <a:pt x="157877" y="1719990"/>
                  </a:lnTo>
                  <a:lnTo>
                    <a:pt x="119603" y="1696232"/>
                  </a:lnTo>
                  <a:lnTo>
                    <a:pt x="85566" y="1667033"/>
                  </a:lnTo>
                  <a:lnTo>
                    <a:pt x="56367" y="1632996"/>
                  </a:lnTo>
                  <a:lnTo>
                    <a:pt x="32609" y="1594722"/>
                  </a:lnTo>
                  <a:lnTo>
                    <a:pt x="14894" y="1552813"/>
                  </a:lnTo>
                  <a:lnTo>
                    <a:pt x="3823" y="1507872"/>
                  </a:lnTo>
                  <a:lnTo>
                    <a:pt x="0" y="1460500"/>
                  </a:lnTo>
                  <a:lnTo>
                    <a:pt x="0" y="2921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36975" y="2361438"/>
            <a:ext cx="47561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.ph</a:t>
            </a:r>
            <a:r>
              <a:rPr sz="1400" b="1" dirty="0">
                <a:latin typeface="Calibri"/>
                <a:cs typeface="Calibri"/>
              </a:rPr>
              <a:t>p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/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.cgi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3172" y="2814650"/>
            <a:ext cx="33534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Executes</a:t>
            </a:r>
            <a:r>
              <a:rPr sz="1800" spc="-5" dirty="0">
                <a:latin typeface="Calibri"/>
                <a:cs typeface="Calibri"/>
              </a:rPr>
              <a:t> server </a:t>
            </a:r>
            <a:r>
              <a:rPr sz="1800" spc="-15" dirty="0">
                <a:latin typeface="Calibri"/>
                <a:cs typeface="Calibri"/>
              </a:rPr>
              <a:t>program</a:t>
            </a:r>
            <a:endParaRPr sz="180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38125" algn="l"/>
              </a:tabLst>
            </a:pP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communicate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buAutoNum type="arabicPeriod" startAt="2"/>
              <a:tabLst>
                <a:tab pos="238125" algn="l"/>
              </a:tabLst>
            </a:pPr>
            <a:r>
              <a:rPr sz="1800" spc="-15" dirty="0">
                <a:latin typeface="Calibri"/>
                <a:cs typeface="Calibri"/>
              </a:rPr>
              <a:t>Creates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buAutoNum type="arabicPeriod" startAt="2"/>
              <a:tabLst>
                <a:tab pos="238125" algn="l"/>
              </a:tabLst>
            </a:pPr>
            <a:r>
              <a:rPr sz="1800" spc="-5" dirty="0">
                <a:latin typeface="Calibri"/>
                <a:cs typeface="Calibri"/>
              </a:rPr>
              <a:t>Server </a:t>
            </a:r>
            <a:r>
              <a:rPr sz="1800" spc="-10" dirty="0">
                <a:latin typeface="Calibri"/>
                <a:cs typeface="Calibri"/>
              </a:rPr>
              <a:t>returns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HTML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Response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5609" y="3581209"/>
            <a:ext cx="2745105" cy="687705"/>
            <a:chOff x="685609" y="3581209"/>
            <a:chExt cx="2745105" cy="68770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562" y="3582161"/>
              <a:ext cx="2743200" cy="6858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86562" y="3582161"/>
              <a:ext cx="2743200" cy="685800"/>
            </a:xfrm>
            <a:custGeom>
              <a:avLst/>
              <a:gdLst/>
              <a:ahLst/>
              <a:cxnLst/>
              <a:rect l="l" t="t" r="r" b="b"/>
              <a:pathLst>
                <a:path w="2743200" h="685800">
                  <a:moveTo>
                    <a:pt x="0" y="114300"/>
                  </a:moveTo>
                  <a:lnTo>
                    <a:pt x="8981" y="69812"/>
                  </a:lnTo>
                  <a:lnTo>
                    <a:pt x="33475" y="33480"/>
                  </a:lnTo>
                  <a:lnTo>
                    <a:pt x="69806" y="8983"/>
                  </a:lnTo>
                  <a:lnTo>
                    <a:pt x="114300" y="0"/>
                  </a:lnTo>
                  <a:lnTo>
                    <a:pt x="2628900" y="0"/>
                  </a:lnTo>
                  <a:lnTo>
                    <a:pt x="2673387" y="8983"/>
                  </a:lnTo>
                  <a:lnTo>
                    <a:pt x="2709719" y="33480"/>
                  </a:lnTo>
                  <a:lnTo>
                    <a:pt x="2734216" y="69812"/>
                  </a:lnTo>
                  <a:lnTo>
                    <a:pt x="2743200" y="114300"/>
                  </a:lnTo>
                  <a:lnTo>
                    <a:pt x="2743200" y="571500"/>
                  </a:lnTo>
                  <a:lnTo>
                    <a:pt x="2734216" y="615987"/>
                  </a:lnTo>
                  <a:lnTo>
                    <a:pt x="2709719" y="652319"/>
                  </a:lnTo>
                  <a:lnTo>
                    <a:pt x="2673387" y="676816"/>
                  </a:lnTo>
                  <a:lnTo>
                    <a:pt x="2628900" y="685800"/>
                  </a:lnTo>
                  <a:lnTo>
                    <a:pt x="114300" y="685800"/>
                  </a:lnTo>
                  <a:lnTo>
                    <a:pt x="69806" y="676816"/>
                  </a:lnTo>
                  <a:lnTo>
                    <a:pt x="33475" y="652319"/>
                  </a:lnTo>
                  <a:lnTo>
                    <a:pt x="8981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73353" y="3760089"/>
            <a:ext cx="2364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Browser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Displays</a:t>
            </a:r>
            <a:r>
              <a:rPr sz="1800" spc="-15" dirty="0">
                <a:latin typeface="Calibri"/>
                <a:cs typeface="Calibri"/>
              </a:rPr>
              <a:t> Page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29761" y="3925061"/>
            <a:ext cx="3890645" cy="2252345"/>
            <a:chOff x="3429761" y="3925061"/>
            <a:chExt cx="3890645" cy="2252345"/>
          </a:xfrm>
        </p:grpSpPr>
        <p:sp>
          <p:nvSpPr>
            <p:cNvPr id="20" name="object 20"/>
            <p:cNvSpPr/>
            <p:nvPr/>
          </p:nvSpPr>
          <p:spPr>
            <a:xfrm>
              <a:off x="3429761" y="3925061"/>
              <a:ext cx="1219200" cy="76200"/>
            </a:xfrm>
            <a:custGeom>
              <a:avLst/>
              <a:gdLst/>
              <a:ahLst/>
              <a:cxnLst/>
              <a:rect l="l" t="t" r="r" b="b"/>
              <a:pathLst>
                <a:path w="1219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8006"/>
                  </a:lnTo>
                  <a:lnTo>
                    <a:pt x="63500" y="48006"/>
                  </a:lnTo>
                  <a:lnTo>
                    <a:pt x="63500" y="28193"/>
                  </a:lnTo>
                  <a:lnTo>
                    <a:pt x="76200" y="28193"/>
                  </a:lnTo>
                  <a:lnTo>
                    <a:pt x="76200" y="0"/>
                  </a:lnTo>
                  <a:close/>
                </a:path>
                <a:path w="1219200" h="76200">
                  <a:moveTo>
                    <a:pt x="76200" y="28193"/>
                  </a:moveTo>
                  <a:lnTo>
                    <a:pt x="63500" y="28193"/>
                  </a:lnTo>
                  <a:lnTo>
                    <a:pt x="63500" y="48006"/>
                  </a:lnTo>
                  <a:lnTo>
                    <a:pt x="76200" y="48006"/>
                  </a:lnTo>
                  <a:lnTo>
                    <a:pt x="76200" y="28193"/>
                  </a:lnTo>
                  <a:close/>
                </a:path>
                <a:path w="1219200" h="76200">
                  <a:moveTo>
                    <a:pt x="1219200" y="28193"/>
                  </a:moveTo>
                  <a:lnTo>
                    <a:pt x="76200" y="28193"/>
                  </a:lnTo>
                  <a:lnTo>
                    <a:pt x="76200" y="48006"/>
                  </a:lnTo>
                  <a:lnTo>
                    <a:pt x="1219200" y="48006"/>
                  </a:lnTo>
                  <a:lnTo>
                    <a:pt x="1219200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3600" y="4876800"/>
              <a:ext cx="1371600" cy="12954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943600" y="48768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1371600" y="215900"/>
                  </a:moveTo>
                  <a:lnTo>
                    <a:pt x="1357665" y="259415"/>
                  </a:lnTo>
                  <a:lnTo>
                    <a:pt x="1317700" y="299944"/>
                  </a:lnTo>
                  <a:lnTo>
                    <a:pt x="1254464" y="336618"/>
                  </a:lnTo>
                  <a:lnTo>
                    <a:pt x="1214982" y="353238"/>
                  </a:lnTo>
                  <a:lnTo>
                    <a:pt x="1170717" y="368569"/>
                  </a:lnTo>
                  <a:lnTo>
                    <a:pt x="1122014" y="382503"/>
                  </a:lnTo>
                  <a:lnTo>
                    <a:pt x="1069218" y="394931"/>
                  </a:lnTo>
                  <a:lnTo>
                    <a:pt x="1012674" y="405745"/>
                  </a:lnTo>
                  <a:lnTo>
                    <a:pt x="952726" y="414835"/>
                  </a:lnTo>
                  <a:lnTo>
                    <a:pt x="889720" y="422094"/>
                  </a:lnTo>
                  <a:lnTo>
                    <a:pt x="824000" y="427414"/>
                  </a:lnTo>
                  <a:lnTo>
                    <a:pt x="755911" y="430685"/>
                  </a:lnTo>
                  <a:lnTo>
                    <a:pt x="685800" y="431800"/>
                  </a:lnTo>
                  <a:lnTo>
                    <a:pt x="615688" y="430685"/>
                  </a:lnTo>
                  <a:lnTo>
                    <a:pt x="547599" y="427414"/>
                  </a:lnTo>
                  <a:lnTo>
                    <a:pt x="481879" y="422094"/>
                  </a:lnTo>
                  <a:lnTo>
                    <a:pt x="418873" y="414835"/>
                  </a:lnTo>
                  <a:lnTo>
                    <a:pt x="358925" y="405745"/>
                  </a:lnTo>
                  <a:lnTo>
                    <a:pt x="302381" y="394931"/>
                  </a:lnTo>
                  <a:lnTo>
                    <a:pt x="249585" y="382503"/>
                  </a:lnTo>
                  <a:lnTo>
                    <a:pt x="200882" y="368569"/>
                  </a:lnTo>
                  <a:lnTo>
                    <a:pt x="156617" y="353238"/>
                  </a:lnTo>
                  <a:lnTo>
                    <a:pt x="117135" y="336618"/>
                  </a:lnTo>
                  <a:lnTo>
                    <a:pt x="82780" y="318817"/>
                  </a:lnTo>
                  <a:lnTo>
                    <a:pt x="30835" y="280107"/>
                  </a:lnTo>
                  <a:lnTo>
                    <a:pt x="3541" y="237976"/>
                  </a:lnTo>
                  <a:lnTo>
                    <a:pt x="0" y="215900"/>
                  </a:lnTo>
                </a:path>
                <a:path w="1371600" h="1295400">
                  <a:moveTo>
                    <a:pt x="0" y="215900"/>
                  </a:moveTo>
                  <a:lnTo>
                    <a:pt x="13934" y="172384"/>
                  </a:lnTo>
                  <a:lnTo>
                    <a:pt x="53899" y="131855"/>
                  </a:lnTo>
                  <a:lnTo>
                    <a:pt x="117135" y="95181"/>
                  </a:lnTo>
                  <a:lnTo>
                    <a:pt x="156617" y="78561"/>
                  </a:lnTo>
                  <a:lnTo>
                    <a:pt x="200882" y="63230"/>
                  </a:lnTo>
                  <a:lnTo>
                    <a:pt x="249585" y="49296"/>
                  </a:lnTo>
                  <a:lnTo>
                    <a:pt x="302381" y="36868"/>
                  </a:lnTo>
                  <a:lnTo>
                    <a:pt x="358925" y="26054"/>
                  </a:lnTo>
                  <a:lnTo>
                    <a:pt x="418873" y="16964"/>
                  </a:lnTo>
                  <a:lnTo>
                    <a:pt x="481879" y="9705"/>
                  </a:lnTo>
                  <a:lnTo>
                    <a:pt x="547599" y="4385"/>
                  </a:lnTo>
                  <a:lnTo>
                    <a:pt x="615688" y="1114"/>
                  </a:lnTo>
                  <a:lnTo>
                    <a:pt x="685800" y="0"/>
                  </a:lnTo>
                  <a:lnTo>
                    <a:pt x="755911" y="1114"/>
                  </a:lnTo>
                  <a:lnTo>
                    <a:pt x="824000" y="4385"/>
                  </a:lnTo>
                  <a:lnTo>
                    <a:pt x="889720" y="9705"/>
                  </a:lnTo>
                  <a:lnTo>
                    <a:pt x="952726" y="16964"/>
                  </a:lnTo>
                  <a:lnTo>
                    <a:pt x="1012674" y="26054"/>
                  </a:lnTo>
                  <a:lnTo>
                    <a:pt x="1069218" y="36868"/>
                  </a:lnTo>
                  <a:lnTo>
                    <a:pt x="1122014" y="49296"/>
                  </a:lnTo>
                  <a:lnTo>
                    <a:pt x="1170717" y="63230"/>
                  </a:lnTo>
                  <a:lnTo>
                    <a:pt x="1214982" y="78561"/>
                  </a:lnTo>
                  <a:lnTo>
                    <a:pt x="1254464" y="95181"/>
                  </a:lnTo>
                  <a:lnTo>
                    <a:pt x="1288819" y="112982"/>
                  </a:lnTo>
                  <a:lnTo>
                    <a:pt x="1340764" y="151692"/>
                  </a:lnTo>
                  <a:lnTo>
                    <a:pt x="1368058" y="193823"/>
                  </a:lnTo>
                  <a:lnTo>
                    <a:pt x="1371600" y="215900"/>
                  </a:lnTo>
                  <a:lnTo>
                    <a:pt x="1371600" y="1079500"/>
                  </a:lnTo>
                  <a:lnTo>
                    <a:pt x="1357665" y="1123011"/>
                  </a:lnTo>
                  <a:lnTo>
                    <a:pt x="1317700" y="1163538"/>
                  </a:lnTo>
                  <a:lnTo>
                    <a:pt x="1254464" y="1200212"/>
                  </a:lnTo>
                  <a:lnTo>
                    <a:pt x="1214982" y="1216833"/>
                  </a:lnTo>
                  <a:lnTo>
                    <a:pt x="1170717" y="1232165"/>
                  </a:lnTo>
                  <a:lnTo>
                    <a:pt x="1122014" y="1246099"/>
                  </a:lnTo>
                  <a:lnTo>
                    <a:pt x="1069218" y="1258528"/>
                  </a:lnTo>
                  <a:lnTo>
                    <a:pt x="1012674" y="1269342"/>
                  </a:lnTo>
                  <a:lnTo>
                    <a:pt x="952726" y="1278433"/>
                  </a:lnTo>
                  <a:lnTo>
                    <a:pt x="889720" y="1285693"/>
                  </a:lnTo>
                  <a:lnTo>
                    <a:pt x="824000" y="1291013"/>
                  </a:lnTo>
                  <a:lnTo>
                    <a:pt x="755911" y="1294285"/>
                  </a:lnTo>
                  <a:lnTo>
                    <a:pt x="685800" y="1295400"/>
                  </a:lnTo>
                  <a:lnTo>
                    <a:pt x="615688" y="1294285"/>
                  </a:lnTo>
                  <a:lnTo>
                    <a:pt x="547599" y="1291013"/>
                  </a:lnTo>
                  <a:lnTo>
                    <a:pt x="481879" y="1285693"/>
                  </a:lnTo>
                  <a:lnTo>
                    <a:pt x="418873" y="1278433"/>
                  </a:lnTo>
                  <a:lnTo>
                    <a:pt x="358925" y="1269342"/>
                  </a:lnTo>
                  <a:lnTo>
                    <a:pt x="302381" y="1258528"/>
                  </a:lnTo>
                  <a:lnTo>
                    <a:pt x="249585" y="1246099"/>
                  </a:lnTo>
                  <a:lnTo>
                    <a:pt x="200882" y="1232165"/>
                  </a:lnTo>
                  <a:lnTo>
                    <a:pt x="156617" y="1216833"/>
                  </a:lnTo>
                  <a:lnTo>
                    <a:pt x="117135" y="1200212"/>
                  </a:lnTo>
                  <a:lnTo>
                    <a:pt x="82780" y="1182411"/>
                  </a:lnTo>
                  <a:lnTo>
                    <a:pt x="30835" y="1143702"/>
                  </a:lnTo>
                  <a:lnTo>
                    <a:pt x="3541" y="1101574"/>
                  </a:lnTo>
                  <a:lnTo>
                    <a:pt x="0" y="1079500"/>
                  </a:lnTo>
                  <a:lnTo>
                    <a:pt x="0" y="215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63462" y="4267961"/>
              <a:ext cx="381000" cy="609600"/>
            </a:xfrm>
            <a:custGeom>
              <a:avLst/>
              <a:gdLst/>
              <a:ahLst/>
              <a:cxnLst/>
              <a:rect l="l" t="t" r="r" b="b"/>
              <a:pathLst>
                <a:path w="381000" h="609600">
                  <a:moveTo>
                    <a:pt x="76200" y="533400"/>
                  </a:moveTo>
                  <a:lnTo>
                    <a:pt x="48006" y="533400"/>
                  </a:lnTo>
                  <a:lnTo>
                    <a:pt x="48006" y="0"/>
                  </a:lnTo>
                  <a:lnTo>
                    <a:pt x="28194" y="0"/>
                  </a:lnTo>
                  <a:lnTo>
                    <a:pt x="28194" y="533400"/>
                  </a:lnTo>
                  <a:lnTo>
                    <a:pt x="0" y="533400"/>
                  </a:lnTo>
                  <a:lnTo>
                    <a:pt x="38100" y="609600"/>
                  </a:lnTo>
                  <a:lnTo>
                    <a:pt x="69850" y="546100"/>
                  </a:lnTo>
                  <a:lnTo>
                    <a:pt x="76200" y="533400"/>
                  </a:lnTo>
                  <a:close/>
                </a:path>
                <a:path w="381000" h="609600">
                  <a:moveTo>
                    <a:pt x="381000" y="76200"/>
                  </a:moveTo>
                  <a:lnTo>
                    <a:pt x="374650" y="63500"/>
                  </a:lnTo>
                  <a:lnTo>
                    <a:pt x="342900" y="0"/>
                  </a:lnTo>
                  <a:lnTo>
                    <a:pt x="304800" y="76200"/>
                  </a:lnTo>
                  <a:lnTo>
                    <a:pt x="332994" y="76200"/>
                  </a:lnTo>
                  <a:lnTo>
                    <a:pt x="332994" y="609600"/>
                  </a:lnTo>
                  <a:lnTo>
                    <a:pt x="352806" y="609600"/>
                  </a:lnTo>
                  <a:lnTo>
                    <a:pt x="352806" y="76200"/>
                  </a:lnTo>
                  <a:lnTo>
                    <a:pt x="3810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145529" y="2268982"/>
            <a:ext cx="8616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Web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99428" y="5508752"/>
            <a:ext cx="91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15" dirty="0">
                <a:latin typeface="Calibri"/>
                <a:cs typeface="Calibri"/>
              </a:rPr>
              <a:t>at</a:t>
            </a:r>
            <a:r>
              <a:rPr sz="1800" b="1" dirty="0">
                <a:latin typeface="Calibri"/>
                <a:cs typeface="Calibri"/>
              </a:rPr>
              <a:t>abase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881437" y="4033837"/>
            <a:ext cx="314325" cy="314325"/>
            <a:chOff x="3881437" y="4033837"/>
            <a:chExt cx="314325" cy="314325"/>
          </a:xfrm>
        </p:grpSpPr>
        <p:sp>
          <p:nvSpPr>
            <p:cNvPr id="27" name="object 27"/>
            <p:cNvSpPr/>
            <p:nvPr/>
          </p:nvSpPr>
          <p:spPr>
            <a:xfrm>
              <a:off x="3886200" y="4038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3A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86200" y="4038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660775" y="3506215"/>
            <a:ext cx="814069" cy="8204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&lt;html&gt;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Arial"/>
                <a:cs typeface="Arial"/>
              </a:rPr>
              <a:t>…</a:t>
            </a:r>
            <a:r>
              <a:rPr sz="1400" b="1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75"/>
              </a:lnSpc>
            </a:pPr>
            <a:r>
              <a:rPr sz="1400" b="1" spc="-5" dirty="0">
                <a:latin typeface="Calibri"/>
                <a:cs typeface="Calibri"/>
              </a:rPr>
              <a:t>&lt;/html&gt;</a:t>
            </a:r>
            <a:endParaRPr sz="1400">
              <a:latin typeface="Calibri"/>
              <a:cs typeface="Calibri"/>
            </a:endParaRPr>
          </a:p>
          <a:p>
            <a:pPr marR="46990" algn="ctr">
              <a:lnSpc>
                <a:spcPct val="100000"/>
              </a:lnSpc>
              <a:spcBef>
                <a:spcPts val="745"/>
              </a:spcBef>
            </a:pPr>
            <a:r>
              <a:rPr sz="1800" i="1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015228" y="4415028"/>
            <a:ext cx="314325" cy="314325"/>
            <a:chOff x="6015228" y="4415028"/>
            <a:chExt cx="314325" cy="314325"/>
          </a:xfrm>
        </p:grpSpPr>
        <p:sp>
          <p:nvSpPr>
            <p:cNvPr id="31" name="object 31"/>
            <p:cNvSpPr/>
            <p:nvPr/>
          </p:nvSpPr>
          <p:spPr>
            <a:xfrm>
              <a:off x="6019800" y="4419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3A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19800" y="4419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103365" y="44081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23914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25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sz="36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20749"/>
            <a:ext cx="8149590" cy="427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computer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having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server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software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installed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within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which</a:t>
            </a:r>
            <a:endParaRPr sz="2400">
              <a:latin typeface="Arial"/>
              <a:cs typeface="Arial"/>
            </a:endParaRPr>
          </a:p>
          <a:p>
            <a:pPr marL="24384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serves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web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pages</a:t>
            </a:r>
            <a:endParaRPr sz="2400">
              <a:latin typeface="Arial"/>
              <a:cs typeface="Arial"/>
            </a:endParaRPr>
          </a:p>
          <a:p>
            <a:pPr marL="243840" marR="6985" indent="-231775" algn="just">
              <a:lnSpc>
                <a:spcPct val="100000"/>
              </a:lnSpc>
              <a:spcBef>
                <a:spcPts val="57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program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uses client/ server model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15" dirty="0">
                <a:latin typeface="Arial"/>
                <a:cs typeface="Arial"/>
              </a:rPr>
              <a:t>World </a:t>
            </a:r>
            <a:r>
              <a:rPr sz="2400" dirty="0">
                <a:latin typeface="Arial"/>
                <a:cs typeface="Arial"/>
              </a:rPr>
              <a:t>Wide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Web’s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Hypertext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Transfer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Protocol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(HTTP)</a:t>
            </a:r>
            <a:endParaRPr sz="2400">
              <a:latin typeface="Arial"/>
              <a:cs typeface="Arial"/>
            </a:endParaRPr>
          </a:p>
          <a:p>
            <a:pPr marL="243840" marR="5080" indent="-231775" algn="just">
              <a:lnSpc>
                <a:spcPct val="100000"/>
              </a:lnSpc>
              <a:spcBef>
                <a:spcPts val="58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Arial"/>
                <a:cs typeface="Arial"/>
              </a:rPr>
              <a:t>Responsible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accepting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HTTP</a:t>
            </a:r>
            <a:r>
              <a:rPr sz="2400" dirty="0">
                <a:latin typeface="Arial"/>
                <a:cs typeface="Arial"/>
              </a:rPr>
              <a:t> requests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clients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(web </a:t>
            </a:r>
            <a:r>
              <a:rPr sz="2400" dirty="0">
                <a:latin typeface="Arial"/>
                <a:cs typeface="Arial"/>
              </a:rPr>
              <a:t>browsers) </a:t>
            </a:r>
            <a:r>
              <a:rPr sz="2400" spc="-5" dirty="0">
                <a:latin typeface="Arial"/>
                <a:cs typeface="Arial"/>
              </a:rPr>
              <a:t>and serving </a:t>
            </a:r>
            <a:r>
              <a:rPr sz="2400" dirty="0">
                <a:latin typeface="Arial"/>
                <a:cs typeface="Arial"/>
              </a:rPr>
              <a:t>HTTP </a:t>
            </a:r>
            <a:r>
              <a:rPr sz="2400" spc="-5" dirty="0">
                <a:latin typeface="Arial"/>
                <a:cs typeface="Arial"/>
              </a:rPr>
              <a:t>responses which are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web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pages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such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HTML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documents</a:t>
            </a:r>
            <a:endParaRPr sz="2400">
              <a:latin typeface="Arial"/>
              <a:cs typeface="Arial"/>
            </a:endParaRPr>
          </a:p>
          <a:p>
            <a:pPr marL="243840" indent="-231775" algn="just">
              <a:lnSpc>
                <a:spcPct val="100000"/>
              </a:lnSpc>
              <a:spcBef>
                <a:spcPts val="57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Arial"/>
                <a:cs typeface="Arial"/>
              </a:rPr>
              <a:t>Popular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web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Apache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HTTP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(Apache)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Microsoft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Internet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Information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(IIS)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Sun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Web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81000"/>
            <a:ext cx="7052309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0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server-side</a:t>
            </a:r>
            <a:r>
              <a:rPr sz="36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sz="3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components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879703"/>
            <a:ext cx="8073390" cy="25253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web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component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software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entity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that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runs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 a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web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Provides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capabilities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needed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for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dynamically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handling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client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requests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generating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presentation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content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29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b="1" spc="-5" dirty="0">
                <a:latin typeface="Arial"/>
                <a:cs typeface="Arial"/>
              </a:rPr>
              <a:t>The</a:t>
            </a:r>
            <a:r>
              <a:rPr sz="2000" b="1" dirty="0">
                <a:latin typeface="Arial"/>
                <a:cs typeface="Arial"/>
              </a:rPr>
              <a:t> J2EE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specification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defines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two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types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of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web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components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Servlets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Java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Pages(JSPs)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24227" y="3729228"/>
            <a:ext cx="5648325" cy="1990725"/>
            <a:chOff x="1824227" y="3729228"/>
            <a:chExt cx="5648325" cy="19907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799" y="3733800"/>
              <a:ext cx="1524000" cy="1981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28799" y="3733800"/>
              <a:ext cx="1524000" cy="1981200"/>
            </a:xfrm>
            <a:custGeom>
              <a:avLst/>
              <a:gdLst/>
              <a:ahLst/>
              <a:cxnLst/>
              <a:rect l="l" t="t" r="r" b="b"/>
              <a:pathLst>
                <a:path w="1524000" h="1981200">
                  <a:moveTo>
                    <a:pt x="0" y="1981200"/>
                  </a:moveTo>
                  <a:lnTo>
                    <a:pt x="1524000" y="19812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981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0" y="4114800"/>
              <a:ext cx="609600" cy="381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86000" y="4114800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0" y="381000"/>
                  </a:moveTo>
                  <a:lnTo>
                    <a:pt x="609600" y="3810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0" y="4800600"/>
              <a:ext cx="609600" cy="381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86000" y="4800600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0" y="381000"/>
                  </a:moveTo>
                  <a:lnTo>
                    <a:pt x="609600" y="3810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6200" y="3733800"/>
              <a:ext cx="1981200" cy="1981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86200" y="3733800"/>
              <a:ext cx="1981200" cy="1981200"/>
            </a:xfrm>
            <a:custGeom>
              <a:avLst/>
              <a:gdLst/>
              <a:ahLst/>
              <a:cxnLst/>
              <a:rect l="l" t="t" r="r" b="b"/>
              <a:pathLst>
                <a:path w="1981200" h="1981200">
                  <a:moveTo>
                    <a:pt x="0" y="1981200"/>
                  </a:moveTo>
                  <a:lnTo>
                    <a:pt x="1981200" y="1981200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1981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76800" y="3733800"/>
              <a:ext cx="0" cy="1981200"/>
            </a:xfrm>
            <a:custGeom>
              <a:avLst/>
              <a:gdLst/>
              <a:ahLst/>
              <a:cxnLst/>
              <a:rect l="l" t="t" r="r" b="b"/>
              <a:pathLst>
                <a:path h="1981200">
                  <a:moveTo>
                    <a:pt x="0" y="0"/>
                  </a:moveTo>
                  <a:lnTo>
                    <a:pt x="0" y="1981200"/>
                  </a:lnTo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1599" y="4114800"/>
              <a:ext cx="457200" cy="3810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181599" y="41148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190500"/>
                  </a:moveTo>
                  <a:lnTo>
                    <a:pt x="6038" y="146837"/>
                  </a:lnTo>
                  <a:lnTo>
                    <a:pt x="23237" y="106746"/>
                  </a:lnTo>
                  <a:lnTo>
                    <a:pt x="50225" y="71374"/>
                  </a:lnTo>
                  <a:lnTo>
                    <a:pt x="85628" y="41867"/>
                  </a:lnTo>
                  <a:lnTo>
                    <a:pt x="128073" y="19372"/>
                  </a:lnTo>
                  <a:lnTo>
                    <a:pt x="176188" y="5034"/>
                  </a:lnTo>
                  <a:lnTo>
                    <a:pt x="228600" y="0"/>
                  </a:lnTo>
                  <a:lnTo>
                    <a:pt x="281011" y="5034"/>
                  </a:lnTo>
                  <a:lnTo>
                    <a:pt x="329126" y="19372"/>
                  </a:lnTo>
                  <a:lnTo>
                    <a:pt x="371571" y="41867"/>
                  </a:lnTo>
                  <a:lnTo>
                    <a:pt x="406974" y="71374"/>
                  </a:lnTo>
                  <a:lnTo>
                    <a:pt x="433962" y="106746"/>
                  </a:lnTo>
                  <a:lnTo>
                    <a:pt x="451161" y="146837"/>
                  </a:lnTo>
                  <a:lnTo>
                    <a:pt x="457200" y="190500"/>
                  </a:lnTo>
                  <a:lnTo>
                    <a:pt x="451161" y="234162"/>
                  </a:lnTo>
                  <a:lnTo>
                    <a:pt x="433962" y="274253"/>
                  </a:lnTo>
                  <a:lnTo>
                    <a:pt x="406974" y="309625"/>
                  </a:lnTo>
                  <a:lnTo>
                    <a:pt x="371571" y="339132"/>
                  </a:lnTo>
                  <a:lnTo>
                    <a:pt x="329126" y="361627"/>
                  </a:lnTo>
                  <a:lnTo>
                    <a:pt x="281011" y="375965"/>
                  </a:lnTo>
                  <a:lnTo>
                    <a:pt x="228600" y="381000"/>
                  </a:lnTo>
                  <a:lnTo>
                    <a:pt x="176188" y="375965"/>
                  </a:lnTo>
                  <a:lnTo>
                    <a:pt x="128073" y="361627"/>
                  </a:lnTo>
                  <a:lnTo>
                    <a:pt x="85628" y="339132"/>
                  </a:lnTo>
                  <a:lnTo>
                    <a:pt x="50225" y="309625"/>
                  </a:lnTo>
                  <a:lnTo>
                    <a:pt x="23237" y="274253"/>
                  </a:lnTo>
                  <a:lnTo>
                    <a:pt x="6038" y="234162"/>
                  </a:lnTo>
                  <a:lnTo>
                    <a:pt x="0" y="190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1599" y="4800600"/>
              <a:ext cx="457200" cy="3810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181599" y="48006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190500"/>
                  </a:moveTo>
                  <a:lnTo>
                    <a:pt x="6038" y="146837"/>
                  </a:lnTo>
                  <a:lnTo>
                    <a:pt x="23237" y="106746"/>
                  </a:lnTo>
                  <a:lnTo>
                    <a:pt x="50225" y="71374"/>
                  </a:lnTo>
                  <a:lnTo>
                    <a:pt x="85628" y="41867"/>
                  </a:lnTo>
                  <a:lnTo>
                    <a:pt x="128073" y="19372"/>
                  </a:lnTo>
                  <a:lnTo>
                    <a:pt x="176188" y="5034"/>
                  </a:lnTo>
                  <a:lnTo>
                    <a:pt x="228600" y="0"/>
                  </a:lnTo>
                  <a:lnTo>
                    <a:pt x="281011" y="5034"/>
                  </a:lnTo>
                  <a:lnTo>
                    <a:pt x="329126" y="19372"/>
                  </a:lnTo>
                  <a:lnTo>
                    <a:pt x="371571" y="41867"/>
                  </a:lnTo>
                  <a:lnTo>
                    <a:pt x="406974" y="71374"/>
                  </a:lnTo>
                  <a:lnTo>
                    <a:pt x="433962" y="106746"/>
                  </a:lnTo>
                  <a:lnTo>
                    <a:pt x="451161" y="146837"/>
                  </a:lnTo>
                  <a:lnTo>
                    <a:pt x="457200" y="190500"/>
                  </a:lnTo>
                  <a:lnTo>
                    <a:pt x="451161" y="234162"/>
                  </a:lnTo>
                  <a:lnTo>
                    <a:pt x="433962" y="274253"/>
                  </a:lnTo>
                  <a:lnTo>
                    <a:pt x="406974" y="309625"/>
                  </a:lnTo>
                  <a:lnTo>
                    <a:pt x="371571" y="339132"/>
                  </a:lnTo>
                  <a:lnTo>
                    <a:pt x="329126" y="361627"/>
                  </a:lnTo>
                  <a:lnTo>
                    <a:pt x="281011" y="375965"/>
                  </a:lnTo>
                  <a:lnTo>
                    <a:pt x="228600" y="381000"/>
                  </a:lnTo>
                  <a:lnTo>
                    <a:pt x="176188" y="375965"/>
                  </a:lnTo>
                  <a:lnTo>
                    <a:pt x="128073" y="361627"/>
                  </a:lnTo>
                  <a:lnTo>
                    <a:pt x="85628" y="339132"/>
                  </a:lnTo>
                  <a:lnTo>
                    <a:pt x="50225" y="309625"/>
                  </a:lnTo>
                  <a:lnTo>
                    <a:pt x="23237" y="274253"/>
                  </a:lnTo>
                  <a:lnTo>
                    <a:pt x="6038" y="234162"/>
                  </a:lnTo>
                  <a:lnTo>
                    <a:pt x="0" y="190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91000" y="4800600"/>
              <a:ext cx="457200" cy="3810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191000" y="48006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190500"/>
                  </a:moveTo>
                  <a:lnTo>
                    <a:pt x="6038" y="146837"/>
                  </a:lnTo>
                  <a:lnTo>
                    <a:pt x="23237" y="106746"/>
                  </a:lnTo>
                  <a:lnTo>
                    <a:pt x="50225" y="71374"/>
                  </a:lnTo>
                  <a:lnTo>
                    <a:pt x="85628" y="41867"/>
                  </a:lnTo>
                  <a:lnTo>
                    <a:pt x="128073" y="19372"/>
                  </a:lnTo>
                  <a:lnTo>
                    <a:pt x="176188" y="5034"/>
                  </a:lnTo>
                  <a:lnTo>
                    <a:pt x="228600" y="0"/>
                  </a:lnTo>
                  <a:lnTo>
                    <a:pt x="281011" y="5034"/>
                  </a:lnTo>
                  <a:lnTo>
                    <a:pt x="329126" y="19372"/>
                  </a:lnTo>
                  <a:lnTo>
                    <a:pt x="371571" y="41867"/>
                  </a:lnTo>
                  <a:lnTo>
                    <a:pt x="406974" y="71374"/>
                  </a:lnTo>
                  <a:lnTo>
                    <a:pt x="433962" y="106746"/>
                  </a:lnTo>
                  <a:lnTo>
                    <a:pt x="451161" y="146837"/>
                  </a:lnTo>
                  <a:lnTo>
                    <a:pt x="457200" y="190500"/>
                  </a:lnTo>
                  <a:lnTo>
                    <a:pt x="451161" y="234162"/>
                  </a:lnTo>
                  <a:lnTo>
                    <a:pt x="433962" y="274253"/>
                  </a:lnTo>
                  <a:lnTo>
                    <a:pt x="406974" y="309625"/>
                  </a:lnTo>
                  <a:lnTo>
                    <a:pt x="371571" y="339132"/>
                  </a:lnTo>
                  <a:lnTo>
                    <a:pt x="329126" y="361627"/>
                  </a:lnTo>
                  <a:lnTo>
                    <a:pt x="281011" y="375965"/>
                  </a:lnTo>
                  <a:lnTo>
                    <a:pt x="228600" y="381000"/>
                  </a:lnTo>
                  <a:lnTo>
                    <a:pt x="176188" y="375965"/>
                  </a:lnTo>
                  <a:lnTo>
                    <a:pt x="128073" y="361627"/>
                  </a:lnTo>
                  <a:lnTo>
                    <a:pt x="85628" y="339132"/>
                  </a:lnTo>
                  <a:lnTo>
                    <a:pt x="50225" y="309625"/>
                  </a:lnTo>
                  <a:lnTo>
                    <a:pt x="23237" y="274253"/>
                  </a:lnTo>
                  <a:lnTo>
                    <a:pt x="6038" y="234162"/>
                  </a:lnTo>
                  <a:lnTo>
                    <a:pt x="0" y="190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4267200"/>
              <a:ext cx="2286000" cy="0"/>
            </a:xfrm>
            <a:custGeom>
              <a:avLst/>
              <a:gdLst/>
              <a:ahLst/>
              <a:cxnLst/>
              <a:rect l="l" t="t" r="r" b="b"/>
              <a:pathLst>
                <a:path w="2286000">
                  <a:moveTo>
                    <a:pt x="0" y="0"/>
                  </a:moveTo>
                  <a:lnTo>
                    <a:pt x="2286000" y="0"/>
                  </a:lnTo>
                </a:path>
              </a:pathLst>
            </a:custGeom>
            <a:ln w="317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95600" y="5029200"/>
              <a:ext cx="2286000" cy="0"/>
            </a:xfrm>
            <a:custGeom>
              <a:avLst/>
              <a:gdLst/>
              <a:ahLst/>
              <a:cxnLst/>
              <a:rect l="l" t="t" r="r" b="b"/>
              <a:pathLst>
                <a:path w="2286000">
                  <a:moveTo>
                    <a:pt x="0" y="0"/>
                  </a:moveTo>
                  <a:lnTo>
                    <a:pt x="1295400" y="0"/>
                  </a:lnTo>
                </a:path>
                <a:path w="2286000">
                  <a:moveTo>
                    <a:pt x="1752600" y="0"/>
                  </a:moveTo>
                  <a:lnTo>
                    <a:pt x="2286000" y="0"/>
                  </a:lnTo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6999" y="3733800"/>
              <a:ext cx="990600" cy="1981200"/>
            </a:xfrm>
            <a:custGeom>
              <a:avLst/>
              <a:gdLst/>
              <a:ahLst/>
              <a:cxnLst/>
              <a:rect l="l" t="t" r="r" b="b"/>
              <a:pathLst>
                <a:path w="990600" h="1981200">
                  <a:moveTo>
                    <a:pt x="990600" y="0"/>
                  </a:moveTo>
                  <a:lnTo>
                    <a:pt x="0" y="0"/>
                  </a:lnTo>
                  <a:lnTo>
                    <a:pt x="0" y="1981200"/>
                  </a:lnTo>
                  <a:lnTo>
                    <a:pt x="990600" y="19812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CC99">
                <a:alpha val="4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76999" y="3733800"/>
              <a:ext cx="990600" cy="1981200"/>
            </a:xfrm>
            <a:custGeom>
              <a:avLst/>
              <a:gdLst/>
              <a:ahLst/>
              <a:cxnLst/>
              <a:rect l="l" t="t" r="r" b="b"/>
              <a:pathLst>
                <a:path w="990600" h="1981200">
                  <a:moveTo>
                    <a:pt x="0" y="1981200"/>
                  </a:moveTo>
                  <a:lnTo>
                    <a:pt x="990600" y="1981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1981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1799" y="4038600"/>
              <a:ext cx="381000" cy="5334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781799" y="40386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381000" y="66675"/>
                  </a:moveTo>
                  <a:lnTo>
                    <a:pt x="344228" y="106055"/>
                  </a:lnTo>
                  <a:lnTo>
                    <a:pt x="302983" y="120487"/>
                  </a:lnTo>
                  <a:lnTo>
                    <a:pt x="250691" y="129951"/>
                  </a:lnTo>
                  <a:lnTo>
                    <a:pt x="190500" y="133350"/>
                  </a:lnTo>
                  <a:lnTo>
                    <a:pt x="130308" y="129951"/>
                  </a:lnTo>
                  <a:lnTo>
                    <a:pt x="78016" y="120487"/>
                  </a:lnTo>
                  <a:lnTo>
                    <a:pt x="36771" y="106055"/>
                  </a:lnTo>
                  <a:lnTo>
                    <a:pt x="9717" y="87751"/>
                  </a:lnTo>
                  <a:lnTo>
                    <a:pt x="0" y="66675"/>
                  </a:lnTo>
                  <a:lnTo>
                    <a:pt x="9717" y="45598"/>
                  </a:lnTo>
                  <a:lnTo>
                    <a:pt x="36771" y="27294"/>
                  </a:lnTo>
                  <a:lnTo>
                    <a:pt x="78016" y="12862"/>
                  </a:lnTo>
                  <a:lnTo>
                    <a:pt x="130308" y="3398"/>
                  </a:lnTo>
                  <a:lnTo>
                    <a:pt x="190500" y="0"/>
                  </a:lnTo>
                  <a:lnTo>
                    <a:pt x="250691" y="3398"/>
                  </a:lnTo>
                  <a:lnTo>
                    <a:pt x="302983" y="12862"/>
                  </a:lnTo>
                  <a:lnTo>
                    <a:pt x="344228" y="27294"/>
                  </a:lnTo>
                  <a:lnTo>
                    <a:pt x="371282" y="45598"/>
                  </a:lnTo>
                  <a:lnTo>
                    <a:pt x="381000" y="66675"/>
                  </a:lnTo>
                  <a:close/>
                </a:path>
                <a:path w="381000" h="533400">
                  <a:moveTo>
                    <a:pt x="381000" y="66675"/>
                  </a:moveTo>
                  <a:lnTo>
                    <a:pt x="381000" y="466725"/>
                  </a:lnTo>
                  <a:lnTo>
                    <a:pt x="371282" y="487801"/>
                  </a:lnTo>
                  <a:lnTo>
                    <a:pt x="344228" y="506105"/>
                  </a:lnTo>
                  <a:lnTo>
                    <a:pt x="302983" y="520537"/>
                  </a:lnTo>
                  <a:lnTo>
                    <a:pt x="250691" y="530001"/>
                  </a:lnTo>
                  <a:lnTo>
                    <a:pt x="190500" y="533400"/>
                  </a:lnTo>
                  <a:lnTo>
                    <a:pt x="130308" y="530001"/>
                  </a:lnTo>
                  <a:lnTo>
                    <a:pt x="78016" y="520537"/>
                  </a:lnTo>
                  <a:lnTo>
                    <a:pt x="36771" y="506105"/>
                  </a:lnTo>
                  <a:lnTo>
                    <a:pt x="9717" y="487801"/>
                  </a:lnTo>
                  <a:lnTo>
                    <a:pt x="0" y="466725"/>
                  </a:lnTo>
                  <a:lnTo>
                    <a:pt x="0" y="666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81799" y="4800600"/>
              <a:ext cx="381000" cy="5334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781799" y="48006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381000" y="66675"/>
                  </a:moveTo>
                  <a:lnTo>
                    <a:pt x="344228" y="106055"/>
                  </a:lnTo>
                  <a:lnTo>
                    <a:pt x="302983" y="120487"/>
                  </a:lnTo>
                  <a:lnTo>
                    <a:pt x="250691" y="129951"/>
                  </a:lnTo>
                  <a:lnTo>
                    <a:pt x="190500" y="133350"/>
                  </a:lnTo>
                  <a:lnTo>
                    <a:pt x="130308" y="129951"/>
                  </a:lnTo>
                  <a:lnTo>
                    <a:pt x="78016" y="120487"/>
                  </a:lnTo>
                  <a:lnTo>
                    <a:pt x="36771" y="106055"/>
                  </a:lnTo>
                  <a:lnTo>
                    <a:pt x="9717" y="87751"/>
                  </a:lnTo>
                  <a:lnTo>
                    <a:pt x="0" y="66675"/>
                  </a:lnTo>
                  <a:lnTo>
                    <a:pt x="9717" y="45598"/>
                  </a:lnTo>
                  <a:lnTo>
                    <a:pt x="36771" y="27294"/>
                  </a:lnTo>
                  <a:lnTo>
                    <a:pt x="78016" y="12862"/>
                  </a:lnTo>
                  <a:lnTo>
                    <a:pt x="130308" y="3398"/>
                  </a:lnTo>
                  <a:lnTo>
                    <a:pt x="190500" y="0"/>
                  </a:lnTo>
                  <a:lnTo>
                    <a:pt x="250691" y="3398"/>
                  </a:lnTo>
                  <a:lnTo>
                    <a:pt x="302983" y="12862"/>
                  </a:lnTo>
                  <a:lnTo>
                    <a:pt x="344228" y="27294"/>
                  </a:lnTo>
                  <a:lnTo>
                    <a:pt x="371282" y="45598"/>
                  </a:lnTo>
                  <a:lnTo>
                    <a:pt x="381000" y="66675"/>
                  </a:lnTo>
                  <a:close/>
                </a:path>
                <a:path w="381000" h="533400">
                  <a:moveTo>
                    <a:pt x="381000" y="66675"/>
                  </a:moveTo>
                  <a:lnTo>
                    <a:pt x="381000" y="466725"/>
                  </a:lnTo>
                  <a:lnTo>
                    <a:pt x="371282" y="487801"/>
                  </a:lnTo>
                  <a:lnTo>
                    <a:pt x="344228" y="506105"/>
                  </a:lnTo>
                  <a:lnTo>
                    <a:pt x="302983" y="520537"/>
                  </a:lnTo>
                  <a:lnTo>
                    <a:pt x="250691" y="530001"/>
                  </a:lnTo>
                  <a:lnTo>
                    <a:pt x="190500" y="533400"/>
                  </a:lnTo>
                  <a:lnTo>
                    <a:pt x="130308" y="530001"/>
                  </a:lnTo>
                  <a:lnTo>
                    <a:pt x="78016" y="520537"/>
                  </a:lnTo>
                  <a:lnTo>
                    <a:pt x="36771" y="506105"/>
                  </a:lnTo>
                  <a:lnTo>
                    <a:pt x="9717" y="487801"/>
                  </a:lnTo>
                  <a:lnTo>
                    <a:pt x="0" y="466725"/>
                  </a:lnTo>
                  <a:lnTo>
                    <a:pt x="0" y="666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38799" y="4267200"/>
              <a:ext cx="1143000" cy="762000"/>
            </a:xfrm>
            <a:custGeom>
              <a:avLst/>
              <a:gdLst/>
              <a:ahLst/>
              <a:cxnLst/>
              <a:rect l="l" t="t" r="r" b="b"/>
              <a:pathLst>
                <a:path w="1143000" h="762000">
                  <a:moveTo>
                    <a:pt x="0" y="0"/>
                  </a:moveTo>
                  <a:lnTo>
                    <a:pt x="1143000" y="0"/>
                  </a:lnTo>
                </a:path>
                <a:path w="1143000" h="762000">
                  <a:moveTo>
                    <a:pt x="0" y="762000"/>
                  </a:moveTo>
                  <a:lnTo>
                    <a:pt x="1143000" y="762000"/>
                  </a:lnTo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060194" y="3934714"/>
            <a:ext cx="9613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Application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Client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12594" y="4598670"/>
            <a:ext cx="605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We</a:t>
            </a:r>
            <a:r>
              <a:rPr sz="1000" b="1" spc="-5" dirty="0">
                <a:latin typeface="Calibri"/>
                <a:cs typeface="Calibri"/>
              </a:rPr>
              <a:t>b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C</a:t>
            </a:r>
            <a:r>
              <a:rPr sz="1000" b="1" spc="-10" dirty="0">
                <a:latin typeface="Calibri"/>
                <a:cs typeface="Calibri"/>
              </a:rPr>
              <a:t>li</a:t>
            </a:r>
            <a:r>
              <a:rPr sz="1000" b="1" spc="-5" dirty="0">
                <a:latin typeface="Calibri"/>
                <a:cs typeface="Calibri"/>
              </a:rPr>
              <a:t>ent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12594" y="5513323"/>
            <a:ext cx="5619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Client</a:t>
            </a:r>
            <a:r>
              <a:rPr sz="1000" b="1" spc="-4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Tier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41775" y="5513323"/>
            <a:ext cx="5029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We</a:t>
            </a:r>
            <a:r>
              <a:rPr sz="1000" b="1" spc="-5" dirty="0">
                <a:latin typeface="Calibri"/>
                <a:cs typeface="Calibri"/>
              </a:rPr>
              <a:t>b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Ti</a:t>
            </a:r>
            <a:r>
              <a:rPr sz="1000" b="1" spc="-5" dirty="0">
                <a:latin typeface="Calibri"/>
                <a:cs typeface="Calibri"/>
              </a:rPr>
              <a:t>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10403" y="5513323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Business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Tier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41032" y="5513323"/>
            <a:ext cx="4114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EIS</a:t>
            </a:r>
            <a:r>
              <a:rPr sz="1000" b="1" spc="-5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Tier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25157" y="3820414"/>
            <a:ext cx="519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D</a:t>
            </a:r>
            <a:r>
              <a:rPr sz="1000" b="1" spc="-5" dirty="0">
                <a:latin typeface="Calibri"/>
                <a:cs typeface="Calibri"/>
              </a:rPr>
              <a:t>ata</a:t>
            </a:r>
            <a:r>
              <a:rPr sz="1000" b="1" dirty="0">
                <a:latin typeface="Calibri"/>
                <a:cs typeface="Calibri"/>
              </a:rPr>
              <a:t>b</a:t>
            </a:r>
            <a:r>
              <a:rPr sz="1000" b="1" spc="-5" dirty="0">
                <a:latin typeface="Calibri"/>
                <a:cs typeface="Calibri"/>
              </a:rPr>
              <a:t>ase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25157" y="4598670"/>
            <a:ext cx="519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D</a:t>
            </a:r>
            <a:r>
              <a:rPr sz="1000" b="1" spc="-5" dirty="0">
                <a:latin typeface="Calibri"/>
                <a:cs typeface="Calibri"/>
              </a:rPr>
              <a:t>ata</a:t>
            </a:r>
            <a:r>
              <a:rPr sz="1000" b="1" dirty="0">
                <a:latin typeface="Calibri"/>
                <a:cs typeface="Calibri"/>
              </a:rPr>
              <a:t>b</a:t>
            </a:r>
            <a:r>
              <a:rPr sz="1000" b="1" spc="-5" dirty="0">
                <a:latin typeface="Calibri"/>
                <a:cs typeface="Calibri"/>
              </a:rPr>
              <a:t>ase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88407" y="3912489"/>
            <a:ext cx="1981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" dirty="0">
                <a:latin typeface="Calibri"/>
                <a:cs typeface="Calibri"/>
              </a:rPr>
              <a:t>EJB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88407" y="4598670"/>
            <a:ext cx="1981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" dirty="0">
                <a:latin typeface="Calibri"/>
                <a:cs typeface="Calibri"/>
              </a:rPr>
              <a:t>EJB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38778" y="4598670"/>
            <a:ext cx="7226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JSP</a:t>
            </a:r>
            <a:r>
              <a:rPr sz="1000" b="1" spc="-2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/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Servlets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83994" y="5741923"/>
            <a:ext cx="1042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Client</a:t>
            </a:r>
            <a:r>
              <a:rPr sz="1000" b="1" spc="-3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Environment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99228" y="5741923"/>
            <a:ext cx="6216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J2EE</a:t>
            </a:r>
            <a:r>
              <a:rPr sz="1000" b="1" spc="-40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Server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80809" y="5741923"/>
            <a:ext cx="8845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D</a:t>
            </a:r>
            <a:r>
              <a:rPr sz="1000" b="1" spc="-5" dirty="0">
                <a:latin typeface="Calibri"/>
                <a:cs typeface="Calibri"/>
              </a:rPr>
              <a:t>ata</a:t>
            </a:r>
            <a:r>
              <a:rPr sz="1000" b="1" dirty="0">
                <a:latin typeface="Calibri"/>
                <a:cs typeface="Calibri"/>
              </a:rPr>
              <a:t>b</a:t>
            </a:r>
            <a:r>
              <a:rPr sz="1000" b="1" spc="-5" dirty="0">
                <a:latin typeface="Calibri"/>
                <a:cs typeface="Calibri"/>
              </a:rPr>
              <a:t>ase</a:t>
            </a:r>
            <a:r>
              <a:rPr sz="1000" b="1" spc="-10" dirty="0">
                <a:latin typeface="Calibri"/>
                <a:cs typeface="Calibri"/>
              </a:rPr>
              <a:t> S</a:t>
            </a:r>
            <a:r>
              <a:rPr sz="1000" b="1" spc="-5" dirty="0">
                <a:latin typeface="Calibri"/>
                <a:cs typeface="Calibri"/>
              </a:rPr>
              <a:t>er</a:t>
            </a:r>
            <a:r>
              <a:rPr sz="1000" b="1" spc="-10" dirty="0">
                <a:latin typeface="Calibri"/>
                <a:cs typeface="Calibri"/>
              </a:rPr>
              <a:t>v</a:t>
            </a:r>
            <a:r>
              <a:rPr sz="1000" b="1" spc="-5" dirty="0">
                <a:latin typeface="Calibri"/>
                <a:cs typeface="Calibri"/>
              </a:rPr>
              <a:t>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60775" y="6122923"/>
            <a:ext cx="2058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J2EE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Application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N-Tiered Architecture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39096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6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Servlets?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168653"/>
            <a:ext cx="8072120" cy="324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6350" indent="-381635">
              <a:lnSpc>
                <a:spcPct val="100000"/>
              </a:lnSpc>
              <a:spcBef>
                <a:spcPts val="100"/>
              </a:spcBef>
              <a:buChar char="•"/>
              <a:tabLst>
                <a:tab pos="393700" algn="l"/>
                <a:tab pos="39433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Java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runs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web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server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dynamically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handles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client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requests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93700" marR="5080" indent="-381635">
              <a:lnSpc>
                <a:spcPct val="100000"/>
              </a:lnSpc>
              <a:buFont typeface="Arial"/>
              <a:buChar char="•"/>
              <a:tabLst>
                <a:tab pos="477520" algn="l"/>
                <a:tab pos="478155" algn="l"/>
              </a:tabLst>
            </a:pPr>
            <a:r>
              <a:rPr dirty="0"/>
              <a:t>	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extends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1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functionality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1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web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server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receiving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client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requests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dynamically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generating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response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93700" marR="5715" indent="-381635">
              <a:lnSpc>
                <a:spcPct val="100000"/>
              </a:lnSpc>
              <a:spcBef>
                <a:spcPts val="5"/>
              </a:spcBef>
              <a:buChar char="•"/>
              <a:tabLst>
                <a:tab pos="393700" algn="l"/>
                <a:tab pos="394335" algn="l"/>
                <a:tab pos="1428115" algn="l"/>
                <a:tab pos="2751455" algn="l"/>
                <a:tab pos="3464560" algn="l"/>
                <a:tab pos="5396230" algn="l"/>
                <a:tab pos="6243955" algn="l"/>
                <a:tab pos="6957059" algn="l"/>
              </a:tabLst>
            </a:pPr>
            <a:r>
              <a:rPr sz="2400" spc="-5" dirty="0">
                <a:latin typeface="Arial"/>
                <a:cs typeface="Arial"/>
              </a:rPr>
              <a:t>Since	servlets	are	Jav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5" dirty="0">
                <a:latin typeface="Arial"/>
                <a:cs typeface="Arial"/>
              </a:rPr>
              <a:t>bas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d,	they	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atf</a:t>
            </a:r>
            <a:r>
              <a:rPr sz="2400" spc="-5" dirty="0">
                <a:latin typeface="Arial"/>
                <a:cs typeface="Arial"/>
              </a:rPr>
              <a:t>orm  independent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338264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0" dirty="0">
                <a:latin typeface="Times New Roman" pitchFamily="18" charset="0"/>
                <a:cs typeface="Times New Roman" pitchFamily="18" charset="0"/>
              </a:rPr>
              <a:t>Uses</a:t>
            </a:r>
            <a:r>
              <a:rPr sz="36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6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Servlets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018920"/>
            <a:ext cx="8454390" cy="46361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93700" indent="-38100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Processing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and/or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storing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submitted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HTML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form</a:t>
            </a:r>
            <a:endParaRPr sz="24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580"/>
              </a:spcBef>
              <a:buChar char="–"/>
              <a:tabLst>
                <a:tab pos="812800" algn="l"/>
                <a:tab pos="813435" algn="l"/>
              </a:tabLst>
            </a:pPr>
            <a:r>
              <a:rPr sz="2400" spc="-5" dirty="0">
                <a:latin typeface="Arial"/>
                <a:cs typeface="Arial"/>
              </a:rPr>
              <a:t>Example: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login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form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3500">
              <a:latin typeface="Arial"/>
              <a:cs typeface="Arial"/>
            </a:endParaRPr>
          </a:p>
          <a:p>
            <a:pPr marL="393700" indent="-381000" algn="just">
              <a:lnSpc>
                <a:spcPct val="100000"/>
              </a:lnSpc>
              <a:buChar char="•"/>
              <a:tabLst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Providing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dynamic </a:t>
            </a:r>
            <a:r>
              <a:rPr sz="2400" dirty="0">
                <a:latin typeface="Arial"/>
                <a:cs typeface="Arial"/>
              </a:rPr>
              <a:t>content</a:t>
            </a:r>
            <a:endParaRPr sz="2400">
              <a:latin typeface="Arial"/>
              <a:cs typeface="Arial"/>
            </a:endParaRPr>
          </a:p>
          <a:p>
            <a:pPr marL="812800" marR="6350" lvl="1" indent="-343535" algn="just">
              <a:lnSpc>
                <a:spcPct val="100000"/>
              </a:lnSpc>
              <a:spcBef>
                <a:spcPts val="575"/>
              </a:spcBef>
              <a:buChar char="–"/>
              <a:tabLst>
                <a:tab pos="813435" algn="l"/>
              </a:tabLst>
            </a:pPr>
            <a:r>
              <a:rPr sz="2400" spc="-5" dirty="0">
                <a:latin typeface="Arial"/>
                <a:cs typeface="Arial"/>
              </a:rPr>
              <a:t>Example: Returning results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database query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3500">
              <a:latin typeface="Arial"/>
              <a:cs typeface="Arial"/>
            </a:endParaRPr>
          </a:p>
          <a:p>
            <a:pPr marL="393700" indent="-381000" algn="just">
              <a:lnSpc>
                <a:spcPct val="100000"/>
              </a:lnSpc>
              <a:buChar char="•"/>
              <a:tabLst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Managing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</a:t>
            </a:r>
            <a:r>
              <a:rPr sz="2400" spc="-5" dirty="0">
                <a:latin typeface="Arial"/>
                <a:cs typeface="Arial"/>
              </a:rPr>
              <a:t> information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stateless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HTTP</a:t>
            </a:r>
            <a:endParaRPr sz="2400">
              <a:latin typeface="Arial"/>
              <a:cs typeface="Arial"/>
            </a:endParaRPr>
          </a:p>
          <a:p>
            <a:pPr marL="812800" marR="5080" lvl="1" indent="-343535" algn="just">
              <a:lnSpc>
                <a:spcPct val="100000"/>
              </a:lnSpc>
              <a:spcBef>
                <a:spcPts val="580"/>
              </a:spcBef>
              <a:buChar char="–"/>
              <a:tabLst>
                <a:tab pos="813435" algn="l"/>
              </a:tabLst>
            </a:pPr>
            <a:r>
              <a:rPr sz="2400" spc="-5" dirty="0">
                <a:latin typeface="Arial"/>
                <a:cs typeface="Arial"/>
              </a:rPr>
              <a:t>Example:</a:t>
            </a:r>
            <a:r>
              <a:rPr sz="2400" dirty="0">
                <a:latin typeface="Arial"/>
                <a:cs typeface="Arial"/>
              </a:rPr>
              <a:t> 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online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shopping</a:t>
            </a:r>
            <a:r>
              <a:rPr sz="2400" dirty="0">
                <a:latin typeface="Arial"/>
                <a:cs typeface="Arial"/>
              </a:rPr>
              <a:t> cart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system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which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manages </a:t>
            </a:r>
            <a:r>
              <a:rPr sz="2400" dirty="0">
                <a:latin typeface="Arial"/>
                <a:cs typeface="Arial"/>
              </a:rPr>
              <a:t>shopping carts for </a:t>
            </a:r>
            <a:r>
              <a:rPr sz="2400" spc="-5" dirty="0">
                <a:latin typeface="Arial"/>
                <a:cs typeface="Arial"/>
              </a:rPr>
              <a:t>many concurrent customers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maps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every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request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right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customer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 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 2021</Template>
  <TotalTime>10</TotalTime>
  <Words>2001</Words>
  <Application>Microsoft Office PowerPoint</Application>
  <PresentationFormat>On-screen Show (4:3)</PresentationFormat>
  <Paragraphs>336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Arial Black</vt:lpstr>
      <vt:lpstr>Calibri</vt:lpstr>
      <vt:lpstr>Calibri Light</vt:lpstr>
      <vt:lpstr>Casper</vt:lpstr>
      <vt:lpstr>Gill Sans MT</vt:lpstr>
      <vt:lpstr>Raleway ExtraBold</vt:lpstr>
      <vt:lpstr>Times New Roman</vt:lpstr>
      <vt:lpstr>CU 2021</vt:lpstr>
      <vt:lpstr>Contents Slide Master</vt:lpstr>
      <vt:lpstr>CorelDRAW</vt:lpstr>
      <vt:lpstr>PowerPoint Presentation</vt:lpstr>
      <vt:lpstr>Lecture Objectives </vt:lpstr>
      <vt:lpstr>Introduction to Servlets</vt:lpstr>
      <vt:lpstr>Server-side Programming</vt:lpstr>
      <vt:lpstr>Server-side Programming (Contd.).</vt:lpstr>
      <vt:lpstr>Web Server</vt:lpstr>
      <vt:lpstr>Java server-side web components</vt:lpstr>
      <vt:lpstr>What are Servlets?</vt:lpstr>
      <vt:lpstr>Uses of Servlets</vt:lpstr>
      <vt:lpstr>Servlet Architecture Overview</vt:lpstr>
      <vt:lpstr>Deploying a Simple Servlet</vt:lpstr>
      <vt:lpstr>Directory Structure of a Web application</vt:lpstr>
      <vt:lpstr>Demo for a Simple Servlet</vt:lpstr>
      <vt:lpstr>Demo for a Simple Servlet (Contd.).</vt:lpstr>
      <vt:lpstr>The Web Deployment Descriptor – web.xml</vt:lpstr>
      <vt:lpstr>Web Container</vt:lpstr>
      <vt:lpstr>  Role of a Web Container                    </vt:lpstr>
      <vt:lpstr>How web container handles Servlet requests</vt:lpstr>
      <vt:lpstr>Knowledge Checkpoint</vt:lpstr>
      <vt:lpstr>Servlet Life Cycle</vt:lpstr>
      <vt:lpstr>  Life Cycle of a Servlet  </vt:lpstr>
      <vt:lpstr>Servlet interface</vt:lpstr>
      <vt:lpstr>Lifecycle Methods</vt:lpstr>
      <vt:lpstr>Initializing a servlet</vt:lpstr>
      <vt:lpstr>Servicing client requests</vt:lpstr>
      <vt:lpstr>Destroying a Servlet</vt:lpstr>
      <vt:lpstr>Quiz</vt:lpstr>
      <vt:lpstr>Summary: </vt:lpstr>
      <vt:lpstr>References: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Wipro Presentation Template</dc:title>
  <dc:subject>Standard Presentation Template</dc:subject>
  <dc:creator>Wipro Corporate</dc:creator>
  <cp:lastModifiedBy>Richa Dhiman</cp:lastModifiedBy>
  <cp:revision>4</cp:revision>
  <dcterms:created xsi:type="dcterms:W3CDTF">2021-03-05T05:52:53Z</dcterms:created>
  <dcterms:modified xsi:type="dcterms:W3CDTF">2022-10-19T05:58:59Z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2021-03-05T00:00:00Z</vt:filetime>
  </property>
</Properties>
</file>