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80" r:id="rId2"/>
  </p:sldMasterIdLst>
  <p:notesMasterIdLst>
    <p:notesMasterId r:id="rId33"/>
  </p:notesMasterIdLst>
  <p:sldIdLst>
    <p:sldId id="283" r:id="rId3"/>
    <p:sldId id="284" r:id="rId4"/>
    <p:sldId id="259" r:id="rId5"/>
    <p:sldId id="289" r:id="rId6"/>
    <p:sldId id="290" r:id="rId7"/>
    <p:sldId id="291" r:id="rId8"/>
    <p:sldId id="28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5" r:id="rId30"/>
    <p:sldId id="286" r:id="rId31"/>
    <p:sldId id="287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0" d="100"/>
          <a:sy n="80" d="100"/>
        </p:scale>
        <p:origin x="1526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3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F15E-18FC-40E2-AB18-FA58A8BE60E3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A666-06AB-4775-81E1-BF736D2BC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mp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webmaster@simple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webmaster@simple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tpoint.com/sonoojaiswal/servletconfi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21721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2051946"/>
            <a:ext cx="6797489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(CST-358/ITT-358)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38400" y="5257800"/>
            <a:ext cx="528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dirty="0"/>
              <a:t>Configuring project using servlet, Servlet Config and Servlet Mapping (CO 5)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39114"/>
            <a:ext cx="7527290" cy="518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3840" algn="l"/>
                <a:tab pos="244475" algn="l"/>
              </a:tabLst>
            </a:pPr>
            <a:r>
              <a:rPr sz="1800" dirty="0">
                <a:latin typeface="Arial"/>
                <a:cs typeface="Arial"/>
              </a:rPr>
              <a:t>Let </a:t>
            </a:r>
            <a:r>
              <a:rPr sz="1800" spc="-5" dirty="0">
                <a:latin typeface="Arial"/>
                <a:cs typeface="Arial"/>
              </a:rPr>
              <a:t>us</a:t>
            </a:r>
            <a:r>
              <a:rPr sz="1800" dirty="0">
                <a:latin typeface="Arial"/>
                <a:cs typeface="Arial"/>
              </a:rPr>
              <a:t> take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look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Second.java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servlet</a:t>
            </a:r>
            <a:r>
              <a:rPr sz="1800" dirty="0">
                <a:latin typeface="Arial"/>
                <a:cs typeface="Arial"/>
              </a:rPr>
              <a:t> code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469900" marR="486791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import java.io.*;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import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javax.servlet.*;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import javax.servlet.http.*;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Second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extends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HttpServlet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724535" marR="46875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String homeName;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ServletConfig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config;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72453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void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init()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//get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initialization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  <a:p>
            <a:pPr marL="977265" marR="21958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//Returns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servlet's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ServletConfig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object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config</a:t>
            </a:r>
            <a:r>
              <a:rPr sz="1800" dirty="0">
                <a:latin typeface="Arial"/>
                <a:cs typeface="Arial"/>
              </a:rPr>
              <a:t> = </a:t>
            </a:r>
            <a:r>
              <a:rPr sz="1800" spc="-5" dirty="0">
                <a:latin typeface="Arial"/>
                <a:cs typeface="Arial"/>
              </a:rPr>
              <a:t>getServletConfig();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al"/>
              <a:cs typeface="Arial"/>
            </a:endParaRPr>
          </a:p>
          <a:p>
            <a:pPr marL="756285" marR="5080" indent="220979">
              <a:lnSpc>
                <a:spcPct val="80000"/>
              </a:lnSpc>
            </a:pPr>
            <a:r>
              <a:rPr sz="1800" spc="-5" dirty="0">
                <a:latin typeface="Arial"/>
                <a:cs typeface="Arial"/>
              </a:rPr>
              <a:t>/*Returns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containing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initialization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parameter,</a:t>
            </a:r>
            <a:endParaRPr sz="18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null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parameter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does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 exist.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homeName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config.getInitParameter("homeName");</a:t>
            </a:r>
            <a:endParaRPr sz="1800">
              <a:latin typeface="Arial"/>
              <a:cs typeface="Arial"/>
            </a:endParaRPr>
          </a:p>
          <a:p>
            <a:pPr marL="72453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292" y="151637"/>
            <a:ext cx="6603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for using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ServletConfig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10</a:t>
            </a:fld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14400" y="1524000"/>
            <a:ext cx="7924800" cy="4876800"/>
          </a:xfrm>
          <a:custGeom>
            <a:avLst/>
            <a:gdLst/>
            <a:ahLst/>
            <a:cxnLst/>
            <a:rect l="l" t="t" r="r" b="b"/>
            <a:pathLst>
              <a:path w="7924800" h="4876800">
                <a:moveTo>
                  <a:pt x="0" y="4876800"/>
                </a:moveTo>
                <a:lnTo>
                  <a:pt x="7924800" y="4876800"/>
                </a:lnTo>
                <a:lnTo>
                  <a:pt x="79248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143000"/>
            <a:ext cx="7543800" cy="4343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1005840" marR="333375" indent="-762000">
              <a:lnSpc>
                <a:spcPct val="120100"/>
              </a:lnSpc>
              <a:spcBef>
                <a:spcPts val="1680"/>
              </a:spcBef>
            </a:pPr>
            <a:r>
              <a:rPr sz="1800" spc="-5" dirty="0">
                <a:latin typeface="Arial"/>
                <a:cs typeface="Arial"/>
              </a:rPr>
              <a:t>public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void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doGet(HttpServletRequest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HttpServletResponse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res)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throws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ServletException,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IOException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51205" marR="3547745">
              <a:lnSpc>
                <a:spcPct val="120000"/>
              </a:lnSpc>
            </a:pPr>
            <a:r>
              <a:rPr sz="1800" spc="-10" dirty="0">
                <a:latin typeface="Arial"/>
                <a:cs typeface="Arial"/>
              </a:rPr>
              <a:t>res.setContentType("text/html");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PrintWriter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res.getWriter();</a:t>
            </a:r>
            <a:endParaRPr sz="1800">
              <a:latin typeface="Arial"/>
              <a:cs typeface="Arial"/>
            </a:endParaRPr>
          </a:p>
          <a:p>
            <a:pPr marL="751205" marR="2364740">
              <a:lnSpc>
                <a:spcPct val="240000"/>
              </a:lnSpc>
            </a:pPr>
            <a:r>
              <a:rPr sz="1800" spc="-5" dirty="0">
                <a:latin typeface="Arial"/>
                <a:cs typeface="Arial"/>
              </a:rPr>
              <a:t>String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urname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req.getParameter("name");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out.println("&lt;h2&gt;"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homeName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5" dirty="0">
                <a:latin typeface="Arial"/>
                <a:cs typeface="Arial"/>
              </a:rPr>
              <a:t> "&lt;/h2&gt;");</a:t>
            </a:r>
            <a:endParaRPr sz="1800">
              <a:latin typeface="Arial"/>
              <a:cs typeface="Arial"/>
            </a:endParaRPr>
          </a:p>
          <a:p>
            <a:pPr marL="75120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out.println("&lt;hr&gt;");</a:t>
            </a:r>
            <a:endParaRPr sz="1800">
              <a:latin typeface="Arial"/>
              <a:cs typeface="Arial"/>
            </a:endParaRPr>
          </a:p>
          <a:p>
            <a:pPr marL="751205">
              <a:lnSpc>
                <a:spcPct val="100000"/>
              </a:lnSpc>
              <a:spcBef>
                <a:spcPts val="434"/>
              </a:spcBef>
              <a:tabLst>
                <a:tab pos="2622550" algn="l"/>
              </a:tabLst>
            </a:pPr>
            <a:r>
              <a:rPr sz="1800" spc="-5" dirty="0">
                <a:latin typeface="Arial"/>
                <a:cs typeface="Arial"/>
              </a:rPr>
              <a:t>out.println("Hello!	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urname);</a:t>
            </a:r>
            <a:endParaRPr sz="1800">
              <a:latin typeface="Arial"/>
              <a:cs typeface="Arial"/>
            </a:endParaRPr>
          </a:p>
          <a:p>
            <a:pPr marL="49847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292" y="151637"/>
            <a:ext cx="6603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for using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ServletConfig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985774"/>
            <a:ext cx="1010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eb.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ml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9292" y="151637"/>
            <a:ext cx="6603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for using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ServletConfig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12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9827" y="1443227"/>
          <a:ext cx="7556500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9800">
                <a:tc gridSpan="2">
                  <a:txBody>
                    <a:bodyPr/>
                    <a:lstStyle/>
                    <a:p>
                      <a:pPr marR="5986780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&lt;web-app&gt;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593534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&lt;servlet&gt;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48640" marR="158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&lt;servlet-name&gt;Second&lt;/servlet-name&gt;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48640" marR="158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&lt;servlet-class&gt;Second&lt;/servlet-class&gt;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48640" marR="158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&lt;init-param&gt;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77240" marR="158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&lt;param-name&gt;homeName&lt;/param-name&gt;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77240" marR="158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&lt;param-value&gt;Welcome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  <a:hlinkClick r:id="rId2"/>
                        </a:rPr>
                        <a:t>www.simple.com&lt;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/param-value&gt;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48640" marR="158750">
                        <a:lnSpc>
                          <a:spcPts val="1325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&lt;/init-param&gt;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068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&lt;/servlet&gt;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&lt;servlet-mapping&gt;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&lt;servlet-name&gt;Second&lt;/servlet-name&gt;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init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configured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web.xml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deployment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descriptor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file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DFE9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D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732">
                <a:tc gridSpan="2">
                  <a:txBody>
                    <a:bodyPr/>
                    <a:lstStyle/>
                    <a:p>
                      <a:pPr marL="548640" marR="158750">
                        <a:lnSpc>
                          <a:spcPts val="166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&lt;url-pattern&gt;/Second&lt;/url-pattern&gt;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0040" marR="158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&lt;/servlet-mapping&gt;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&lt;/web-app&gt;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87297"/>
            <a:ext cx="8072120" cy="51549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3840" marR="5080" indent="-231775">
              <a:lnSpc>
                <a:spcPct val="80000"/>
              </a:lnSpc>
              <a:spcBef>
                <a:spcPts val="530"/>
              </a:spcBef>
              <a:buChar char="•"/>
              <a:tabLst>
                <a:tab pos="243840" algn="l"/>
                <a:tab pos="244475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init()</a:t>
            </a:r>
            <a:r>
              <a:rPr sz="1800" spc="3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also</a:t>
            </a:r>
            <a:r>
              <a:rPr sz="1800" spc="4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used</a:t>
            </a:r>
            <a:r>
              <a:rPr sz="1800" spc="3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</a:t>
            </a:r>
            <a:r>
              <a:rPr sz="1800" spc="3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3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operation</a:t>
            </a:r>
            <a:r>
              <a:rPr sz="1800" spc="3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such</a:t>
            </a:r>
            <a:r>
              <a:rPr sz="1800" spc="3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setting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 database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698500" marR="2438400" indent="-228600">
              <a:lnSpc>
                <a:spcPct val="100000"/>
              </a:lnSpc>
              <a:spcBef>
                <a:spcPts val="1550"/>
              </a:spcBef>
            </a:pPr>
            <a:r>
              <a:rPr sz="1600" spc="-5" dirty="0">
                <a:latin typeface="Arial"/>
                <a:cs typeface="Arial"/>
              </a:rPr>
              <a:t>public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DBConfigParamServlet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extends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HttpServlet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Connection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con;</a:t>
            </a:r>
            <a:endParaRPr sz="1600">
              <a:latin typeface="Arial"/>
              <a:cs typeface="Arial"/>
            </a:endParaRPr>
          </a:p>
          <a:p>
            <a:pPr marL="698500" marR="533082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PreparedStatement st;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Statement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stmt; 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ResultSet rs; 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ServletConfig config; 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public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void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init()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100" marR="74485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config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getServletConfig();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//Returns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servlet's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ServletConfig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object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String driver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config.getInitParameter("driverName");</a:t>
            </a:r>
            <a:endParaRPr sz="1600">
              <a:latin typeface="Arial"/>
              <a:cs typeface="Arial"/>
            </a:endParaRPr>
          </a:p>
          <a:p>
            <a:pPr marL="927100" marR="289306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String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url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config.getInitParameter("urlName"); </a:t>
            </a:r>
            <a:r>
              <a:rPr sz="1600" spc="-4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Class.forName(driver);</a:t>
            </a:r>
            <a:endParaRPr sz="1600">
              <a:latin typeface="Arial"/>
              <a:cs typeface="Arial"/>
            </a:endParaRPr>
          </a:p>
          <a:p>
            <a:pPr marL="1155700" marR="164274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DriverManager.getConnection(url,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"scott",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"tiger"); 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System.out.println("Connected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init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parameters..");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  <a:tabLst>
                <a:tab pos="3144520" algn="l"/>
              </a:tabLst>
            </a:pPr>
            <a:r>
              <a:rPr sz="1600" spc="-5" dirty="0">
                <a:latin typeface="Arial"/>
                <a:cs typeface="Arial"/>
              </a:rPr>
              <a:t>}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catch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(Exception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e)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	System.out.println("Error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connection..");</a:t>
            </a:r>
            <a:r>
              <a:rPr sz="1600" spc="4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……doGet()…{}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292" y="135077"/>
            <a:ext cx="770953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ServletConfig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13</a:t>
            </a:fld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762000" y="1752600"/>
            <a:ext cx="7620000" cy="4495800"/>
          </a:xfrm>
          <a:custGeom>
            <a:avLst/>
            <a:gdLst/>
            <a:ahLst/>
            <a:cxnLst/>
            <a:rect l="l" t="t" r="r" b="b"/>
            <a:pathLst>
              <a:path w="7620000" h="4495800">
                <a:moveTo>
                  <a:pt x="0" y="4495800"/>
                </a:moveTo>
                <a:lnTo>
                  <a:pt x="7620000" y="4495800"/>
                </a:lnTo>
                <a:lnTo>
                  <a:pt x="7620000" y="0"/>
                </a:lnTo>
                <a:lnTo>
                  <a:pt x="0" y="0"/>
                </a:lnTo>
                <a:lnTo>
                  <a:pt x="0" y="449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43914"/>
            <a:ext cx="718312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26150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&lt;web-app&gt;</a:t>
            </a:r>
            <a:endParaRPr sz="1800">
              <a:latin typeface="Arial"/>
              <a:cs typeface="Arial"/>
            </a:endParaRPr>
          </a:p>
          <a:p>
            <a:pPr marR="5968365" algn="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&lt;servlet&gt;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&lt;servlet-name&gt;DBConfigParamServlet&lt;/servlet-name&gt;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&lt;servlet-class&gt;DBConfigParamServlet&lt;/servlet-class&gt;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&lt;init-param&gt;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&lt;param-name&gt;driverName&lt;/param-name&gt;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&lt;param-value&gt;sun.jdbc.odbc.JdbcOdbcDriver&lt;/param-value&gt;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&lt;/init-param&gt;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&lt;init-param&gt;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&lt;param-name&gt;urlName&lt;/param-name&gt;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&lt;param-value&gt;Jdbc:Odbc:vdsn2&lt;/param-value&gt;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&lt;/init-param&gt;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&lt;/servlet&gt;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&lt;servlet-mapping&gt;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&lt;servlet-name&gt;DBConfigParamServlet&lt;/servlet-name&gt;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&lt;url-pattern&gt;/booksconfig.show&lt;/url-pattern&gt;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&lt;/servlet-mapping&gt;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&lt;/web-app&gt;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292" y="151637"/>
            <a:ext cx="68046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for using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(Contd.).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14</a:t>
            </a:fld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14400" y="1219200"/>
            <a:ext cx="7467600" cy="5334000"/>
          </a:xfrm>
          <a:custGeom>
            <a:avLst/>
            <a:gdLst/>
            <a:ahLst/>
            <a:cxnLst/>
            <a:rect l="l" t="t" r="r" b="b"/>
            <a:pathLst>
              <a:path w="7467600" h="5334000">
                <a:moveTo>
                  <a:pt x="0" y="5334000"/>
                </a:moveTo>
                <a:lnTo>
                  <a:pt x="7467600" y="5334000"/>
                </a:lnTo>
                <a:lnTo>
                  <a:pt x="7467600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0929"/>
            <a:ext cx="80695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4475" algn="l"/>
              </a:tabLst>
            </a:pPr>
            <a:r>
              <a:rPr sz="2800" i="1" spc="-5" dirty="0">
                <a:latin typeface="Arial"/>
                <a:cs typeface="Arial"/>
              </a:rPr>
              <a:t>What</a:t>
            </a:r>
            <a:r>
              <a:rPr sz="2800" i="1" spc="36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is</a:t>
            </a:r>
            <a:r>
              <a:rPr sz="2800" i="1" spc="365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the</a:t>
            </a:r>
            <a:r>
              <a:rPr sz="2800" i="1" spc="37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advantage</a:t>
            </a:r>
            <a:r>
              <a:rPr sz="2800" i="1" spc="38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of</a:t>
            </a:r>
            <a:r>
              <a:rPr sz="2800" i="1" spc="36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setting</a:t>
            </a:r>
            <a:r>
              <a:rPr sz="2800" i="1" spc="37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up</a:t>
            </a:r>
            <a:r>
              <a:rPr sz="2800" i="1" spc="3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i="1" spc="3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database </a:t>
            </a:r>
            <a:r>
              <a:rPr sz="2800" i="1" spc="-76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connection by </a:t>
            </a:r>
            <a:r>
              <a:rPr sz="2800" i="1" spc="-5" dirty="0">
                <a:latin typeface="Arial"/>
                <a:cs typeface="Arial"/>
              </a:rPr>
              <a:t>reading</a:t>
            </a:r>
            <a:r>
              <a:rPr sz="2800" i="1" spc="3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init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parameter</a:t>
            </a:r>
            <a:r>
              <a:rPr sz="2800" i="1" spc="3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values?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292" y="135077"/>
            <a:ext cx="20580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Discussion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15</a:t>
            </a:fld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8811" y="2857500"/>
            <a:ext cx="20066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61974"/>
            <a:ext cx="8073390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Allows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communicate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43840" marR="6985" indent="-231775" algn="just">
              <a:lnSpc>
                <a:spcPts val="216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Access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container-managed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resources,</a:t>
            </a:r>
            <a:r>
              <a:rPr sz="2000" dirty="0">
                <a:latin typeface="Arial"/>
                <a:cs typeface="Arial"/>
              </a:rPr>
              <a:t> dispatch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requests,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write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243840" indent="-231775">
              <a:lnSpc>
                <a:spcPts val="2280"/>
              </a:lnSpc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Defines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methods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communicate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its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servlet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container</a:t>
            </a:r>
            <a:endParaRPr sz="2000">
              <a:latin typeface="Arial"/>
              <a:cs typeface="Arial"/>
            </a:endParaRPr>
          </a:p>
          <a:p>
            <a:pPr marL="756285" marR="6350" indent="-287020">
              <a:lnSpc>
                <a:spcPts val="216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For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example,</a:t>
            </a:r>
            <a:r>
              <a:rPr sz="2000" spc="-5" dirty="0">
                <a:latin typeface="Arial"/>
                <a:cs typeface="Arial"/>
              </a:rPr>
              <a:t> to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MIME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file,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dispatch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requests,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 </a:t>
            </a:r>
            <a:r>
              <a:rPr sz="2000" spc="-5" dirty="0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There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 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context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application"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Virtual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43840" marR="5080" indent="-231775" algn="just">
              <a:lnSpc>
                <a:spcPct val="90000"/>
              </a:lnSpc>
              <a:buChar char="•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ServletContext object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contained </a:t>
            </a:r>
            <a:r>
              <a:rPr sz="2000" spc="-5" dirty="0">
                <a:latin typeface="Arial"/>
                <a:cs typeface="Arial"/>
              </a:rPr>
              <a:t>within </a:t>
            </a:r>
            <a:r>
              <a:rPr sz="2000" dirty="0">
                <a:latin typeface="Arial"/>
                <a:cs typeface="Arial"/>
              </a:rPr>
              <a:t>ServletConfig object, which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container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provides</a:t>
            </a:r>
            <a:r>
              <a:rPr sz="2000" dirty="0">
                <a:latin typeface="Arial"/>
                <a:cs typeface="Arial"/>
              </a:rPr>
              <a:t> 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5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 initialized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292" y="135077"/>
            <a:ext cx="44043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interface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38174"/>
            <a:ext cx="807402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ts val="2280"/>
              </a:lnSpc>
              <a:spcBef>
                <a:spcPts val="10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Resources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such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as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index.html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accessed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through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endParaRPr sz="2000">
              <a:latin typeface="Arial"/>
              <a:cs typeface="Arial"/>
            </a:endParaRPr>
          </a:p>
          <a:p>
            <a:pPr marL="756285" marR="8255" lvl="1" indent="-287020">
              <a:lnSpc>
                <a:spcPts val="2160"/>
              </a:lnSpc>
              <a:spcBef>
                <a:spcPts val="50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Servlet uses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request.getContextPath()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context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path,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/app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21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Servlet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getResource()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latin typeface="Arial"/>
                <a:cs typeface="Arial"/>
              </a:rPr>
              <a:t>getResourceAsStream(request.getContextPath()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“/index.html”)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243840" marR="6985" indent="-231775" algn="just">
              <a:lnSpc>
                <a:spcPts val="2160"/>
              </a:lnSpc>
              <a:buChar char="•"/>
              <a:tabLst>
                <a:tab pos="244475" algn="l"/>
              </a:tabLst>
            </a:pPr>
            <a:r>
              <a:rPr sz="2000" spc="-110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retrieve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context-wide</a:t>
            </a:r>
            <a:r>
              <a:rPr sz="2000" dirty="0">
                <a:latin typeface="Arial"/>
                <a:cs typeface="Arial"/>
              </a:rPr>
              <a:t> initialization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parameters,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servlet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uses </a:t>
            </a:r>
            <a:r>
              <a:rPr sz="2000" dirty="0">
                <a:latin typeface="Arial"/>
                <a:cs typeface="Arial"/>
              </a:rPr>
              <a:t> getInitParameter()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getInitParameterNames()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43840" marR="5080" indent="-231775" algn="just">
              <a:lnSpc>
                <a:spcPts val="216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access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range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information </a:t>
            </a:r>
            <a:r>
              <a:rPr sz="2000" dirty="0">
                <a:latin typeface="Arial"/>
                <a:cs typeface="Arial"/>
              </a:rPr>
              <a:t>about the local environment, shared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other servlets in </a:t>
            </a:r>
            <a:r>
              <a:rPr sz="2000" dirty="0">
                <a:latin typeface="Arial"/>
                <a:cs typeface="Arial"/>
              </a:rPr>
              <a:t>same servlet </a:t>
            </a:r>
            <a:r>
              <a:rPr sz="2000" spc="-5" dirty="0">
                <a:latin typeface="Arial"/>
                <a:cs typeface="Arial"/>
              </a:rPr>
              <a:t>context, </a:t>
            </a:r>
            <a:r>
              <a:rPr sz="2000" dirty="0">
                <a:latin typeface="Arial"/>
                <a:cs typeface="Arial"/>
              </a:rPr>
              <a:t>servlet </a:t>
            </a:r>
            <a:r>
              <a:rPr sz="2000" spc="-5" dirty="0">
                <a:latin typeface="Arial"/>
                <a:cs typeface="Arial"/>
              </a:rPr>
              <a:t>uses getAttribute(),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setAttribute(),</a:t>
            </a:r>
            <a:r>
              <a:rPr sz="2000" spc="4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removeAttribute(),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getAttributeNames()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292" y="135077"/>
            <a:ext cx="44907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Methods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85774"/>
            <a:ext cx="8074025" cy="15506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3840" marR="5080" indent="-231775" algn="just">
              <a:lnSpc>
                <a:spcPts val="2160"/>
              </a:lnSpc>
              <a:spcBef>
                <a:spcPts val="375"/>
              </a:spcBef>
              <a:buChar char="•"/>
              <a:tabLst>
                <a:tab pos="244475" algn="l"/>
              </a:tabLst>
            </a:pPr>
            <a:r>
              <a:rPr sz="2000" spc="5" dirty="0">
                <a:latin typeface="Arial"/>
                <a:cs typeface="Arial"/>
              </a:rPr>
              <a:t>Use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ServletContext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</a:t>
            </a:r>
            <a:r>
              <a:rPr sz="2000" spc="-5" dirty="0">
                <a:latin typeface="Arial"/>
                <a:cs typeface="Arial"/>
              </a:rPr>
              <a:t> web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application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initialization:</a:t>
            </a:r>
            <a:r>
              <a:rPr sz="2000" spc="5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Suppose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there 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need to include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contact email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webmaster </a:t>
            </a:r>
            <a:r>
              <a:rPr sz="2000" spc="-10" dirty="0">
                <a:latin typeface="Arial"/>
                <a:cs typeface="Arial"/>
              </a:rPr>
              <a:t>or an </a:t>
            </a:r>
            <a:r>
              <a:rPr sz="2000" spc="-5" dirty="0">
                <a:latin typeface="Arial"/>
                <a:cs typeface="Arial"/>
              </a:rPr>
              <a:t>admin </a:t>
            </a:r>
            <a:r>
              <a:rPr sz="2000" dirty="0">
                <a:latin typeface="Arial"/>
                <a:cs typeface="Arial"/>
              </a:rPr>
              <a:t> 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 pages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website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web.xml: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9292" y="135077"/>
            <a:ext cx="56159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ServletContext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2590800"/>
            <a:ext cx="5943600" cy="1905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ts val="1500"/>
              </a:lnSpc>
            </a:pPr>
            <a:r>
              <a:rPr sz="1600" spc="-5" dirty="0">
                <a:latin typeface="Arial"/>
                <a:cs typeface="Arial"/>
              </a:rPr>
              <a:t>&lt;servlet&gt;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&lt;servlet-name&gt;ContextParamServlet&lt;/servlet-name&gt;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&lt;servlet-class&gt;ContextParamServlet&lt;/servlet-class&gt;</a:t>
            </a:r>
            <a:endParaRPr sz="1600">
              <a:latin typeface="Arial"/>
              <a:cs typeface="Arial"/>
            </a:endParaRPr>
          </a:p>
          <a:p>
            <a:pPr marL="1492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&lt;/servlet&gt;</a:t>
            </a:r>
            <a:endParaRPr sz="1600">
              <a:latin typeface="Arial"/>
              <a:cs typeface="Arial"/>
            </a:endParaRPr>
          </a:p>
          <a:p>
            <a:pPr marL="1492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&lt;context-param&gt;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&lt;param-name&gt;Email&lt;/param-name&gt;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&lt;param-value&gt;</a:t>
            </a:r>
            <a:r>
              <a:rPr sz="1600" spc="-5" dirty="0">
                <a:latin typeface="Arial"/>
                <a:cs typeface="Arial"/>
                <a:hlinkClick r:id="rId2"/>
              </a:rPr>
              <a:t>webmaster@simple.com&lt;</a:t>
            </a:r>
            <a:r>
              <a:rPr sz="1600" spc="-5" dirty="0">
                <a:latin typeface="Arial"/>
                <a:cs typeface="Arial"/>
              </a:rPr>
              <a:t>/param-value&gt;</a:t>
            </a:r>
            <a:endParaRPr sz="1600">
              <a:latin typeface="Arial"/>
              <a:cs typeface="Arial"/>
            </a:endParaRPr>
          </a:p>
          <a:p>
            <a:pPr marL="149225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&lt;/context-param&gt;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13909"/>
            <a:ext cx="2404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5410200"/>
            <a:ext cx="5943600" cy="838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1970"/>
              </a:lnSpc>
            </a:pPr>
            <a:r>
              <a:rPr sz="1800" spc="-5" dirty="0">
                <a:latin typeface="Arial"/>
                <a:cs typeface="Arial"/>
              </a:rPr>
              <a:t>ServletContext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context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getServletContext();</a:t>
            </a:r>
            <a:endParaRPr sz="18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out.println(context.getInitParameter("Email"));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938529"/>
            <a:ext cx="77584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475" marR="5080" indent="-23241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5110" algn="l"/>
              </a:tabLst>
            </a:pPr>
            <a:r>
              <a:rPr sz="2800" i="1" spc="-5" dirty="0">
                <a:latin typeface="Arial"/>
                <a:cs typeface="Arial"/>
              </a:rPr>
              <a:t>In which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tag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is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&lt;context-param&gt;</a:t>
            </a:r>
            <a:r>
              <a:rPr sz="2800" i="1" spc="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tag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defined </a:t>
            </a:r>
            <a:r>
              <a:rPr sz="2800" i="1" spc="-7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in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web.xml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file?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2527"/>
            <a:ext cx="21018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Checkpoint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19</a:t>
            </a:fld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6990" y="2667000"/>
            <a:ext cx="1739081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45036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42072" cy="4516120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Configuring project using </a:t>
            </a:r>
            <a:r>
              <a:rPr lang="en-US" sz="2000" dirty="0" err="1"/>
              <a:t>servlet</a:t>
            </a:r>
            <a:r>
              <a:rPr lang="en-US" sz="2000" dirty="0"/>
              <a:t>, </a:t>
            </a:r>
            <a:r>
              <a:rPr lang="en-US" sz="2000" dirty="0" err="1"/>
              <a:t>Servlet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and </a:t>
            </a:r>
            <a:r>
              <a:rPr lang="en-US" sz="2000" dirty="0" err="1"/>
              <a:t>Servlet</a:t>
            </a:r>
            <a:r>
              <a:rPr lang="en-US" sz="2000" dirty="0"/>
              <a:t> Mapping</a:t>
            </a:r>
            <a:endParaRPr lang="en-US" sz="2000" dirty="0">
              <a:latin typeface="Arial"/>
              <a:cs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b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71925" y="1752600"/>
            <a:ext cx="4400550" cy="460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3600"/>
            <a:ext cx="3228975" cy="37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85774"/>
            <a:ext cx="8074025" cy="15506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3840" marR="5080" indent="-231775" algn="just">
              <a:lnSpc>
                <a:spcPts val="2160"/>
              </a:lnSpc>
              <a:spcBef>
                <a:spcPts val="375"/>
              </a:spcBef>
              <a:buChar char="•"/>
              <a:tabLst>
                <a:tab pos="244475" algn="l"/>
              </a:tabLst>
            </a:pPr>
            <a:r>
              <a:rPr sz="2000" spc="5" dirty="0">
                <a:latin typeface="Arial"/>
                <a:cs typeface="Arial"/>
              </a:rPr>
              <a:t>Use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ServletContext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</a:t>
            </a:r>
            <a:r>
              <a:rPr sz="2000" spc="-5" dirty="0">
                <a:latin typeface="Arial"/>
                <a:cs typeface="Arial"/>
              </a:rPr>
              <a:t> web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application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initialization:</a:t>
            </a:r>
            <a:r>
              <a:rPr sz="2000" spc="5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Suppose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there 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need to include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contact email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webmaster </a:t>
            </a:r>
            <a:r>
              <a:rPr sz="2000" spc="-10" dirty="0">
                <a:latin typeface="Arial"/>
                <a:cs typeface="Arial"/>
              </a:rPr>
              <a:t>or an </a:t>
            </a:r>
            <a:r>
              <a:rPr sz="2000" spc="-5" dirty="0">
                <a:latin typeface="Arial"/>
                <a:cs typeface="Arial"/>
              </a:rPr>
              <a:t>admin </a:t>
            </a:r>
            <a:r>
              <a:rPr sz="2000" dirty="0">
                <a:latin typeface="Arial"/>
                <a:cs typeface="Arial"/>
              </a:rPr>
              <a:t> 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 pages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website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web.xml: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9292" y="135077"/>
            <a:ext cx="56159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ServletContext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2590800"/>
            <a:ext cx="5943600" cy="1905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ts val="1500"/>
              </a:lnSpc>
            </a:pPr>
            <a:r>
              <a:rPr sz="1600" spc="-5" dirty="0">
                <a:latin typeface="Arial"/>
                <a:cs typeface="Arial"/>
              </a:rPr>
              <a:t>&lt;servlet&gt;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&lt;servlet-name&gt;ContextParamServlet&lt;/servlet-name&gt;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&lt;servlet-class&gt;ContextParamServlet&lt;/servlet-class&gt;</a:t>
            </a:r>
            <a:endParaRPr sz="1600">
              <a:latin typeface="Arial"/>
              <a:cs typeface="Arial"/>
            </a:endParaRPr>
          </a:p>
          <a:p>
            <a:pPr marL="1492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&lt;/servlet&gt;</a:t>
            </a:r>
            <a:endParaRPr sz="1600">
              <a:latin typeface="Arial"/>
              <a:cs typeface="Arial"/>
            </a:endParaRPr>
          </a:p>
          <a:p>
            <a:pPr marL="1492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&lt;context-param&gt;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&lt;param-name&gt;Email&lt;/param-name&gt;</a:t>
            </a:r>
            <a:endParaRPr sz="1600">
              <a:latin typeface="Arial"/>
              <a:cs typeface="Arial"/>
            </a:endParaRPr>
          </a:p>
          <a:p>
            <a:pPr marL="37782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&lt;param-value&gt;</a:t>
            </a:r>
            <a:r>
              <a:rPr sz="1600" spc="-5" dirty="0">
                <a:latin typeface="Arial"/>
                <a:cs typeface="Arial"/>
                <a:hlinkClick r:id="rId2"/>
              </a:rPr>
              <a:t>webmaster@simple.com&lt;</a:t>
            </a:r>
            <a:r>
              <a:rPr sz="1600" spc="-5" dirty="0">
                <a:latin typeface="Arial"/>
                <a:cs typeface="Arial"/>
              </a:rPr>
              <a:t>/param-value&gt;</a:t>
            </a:r>
            <a:endParaRPr sz="1600">
              <a:latin typeface="Arial"/>
              <a:cs typeface="Arial"/>
            </a:endParaRPr>
          </a:p>
          <a:p>
            <a:pPr marL="149225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&lt;/context-param&gt;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13909"/>
            <a:ext cx="2404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5410200"/>
            <a:ext cx="5943600" cy="838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1970"/>
              </a:lnSpc>
            </a:pPr>
            <a:r>
              <a:rPr sz="1800" spc="-5" dirty="0">
                <a:latin typeface="Arial"/>
                <a:cs typeface="Arial"/>
              </a:rPr>
              <a:t>ServletContext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context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getServletContext();</a:t>
            </a:r>
            <a:endParaRPr sz="18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out.println(context.getInitParameter("Email"));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362200"/>
            <a:ext cx="7886700" cy="1325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4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Chaining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168653"/>
            <a:ext cx="8073390" cy="3136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Used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order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FORWARD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INCLUDE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request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from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Servlet/JSP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RequestDispatcher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93700" indent="-381635">
              <a:lnSpc>
                <a:spcPct val="100000"/>
              </a:lnSpc>
              <a:buAutoNum type="arabicPeriod"/>
              <a:tabLst>
                <a:tab pos="393700" algn="l"/>
                <a:tab pos="394335" algn="l"/>
              </a:tabLst>
            </a:pPr>
            <a:r>
              <a:rPr sz="2000" spc="-5" dirty="0">
                <a:latin typeface="Arial"/>
                <a:cs typeface="Arial"/>
              </a:rPr>
              <a:t>RequestDispatcher.forward(request,response)</a:t>
            </a:r>
            <a:endParaRPr sz="2000">
              <a:latin typeface="Arial"/>
              <a:cs typeface="Arial"/>
            </a:endParaRPr>
          </a:p>
          <a:p>
            <a:pPr marL="393700" indent="-38163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393700" algn="l"/>
                <a:tab pos="394335" algn="l"/>
              </a:tabLst>
            </a:pPr>
            <a:r>
              <a:rPr sz="2000" spc="-5" dirty="0">
                <a:latin typeface="Arial"/>
                <a:cs typeface="Arial"/>
              </a:rPr>
              <a:t>RequestDispatcher.include(request,response)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Both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these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methods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take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ServletRequest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ServletResponse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51637"/>
            <a:ext cx="756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Chaining:</a:t>
            </a:r>
            <a:r>
              <a:rPr sz="24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0" spc="-5" dirty="0">
                <a:latin typeface="Times New Roman" pitchFamily="18" charset="0"/>
                <a:cs typeface="Times New Roman" pitchFamily="18" charset="0"/>
              </a:rPr>
              <a:t>RequestDispatcher</a:t>
            </a:r>
            <a:r>
              <a:rPr sz="2400" b="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0" dirty="0">
                <a:latin typeface="Times New Roman" pitchFamily="18" charset="0"/>
                <a:cs typeface="Times New Roman" pitchFamily="18" charset="0"/>
              </a:rPr>
              <a:t>Interface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13346"/>
            <a:ext cx="8045450" cy="17335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spc="-5" dirty="0">
                <a:latin typeface="Courier New"/>
                <a:cs typeface="Courier New"/>
              </a:rPr>
              <a:t>ServletContext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ctx=getServletContext();</a:t>
            </a:r>
            <a:endParaRPr sz="2000">
              <a:latin typeface="Courier New"/>
              <a:cs typeface="Courier New"/>
            </a:endParaRPr>
          </a:p>
          <a:p>
            <a:pPr marL="243840" marR="5080" indent="-23177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RequestDispatcher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dis=ctx.getRequestDispatcher(“/servlet/AnotherServl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et”);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dis.forward(request,response);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33858"/>
            <a:ext cx="7835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Servlet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Chaining:</a:t>
            </a:r>
            <a:r>
              <a:rPr sz="2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0" spc="-5" dirty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sz="2800" b="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0" spc="-5" dirty="0">
                <a:latin typeface="Times New Roman" pitchFamily="18" charset="0"/>
                <a:cs typeface="Times New Roman" pitchFamily="18" charset="0"/>
              </a:rPr>
              <a:t>(request,response)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1637"/>
            <a:ext cx="7425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Chaining: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0" spc="-5" dirty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sz="2400" b="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0" dirty="0">
                <a:latin typeface="Times New Roman" pitchFamily="18" charset="0"/>
                <a:cs typeface="Times New Roman" pitchFamily="18" charset="0"/>
              </a:rPr>
              <a:t>(request,</a:t>
            </a:r>
            <a:r>
              <a:rPr sz="2400" b="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0" dirty="0">
                <a:latin typeface="Times New Roman" pitchFamily="18" charset="0"/>
                <a:cs typeface="Times New Roman" pitchFamily="18" charset="0"/>
              </a:rPr>
              <a:t>response)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24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762000" y="2284476"/>
            <a:ext cx="7305040" cy="1447800"/>
            <a:chOff x="762000" y="2284476"/>
            <a:chExt cx="7305040" cy="1447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2284476"/>
              <a:ext cx="1676400" cy="1447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79" y="2811780"/>
              <a:ext cx="96621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0" y="2284476"/>
              <a:ext cx="1676400" cy="1447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0132" y="2284476"/>
              <a:ext cx="1676400" cy="1447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62000" y="2284476"/>
            <a:ext cx="1676400" cy="1447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3200" y="2817876"/>
            <a:ext cx="1371600" cy="3672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90132" y="2284476"/>
            <a:ext cx="1676400" cy="1447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Servlet2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3800" y="2817876"/>
            <a:ext cx="1371600" cy="36728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81400" y="2284476"/>
            <a:ext cx="1676400" cy="1447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Servlet1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8069" y="2958083"/>
            <a:ext cx="5666740" cy="2159635"/>
          </a:xfrm>
          <a:custGeom>
            <a:avLst/>
            <a:gdLst/>
            <a:ahLst/>
            <a:cxnLst/>
            <a:rect l="l" t="t" r="r" b="b"/>
            <a:pathLst>
              <a:path w="5666740" h="2159635">
                <a:moveTo>
                  <a:pt x="2013331" y="48768"/>
                </a:moveTo>
                <a:lnTo>
                  <a:pt x="2000631" y="42418"/>
                </a:lnTo>
                <a:lnTo>
                  <a:pt x="1937131" y="10668"/>
                </a:lnTo>
                <a:lnTo>
                  <a:pt x="1937131" y="42418"/>
                </a:lnTo>
                <a:lnTo>
                  <a:pt x="870331" y="42418"/>
                </a:lnTo>
                <a:lnTo>
                  <a:pt x="870331" y="55118"/>
                </a:lnTo>
                <a:lnTo>
                  <a:pt x="1937131" y="55118"/>
                </a:lnTo>
                <a:lnTo>
                  <a:pt x="1937131" y="86868"/>
                </a:lnTo>
                <a:lnTo>
                  <a:pt x="2000631" y="55118"/>
                </a:lnTo>
                <a:lnTo>
                  <a:pt x="2013331" y="48768"/>
                </a:lnTo>
                <a:close/>
              </a:path>
              <a:path w="5666740" h="2159635">
                <a:moveTo>
                  <a:pt x="4832731" y="38100"/>
                </a:moveTo>
                <a:lnTo>
                  <a:pt x="4820031" y="31750"/>
                </a:lnTo>
                <a:lnTo>
                  <a:pt x="4756531" y="0"/>
                </a:lnTo>
                <a:lnTo>
                  <a:pt x="4756531" y="31750"/>
                </a:lnTo>
                <a:lnTo>
                  <a:pt x="3689731" y="31750"/>
                </a:lnTo>
                <a:lnTo>
                  <a:pt x="3689731" y="44450"/>
                </a:lnTo>
                <a:lnTo>
                  <a:pt x="4756531" y="44450"/>
                </a:lnTo>
                <a:lnTo>
                  <a:pt x="4756531" y="76200"/>
                </a:lnTo>
                <a:lnTo>
                  <a:pt x="4820031" y="44450"/>
                </a:lnTo>
                <a:lnTo>
                  <a:pt x="4832731" y="38100"/>
                </a:lnTo>
                <a:close/>
              </a:path>
              <a:path w="5666740" h="2159635">
                <a:moveTo>
                  <a:pt x="5666232" y="774446"/>
                </a:moveTo>
                <a:lnTo>
                  <a:pt x="5653532" y="773938"/>
                </a:lnTo>
                <a:lnTo>
                  <a:pt x="5652516" y="806323"/>
                </a:lnTo>
                <a:lnTo>
                  <a:pt x="5649468" y="838327"/>
                </a:lnTo>
                <a:lnTo>
                  <a:pt x="5637530" y="901954"/>
                </a:lnTo>
                <a:lnTo>
                  <a:pt x="5617972" y="965454"/>
                </a:lnTo>
                <a:lnTo>
                  <a:pt x="5590921" y="1028827"/>
                </a:lnTo>
                <a:lnTo>
                  <a:pt x="5556631" y="1091692"/>
                </a:lnTo>
                <a:lnTo>
                  <a:pt x="5515483" y="1153922"/>
                </a:lnTo>
                <a:lnTo>
                  <a:pt x="5492369" y="1184783"/>
                </a:lnTo>
                <a:lnTo>
                  <a:pt x="5467731" y="1215517"/>
                </a:lnTo>
                <a:lnTo>
                  <a:pt x="5441315" y="1245997"/>
                </a:lnTo>
                <a:lnTo>
                  <a:pt x="5413375" y="1276350"/>
                </a:lnTo>
                <a:lnTo>
                  <a:pt x="5383911" y="1306322"/>
                </a:lnTo>
                <a:lnTo>
                  <a:pt x="5352923" y="1336040"/>
                </a:lnTo>
                <a:lnTo>
                  <a:pt x="5286375" y="1394841"/>
                </a:lnTo>
                <a:lnTo>
                  <a:pt x="5214366" y="1452372"/>
                </a:lnTo>
                <a:lnTo>
                  <a:pt x="5136769" y="1508506"/>
                </a:lnTo>
                <a:lnTo>
                  <a:pt x="5054079" y="1563116"/>
                </a:lnTo>
                <a:lnTo>
                  <a:pt x="4966462" y="1616075"/>
                </a:lnTo>
                <a:lnTo>
                  <a:pt x="4874260" y="1667383"/>
                </a:lnTo>
                <a:lnTo>
                  <a:pt x="4777613" y="1716786"/>
                </a:lnTo>
                <a:lnTo>
                  <a:pt x="4676902" y="1764030"/>
                </a:lnTo>
                <a:lnTo>
                  <a:pt x="4572254" y="1809242"/>
                </a:lnTo>
                <a:lnTo>
                  <a:pt x="4464050" y="1852295"/>
                </a:lnTo>
                <a:lnTo>
                  <a:pt x="4352417" y="1892808"/>
                </a:lnTo>
                <a:lnTo>
                  <a:pt x="4237863" y="1930908"/>
                </a:lnTo>
                <a:lnTo>
                  <a:pt x="4120261" y="1966214"/>
                </a:lnTo>
                <a:lnTo>
                  <a:pt x="4000119" y="1998853"/>
                </a:lnTo>
                <a:lnTo>
                  <a:pt x="3877691" y="2028698"/>
                </a:lnTo>
                <a:lnTo>
                  <a:pt x="3753231" y="2055368"/>
                </a:lnTo>
                <a:lnTo>
                  <a:pt x="3626993" y="2078863"/>
                </a:lnTo>
                <a:lnTo>
                  <a:pt x="3499231" y="2099183"/>
                </a:lnTo>
                <a:lnTo>
                  <a:pt x="3370072" y="2116074"/>
                </a:lnTo>
                <a:lnTo>
                  <a:pt x="3239897" y="2129409"/>
                </a:lnTo>
                <a:lnTo>
                  <a:pt x="3108960" y="2139061"/>
                </a:lnTo>
                <a:lnTo>
                  <a:pt x="2977515" y="2145030"/>
                </a:lnTo>
                <a:lnTo>
                  <a:pt x="2845943" y="2146935"/>
                </a:lnTo>
                <a:lnTo>
                  <a:pt x="2714244" y="2144903"/>
                </a:lnTo>
                <a:lnTo>
                  <a:pt x="2582799" y="2139061"/>
                </a:lnTo>
                <a:lnTo>
                  <a:pt x="2451989" y="2129409"/>
                </a:lnTo>
                <a:lnTo>
                  <a:pt x="2321814" y="2116074"/>
                </a:lnTo>
                <a:lnTo>
                  <a:pt x="2192655" y="2099183"/>
                </a:lnTo>
                <a:lnTo>
                  <a:pt x="2064893" y="2078990"/>
                </a:lnTo>
                <a:lnTo>
                  <a:pt x="1938528" y="2055495"/>
                </a:lnTo>
                <a:lnTo>
                  <a:pt x="1814195" y="2028698"/>
                </a:lnTo>
                <a:lnTo>
                  <a:pt x="1691767" y="1998980"/>
                </a:lnTo>
                <a:lnTo>
                  <a:pt x="1571625" y="1966341"/>
                </a:lnTo>
                <a:lnTo>
                  <a:pt x="1454023" y="1931035"/>
                </a:lnTo>
                <a:lnTo>
                  <a:pt x="1339469" y="1893062"/>
                </a:lnTo>
                <a:lnTo>
                  <a:pt x="1227836" y="1852549"/>
                </a:lnTo>
                <a:lnTo>
                  <a:pt x="1119505" y="1809623"/>
                </a:lnTo>
                <a:lnTo>
                  <a:pt x="1014984" y="1764411"/>
                </a:lnTo>
                <a:lnTo>
                  <a:pt x="914146" y="1717167"/>
                </a:lnTo>
                <a:lnTo>
                  <a:pt x="817499" y="1667764"/>
                </a:lnTo>
                <a:lnTo>
                  <a:pt x="725297" y="1616583"/>
                </a:lnTo>
                <a:lnTo>
                  <a:pt x="637667" y="1563624"/>
                </a:lnTo>
                <a:lnTo>
                  <a:pt x="554990" y="1509141"/>
                </a:lnTo>
                <a:lnTo>
                  <a:pt x="477393" y="1452880"/>
                </a:lnTo>
                <a:lnTo>
                  <a:pt x="405384" y="1395476"/>
                </a:lnTo>
                <a:lnTo>
                  <a:pt x="338963" y="1336802"/>
                </a:lnTo>
                <a:lnTo>
                  <a:pt x="307975" y="1307211"/>
                </a:lnTo>
                <a:lnTo>
                  <a:pt x="278511" y="1277112"/>
                </a:lnTo>
                <a:lnTo>
                  <a:pt x="250571" y="1246886"/>
                </a:lnTo>
                <a:lnTo>
                  <a:pt x="224155" y="1216533"/>
                </a:lnTo>
                <a:lnTo>
                  <a:pt x="199517" y="1185799"/>
                </a:lnTo>
                <a:lnTo>
                  <a:pt x="176403" y="1154938"/>
                </a:lnTo>
                <a:lnTo>
                  <a:pt x="135255" y="1092708"/>
                </a:lnTo>
                <a:lnTo>
                  <a:pt x="100965" y="1029843"/>
                </a:lnTo>
                <a:lnTo>
                  <a:pt x="73901" y="966597"/>
                </a:lnTo>
                <a:lnTo>
                  <a:pt x="54356" y="903097"/>
                </a:lnTo>
                <a:lnTo>
                  <a:pt x="44945" y="851255"/>
                </a:lnTo>
                <a:lnTo>
                  <a:pt x="75933" y="848868"/>
                </a:lnTo>
                <a:lnTo>
                  <a:pt x="69621" y="838327"/>
                </a:lnTo>
                <a:lnTo>
                  <a:pt x="32131" y="775843"/>
                </a:lnTo>
                <a:lnTo>
                  <a:pt x="0" y="854710"/>
                </a:lnTo>
                <a:lnTo>
                  <a:pt x="32283" y="852233"/>
                </a:lnTo>
                <a:lnTo>
                  <a:pt x="35052" y="873887"/>
                </a:lnTo>
                <a:lnTo>
                  <a:pt x="51181" y="938911"/>
                </a:lnTo>
                <a:lnTo>
                  <a:pt x="75057" y="1003554"/>
                </a:lnTo>
                <a:lnTo>
                  <a:pt x="106172" y="1067562"/>
                </a:lnTo>
                <a:lnTo>
                  <a:pt x="144399" y="1131062"/>
                </a:lnTo>
                <a:lnTo>
                  <a:pt x="166243" y="1162558"/>
                </a:lnTo>
                <a:lnTo>
                  <a:pt x="189611" y="1193800"/>
                </a:lnTo>
                <a:lnTo>
                  <a:pt x="214630" y="1224788"/>
                </a:lnTo>
                <a:lnTo>
                  <a:pt x="241173" y="1255522"/>
                </a:lnTo>
                <a:lnTo>
                  <a:pt x="269494" y="1286002"/>
                </a:lnTo>
                <a:lnTo>
                  <a:pt x="299212" y="1316355"/>
                </a:lnTo>
                <a:lnTo>
                  <a:pt x="330581" y="1346327"/>
                </a:lnTo>
                <a:lnTo>
                  <a:pt x="397510" y="1405382"/>
                </a:lnTo>
                <a:lnTo>
                  <a:pt x="470027" y="1463294"/>
                </a:lnTo>
                <a:lnTo>
                  <a:pt x="548005" y="1519682"/>
                </a:lnTo>
                <a:lnTo>
                  <a:pt x="631063" y="1574546"/>
                </a:lnTo>
                <a:lnTo>
                  <a:pt x="719074" y="1627632"/>
                </a:lnTo>
                <a:lnTo>
                  <a:pt x="811784" y="1679067"/>
                </a:lnTo>
                <a:lnTo>
                  <a:pt x="908812" y="1728597"/>
                </a:lnTo>
                <a:lnTo>
                  <a:pt x="1009904" y="1776095"/>
                </a:lnTo>
                <a:lnTo>
                  <a:pt x="1114933" y="1821307"/>
                </a:lnTo>
                <a:lnTo>
                  <a:pt x="1223391" y="1864487"/>
                </a:lnTo>
                <a:lnTo>
                  <a:pt x="1335405" y="1905127"/>
                </a:lnTo>
                <a:lnTo>
                  <a:pt x="1450340" y="1943227"/>
                </a:lnTo>
                <a:lnTo>
                  <a:pt x="1568323" y="1978660"/>
                </a:lnTo>
                <a:lnTo>
                  <a:pt x="1688719" y="2011426"/>
                </a:lnTo>
                <a:lnTo>
                  <a:pt x="1811528" y="2041144"/>
                </a:lnTo>
                <a:lnTo>
                  <a:pt x="1936242" y="2067941"/>
                </a:lnTo>
                <a:lnTo>
                  <a:pt x="2062861" y="2091436"/>
                </a:lnTo>
                <a:lnTo>
                  <a:pt x="2191004" y="2111756"/>
                </a:lnTo>
                <a:lnTo>
                  <a:pt x="2320544" y="2128647"/>
                </a:lnTo>
                <a:lnTo>
                  <a:pt x="2450973" y="2141982"/>
                </a:lnTo>
                <a:lnTo>
                  <a:pt x="2582291" y="2151761"/>
                </a:lnTo>
                <a:lnTo>
                  <a:pt x="2714117" y="2157603"/>
                </a:lnTo>
                <a:lnTo>
                  <a:pt x="2846070" y="2159635"/>
                </a:lnTo>
                <a:lnTo>
                  <a:pt x="2978150" y="2157603"/>
                </a:lnTo>
                <a:lnTo>
                  <a:pt x="3109976" y="2151761"/>
                </a:lnTo>
                <a:lnTo>
                  <a:pt x="3174708" y="2146935"/>
                </a:lnTo>
                <a:lnTo>
                  <a:pt x="3241167" y="2141982"/>
                </a:lnTo>
                <a:lnTo>
                  <a:pt x="3371723" y="2128647"/>
                </a:lnTo>
                <a:lnTo>
                  <a:pt x="3501136" y="2111629"/>
                </a:lnTo>
                <a:lnTo>
                  <a:pt x="3629279" y="2091309"/>
                </a:lnTo>
                <a:lnTo>
                  <a:pt x="3755898" y="2067814"/>
                </a:lnTo>
                <a:lnTo>
                  <a:pt x="3880739" y="2041017"/>
                </a:lnTo>
                <a:lnTo>
                  <a:pt x="4003421" y="2011172"/>
                </a:lnTo>
                <a:lnTo>
                  <a:pt x="4123944" y="1978406"/>
                </a:lnTo>
                <a:lnTo>
                  <a:pt x="4241800" y="1942973"/>
                </a:lnTo>
                <a:lnTo>
                  <a:pt x="4356735" y="1904746"/>
                </a:lnTo>
                <a:lnTo>
                  <a:pt x="4468749" y="1863979"/>
                </a:lnTo>
                <a:lnTo>
                  <a:pt x="4577334" y="1820926"/>
                </a:lnTo>
                <a:lnTo>
                  <a:pt x="4682236" y="1775587"/>
                </a:lnTo>
                <a:lnTo>
                  <a:pt x="4783455" y="1728089"/>
                </a:lnTo>
                <a:lnTo>
                  <a:pt x="4880483" y="1678432"/>
                </a:lnTo>
                <a:lnTo>
                  <a:pt x="4973053" y="1626997"/>
                </a:lnTo>
                <a:lnTo>
                  <a:pt x="5061077" y="1573657"/>
                </a:lnTo>
                <a:lnTo>
                  <a:pt x="5144262" y="1518793"/>
                </a:lnTo>
                <a:lnTo>
                  <a:pt x="5222240" y="1462278"/>
                </a:lnTo>
                <a:lnTo>
                  <a:pt x="5294757" y="1404366"/>
                </a:lnTo>
                <a:lnTo>
                  <a:pt x="5361686" y="1345184"/>
                </a:lnTo>
                <a:lnTo>
                  <a:pt x="5392928" y="1315339"/>
                </a:lnTo>
                <a:lnTo>
                  <a:pt x="5422773" y="1284986"/>
                </a:lnTo>
                <a:lnTo>
                  <a:pt x="5450967" y="1254252"/>
                </a:lnTo>
                <a:lnTo>
                  <a:pt x="5477510" y="1223518"/>
                </a:lnTo>
                <a:lnTo>
                  <a:pt x="5502529" y="1192403"/>
                </a:lnTo>
                <a:lnTo>
                  <a:pt x="5525897" y="1161161"/>
                </a:lnTo>
                <a:lnTo>
                  <a:pt x="5547741" y="1129665"/>
                </a:lnTo>
                <a:lnTo>
                  <a:pt x="5585968" y="1066038"/>
                </a:lnTo>
                <a:lnTo>
                  <a:pt x="5617083" y="1001903"/>
                </a:lnTo>
                <a:lnTo>
                  <a:pt x="5640959" y="937133"/>
                </a:lnTo>
                <a:lnTo>
                  <a:pt x="5656961" y="871982"/>
                </a:lnTo>
                <a:lnTo>
                  <a:pt x="5665216" y="806704"/>
                </a:lnTo>
                <a:lnTo>
                  <a:pt x="5666232" y="774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96234" y="5276545"/>
            <a:ext cx="2046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Response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Generation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0389" y="1847215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Clien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eque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2200" y="1847215"/>
            <a:ext cx="154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eque</a:t>
            </a:r>
            <a:r>
              <a:rPr sz="1800" b="1" spc="-3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passing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13346"/>
            <a:ext cx="8045450" cy="17335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spc="-5" dirty="0">
                <a:latin typeface="Courier New"/>
                <a:cs typeface="Courier New"/>
              </a:rPr>
              <a:t>ServletContext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ctx=getServletContext();</a:t>
            </a:r>
            <a:endParaRPr sz="2000">
              <a:latin typeface="Courier New"/>
              <a:cs typeface="Courier New"/>
            </a:endParaRPr>
          </a:p>
          <a:p>
            <a:pPr marL="243840" marR="5080" indent="-23177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RequestDispatcher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dis=ctx.getRequestDispatcher(“/servlet/AnotherServl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et”);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dis.include(request,response);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33858"/>
            <a:ext cx="78778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Chaining:</a:t>
            </a:r>
            <a:r>
              <a:rPr sz="2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0" dirty="0">
                <a:latin typeface="Times New Roman" pitchFamily="18" charset="0"/>
                <a:cs typeface="Times New Roman" pitchFamily="18" charset="0"/>
              </a:rPr>
              <a:t>include</a:t>
            </a:r>
            <a:r>
              <a:rPr sz="2800" b="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0" spc="-5" dirty="0">
                <a:latin typeface="Times New Roman" pitchFamily="18" charset="0"/>
                <a:cs typeface="Times New Roman" pitchFamily="18" charset="0"/>
              </a:rPr>
              <a:t>(request,</a:t>
            </a:r>
            <a:r>
              <a:rPr sz="2800" b="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0" spc="-5" dirty="0">
                <a:latin typeface="Times New Roman" pitchFamily="18" charset="0"/>
                <a:cs typeface="Times New Roman" pitchFamily="18" charset="0"/>
              </a:rPr>
              <a:t>response)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1637"/>
            <a:ext cx="7365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Chaining: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0" dirty="0">
                <a:latin typeface="Times New Roman" pitchFamily="18" charset="0"/>
                <a:cs typeface="Times New Roman" pitchFamily="18" charset="0"/>
              </a:rPr>
              <a:t>include</a:t>
            </a:r>
            <a:r>
              <a:rPr sz="2400" b="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0" dirty="0">
                <a:latin typeface="Times New Roman" pitchFamily="18" charset="0"/>
                <a:cs typeface="Times New Roman" pitchFamily="18" charset="0"/>
              </a:rPr>
              <a:t>(request,</a:t>
            </a:r>
            <a:r>
              <a:rPr sz="2400" b="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0" spc="-5" dirty="0">
                <a:latin typeface="Times New Roman" pitchFamily="18" charset="0"/>
                <a:cs typeface="Times New Roman" pitchFamily="18" charset="0"/>
              </a:rPr>
              <a:t>response)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26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762000" y="2743200"/>
            <a:ext cx="7391400" cy="1447800"/>
            <a:chOff x="762000" y="2743200"/>
            <a:chExt cx="7391400" cy="1447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2743200"/>
              <a:ext cx="1676400" cy="1447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79" y="3270504"/>
              <a:ext cx="96621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0" y="2743200"/>
              <a:ext cx="1676400" cy="1447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0" y="2743200"/>
              <a:ext cx="1676400" cy="1447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62000" y="2743200"/>
            <a:ext cx="1676400" cy="1447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3304" y="3276600"/>
            <a:ext cx="1371600" cy="3672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77000" y="2743200"/>
            <a:ext cx="1676400" cy="1447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Servlet2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3800" y="3276600"/>
            <a:ext cx="1371600" cy="3672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81400" y="2743200"/>
            <a:ext cx="1676400" cy="1447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Servlet1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8400" y="3238499"/>
            <a:ext cx="4038600" cy="533400"/>
          </a:xfrm>
          <a:custGeom>
            <a:avLst/>
            <a:gdLst/>
            <a:ahLst/>
            <a:cxnLst/>
            <a:rect l="l" t="t" r="r" b="b"/>
            <a:pathLst>
              <a:path w="4038600" h="533400">
                <a:moveTo>
                  <a:pt x="1143000" y="488950"/>
                </a:moveTo>
                <a:lnTo>
                  <a:pt x="76200" y="488950"/>
                </a:lnTo>
                <a:lnTo>
                  <a:pt x="76200" y="457200"/>
                </a:lnTo>
                <a:lnTo>
                  <a:pt x="0" y="495300"/>
                </a:lnTo>
                <a:lnTo>
                  <a:pt x="76200" y="533400"/>
                </a:lnTo>
                <a:lnTo>
                  <a:pt x="76200" y="501650"/>
                </a:lnTo>
                <a:lnTo>
                  <a:pt x="1143000" y="501650"/>
                </a:lnTo>
                <a:lnTo>
                  <a:pt x="1143000" y="488950"/>
                </a:lnTo>
                <a:close/>
              </a:path>
              <a:path w="4038600" h="533400">
                <a:moveTo>
                  <a:pt x="1143000" y="38100"/>
                </a:moveTo>
                <a:lnTo>
                  <a:pt x="1130300" y="31750"/>
                </a:lnTo>
                <a:lnTo>
                  <a:pt x="1066800" y="0"/>
                </a:lnTo>
                <a:lnTo>
                  <a:pt x="1066800" y="31750"/>
                </a:ln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76200"/>
                </a:lnTo>
                <a:lnTo>
                  <a:pt x="1130300" y="44450"/>
                </a:lnTo>
                <a:lnTo>
                  <a:pt x="1143000" y="38100"/>
                </a:lnTo>
                <a:close/>
              </a:path>
              <a:path w="4038600" h="533400">
                <a:moveTo>
                  <a:pt x="4038600" y="488950"/>
                </a:moveTo>
                <a:lnTo>
                  <a:pt x="2895600" y="488950"/>
                </a:lnTo>
                <a:lnTo>
                  <a:pt x="2895600" y="457200"/>
                </a:lnTo>
                <a:lnTo>
                  <a:pt x="2819400" y="495300"/>
                </a:lnTo>
                <a:lnTo>
                  <a:pt x="2895600" y="533400"/>
                </a:lnTo>
                <a:lnTo>
                  <a:pt x="2895600" y="501650"/>
                </a:lnTo>
                <a:lnTo>
                  <a:pt x="4038600" y="501650"/>
                </a:lnTo>
                <a:lnTo>
                  <a:pt x="4038600" y="488950"/>
                </a:lnTo>
                <a:close/>
              </a:path>
              <a:path w="4038600" h="533400">
                <a:moveTo>
                  <a:pt x="4038600" y="38100"/>
                </a:moveTo>
                <a:lnTo>
                  <a:pt x="4025900" y="31750"/>
                </a:lnTo>
                <a:lnTo>
                  <a:pt x="3962400" y="0"/>
                </a:lnTo>
                <a:lnTo>
                  <a:pt x="3962400" y="31750"/>
                </a:lnTo>
                <a:lnTo>
                  <a:pt x="2819400" y="31750"/>
                </a:lnTo>
                <a:lnTo>
                  <a:pt x="2819400" y="44450"/>
                </a:lnTo>
                <a:lnTo>
                  <a:pt x="3962400" y="44450"/>
                </a:lnTo>
                <a:lnTo>
                  <a:pt x="3962400" y="76200"/>
                </a:lnTo>
                <a:lnTo>
                  <a:pt x="4025900" y="44450"/>
                </a:lnTo>
                <a:lnTo>
                  <a:pt x="4038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97989" y="2228215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Clien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eque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9547" y="2228215"/>
            <a:ext cx="154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eque</a:t>
            </a:r>
            <a:r>
              <a:rPr sz="1800" b="1" spc="-3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assi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8588" y="4362450"/>
            <a:ext cx="181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marR="5080" indent="-4146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Output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back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Requester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7229" y="4362450"/>
            <a:ext cx="204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Response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Generation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35077"/>
            <a:ext cx="48101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Chaining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har char="•"/>
              <a:tabLst>
                <a:tab pos="243840" algn="l"/>
                <a:tab pos="24447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4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sz="24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demonstrates</a:t>
            </a:r>
            <a:r>
              <a:rPr sz="24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chaining</a:t>
            </a:r>
            <a:r>
              <a:rPr sz="24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servlets</a:t>
            </a:r>
            <a:r>
              <a:rPr sz="24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24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sz="24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marL="2438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act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servlet.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first.html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 form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text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submit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button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  <a:tab pos="2762250" algn="l"/>
                <a:tab pos="3216275" algn="l"/>
                <a:tab pos="4276090" algn="l"/>
                <a:tab pos="4952365" algn="l"/>
                <a:tab pos="5772785" algn="l"/>
                <a:tab pos="6381115" algn="l"/>
                <a:tab pos="7539355" algn="l"/>
                <a:tab pos="785050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Fir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rvle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java	-	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cc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pts	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ser	n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	a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	f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ds	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	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to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SecondServlet</a:t>
            </a: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SecondServlet.java -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Extracts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value which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spc="-5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FirstServlet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3"/>
            <a:ext cx="5681663" cy="158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	</a:t>
            </a:r>
            <a:r>
              <a:rPr lang="en-US" sz="2400" dirty="0"/>
              <a:t>Configuring project using </a:t>
            </a:r>
            <a:r>
              <a:rPr lang="en-US" sz="2400" dirty="0" err="1"/>
              <a:t>servlet</a:t>
            </a:r>
            <a:r>
              <a:rPr lang="en-US" sz="2400" dirty="0"/>
              <a:t>, </a:t>
            </a:r>
            <a:r>
              <a:rPr lang="en-US" sz="2400" dirty="0" err="1"/>
              <a:t>Servlet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and </a:t>
            </a:r>
            <a:r>
              <a:rPr lang="en-US" sz="2400" dirty="0" err="1"/>
              <a:t>Servlet</a:t>
            </a:r>
            <a:r>
              <a:rPr lang="en-US" sz="2400" dirty="0"/>
              <a:t> Mapping</a:t>
            </a:r>
            <a:endParaRPr lang="en-US" sz="2400" dirty="0">
              <a:latin typeface="Arial"/>
              <a:cs typeface="Arial"/>
            </a:endParaRP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9" y="1391655"/>
            <a:ext cx="7275411" cy="453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https://youtu.be/ewiOaDitBBw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pPr marL="469900" marR="5080" indent="-457834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http://docs.oracle.com/cd/B31017_01/web.1013/b28959/sess  ions.htm</a:t>
            </a:r>
          </a:p>
          <a:p>
            <a:pPr marL="469900" marR="284480" indent="-457834">
              <a:lnSpc>
                <a:spcPct val="100000"/>
              </a:lnSpc>
              <a:buClr>
                <a:srgbClr val="006FC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http://www.tutorialspoint.com/jsp/jsp_cookies_handling.htm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Arial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http://www.javatpoint.com/sonoojaiswal/servletconfig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Arial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https://www.javatpoint.com/creating-servlet-in-eclipse-ide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1400" y="2590800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703" y="2635707"/>
            <a:ext cx="730229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en-US" sz="4000" dirty="0"/>
              <a:t>Creating </a:t>
            </a:r>
            <a:r>
              <a:rPr lang="en-US" sz="4000" dirty="0" err="1"/>
              <a:t>Servlet</a:t>
            </a:r>
            <a:r>
              <a:rPr lang="en-US" sz="4000" dirty="0"/>
              <a:t> Example in Eclipse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166541" y="94090"/>
            <a:ext cx="307922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0668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Eclipse is an open-source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developing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(J2EE) applications. You can download the eclipse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the eclipse website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http://www.eclipse.org/downloads/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You need to download the eclipse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developers.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Creating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example in eclipse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saves a lot of work to be done. It is easy and simple to create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example.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Let's see the steps, you need to follow to create the first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example.</a:t>
            </a:r>
          </a:p>
          <a:p>
            <a:pPr indent="265113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Dynamic web project</a:t>
            </a:r>
          </a:p>
          <a:p>
            <a:pPr indent="265113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servlet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265113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add servlet-api.jar file</a:t>
            </a:r>
          </a:p>
          <a:p>
            <a:pPr indent="265113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servlet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066800"/>
            <a:ext cx="8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1) Create the dynamic web project:</a:t>
            </a:r>
          </a:p>
          <a:p>
            <a:r>
              <a:rPr lang="en-US" dirty="0"/>
              <a:t>For creating a dynamic web project </a:t>
            </a:r>
            <a:r>
              <a:rPr lang="en-US" b="1" dirty="0"/>
              <a:t>click on File Menu -&gt; New -&gt; Project..-&gt; Web -&gt; dynamic web project -&gt; write your project name e.g. first -&gt; Finish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2) Create the </a:t>
            </a:r>
            <a:r>
              <a:rPr lang="en-US" dirty="0" err="1"/>
              <a:t>servlet</a:t>
            </a:r>
            <a:r>
              <a:rPr lang="en-US" dirty="0"/>
              <a:t> in eclipse IDE:</a:t>
            </a:r>
          </a:p>
          <a:p>
            <a:r>
              <a:rPr lang="en-US" dirty="0"/>
              <a:t>For creating a </a:t>
            </a:r>
            <a:r>
              <a:rPr lang="en-US" dirty="0" err="1"/>
              <a:t>servlet</a:t>
            </a:r>
            <a:r>
              <a:rPr lang="en-US" dirty="0"/>
              <a:t>, </a:t>
            </a:r>
            <a:r>
              <a:rPr lang="en-US" b="1" dirty="0"/>
              <a:t>explore the project by clicking the + icon -&gt; explore the Java Resources -&gt; right click on </a:t>
            </a:r>
            <a:r>
              <a:rPr lang="en-US" b="1" dirty="0" err="1"/>
              <a:t>src</a:t>
            </a:r>
            <a:r>
              <a:rPr lang="en-US" b="1" dirty="0"/>
              <a:t> -&gt; New -&gt; </a:t>
            </a:r>
            <a:r>
              <a:rPr lang="en-US" b="1" dirty="0" err="1"/>
              <a:t>servlet</a:t>
            </a:r>
            <a:r>
              <a:rPr lang="en-US" b="1" dirty="0"/>
              <a:t> -&gt; write your </a:t>
            </a:r>
            <a:r>
              <a:rPr lang="en-US" b="1" dirty="0" err="1"/>
              <a:t>servlet</a:t>
            </a:r>
            <a:r>
              <a:rPr lang="en-US" b="1" dirty="0"/>
              <a:t> name e.g. Hello -&gt; uncheck all the checkboxes except </a:t>
            </a:r>
            <a:r>
              <a:rPr lang="en-US" b="1" dirty="0" err="1"/>
              <a:t>doGet</a:t>
            </a:r>
            <a:r>
              <a:rPr lang="en-US" b="1" dirty="0"/>
              <a:t>() -&gt; next -&gt; Finish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3) add jar file in eclipse IDE:</a:t>
            </a:r>
          </a:p>
          <a:p>
            <a:r>
              <a:rPr lang="en-US" dirty="0"/>
              <a:t>For adding a jar file, </a:t>
            </a:r>
            <a:r>
              <a:rPr lang="en-US" b="1" dirty="0"/>
              <a:t>right click on your project -&gt; Build Path -&gt; Configure Build Path -&gt; click on Libraries tab in Java Build Path -&gt; click on Add External JARs button -&gt; select the servlet-api.jar file under tomcat/lib -&gt; ok.</a:t>
            </a:r>
          </a:p>
          <a:p>
            <a:endParaRPr lang="en-US" b="1" dirty="0"/>
          </a:p>
          <a:p>
            <a:r>
              <a:rPr lang="en-US" dirty="0"/>
              <a:t>4) Start the server and deploy the project:</a:t>
            </a:r>
          </a:p>
          <a:p>
            <a:r>
              <a:rPr lang="en-US" dirty="0"/>
              <a:t>For starting the server and deploying the project in one step, </a:t>
            </a:r>
            <a:r>
              <a:rPr lang="en-US" b="1" dirty="0"/>
              <a:t>Right click on your project -&gt; Run As -&gt; Run on Server -&gt; choose tomcat server -&gt; next -&gt; </a:t>
            </a:r>
            <a:r>
              <a:rPr lang="en-US" b="1" dirty="0" err="1"/>
              <a:t>addAll</a:t>
            </a:r>
            <a:r>
              <a:rPr lang="en-US" b="1" dirty="0"/>
              <a:t> -&gt; finish.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0668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configure tomcat server in Eclipse ? (One time Requirement)</a:t>
            </a:r>
          </a:p>
          <a:p>
            <a:r>
              <a:rPr lang="en-US" dirty="0"/>
              <a:t>If you are using </a:t>
            </a:r>
            <a:r>
              <a:rPr lang="en-US" b="1" dirty="0"/>
              <a:t>Eclipse IDE first time</a:t>
            </a:r>
            <a:r>
              <a:rPr lang="en-US" dirty="0"/>
              <a:t>, you need to configure the tomcat server First.</a:t>
            </a:r>
          </a:p>
          <a:p>
            <a:r>
              <a:rPr lang="en-US" dirty="0"/>
              <a:t>For configuring the tomcat server in eclipse IDE, </a:t>
            </a:r>
            <a:r>
              <a:rPr lang="en-US" b="1" dirty="0"/>
              <a:t>click on servers tab at the bottom side of the IDE -&gt; right click on blank area -&gt; New -&gt; Servers -&gt; choose tomcat then its version -&gt; next -&gt; click on Browse button -&gt; select the apache tomcat root folder previous to bin -&gt; next -&gt; </a:t>
            </a:r>
            <a:r>
              <a:rPr lang="en-US" b="1" dirty="0" err="1"/>
              <a:t>addAll</a:t>
            </a:r>
            <a:r>
              <a:rPr lang="en-US" b="1" dirty="0"/>
              <a:t> -&gt; Finish.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For more details refer to the Link:</a:t>
            </a:r>
          </a:p>
          <a:p>
            <a:endParaRPr lang="en-US" dirty="0"/>
          </a:p>
          <a:p>
            <a:r>
              <a:rPr lang="en-US" dirty="0"/>
              <a:t>https://www.javatpoint.com/creating-servlet-in-eclipse-ide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703" y="2635707"/>
            <a:ext cx="700785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49065" algn="l"/>
              </a:tabLst>
            </a:pPr>
            <a:r>
              <a:rPr sz="4000" spc="-5" dirty="0">
                <a:latin typeface="Times New Roman" pitchFamily="18" charset="0"/>
                <a:cs typeface="Times New Roman" pitchFamily="18" charset="0"/>
              </a:rPr>
              <a:t>ServletConfig</a:t>
            </a:r>
            <a:r>
              <a:rPr sz="40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and	ServletContext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6949"/>
            <a:ext cx="7016115" cy="2892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Provided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initialization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Simple 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configuration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String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getInitParameter(String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Enumeration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getInitParameterNames()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String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getServletName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3840" algn="l"/>
                <a:tab pos="244475" algn="l"/>
              </a:tabLst>
            </a:pPr>
            <a:r>
              <a:rPr sz="2000" spc="5" dirty="0">
                <a:latin typeface="Arial"/>
                <a:cs typeface="Arial"/>
              </a:rPr>
              <a:t>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also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access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ServletContext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41954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ServletConfig interface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20749"/>
            <a:ext cx="7312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Consider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 html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“first.html”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accepts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54038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ServletConfig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9</a:t>
            </a:fld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1900427" y="1824227"/>
            <a:ext cx="3590925" cy="1076325"/>
            <a:chOff x="1900427" y="1824227"/>
            <a:chExt cx="3590925" cy="1076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399" y="1990735"/>
              <a:ext cx="3029712" cy="6960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04999" y="1828799"/>
              <a:ext cx="3581400" cy="1066800"/>
            </a:xfrm>
            <a:custGeom>
              <a:avLst/>
              <a:gdLst/>
              <a:ahLst/>
              <a:cxnLst/>
              <a:rect l="l" t="t" r="r" b="b"/>
              <a:pathLst>
                <a:path w="3581400" h="1066800">
                  <a:moveTo>
                    <a:pt x="0" y="1066800"/>
                  </a:moveTo>
                  <a:lnTo>
                    <a:pt x="3581400" y="1066800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824227" y="4034028"/>
            <a:ext cx="6644640" cy="1457325"/>
            <a:chOff x="1824227" y="4034028"/>
            <a:chExt cx="6644640" cy="14573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199" y="4200528"/>
              <a:ext cx="3429000" cy="10957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28799" y="4038600"/>
              <a:ext cx="3657600" cy="1447800"/>
            </a:xfrm>
            <a:custGeom>
              <a:avLst/>
              <a:gdLst/>
              <a:ahLst/>
              <a:cxnLst/>
              <a:rect l="l" t="t" r="r" b="b"/>
              <a:pathLst>
                <a:path w="3657600" h="1447800">
                  <a:moveTo>
                    <a:pt x="0" y="1447800"/>
                  </a:moveTo>
                  <a:lnTo>
                    <a:pt x="3657600" y="1447800"/>
                  </a:lnTo>
                  <a:lnTo>
                    <a:pt x="36576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761" y="4496562"/>
              <a:ext cx="3429000" cy="457200"/>
            </a:xfrm>
            <a:custGeom>
              <a:avLst/>
              <a:gdLst/>
              <a:ahLst/>
              <a:cxnLst/>
              <a:rect l="l" t="t" r="r" b="b"/>
              <a:pathLst>
                <a:path w="3429000" h="457200">
                  <a:moveTo>
                    <a:pt x="0" y="228600"/>
                  </a:moveTo>
                  <a:lnTo>
                    <a:pt x="27622" y="187512"/>
                  </a:lnTo>
                  <a:lnTo>
                    <a:pt x="61242" y="167834"/>
                  </a:lnTo>
                  <a:lnTo>
                    <a:pt x="107261" y="148839"/>
                  </a:lnTo>
                  <a:lnTo>
                    <a:pt x="165073" y="130610"/>
                  </a:lnTo>
                  <a:lnTo>
                    <a:pt x="234075" y="113227"/>
                  </a:lnTo>
                  <a:lnTo>
                    <a:pt x="272582" y="104878"/>
                  </a:lnTo>
                  <a:lnTo>
                    <a:pt x="313659" y="96770"/>
                  </a:lnTo>
                  <a:lnTo>
                    <a:pt x="357231" y="88915"/>
                  </a:lnTo>
                  <a:lnTo>
                    <a:pt x="403222" y="81321"/>
                  </a:lnTo>
                  <a:lnTo>
                    <a:pt x="451556" y="74000"/>
                  </a:lnTo>
                  <a:lnTo>
                    <a:pt x="502157" y="66960"/>
                  </a:lnTo>
                  <a:lnTo>
                    <a:pt x="554951" y="60213"/>
                  </a:lnTo>
                  <a:lnTo>
                    <a:pt x="609861" y="53768"/>
                  </a:lnTo>
                  <a:lnTo>
                    <a:pt x="666811" y="47636"/>
                  </a:lnTo>
                  <a:lnTo>
                    <a:pt x="725727" y="41825"/>
                  </a:lnTo>
                  <a:lnTo>
                    <a:pt x="786531" y="36348"/>
                  </a:lnTo>
                  <a:lnTo>
                    <a:pt x="849150" y="31213"/>
                  </a:lnTo>
                  <a:lnTo>
                    <a:pt x="913506" y="26431"/>
                  </a:lnTo>
                  <a:lnTo>
                    <a:pt x="979525" y="22012"/>
                  </a:lnTo>
                  <a:lnTo>
                    <a:pt x="1047130" y="17966"/>
                  </a:lnTo>
                  <a:lnTo>
                    <a:pt x="1116247" y="14303"/>
                  </a:lnTo>
                  <a:lnTo>
                    <a:pt x="1186799" y="11033"/>
                  </a:lnTo>
                  <a:lnTo>
                    <a:pt x="1258711" y="8166"/>
                  </a:lnTo>
                  <a:lnTo>
                    <a:pt x="1331906" y="5713"/>
                  </a:lnTo>
                  <a:lnTo>
                    <a:pt x="1406311" y="3683"/>
                  </a:lnTo>
                  <a:lnTo>
                    <a:pt x="1481848" y="2087"/>
                  </a:lnTo>
                  <a:lnTo>
                    <a:pt x="1558442" y="934"/>
                  </a:lnTo>
                  <a:lnTo>
                    <a:pt x="1636018" y="235"/>
                  </a:lnTo>
                  <a:lnTo>
                    <a:pt x="1714500" y="0"/>
                  </a:lnTo>
                  <a:lnTo>
                    <a:pt x="1792981" y="235"/>
                  </a:lnTo>
                  <a:lnTo>
                    <a:pt x="1870557" y="934"/>
                  </a:lnTo>
                  <a:lnTo>
                    <a:pt x="1947151" y="2087"/>
                  </a:lnTo>
                  <a:lnTo>
                    <a:pt x="2022688" y="3683"/>
                  </a:lnTo>
                  <a:lnTo>
                    <a:pt x="2097093" y="5713"/>
                  </a:lnTo>
                  <a:lnTo>
                    <a:pt x="2170288" y="8166"/>
                  </a:lnTo>
                  <a:lnTo>
                    <a:pt x="2242200" y="11033"/>
                  </a:lnTo>
                  <a:lnTo>
                    <a:pt x="2312752" y="14303"/>
                  </a:lnTo>
                  <a:lnTo>
                    <a:pt x="2381869" y="17966"/>
                  </a:lnTo>
                  <a:lnTo>
                    <a:pt x="2449474" y="22012"/>
                  </a:lnTo>
                  <a:lnTo>
                    <a:pt x="2515493" y="26431"/>
                  </a:lnTo>
                  <a:lnTo>
                    <a:pt x="2579849" y="31213"/>
                  </a:lnTo>
                  <a:lnTo>
                    <a:pt x="2642468" y="36348"/>
                  </a:lnTo>
                  <a:lnTo>
                    <a:pt x="2703272" y="41825"/>
                  </a:lnTo>
                  <a:lnTo>
                    <a:pt x="2762188" y="47636"/>
                  </a:lnTo>
                  <a:lnTo>
                    <a:pt x="2819138" y="53768"/>
                  </a:lnTo>
                  <a:lnTo>
                    <a:pt x="2874048" y="60213"/>
                  </a:lnTo>
                  <a:lnTo>
                    <a:pt x="2926842" y="66960"/>
                  </a:lnTo>
                  <a:lnTo>
                    <a:pt x="2977443" y="74000"/>
                  </a:lnTo>
                  <a:lnTo>
                    <a:pt x="3025777" y="81321"/>
                  </a:lnTo>
                  <a:lnTo>
                    <a:pt x="3071768" y="88915"/>
                  </a:lnTo>
                  <a:lnTo>
                    <a:pt x="3115340" y="96770"/>
                  </a:lnTo>
                  <a:lnTo>
                    <a:pt x="3156417" y="104878"/>
                  </a:lnTo>
                  <a:lnTo>
                    <a:pt x="3194924" y="113227"/>
                  </a:lnTo>
                  <a:lnTo>
                    <a:pt x="3263926" y="130610"/>
                  </a:lnTo>
                  <a:lnTo>
                    <a:pt x="3321738" y="148839"/>
                  </a:lnTo>
                  <a:lnTo>
                    <a:pt x="3367757" y="167834"/>
                  </a:lnTo>
                  <a:lnTo>
                    <a:pt x="3401377" y="187512"/>
                  </a:lnTo>
                  <a:lnTo>
                    <a:pt x="3427235" y="218137"/>
                  </a:lnTo>
                  <a:lnTo>
                    <a:pt x="3429000" y="228600"/>
                  </a:lnTo>
                  <a:lnTo>
                    <a:pt x="3427235" y="239062"/>
                  </a:lnTo>
                  <a:lnTo>
                    <a:pt x="3401377" y="269687"/>
                  </a:lnTo>
                  <a:lnTo>
                    <a:pt x="3367757" y="289365"/>
                  </a:lnTo>
                  <a:lnTo>
                    <a:pt x="3321738" y="308360"/>
                  </a:lnTo>
                  <a:lnTo>
                    <a:pt x="3263926" y="326589"/>
                  </a:lnTo>
                  <a:lnTo>
                    <a:pt x="3194924" y="343972"/>
                  </a:lnTo>
                  <a:lnTo>
                    <a:pt x="3156417" y="352321"/>
                  </a:lnTo>
                  <a:lnTo>
                    <a:pt x="3115340" y="360429"/>
                  </a:lnTo>
                  <a:lnTo>
                    <a:pt x="3071768" y="368284"/>
                  </a:lnTo>
                  <a:lnTo>
                    <a:pt x="3025777" y="375878"/>
                  </a:lnTo>
                  <a:lnTo>
                    <a:pt x="2977443" y="383199"/>
                  </a:lnTo>
                  <a:lnTo>
                    <a:pt x="2926842" y="390239"/>
                  </a:lnTo>
                  <a:lnTo>
                    <a:pt x="2874048" y="396986"/>
                  </a:lnTo>
                  <a:lnTo>
                    <a:pt x="2819138" y="403431"/>
                  </a:lnTo>
                  <a:lnTo>
                    <a:pt x="2762188" y="409563"/>
                  </a:lnTo>
                  <a:lnTo>
                    <a:pt x="2703272" y="415374"/>
                  </a:lnTo>
                  <a:lnTo>
                    <a:pt x="2642468" y="420851"/>
                  </a:lnTo>
                  <a:lnTo>
                    <a:pt x="2579849" y="425986"/>
                  </a:lnTo>
                  <a:lnTo>
                    <a:pt x="2515493" y="430768"/>
                  </a:lnTo>
                  <a:lnTo>
                    <a:pt x="2449474" y="435187"/>
                  </a:lnTo>
                  <a:lnTo>
                    <a:pt x="2381869" y="439233"/>
                  </a:lnTo>
                  <a:lnTo>
                    <a:pt x="2312752" y="442896"/>
                  </a:lnTo>
                  <a:lnTo>
                    <a:pt x="2242200" y="446166"/>
                  </a:lnTo>
                  <a:lnTo>
                    <a:pt x="2170288" y="449033"/>
                  </a:lnTo>
                  <a:lnTo>
                    <a:pt x="2097093" y="451486"/>
                  </a:lnTo>
                  <a:lnTo>
                    <a:pt x="2022688" y="453516"/>
                  </a:lnTo>
                  <a:lnTo>
                    <a:pt x="1947151" y="455112"/>
                  </a:lnTo>
                  <a:lnTo>
                    <a:pt x="1870557" y="456265"/>
                  </a:lnTo>
                  <a:lnTo>
                    <a:pt x="1792981" y="456964"/>
                  </a:lnTo>
                  <a:lnTo>
                    <a:pt x="1714500" y="457200"/>
                  </a:lnTo>
                  <a:lnTo>
                    <a:pt x="1636018" y="456964"/>
                  </a:lnTo>
                  <a:lnTo>
                    <a:pt x="1558442" y="456265"/>
                  </a:lnTo>
                  <a:lnTo>
                    <a:pt x="1481848" y="455112"/>
                  </a:lnTo>
                  <a:lnTo>
                    <a:pt x="1406311" y="453516"/>
                  </a:lnTo>
                  <a:lnTo>
                    <a:pt x="1331906" y="451486"/>
                  </a:lnTo>
                  <a:lnTo>
                    <a:pt x="1258711" y="449033"/>
                  </a:lnTo>
                  <a:lnTo>
                    <a:pt x="1186799" y="446166"/>
                  </a:lnTo>
                  <a:lnTo>
                    <a:pt x="1116247" y="442896"/>
                  </a:lnTo>
                  <a:lnTo>
                    <a:pt x="1047130" y="439233"/>
                  </a:lnTo>
                  <a:lnTo>
                    <a:pt x="979525" y="435187"/>
                  </a:lnTo>
                  <a:lnTo>
                    <a:pt x="913506" y="430768"/>
                  </a:lnTo>
                  <a:lnTo>
                    <a:pt x="849150" y="425986"/>
                  </a:lnTo>
                  <a:lnTo>
                    <a:pt x="786531" y="420851"/>
                  </a:lnTo>
                  <a:lnTo>
                    <a:pt x="725727" y="415374"/>
                  </a:lnTo>
                  <a:lnTo>
                    <a:pt x="666811" y="409563"/>
                  </a:lnTo>
                  <a:lnTo>
                    <a:pt x="609861" y="403431"/>
                  </a:lnTo>
                  <a:lnTo>
                    <a:pt x="554951" y="396986"/>
                  </a:lnTo>
                  <a:lnTo>
                    <a:pt x="502157" y="390239"/>
                  </a:lnTo>
                  <a:lnTo>
                    <a:pt x="451556" y="383199"/>
                  </a:lnTo>
                  <a:lnTo>
                    <a:pt x="403222" y="375878"/>
                  </a:lnTo>
                  <a:lnTo>
                    <a:pt x="357231" y="368284"/>
                  </a:lnTo>
                  <a:lnTo>
                    <a:pt x="313659" y="360429"/>
                  </a:lnTo>
                  <a:lnTo>
                    <a:pt x="272582" y="352321"/>
                  </a:lnTo>
                  <a:lnTo>
                    <a:pt x="234075" y="343972"/>
                  </a:lnTo>
                  <a:lnTo>
                    <a:pt x="165073" y="326589"/>
                  </a:lnTo>
                  <a:lnTo>
                    <a:pt x="107261" y="308360"/>
                  </a:lnTo>
                  <a:lnTo>
                    <a:pt x="61242" y="289365"/>
                  </a:lnTo>
                  <a:lnTo>
                    <a:pt x="27622" y="269687"/>
                  </a:lnTo>
                  <a:lnTo>
                    <a:pt x="1764" y="239062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5712" y="4267962"/>
              <a:ext cx="3143250" cy="838200"/>
            </a:xfrm>
            <a:custGeom>
              <a:avLst/>
              <a:gdLst/>
              <a:ahLst/>
              <a:cxnLst/>
              <a:rect l="l" t="t" r="r" b="b"/>
              <a:pathLst>
                <a:path w="3143250" h="838200">
                  <a:moveTo>
                    <a:pt x="1009650" y="139700"/>
                  </a:moveTo>
                  <a:lnTo>
                    <a:pt x="1016766" y="95520"/>
                  </a:lnTo>
                  <a:lnTo>
                    <a:pt x="1036586" y="57168"/>
                  </a:lnTo>
                  <a:lnTo>
                    <a:pt x="1066818" y="26936"/>
                  </a:lnTo>
                  <a:lnTo>
                    <a:pt x="1105170" y="7116"/>
                  </a:lnTo>
                  <a:lnTo>
                    <a:pt x="1149350" y="0"/>
                  </a:lnTo>
                  <a:lnTo>
                    <a:pt x="1365249" y="0"/>
                  </a:lnTo>
                  <a:lnTo>
                    <a:pt x="1898649" y="0"/>
                  </a:lnTo>
                  <a:lnTo>
                    <a:pt x="3003549" y="0"/>
                  </a:lnTo>
                  <a:lnTo>
                    <a:pt x="3047680" y="7116"/>
                  </a:lnTo>
                  <a:lnTo>
                    <a:pt x="3086026" y="26936"/>
                  </a:lnTo>
                  <a:lnTo>
                    <a:pt x="3116277" y="57168"/>
                  </a:lnTo>
                  <a:lnTo>
                    <a:pt x="3136121" y="95520"/>
                  </a:lnTo>
                  <a:lnTo>
                    <a:pt x="3143249" y="139700"/>
                  </a:lnTo>
                  <a:lnTo>
                    <a:pt x="3143249" y="488950"/>
                  </a:lnTo>
                  <a:lnTo>
                    <a:pt x="3143249" y="698500"/>
                  </a:lnTo>
                  <a:lnTo>
                    <a:pt x="3136121" y="742630"/>
                  </a:lnTo>
                  <a:lnTo>
                    <a:pt x="3116277" y="780976"/>
                  </a:lnTo>
                  <a:lnTo>
                    <a:pt x="3086026" y="811227"/>
                  </a:lnTo>
                  <a:lnTo>
                    <a:pt x="3047680" y="831071"/>
                  </a:lnTo>
                  <a:lnTo>
                    <a:pt x="3003549" y="838200"/>
                  </a:lnTo>
                  <a:lnTo>
                    <a:pt x="1898649" y="838200"/>
                  </a:lnTo>
                  <a:lnTo>
                    <a:pt x="1365249" y="838200"/>
                  </a:lnTo>
                  <a:lnTo>
                    <a:pt x="1149350" y="838200"/>
                  </a:lnTo>
                  <a:lnTo>
                    <a:pt x="1105170" y="831071"/>
                  </a:lnTo>
                  <a:lnTo>
                    <a:pt x="1066818" y="811227"/>
                  </a:lnTo>
                  <a:lnTo>
                    <a:pt x="1036586" y="780976"/>
                  </a:lnTo>
                  <a:lnTo>
                    <a:pt x="1016766" y="742630"/>
                  </a:lnTo>
                  <a:lnTo>
                    <a:pt x="1009650" y="698500"/>
                  </a:lnTo>
                  <a:lnTo>
                    <a:pt x="0" y="452374"/>
                  </a:lnTo>
                  <a:lnTo>
                    <a:pt x="1009650" y="488950"/>
                  </a:lnTo>
                  <a:lnTo>
                    <a:pt x="1009650" y="139700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3150488"/>
            <a:ext cx="8072755" cy="1750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“Second.java”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takes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this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parameter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displays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5922010" marR="474345">
              <a:lnSpc>
                <a:spcPct val="100000"/>
              </a:lnSpc>
              <a:spcBef>
                <a:spcPts val="1930"/>
              </a:spcBef>
            </a:pP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did this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16</TotalTime>
  <Words>1920</Words>
  <Application>Microsoft Office PowerPoint</Application>
  <PresentationFormat>On-screen Show (4:3)</PresentationFormat>
  <Paragraphs>286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Casper</vt:lpstr>
      <vt:lpstr>Courier New</vt:lpstr>
      <vt:lpstr>Raleway ExtraBold</vt:lpstr>
      <vt:lpstr>Times New Roman</vt:lpstr>
      <vt:lpstr>CU 2021</vt:lpstr>
      <vt:lpstr>Contents Slide Master</vt:lpstr>
      <vt:lpstr>CorelDRAW</vt:lpstr>
      <vt:lpstr>PowerPoint Presentation</vt:lpstr>
      <vt:lpstr>Lecture Objectives </vt:lpstr>
      <vt:lpstr>Creating Servlet Example in Eclipse</vt:lpstr>
      <vt:lpstr>PowerPoint Presentation</vt:lpstr>
      <vt:lpstr>PowerPoint Presentation</vt:lpstr>
      <vt:lpstr>PowerPoint Presentation</vt:lpstr>
      <vt:lpstr>ServletConfig and ServletContext</vt:lpstr>
      <vt:lpstr>ServletConfig interface</vt:lpstr>
      <vt:lpstr>Demo for using ServletConfig</vt:lpstr>
      <vt:lpstr>Demo for using ServletConfig (Contd.).</vt:lpstr>
      <vt:lpstr>Demo for using ServletConfig (Contd.).</vt:lpstr>
      <vt:lpstr>Demo for using ServletConfig (Contd.).</vt:lpstr>
      <vt:lpstr>Database Example for using ServletConfig</vt:lpstr>
      <vt:lpstr>Database Example for using … (Contd.).</vt:lpstr>
      <vt:lpstr>Discussion</vt:lpstr>
      <vt:lpstr>ServletContext interface</vt:lpstr>
      <vt:lpstr>Servlet Context Methods</vt:lpstr>
      <vt:lpstr>Demo for using ServletContext</vt:lpstr>
      <vt:lpstr>Checkpoint</vt:lpstr>
      <vt:lpstr>Demo for using ServletContext</vt:lpstr>
      <vt:lpstr>Servlet Chaining</vt:lpstr>
      <vt:lpstr>Servlet Chaining: RequestDispatcher Interface</vt:lpstr>
      <vt:lpstr>Servlet Chaining: forward (request,response)</vt:lpstr>
      <vt:lpstr>Servlet Chaining: forward (request, response)</vt:lpstr>
      <vt:lpstr>Servlet Chaining: include (request, response)</vt:lpstr>
      <vt:lpstr>Servlet Chaining: include (request, response)</vt:lpstr>
      <vt:lpstr>Demo for Servlet Chaining</vt:lpstr>
      <vt:lpstr>Summary: </vt:lpstr>
      <vt:lpstr>References: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HTML</dc:title>
  <dc:subject>Standard Presentation Template</dc:subject>
  <dc:creator>Wipro</dc:creator>
  <cp:lastModifiedBy>Richa Dhiman</cp:lastModifiedBy>
  <cp:revision>6</cp:revision>
  <dcterms:created xsi:type="dcterms:W3CDTF">2021-03-05T05:53:56Z</dcterms:created>
  <dcterms:modified xsi:type="dcterms:W3CDTF">2022-10-19T06:00:09Z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2021-03-05T00:00:00Z</vt:filetime>
  </property>
</Properties>
</file>