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sldIdLst>
    <p:sldId id="281" r:id="rId3"/>
    <p:sldId id="282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18B0E-C899-410F-916B-CCD46023F624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61A5C-4D65-4C11-959A-6CAE4494E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84467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dirty="0"/>
              <a:t>JSP declaration, JSP directives, JSP </a:t>
            </a:r>
            <a:r>
              <a:rPr lang="en-US" sz="2400" dirty="0" err="1"/>
              <a:t>Scriptlets</a:t>
            </a:r>
            <a:r>
              <a:rPr lang="en-US" sz="2400" dirty="0"/>
              <a:t> (CO 5)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2438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implicit object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JSP,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an implicit object of type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object can be used to get initialization parameter for a particular JSP page.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 is created by the web container for each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page.</a:t>
            </a: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Generally, it is used to get initialization parameter from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JSP application implicit object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JSP, application is an implicit object of type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instance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created only once by the web container when application or project is deployed on the server.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object can be used to get initialization parameter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configuaration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(web.xml). It can also be used to get, set or remove attribute from the application scope.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initialization parameter can be used by 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8229600" cy="2438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session implicit object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JSP, session is an implicit object of type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Java developer can use this object to set, get or remove attribute or to get session information.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340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of session implicit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590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Index.html</a:t>
            </a:r>
          </a:p>
          <a:p>
            <a:r>
              <a:rPr lang="en-US" dirty="0"/>
              <a:t>&lt;html&gt;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&lt;form action="welcome.jsp"&gt;  </a:t>
            </a:r>
          </a:p>
          <a:p>
            <a:r>
              <a:rPr lang="en-US" dirty="0"/>
              <a:t>&lt;input type="text" name="</a:t>
            </a:r>
            <a:r>
              <a:rPr lang="en-US" dirty="0" err="1"/>
              <a:t>uname</a:t>
            </a:r>
            <a:r>
              <a:rPr lang="en-US" dirty="0"/>
              <a:t>"&gt;  </a:t>
            </a:r>
          </a:p>
          <a:p>
            <a:r>
              <a:rPr lang="en-US" dirty="0"/>
              <a:t>&lt;input type="submit" value="go"&gt;&lt;</a:t>
            </a:r>
            <a:r>
              <a:rPr lang="en-US" dirty="0" err="1"/>
              <a:t>br</a:t>
            </a:r>
            <a:r>
              <a:rPr lang="en-US" dirty="0"/>
              <a:t>/&gt;  </a:t>
            </a:r>
          </a:p>
          <a:p>
            <a:r>
              <a:rPr lang="en-US" dirty="0"/>
              <a:t>&lt;/form&gt;  </a:t>
            </a:r>
          </a:p>
          <a:p>
            <a:r>
              <a:rPr lang="en-US" dirty="0"/>
              <a:t>&lt;/body&gt;  </a:t>
            </a:r>
          </a:p>
          <a:p>
            <a:r>
              <a:rPr lang="en-US" dirty="0"/>
              <a:t>&lt;/html&gt; 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610683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Welcome.jsp</a:t>
            </a:r>
          </a:p>
          <a:p>
            <a:r>
              <a:rPr lang="en-US" dirty="0"/>
              <a:t>&lt;html&gt;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&lt;%   </a:t>
            </a:r>
          </a:p>
          <a:p>
            <a:r>
              <a:rPr lang="en-US" dirty="0"/>
              <a:t>String name=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uname</a:t>
            </a:r>
            <a:r>
              <a:rPr lang="en-US" dirty="0"/>
              <a:t>");  </a:t>
            </a:r>
          </a:p>
          <a:p>
            <a:r>
              <a:rPr lang="en-US" dirty="0" err="1"/>
              <a:t>out.print</a:t>
            </a:r>
            <a:r>
              <a:rPr lang="en-US" dirty="0"/>
              <a:t>("Welcome "+name);  </a:t>
            </a:r>
          </a:p>
          <a:p>
            <a:r>
              <a:rPr lang="en-US" dirty="0"/>
              <a:t> </a:t>
            </a:r>
            <a:r>
              <a:rPr lang="en-US" dirty="0" err="1"/>
              <a:t>session.setAttribute</a:t>
            </a:r>
            <a:r>
              <a:rPr lang="en-US" dirty="0"/>
              <a:t>("</a:t>
            </a:r>
            <a:r>
              <a:rPr lang="en-US" dirty="0" err="1"/>
              <a:t>user",name</a:t>
            </a:r>
            <a:r>
              <a:rPr lang="en-US" dirty="0"/>
              <a:t>);  </a:t>
            </a:r>
          </a:p>
          <a:p>
            <a:r>
              <a:rPr lang="en-US" dirty="0"/>
              <a:t> &lt;a </a:t>
            </a:r>
            <a:r>
              <a:rPr lang="en-US" dirty="0" err="1"/>
              <a:t>href</a:t>
            </a:r>
            <a:r>
              <a:rPr lang="en-US" dirty="0"/>
              <a:t>="second.jsp"&gt;second </a:t>
            </a:r>
            <a:r>
              <a:rPr lang="en-US" dirty="0" err="1"/>
              <a:t>jsp</a:t>
            </a:r>
            <a:r>
              <a:rPr lang="en-US" dirty="0"/>
              <a:t> page&lt;/a&gt; %&gt;  </a:t>
            </a:r>
          </a:p>
          <a:p>
            <a:r>
              <a:rPr lang="en-US" dirty="0"/>
              <a:t>&lt;/body&gt;  </a:t>
            </a:r>
          </a:p>
          <a:p>
            <a:r>
              <a:rPr lang="en-US" dirty="0"/>
              <a:t>&lt;/html&gt;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2438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second.jsp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&lt;% 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String name=(String)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session.getAttribute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("user");  </a:t>
            </a:r>
          </a:p>
          <a:p>
            <a:pPr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("Hello "+name);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%&gt;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  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5715000" cy="652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599"/>
            <a:ext cx="6324600" cy="324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000" b="1" i="0" dirty="0">
                <a:latin typeface="Times New Roman" pitchFamily="18" charset="0"/>
                <a:cs typeface="Times New Roman" pitchFamily="18" charset="0"/>
              </a:rPr>
              <a:t>exception implicit object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In JSP, exception is an implicit object of type </a:t>
            </a:r>
            <a:r>
              <a:rPr lang="en-US" sz="2000" i="0" dirty="0" err="1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0" dirty="0" err="1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 class. This object can be used to print the exception. But it can only be used in error pages.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It is better to learn it after page directive. Let's see a simple example: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Example of exception implicit object:</a:t>
            </a:r>
          </a:p>
          <a:p>
            <a:pPr algn="just">
              <a:buNone/>
            </a:pPr>
            <a:endParaRPr lang="en-US" sz="2000" b="1" i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i="0" dirty="0">
                <a:latin typeface="Times New Roman" pitchFamily="18" charset="0"/>
                <a:cs typeface="Times New Roman" pitchFamily="18" charset="0"/>
              </a:rPr>
              <a:t>error.jsp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&lt;%@ page </a:t>
            </a:r>
            <a:r>
              <a:rPr lang="en-US" sz="2000" i="0" dirty="0" err="1">
                <a:latin typeface="Times New Roman" pitchFamily="18" charset="0"/>
                <a:cs typeface="Times New Roman" pitchFamily="18" charset="0"/>
              </a:rPr>
              <a:t>isErrorPage</a:t>
            </a: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="true" %&gt;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&lt;html&gt;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&lt;body&gt;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Sorry following exception </a:t>
            </a:r>
            <a:r>
              <a:rPr lang="en-US" sz="2000" i="0" dirty="0" err="1">
                <a:latin typeface="Times New Roman" pitchFamily="18" charset="0"/>
                <a:cs typeface="Times New Roman" pitchFamily="18" charset="0"/>
              </a:rPr>
              <a:t>occured</a:t>
            </a: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:&lt;%= exception %&gt;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&lt;/body&gt;  </a:t>
            </a:r>
          </a:p>
          <a:p>
            <a:pPr algn="just">
              <a:buNone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&lt;/html&gt;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 of exception handling in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by the elements of page directive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case, you must define and create a page to handle the exceptions, as in the error.jsp page. 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pages where may occur exception, define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errorPage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 of page directive, as in the process.jsp page.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3 files: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index9.jsp for input values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process9.jsp for dividing the two numbers and displaying the result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error9.jsp for handling the exception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directives are messages that tells the web container how to translate a JSP page into the corresponding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Types of directives are as follows: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page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include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directive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Syntax of JSP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&lt;%@ directive attribute="value" %&gt; 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533400"/>
            <a:ext cx="2628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JSP directives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JSP page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page directive defines attributes that apply to an entire JSP page.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 of JSP page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&lt;%@ page attribute="value" %&gt; 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/>
              <a:t>Attributes of JSP page directive</a:t>
            </a:r>
          </a:p>
          <a:p>
            <a:r>
              <a:rPr lang="en-US" sz="2000" b="1" dirty="0"/>
              <a:t>import</a:t>
            </a:r>
          </a:p>
          <a:p>
            <a:r>
              <a:rPr lang="en-US" sz="2000" b="1" dirty="0" err="1"/>
              <a:t>contentType</a:t>
            </a:r>
            <a:endParaRPr lang="en-US" sz="2000" b="1" dirty="0"/>
          </a:p>
          <a:p>
            <a:r>
              <a:rPr lang="en-US" sz="2000" b="1" dirty="0"/>
              <a:t>buffer</a:t>
            </a:r>
          </a:p>
          <a:p>
            <a:r>
              <a:rPr lang="en-US" sz="2000" b="1" dirty="0"/>
              <a:t>language</a:t>
            </a:r>
          </a:p>
          <a:p>
            <a:r>
              <a:rPr lang="en-US" sz="2000" b="1" dirty="0" err="1"/>
              <a:t>isELIgnored</a:t>
            </a:r>
            <a:endParaRPr lang="en-US" sz="2000" b="1" dirty="0"/>
          </a:p>
          <a:p>
            <a:r>
              <a:rPr lang="en-US" sz="2000" b="1" dirty="0" err="1"/>
              <a:t>pageEncoding</a:t>
            </a:r>
            <a:endParaRPr lang="en-US" sz="2000" b="1" dirty="0"/>
          </a:p>
          <a:p>
            <a:r>
              <a:rPr lang="en-US" sz="2000" b="1" dirty="0" err="1"/>
              <a:t>errorPage</a:t>
            </a:r>
            <a:endParaRPr lang="en-US" sz="2000" b="1" dirty="0"/>
          </a:p>
          <a:p>
            <a:r>
              <a:rPr lang="en-US" sz="2000" b="1" dirty="0" err="1"/>
              <a:t>isErrorPage</a:t>
            </a:r>
            <a:endParaRPr lang="en-US" sz="2000" b="1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Include Directive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include directive is used to include the contents of any resource it may be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file, html file or text file.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include directive includes the original content of the included resource at page translation time (the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page is translated only once so it will be better to include static resource).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/>
              <a:t>Advantage of Include directive</a:t>
            </a:r>
          </a:p>
          <a:p>
            <a:r>
              <a:rPr lang="en-US" sz="2000" dirty="0"/>
              <a:t>Code Reusability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Syntax of include directive</a:t>
            </a:r>
          </a:p>
          <a:p>
            <a:pPr>
              <a:buNone/>
            </a:pPr>
            <a:r>
              <a:rPr lang="en-US" sz="2000" dirty="0"/>
              <a:t>&lt;%@ include file="</a:t>
            </a:r>
            <a:r>
              <a:rPr lang="en-US" sz="2000" dirty="0" err="1"/>
              <a:t>resourceName</a:t>
            </a:r>
            <a:r>
              <a:rPr lang="en-US" sz="2000" dirty="0"/>
              <a:t>" %&gt;  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JSP declaration, JSP directives, JSP </a:t>
            </a:r>
            <a:r>
              <a:rPr lang="en-US" sz="2000" dirty="0" err="1"/>
              <a:t>Scriptlets</a:t>
            </a:r>
            <a:r>
              <a:rPr lang="en-US" sz="2000" dirty="0"/>
              <a:t> </a:t>
            </a:r>
            <a:b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/>
              <a:t>Taglib</a:t>
            </a:r>
            <a:r>
              <a:rPr lang="en-US" sz="2000" b="1" dirty="0"/>
              <a:t> Directive</a:t>
            </a:r>
          </a:p>
          <a:p>
            <a:pPr>
              <a:buNone/>
            </a:pPr>
            <a:r>
              <a:rPr lang="en-US" sz="2000" dirty="0"/>
              <a:t>This directive basically allows user to use Custom tags in JSP. we shall discuss about Custom tags in detail in coming JSP tutorials.  </a:t>
            </a:r>
            <a:r>
              <a:rPr lang="en-US" sz="2000" dirty="0" err="1"/>
              <a:t>Taglib</a:t>
            </a:r>
            <a:r>
              <a:rPr lang="en-US" sz="2000" dirty="0"/>
              <a:t> directive helps you to declare custom tags in JSP page.</a:t>
            </a:r>
          </a:p>
          <a:p>
            <a:pPr>
              <a:buNone/>
            </a:pPr>
            <a:r>
              <a:rPr lang="en-US" sz="2000" b="1" dirty="0"/>
              <a:t>Syntax of </a:t>
            </a:r>
            <a:r>
              <a:rPr lang="en-US" sz="2000" b="1" dirty="0" err="1"/>
              <a:t>Taglib</a:t>
            </a:r>
            <a:r>
              <a:rPr lang="en-US" sz="2000" b="1" dirty="0"/>
              <a:t> Directive:</a:t>
            </a:r>
            <a:endParaRPr lang="en-US" sz="2000" dirty="0"/>
          </a:p>
          <a:p>
            <a:r>
              <a:rPr lang="en-US" sz="2000" dirty="0"/>
              <a:t>&lt;%@</a:t>
            </a:r>
            <a:r>
              <a:rPr lang="en-US" sz="2000" dirty="0" err="1"/>
              <a:t>taglib</a:t>
            </a:r>
            <a:r>
              <a:rPr lang="en-US" sz="2000" dirty="0"/>
              <a:t> </a:t>
            </a:r>
            <a:r>
              <a:rPr lang="en-US" sz="2000" dirty="0" err="1"/>
              <a:t>uri</a:t>
            </a:r>
            <a:r>
              <a:rPr lang="en-US" sz="2000" dirty="0"/>
              <a:t> ="</a:t>
            </a:r>
            <a:r>
              <a:rPr lang="en-US" sz="2000" dirty="0" err="1"/>
              <a:t>taglibURI</a:t>
            </a:r>
            <a:r>
              <a:rPr lang="en-US" sz="2000" dirty="0"/>
              <a:t>" prefix="tag prefix"%&gt;Where URI is uniform resource locator, which is used to identify the location of custom tag and tag prefix is a string which can identify the custom tag in the location identified by </a:t>
            </a:r>
            <a:r>
              <a:rPr lang="en-US" sz="2000" dirty="0" err="1"/>
              <a:t>uri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Example of </a:t>
            </a:r>
            <a:r>
              <a:rPr lang="en-US" sz="2000" b="1" dirty="0" err="1"/>
              <a:t>Targlib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/>
              <a:t>&lt;%@ </a:t>
            </a:r>
            <a:r>
              <a:rPr lang="en-US" sz="2000" dirty="0" err="1"/>
              <a:t>taglib</a:t>
            </a:r>
            <a:r>
              <a:rPr lang="en-US" sz="2000" dirty="0"/>
              <a:t> </a:t>
            </a:r>
            <a:r>
              <a:rPr lang="en-US" sz="2000" dirty="0" err="1"/>
              <a:t>uri</a:t>
            </a:r>
            <a:r>
              <a:rPr lang="en-US" sz="2000" dirty="0"/>
              <a:t>="http://www.sample.com/mycustomlib" prefix="</a:t>
            </a:r>
            <a:r>
              <a:rPr lang="en-US" sz="2000" dirty="0" err="1"/>
              <a:t>demotag</a:t>
            </a:r>
            <a:r>
              <a:rPr lang="en-US" sz="2000" dirty="0"/>
              <a:t>" %&gt; &lt;html&gt; &lt;body&gt; &lt;</a:t>
            </a:r>
            <a:r>
              <a:rPr lang="en-US" sz="2000" dirty="0" err="1"/>
              <a:t>demotag:welcome</a:t>
            </a:r>
            <a:r>
              <a:rPr lang="en-US" sz="2000" dirty="0"/>
              <a:t>/&gt; &lt;/body&gt; &lt;/html&gt;As you can see that </a:t>
            </a:r>
            <a:r>
              <a:rPr lang="en-US" sz="2000" dirty="0" err="1"/>
              <a:t>uri</a:t>
            </a:r>
            <a:r>
              <a:rPr lang="en-US" sz="2000" dirty="0"/>
              <a:t> is having the location of custom tag library and prefix is identifying the prefix of custom tag.</a:t>
            </a:r>
            <a:br>
              <a:rPr lang="en-US" sz="2000" dirty="0"/>
            </a:br>
            <a:r>
              <a:rPr lang="en-US" sz="2000" dirty="0"/>
              <a:t>Note: In above example – &lt;</a:t>
            </a:r>
            <a:r>
              <a:rPr lang="en-US" sz="2000" dirty="0" err="1"/>
              <a:t>demotag</a:t>
            </a:r>
            <a:r>
              <a:rPr lang="en-US" sz="2000" dirty="0"/>
              <a:t>: welcome&gt; has a prefix </a:t>
            </a:r>
            <a:r>
              <a:rPr lang="en-US" sz="2000" dirty="0" err="1"/>
              <a:t>demotag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95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JSP declaration, JSP directives, JSP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Scriptlets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https://www.youtube.com/watch?v=NQ7xKNULkTk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https://beginnersbook.com/2013/05/jsp-tutorial-directives/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https://docs.oracle.com/javaee/5/tutorial/doc/bnaou.html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https://beginnersbook.com/2013/05/jsp-tutorial-scriptlets/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https://www.javatpoint.com/jsp-scriptlet-tag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https://beginnersbook.com/2013/05/jsp-tutorial-directives/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https://beginnersbook.com/2013/11/jsp-declaration-tag/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44853"/>
            <a:ext cx="808228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JSP stands for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Java Server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Pages,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invented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by Sun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 allow the easy creation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server side HTML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pages.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 pitchFamily="18" charset="0"/>
              <a:cs typeface="Times New Roman" pitchFamily="18" charset="0"/>
            </a:endParaRPr>
          </a:p>
          <a:p>
            <a:pPr marL="393700" marR="12700" indent="-381635" algn="just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lies 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presentation tier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server,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responsibility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generating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content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to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served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to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browser.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additional responsibility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pass on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requests to the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backend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JavaBeans,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required.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25996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JSP?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21361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Why</a:t>
            </a:r>
            <a:r>
              <a:rPr sz="32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JSP?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153537"/>
            <a:ext cx="7475855" cy="3133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performance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indent="-3816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against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indent="-3816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content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3700" indent="-3816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Powered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har char="–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 to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APIs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Char char="–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 to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APIsa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har char="–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Inherent Platform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independence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34" y="914400"/>
            <a:ext cx="670359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Creating JSP in Eclipse IDE with Tomcat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a Dynamic web project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jsp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 tomcat server and deploy the project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tag (Scripting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JSP Scripting elements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scripting elements provides the ability to insert java code inside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types of scripting elements:</a:t>
            </a:r>
          </a:p>
          <a:p>
            <a:pPr lvl="1"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tag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expression tag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declaration tag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304800"/>
            <a:ext cx="6172200" cy="152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tag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tag is used to execute java source code in JSP.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 is as follows: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&lt;%  java source code %&gt; 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6019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expression tag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code placed within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expression tag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written to the output stream of the response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you need not write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out.print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to write data. It is mainly used to print the values of variable or method.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 of JSP expression tag</a:t>
            </a: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%=  statement %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886200"/>
            <a:ext cx="723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Declaration Tag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declaration tag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used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to declare fields and 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code written inside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declaration tag is placed outside the service() method of auto generated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it doesn't get memory at each request.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 of JSP declaration tag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syntax of the declaration tag is as follows:</a:t>
            </a: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%!  field or method declaration %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 9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objects. These objects are created by the web container that are available to all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pages.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available implicit objects are out, request,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session, application etc.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list of the 9 implicit objects is given below: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33400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JSP Implicit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581400"/>
          <a:ext cx="5638800" cy="29718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Object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Type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out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JspWriter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request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HttpServletRequest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response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HttpServletResponse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config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ServletConfig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application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ServletContext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session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HttpSession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pageContext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PageContext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page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Object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exception</a:t>
                      </a: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Throwable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3950" marR="33950" marT="33950" marB="33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8229600" cy="1295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JSP out implicit object</a:t>
            </a:r>
          </a:p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writing any data to the buffer, JSP provides an implicit object named out. It is the object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JspWriter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request implicit object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 JSP request is an implicit object of type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i.e. created for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request by the web container. It can be used to get request information such as parameter, header information, remote address, server name, server port, content type, character encoding etc.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also be used to set, get and remove attributes from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request scope.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100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JSP response implicit 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JSP, response is an implicit object of type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instance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created by the web container for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request.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used to add or manipulate response such as redirect response to another resource, send error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3504</TotalTime>
  <Words>1628</Words>
  <Application>Microsoft Office PowerPoint</Application>
  <PresentationFormat>On-screen Show (4:3)</PresentationFormat>
  <Paragraphs>225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times new roman</vt:lpstr>
      <vt:lpstr>verdana</vt:lpstr>
      <vt:lpstr>CU 2021</vt:lpstr>
      <vt:lpstr>Contents Slide Master</vt:lpstr>
      <vt:lpstr>CorelDRAW</vt:lpstr>
      <vt:lpstr>PowerPoint Presentation</vt:lpstr>
      <vt:lpstr>Lecture Objectives </vt:lpstr>
      <vt:lpstr>What is JSP?</vt:lpstr>
      <vt:lpstr>Why JSP?</vt:lpstr>
      <vt:lpstr>Creating JSP in Eclipse IDE with Tomcat server</vt:lpstr>
      <vt:lpstr>JSP Scriptlet tag (Scripting elements)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Richa Dhiman</cp:lastModifiedBy>
  <cp:revision>13</cp:revision>
  <dcterms:created xsi:type="dcterms:W3CDTF">2017-04-16T15:53:53Z</dcterms:created>
  <dcterms:modified xsi:type="dcterms:W3CDTF">2022-10-19T06:00:27Z</dcterms:modified>
</cp:coreProperties>
</file>