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0"/>
  </p:notesMasterIdLst>
  <p:sldIdLst>
    <p:sldId id="281" r:id="rId3"/>
    <p:sldId id="282" r:id="rId4"/>
    <p:sldId id="283" r:id="rId5"/>
    <p:sldId id="286" r:id="rId6"/>
    <p:sldId id="287" r:id="rId7"/>
    <p:sldId id="288" r:id="rId8"/>
    <p:sldId id="289" r:id="rId9"/>
    <p:sldId id="291" r:id="rId10"/>
    <p:sldId id="290" r:id="rId11"/>
    <p:sldId id="292" r:id="rId12"/>
    <p:sldId id="293" r:id="rId13"/>
    <p:sldId id="294" r:id="rId14"/>
    <p:sldId id="295" r:id="rId15"/>
    <p:sldId id="296" r:id="rId16"/>
    <p:sldId id="297" r:id="rId17"/>
    <p:sldId id="285" r:id="rId18"/>
    <p:sldId id="28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576" autoAdjust="0"/>
  </p:normalViewPr>
  <p:slideViewPr>
    <p:cSldViewPr>
      <p:cViewPr varScale="1">
        <p:scale>
          <a:sx n="80" d="100"/>
          <a:sy n="80" d="100"/>
        </p:scale>
        <p:origin x="15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18B0E-C899-410F-916B-CCD46023F624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61A5C-4D65-4C11-959A-6CAE4494E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8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689A-1D28-4023-891D-E0D3F20FAF1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0551-7EC3-4847-8EB3-95F21382D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689A-1D28-4023-891D-E0D3F20FAF1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0551-7EC3-4847-8EB3-95F21382D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689A-1D28-4023-891D-E0D3F20FAF1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0551-7EC3-4847-8EB3-95F21382D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/>
        </p:nvSpPr>
        <p:spPr>
          <a:xfrm>
            <a:off x="-14288" y="1905000"/>
            <a:ext cx="9158288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/>
        </p:nvSpPr>
        <p:spPr>
          <a:xfrm>
            <a:off x="-14288" y="0"/>
            <a:ext cx="9158288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814388" y="1009650"/>
            <a:ext cx="7515225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85888" y="2819400"/>
            <a:ext cx="6372225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689A-1D28-4023-891D-E0D3F20FAF1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0551-7EC3-4847-8EB3-95F21382D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8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8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1" y="164643"/>
            <a:ext cx="7092280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1" y="932728"/>
            <a:ext cx="7092280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907704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6"/>
            <a:ext cx="9144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18754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334778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550802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7668262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1560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71799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932038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092277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23928" y="2276877"/>
            <a:ext cx="4283968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27584" y="1412776"/>
            <a:ext cx="342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689A-1D28-4023-891D-E0D3F20FAF1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0551-7EC3-4847-8EB3-95F21382D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990600"/>
            <a:ext cx="2915816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059832" y="4"/>
            <a:ext cx="6084168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1013496"/>
            <a:ext cx="2915816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228184" y="0"/>
            <a:ext cx="2915816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54"/>
            <a:ext cx="4572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46270" y="4101331"/>
            <a:ext cx="18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897730" y="1700808"/>
            <a:ext cx="18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46270" y="1700808"/>
            <a:ext cx="18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97730" y="4101331"/>
            <a:ext cx="18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339754" y="4101331"/>
            <a:ext cx="4464497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339754" y="1700808"/>
            <a:ext cx="4464497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239" y="480060"/>
            <a:ext cx="3168352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44605" y="480061"/>
            <a:ext cx="4752528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844605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82869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121133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75" y="2276878"/>
            <a:ext cx="5428593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279407" y="2485912"/>
            <a:ext cx="3624668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00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21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39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2426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04671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26916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2" name="Group 4"/>
          <p:cNvGrpSpPr/>
          <p:nvPr userDrawn="1"/>
        </p:nvGrpSpPr>
        <p:grpSpPr>
          <a:xfrm>
            <a:off x="354010" y="1508788"/>
            <a:ext cx="2849840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689A-1D28-4023-891D-E0D3F20FAF1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0551-7EC3-4847-8EB3-95F21382D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689A-1D28-4023-891D-E0D3F20FAF1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0551-7EC3-4847-8EB3-95F21382D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689A-1D28-4023-891D-E0D3F20FAF1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0551-7EC3-4847-8EB3-95F21382D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689A-1D28-4023-891D-E0D3F20FAF1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0551-7EC3-4847-8EB3-95F21382D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689A-1D28-4023-891D-E0D3F20FAF1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0551-7EC3-4847-8EB3-95F21382D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689A-1D28-4023-891D-E0D3F20FAF1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0551-7EC3-4847-8EB3-95F21382D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689A-1D28-4023-891D-E0D3F20FAF1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0551-7EC3-4847-8EB3-95F21382D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4689A-1D28-4023-891D-E0D3F20FAF1E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90551-7EC3-4847-8EB3-95F21382D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sp-tutorial" TargetMode="External"/><Relationship Id="rId2" Type="http://schemas.openxmlformats.org/officeDocument/2006/relationships/hyperlink" Target="https://youtu.be/f1Qa7mg2tF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eginnersbook.com/2013/11/jsp-include-action-tag/" TargetMode="External"/><Relationship Id="rId4" Type="http://schemas.openxmlformats.org/officeDocument/2006/relationships/hyperlink" Target="https://www.javatpoint.com/jsp-include-ac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5427342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6648" y="5901986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5939880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1" y="3121721"/>
          <a:ext cx="2477292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1" y="3121721"/>
                        <a:ext cx="2477292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-64960"/>
            <a:ext cx="385992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025526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" y="24501"/>
            <a:ext cx="2894815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5334000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6029086"/>
            <a:ext cx="369645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6043646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595893" y="2051946"/>
            <a:ext cx="6797489" cy="530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BASED LEARNING IN JAVA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(CST-358/ITT-358)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953000"/>
            <a:ext cx="4824032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DB94B-BA01-4C3C-92C8-ABB949BCB39B}"/>
              </a:ext>
            </a:extLst>
          </p:cNvPr>
          <p:cNvSpPr txBox="1"/>
          <p:nvPr/>
        </p:nvSpPr>
        <p:spPr>
          <a:xfrm>
            <a:off x="2438400" y="5257800"/>
            <a:ext cx="528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sv-SE" sz="2400" dirty="0"/>
              <a:t>JSP include tag, JSP page tag (CO 5)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79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7924800" cy="6096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b="1" dirty="0"/>
              <a:t>2)</a:t>
            </a:r>
            <a:r>
              <a:rPr lang="en-US" sz="2000" b="1" dirty="0" err="1"/>
              <a:t>contentType</a:t>
            </a:r>
            <a:endParaRPr lang="en-US" sz="2000" b="1" dirty="0"/>
          </a:p>
          <a:p>
            <a:pPr algn="just">
              <a:buNone/>
            </a:pPr>
            <a:r>
              <a:rPr lang="en-US" sz="2000" dirty="0"/>
              <a:t>The </a:t>
            </a:r>
            <a:r>
              <a:rPr lang="en-US" sz="2000" dirty="0" err="1"/>
              <a:t>contentType</a:t>
            </a:r>
            <a:r>
              <a:rPr lang="en-US" sz="2000" dirty="0"/>
              <a:t> attribute defines the MIME(Multipurpose Internet Mail Extension) type of the HTTP </a:t>
            </a:r>
            <a:r>
              <a:rPr lang="en-US" sz="2000" dirty="0" err="1"/>
              <a:t>response.The</a:t>
            </a:r>
            <a:r>
              <a:rPr lang="en-US" sz="2000" dirty="0"/>
              <a:t> default value is "text/</a:t>
            </a:r>
            <a:r>
              <a:rPr lang="en-US" sz="2000" dirty="0" err="1"/>
              <a:t>html;charset</a:t>
            </a:r>
            <a:r>
              <a:rPr lang="en-US" sz="2000" dirty="0"/>
              <a:t>=ISO-8859-1".</a:t>
            </a:r>
          </a:p>
          <a:p>
            <a:pPr algn="just">
              <a:buNone/>
            </a:pPr>
            <a:r>
              <a:rPr lang="en-US" sz="2000" dirty="0"/>
              <a:t>Example of </a:t>
            </a:r>
            <a:r>
              <a:rPr lang="en-US" sz="2000" dirty="0" err="1"/>
              <a:t>contentType</a:t>
            </a:r>
            <a:r>
              <a:rPr lang="en-US" sz="2000" dirty="0"/>
              <a:t> attribute</a:t>
            </a:r>
          </a:p>
          <a:p>
            <a:pPr algn="just">
              <a:buNone/>
            </a:pPr>
            <a:endParaRPr lang="en-US" sz="2000" i="1" dirty="0"/>
          </a:p>
          <a:p>
            <a:pPr algn="just">
              <a:buNone/>
            </a:pPr>
            <a:r>
              <a:rPr lang="en-US" sz="2000" i="1" dirty="0"/>
              <a:t>&lt;html&gt;  </a:t>
            </a:r>
          </a:p>
          <a:p>
            <a:pPr algn="just">
              <a:buNone/>
            </a:pPr>
            <a:r>
              <a:rPr lang="en-US" sz="2000" i="1" dirty="0"/>
              <a:t>&lt;body&gt;  </a:t>
            </a:r>
          </a:p>
          <a:p>
            <a:pPr algn="just">
              <a:buNone/>
            </a:pPr>
            <a:r>
              <a:rPr lang="en-US" sz="2000" i="1" dirty="0"/>
              <a:t>  </a:t>
            </a:r>
          </a:p>
          <a:p>
            <a:pPr algn="just">
              <a:buNone/>
            </a:pPr>
            <a:r>
              <a:rPr lang="en-US" sz="2000" i="1" dirty="0"/>
              <a:t>&lt;%@ page </a:t>
            </a:r>
            <a:r>
              <a:rPr lang="en-US" sz="2000" i="1" dirty="0" err="1"/>
              <a:t>contentType</a:t>
            </a:r>
            <a:r>
              <a:rPr lang="en-US" sz="2000" i="1" dirty="0"/>
              <a:t>=application/</a:t>
            </a:r>
            <a:r>
              <a:rPr lang="en-US" sz="2000" i="1" dirty="0" err="1"/>
              <a:t>msword</a:t>
            </a:r>
            <a:r>
              <a:rPr lang="en-US" sz="2000" i="1" dirty="0"/>
              <a:t> %&gt;  </a:t>
            </a:r>
          </a:p>
          <a:p>
            <a:pPr algn="just">
              <a:buNone/>
            </a:pPr>
            <a:r>
              <a:rPr lang="en-US" sz="2000" i="1" dirty="0"/>
              <a:t>Today is: &lt;%= </a:t>
            </a:r>
            <a:r>
              <a:rPr lang="en-US" sz="2000" b="1" i="1" dirty="0"/>
              <a:t>new</a:t>
            </a:r>
            <a:r>
              <a:rPr lang="en-US" sz="2000" i="1" dirty="0"/>
              <a:t> </a:t>
            </a:r>
            <a:r>
              <a:rPr lang="en-US" sz="2000" i="1" dirty="0" err="1"/>
              <a:t>java.util.Date</a:t>
            </a:r>
            <a:r>
              <a:rPr lang="en-US" sz="2000" i="1" dirty="0"/>
              <a:t>() %&gt;  </a:t>
            </a:r>
          </a:p>
          <a:p>
            <a:pPr algn="just">
              <a:buNone/>
            </a:pPr>
            <a:r>
              <a:rPr lang="en-US" sz="2000" i="1" dirty="0"/>
              <a:t>  </a:t>
            </a:r>
          </a:p>
          <a:p>
            <a:pPr algn="just">
              <a:buNone/>
            </a:pPr>
            <a:r>
              <a:rPr lang="en-US" sz="2000" i="1" dirty="0"/>
              <a:t>&lt;/body&gt;  </a:t>
            </a:r>
          </a:p>
          <a:p>
            <a:pPr algn="just">
              <a:buNone/>
            </a:pPr>
            <a:r>
              <a:rPr lang="en-US" sz="2000" i="1" dirty="0"/>
              <a:t>&lt;/html&gt; 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7924800" cy="6096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b="1" dirty="0"/>
              <a:t>3)extends</a:t>
            </a:r>
          </a:p>
          <a:p>
            <a:pPr>
              <a:buNone/>
            </a:pPr>
            <a:r>
              <a:rPr lang="en-US" sz="2000" dirty="0"/>
              <a:t>The extends attribute defines the parent class that will be inherited by the generated </a:t>
            </a:r>
            <a:r>
              <a:rPr lang="en-US" sz="2000" dirty="0" err="1"/>
              <a:t>servlet.It</a:t>
            </a:r>
            <a:r>
              <a:rPr lang="en-US" sz="2000" dirty="0"/>
              <a:t> is rarely used.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/>
              <a:t>4)info</a:t>
            </a:r>
          </a:p>
          <a:p>
            <a:pPr>
              <a:buNone/>
            </a:pPr>
            <a:r>
              <a:rPr lang="en-US" sz="2000" dirty="0"/>
              <a:t>This attribute simply sets the information of the JSP page which is retrieved later by using </a:t>
            </a:r>
            <a:r>
              <a:rPr lang="en-US" sz="2000" dirty="0" err="1"/>
              <a:t>getServletInfo</a:t>
            </a:r>
            <a:r>
              <a:rPr lang="en-US" sz="2000" dirty="0"/>
              <a:t>() method of </a:t>
            </a:r>
            <a:r>
              <a:rPr lang="en-US" sz="2000" dirty="0" err="1"/>
              <a:t>Servlet</a:t>
            </a:r>
            <a:r>
              <a:rPr lang="en-US" sz="2000" dirty="0"/>
              <a:t> interface.</a:t>
            </a:r>
          </a:p>
          <a:p>
            <a:pPr>
              <a:buNone/>
            </a:pPr>
            <a:r>
              <a:rPr lang="en-US" sz="2000" dirty="0"/>
              <a:t>Example of info attribute</a:t>
            </a:r>
          </a:p>
          <a:p>
            <a:pPr>
              <a:buNone/>
            </a:pPr>
            <a:r>
              <a:rPr lang="en-US" sz="2000" i="1" dirty="0"/>
              <a:t>&lt;html&gt;  </a:t>
            </a:r>
          </a:p>
          <a:p>
            <a:pPr>
              <a:buNone/>
            </a:pPr>
            <a:r>
              <a:rPr lang="en-US" sz="2000" i="1" dirty="0"/>
              <a:t>&lt;body&gt;  </a:t>
            </a:r>
          </a:p>
          <a:p>
            <a:pPr>
              <a:buNone/>
            </a:pPr>
            <a:r>
              <a:rPr lang="en-US" sz="2000" i="1" dirty="0"/>
              <a:t>  </a:t>
            </a:r>
          </a:p>
          <a:p>
            <a:pPr>
              <a:buNone/>
            </a:pPr>
            <a:r>
              <a:rPr lang="en-US" sz="2000" i="1" dirty="0"/>
              <a:t>&lt;%@ page info="composed by </a:t>
            </a:r>
            <a:r>
              <a:rPr lang="en-US" sz="2000" i="1" dirty="0" err="1"/>
              <a:t>Sonoo</a:t>
            </a:r>
            <a:r>
              <a:rPr lang="en-US" sz="2000" i="1" dirty="0"/>
              <a:t> </a:t>
            </a:r>
            <a:r>
              <a:rPr lang="en-US" sz="2000" i="1" dirty="0" err="1"/>
              <a:t>Jaiswal</a:t>
            </a:r>
            <a:r>
              <a:rPr lang="en-US" sz="2000" i="1" dirty="0"/>
              <a:t>" %&gt;  </a:t>
            </a:r>
          </a:p>
          <a:p>
            <a:pPr>
              <a:buNone/>
            </a:pPr>
            <a:r>
              <a:rPr lang="en-US" sz="2000" i="1" dirty="0"/>
              <a:t>Today is: &lt;%= </a:t>
            </a:r>
            <a:r>
              <a:rPr lang="en-US" sz="2000" b="1" i="1" dirty="0"/>
              <a:t>new</a:t>
            </a:r>
            <a:r>
              <a:rPr lang="en-US" sz="2000" i="1" dirty="0"/>
              <a:t> </a:t>
            </a:r>
            <a:r>
              <a:rPr lang="en-US" sz="2000" i="1" dirty="0" err="1"/>
              <a:t>java.util.Date</a:t>
            </a:r>
            <a:r>
              <a:rPr lang="en-US" sz="2000" i="1" dirty="0"/>
              <a:t>() %&gt;  </a:t>
            </a:r>
          </a:p>
          <a:p>
            <a:pPr>
              <a:buNone/>
            </a:pPr>
            <a:r>
              <a:rPr lang="en-US" sz="2000" i="1" dirty="0"/>
              <a:t>  </a:t>
            </a:r>
          </a:p>
          <a:p>
            <a:pPr>
              <a:buNone/>
            </a:pPr>
            <a:r>
              <a:rPr lang="en-US" sz="2000" i="1" dirty="0"/>
              <a:t>&lt;/body&gt;  </a:t>
            </a:r>
          </a:p>
          <a:p>
            <a:pPr>
              <a:buNone/>
            </a:pPr>
            <a:r>
              <a:rPr lang="en-US" sz="2000" i="1" dirty="0"/>
              <a:t>&lt;/html&gt;  </a:t>
            </a:r>
          </a:p>
          <a:p>
            <a:pPr>
              <a:buNone/>
            </a:pPr>
            <a:r>
              <a:rPr lang="en-US" sz="2000" dirty="0"/>
              <a:t>The web container will create a method </a:t>
            </a:r>
            <a:r>
              <a:rPr lang="en-US" sz="2000" dirty="0" err="1"/>
              <a:t>getServletInfo</a:t>
            </a:r>
            <a:r>
              <a:rPr lang="en-US" sz="2000" dirty="0"/>
              <a:t>() in the resulting </a:t>
            </a:r>
            <a:r>
              <a:rPr lang="en-US" sz="2000" dirty="0" err="1"/>
              <a:t>servlet.For</a:t>
            </a:r>
            <a:r>
              <a:rPr lang="en-US" sz="2000" dirty="0"/>
              <a:t> example:</a:t>
            </a:r>
          </a:p>
          <a:p>
            <a:pPr>
              <a:buNone/>
            </a:pPr>
            <a:r>
              <a:rPr lang="en-US" sz="2000" b="1" dirty="0"/>
              <a:t>public</a:t>
            </a:r>
            <a:r>
              <a:rPr lang="en-US" sz="2000" dirty="0"/>
              <a:t> String </a:t>
            </a:r>
            <a:r>
              <a:rPr lang="en-US" sz="2000" dirty="0" err="1"/>
              <a:t>getServletInfo</a:t>
            </a:r>
            <a:r>
              <a:rPr lang="en-US" sz="2000" dirty="0"/>
              <a:t>() {  </a:t>
            </a:r>
          </a:p>
          <a:p>
            <a:pPr>
              <a:buNone/>
            </a:pPr>
            <a:r>
              <a:rPr lang="en-US" sz="2000" dirty="0"/>
              <a:t>  </a:t>
            </a:r>
            <a:r>
              <a:rPr lang="en-US" sz="2000" b="1" dirty="0"/>
              <a:t>return</a:t>
            </a:r>
            <a:r>
              <a:rPr lang="en-US" sz="2000" dirty="0"/>
              <a:t> "composed by </a:t>
            </a:r>
            <a:r>
              <a:rPr lang="en-US" sz="2000" dirty="0" err="1"/>
              <a:t>Sonoo</a:t>
            </a:r>
            <a:r>
              <a:rPr lang="en-US" sz="2000" dirty="0"/>
              <a:t> </a:t>
            </a:r>
            <a:r>
              <a:rPr lang="en-US" sz="2000" dirty="0" err="1"/>
              <a:t>Jaiswal</a:t>
            </a:r>
            <a:r>
              <a:rPr lang="en-US" sz="2000" dirty="0"/>
              <a:t>";   </a:t>
            </a:r>
          </a:p>
          <a:p>
            <a:pPr>
              <a:buNone/>
            </a:pPr>
            <a:r>
              <a:rPr lang="en-US" sz="2000" dirty="0"/>
              <a:t>} 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79248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/>
              <a:t>5)buffer</a:t>
            </a:r>
          </a:p>
          <a:p>
            <a:pPr>
              <a:buNone/>
            </a:pPr>
            <a:r>
              <a:rPr lang="en-US" sz="1800" dirty="0"/>
              <a:t>The buffer attribute sets the buffer size in kilobytes to handle output generated by the JSP </a:t>
            </a:r>
            <a:r>
              <a:rPr lang="en-US" sz="1800" dirty="0" err="1"/>
              <a:t>page.The</a:t>
            </a:r>
            <a:r>
              <a:rPr lang="en-US" sz="1800" dirty="0"/>
              <a:t> default size of the buffer is 8Kb.</a:t>
            </a:r>
          </a:p>
          <a:p>
            <a:pPr>
              <a:buNone/>
            </a:pPr>
            <a:r>
              <a:rPr lang="en-US" sz="1800" dirty="0"/>
              <a:t>Example of buffer attribute</a:t>
            </a:r>
          </a:p>
          <a:p>
            <a:pPr>
              <a:buNone/>
            </a:pPr>
            <a:r>
              <a:rPr lang="en-US" sz="1800" i="1" dirty="0"/>
              <a:t>&lt;html&gt;  </a:t>
            </a:r>
          </a:p>
          <a:p>
            <a:pPr>
              <a:buNone/>
            </a:pPr>
            <a:r>
              <a:rPr lang="en-US" sz="1800" i="1" dirty="0"/>
              <a:t>&lt;body&gt;  </a:t>
            </a:r>
          </a:p>
          <a:p>
            <a:pPr>
              <a:buNone/>
            </a:pPr>
            <a:r>
              <a:rPr lang="en-US" sz="1800" i="1" dirty="0"/>
              <a:t>  </a:t>
            </a:r>
          </a:p>
          <a:p>
            <a:pPr>
              <a:buNone/>
            </a:pPr>
            <a:r>
              <a:rPr lang="en-US" sz="1800" i="1" dirty="0"/>
              <a:t>&lt;%@ page buffer="16kb" %&gt;  </a:t>
            </a:r>
          </a:p>
          <a:p>
            <a:pPr>
              <a:buNone/>
            </a:pPr>
            <a:r>
              <a:rPr lang="en-US" sz="1800" i="1" dirty="0"/>
              <a:t>Today is: &lt;%= </a:t>
            </a:r>
            <a:r>
              <a:rPr lang="en-US" sz="1800" b="1" i="1" dirty="0"/>
              <a:t>new</a:t>
            </a:r>
            <a:r>
              <a:rPr lang="en-US" sz="1800" i="1" dirty="0"/>
              <a:t> </a:t>
            </a:r>
            <a:r>
              <a:rPr lang="en-US" sz="1800" i="1" dirty="0" err="1"/>
              <a:t>java.util.Date</a:t>
            </a:r>
            <a:r>
              <a:rPr lang="en-US" sz="1800" i="1" dirty="0"/>
              <a:t>() %&gt;  </a:t>
            </a:r>
          </a:p>
          <a:p>
            <a:pPr>
              <a:buNone/>
            </a:pPr>
            <a:r>
              <a:rPr lang="en-US" sz="1800" i="1" dirty="0"/>
              <a:t>  </a:t>
            </a:r>
          </a:p>
          <a:p>
            <a:pPr>
              <a:buNone/>
            </a:pPr>
            <a:r>
              <a:rPr lang="en-US" sz="1800" i="1" dirty="0"/>
              <a:t>&lt;/body&gt;  </a:t>
            </a:r>
          </a:p>
          <a:p>
            <a:pPr>
              <a:buNone/>
            </a:pPr>
            <a:r>
              <a:rPr lang="en-US" sz="1800" i="1" dirty="0"/>
              <a:t>&lt;/html&gt;  </a:t>
            </a:r>
          </a:p>
          <a:p>
            <a:pPr>
              <a:buNone/>
            </a:pPr>
            <a:r>
              <a:rPr lang="en-US" sz="1800" b="1" dirty="0"/>
              <a:t>6)language</a:t>
            </a:r>
          </a:p>
          <a:p>
            <a:pPr>
              <a:buNone/>
            </a:pPr>
            <a:r>
              <a:rPr lang="en-US" sz="1800" dirty="0"/>
              <a:t>The language attribute specifies the scripting language used in the JSP page. The default value is "java".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7924800" cy="6096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b="1" dirty="0"/>
              <a:t>7)</a:t>
            </a:r>
            <a:r>
              <a:rPr lang="en-US" sz="1800" b="1" dirty="0" err="1"/>
              <a:t>isELIgnored</a:t>
            </a:r>
            <a:endParaRPr lang="en-US" sz="1800" b="1" dirty="0"/>
          </a:p>
          <a:p>
            <a:pPr algn="just">
              <a:buNone/>
            </a:pPr>
            <a:r>
              <a:rPr lang="en-US" sz="1800" dirty="0"/>
              <a:t>We can ignore the Expression Language (EL) in </a:t>
            </a:r>
            <a:r>
              <a:rPr lang="en-US" sz="1800" dirty="0" err="1"/>
              <a:t>jsp</a:t>
            </a:r>
            <a:r>
              <a:rPr lang="en-US" sz="1800" dirty="0"/>
              <a:t> by the </a:t>
            </a:r>
            <a:r>
              <a:rPr lang="en-US" sz="1800" dirty="0" err="1"/>
              <a:t>isELIgnored</a:t>
            </a:r>
            <a:r>
              <a:rPr lang="en-US" sz="1800" dirty="0"/>
              <a:t> attribute. By default its value is false i.e. Expression Language is enabled by default. We see Expression Language later.</a:t>
            </a:r>
          </a:p>
          <a:p>
            <a:pPr algn="just">
              <a:buNone/>
            </a:pPr>
            <a:r>
              <a:rPr lang="en-US" sz="1800" i="1" dirty="0"/>
              <a:t>&lt;%@ page </a:t>
            </a:r>
            <a:r>
              <a:rPr lang="en-US" sz="1800" i="1" dirty="0" err="1"/>
              <a:t>isELIgnored</a:t>
            </a:r>
            <a:r>
              <a:rPr lang="en-US" sz="1800" i="1" dirty="0"/>
              <a:t>="true" %&gt;//Now EL will be ignored  </a:t>
            </a:r>
          </a:p>
          <a:p>
            <a:pPr algn="just">
              <a:buNone/>
            </a:pPr>
            <a:r>
              <a:rPr lang="en-US" sz="1800" b="1" dirty="0"/>
              <a:t>8)</a:t>
            </a:r>
            <a:r>
              <a:rPr lang="en-US" sz="1800" b="1" dirty="0" err="1"/>
              <a:t>isThreadSafe</a:t>
            </a:r>
            <a:endParaRPr lang="en-US" sz="1800" b="1" dirty="0"/>
          </a:p>
          <a:p>
            <a:pPr algn="just">
              <a:buNone/>
            </a:pPr>
            <a:r>
              <a:rPr lang="en-US" sz="1800" dirty="0" err="1"/>
              <a:t>Servlet</a:t>
            </a:r>
            <a:r>
              <a:rPr lang="en-US" sz="1800" dirty="0"/>
              <a:t> and JSP both are </a:t>
            </a:r>
            <a:r>
              <a:rPr lang="en-US" sz="1800" dirty="0" err="1"/>
              <a:t>multithreaded.If</a:t>
            </a:r>
            <a:r>
              <a:rPr lang="en-US" sz="1800" dirty="0"/>
              <a:t> you want to control this </a:t>
            </a:r>
            <a:r>
              <a:rPr lang="en-US" sz="1800" dirty="0" err="1"/>
              <a:t>behaviour</a:t>
            </a:r>
            <a:r>
              <a:rPr lang="en-US" sz="1800" dirty="0"/>
              <a:t> of JSP page, you can use </a:t>
            </a:r>
            <a:r>
              <a:rPr lang="en-US" sz="1800" dirty="0" err="1"/>
              <a:t>isThreadSafe</a:t>
            </a:r>
            <a:r>
              <a:rPr lang="en-US" sz="1800" dirty="0"/>
              <a:t> attribute of page </a:t>
            </a:r>
            <a:r>
              <a:rPr lang="en-US" sz="1800" dirty="0" err="1"/>
              <a:t>directive.The</a:t>
            </a:r>
            <a:r>
              <a:rPr lang="en-US" sz="1800" dirty="0"/>
              <a:t> value of </a:t>
            </a:r>
            <a:r>
              <a:rPr lang="en-US" sz="1800" dirty="0" err="1"/>
              <a:t>isThreadSafe</a:t>
            </a:r>
            <a:r>
              <a:rPr lang="en-US" sz="1800" dirty="0"/>
              <a:t> value is </a:t>
            </a:r>
            <a:r>
              <a:rPr lang="en-US" sz="1800" dirty="0" err="1"/>
              <a:t>true.If</a:t>
            </a:r>
            <a:r>
              <a:rPr lang="en-US" sz="1800" dirty="0"/>
              <a:t> you make it false, the web container will serialize the multiple requests, i.e. it will wait until the JSP finishes responding to a request before passing another request to </a:t>
            </a:r>
            <a:r>
              <a:rPr lang="en-US" sz="1800" dirty="0" err="1"/>
              <a:t>it.If</a:t>
            </a:r>
            <a:r>
              <a:rPr lang="en-US" sz="1800" dirty="0"/>
              <a:t> you make the value of </a:t>
            </a:r>
            <a:r>
              <a:rPr lang="en-US" sz="1800" dirty="0" err="1"/>
              <a:t>isThreadSafe</a:t>
            </a:r>
            <a:r>
              <a:rPr lang="en-US" sz="1800" dirty="0"/>
              <a:t> attribute like:&lt;%@ page </a:t>
            </a:r>
            <a:r>
              <a:rPr lang="en-US" sz="1800" dirty="0" err="1"/>
              <a:t>isThreadSafe</a:t>
            </a:r>
            <a:r>
              <a:rPr lang="en-US" sz="1800" dirty="0"/>
              <a:t>="false" %&gt;</a:t>
            </a:r>
          </a:p>
          <a:p>
            <a:pPr algn="just">
              <a:buNone/>
            </a:pPr>
            <a:r>
              <a:rPr lang="en-US" sz="1800" dirty="0"/>
              <a:t>The web container in such a case, will generate the </a:t>
            </a:r>
            <a:r>
              <a:rPr lang="en-US" sz="1800" dirty="0" err="1"/>
              <a:t>servlet</a:t>
            </a:r>
            <a:r>
              <a:rPr lang="en-US" sz="1800" dirty="0"/>
              <a:t> as:</a:t>
            </a:r>
          </a:p>
          <a:p>
            <a:pPr algn="just">
              <a:buNone/>
            </a:pPr>
            <a:r>
              <a:rPr lang="en-US" sz="1800" b="1" i="1" dirty="0"/>
              <a:t>public</a:t>
            </a:r>
            <a:r>
              <a:rPr lang="en-US" sz="1800" i="1" dirty="0"/>
              <a:t> </a:t>
            </a:r>
            <a:r>
              <a:rPr lang="en-US" sz="1800" b="1" i="1" dirty="0"/>
              <a:t>class</a:t>
            </a:r>
            <a:r>
              <a:rPr lang="en-US" sz="1800" i="1" dirty="0"/>
              <a:t> </a:t>
            </a:r>
            <a:r>
              <a:rPr lang="en-US" sz="1800" i="1" dirty="0" err="1"/>
              <a:t>SimplePage_jsp</a:t>
            </a:r>
            <a:r>
              <a:rPr lang="en-US" sz="1800" i="1" dirty="0"/>
              <a:t> </a:t>
            </a:r>
            <a:r>
              <a:rPr lang="en-US" sz="1800" b="1" i="1" dirty="0"/>
              <a:t>extends</a:t>
            </a:r>
            <a:r>
              <a:rPr lang="en-US" sz="1800" i="1" dirty="0"/>
              <a:t> </a:t>
            </a:r>
            <a:r>
              <a:rPr lang="en-US" sz="1800" i="1" dirty="0" err="1"/>
              <a:t>HttpJspBase</a:t>
            </a:r>
            <a:r>
              <a:rPr lang="en-US" sz="1800" i="1" dirty="0"/>
              <a:t>   </a:t>
            </a:r>
          </a:p>
          <a:p>
            <a:pPr algn="just">
              <a:buNone/>
            </a:pPr>
            <a:r>
              <a:rPr lang="en-US" sz="1800" i="1" dirty="0"/>
              <a:t>  </a:t>
            </a:r>
            <a:r>
              <a:rPr lang="en-US" sz="1800" b="1" i="1" dirty="0"/>
              <a:t>implements</a:t>
            </a:r>
            <a:r>
              <a:rPr lang="en-US" sz="1800" i="1" dirty="0"/>
              <a:t> </a:t>
            </a:r>
            <a:r>
              <a:rPr lang="en-US" sz="1800" i="1" dirty="0" err="1"/>
              <a:t>SingleThreadModel</a:t>
            </a:r>
            <a:r>
              <a:rPr lang="en-US" sz="1800" i="1" dirty="0"/>
              <a:t>{  </a:t>
            </a:r>
          </a:p>
          <a:p>
            <a:pPr algn="just">
              <a:buNone/>
            </a:pPr>
            <a:r>
              <a:rPr lang="en-US" sz="1800" i="1" dirty="0"/>
              <a:t>.......  </a:t>
            </a:r>
          </a:p>
          <a:p>
            <a:pPr algn="just">
              <a:buNone/>
            </a:pPr>
            <a:r>
              <a:rPr lang="en-US" sz="1800" i="1" dirty="0"/>
              <a:t>} 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79248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/>
              <a:t>9)</a:t>
            </a:r>
            <a:r>
              <a:rPr lang="en-US" sz="1800" b="1" dirty="0" err="1"/>
              <a:t>errorPage</a:t>
            </a:r>
            <a:endParaRPr lang="en-US" sz="1800" b="1" dirty="0"/>
          </a:p>
          <a:p>
            <a:pPr>
              <a:buNone/>
            </a:pPr>
            <a:r>
              <a:rPr lang="en-US" sz="1800" dirty="0"/>
              <a:t>The </a:t>
            </a:r>
            <a:r>
              <a:rPr lang="en-US" sz="1800" dirty="0" err="1"/>
              <a:t>errorPage</a:t>
            </a:r>
            <a:r>
              <a:rPr lang="en-US" sz="1800" dirty="0"/>
              <a:t> attribute is used to define the error page, if exception occurs in the current page, it will be redirected to the error page.</a:t>
            </a:r>
          </a:p>
          <a:p>
            <a:pPr>
              <a:buNone/>
            </a:pPr>
            <a:r>
              <a:rPr lang="en-US" sz="1800" dirty="0"/>
              <a:t>Example of </a:t>
            </a:r>
            <a:r>
              <a:rPr lang="en-US" sz="1800" dirty="0" err="1"/>
              <a:t>errorPage</a:t>
            </a:r>
            <a:r>
              <a:rPr lang="en-US" sz="1800" dirty="0"/>
              <a:t> attribute</a:t>
            </a:r>
          </a:p>
          <a:p>
            <a:pPr>
              <a:buNone/>
            </a:pPr>
            <a:r>
              <a:rPr lang="en-US" sz="1800" dirty="0"/>
              <a:t>//index.jsp  </a:t>
            </a:r>
          </a:p>
          <a:p>
            <a:pPr>
              <a:buNone/>
            </a:pPr>
            <a:r>
              <a:rPr lang="en-US" sz="1800" dirty="0"/>
              <a:t>&lt;html&gt;  </a:t>
            </a:r>
          </a:p>
          <a:p>
            <a:pPr>
              <a:buNone/>
            </a:pPr>
            <a:r>
              <a:rPr lang="en-US" sz="1800" dirty="0"/>
              <a:t>&lt;body&gt;  </a:t>
            </a:r>
          </a:p>
          <a:p>
            <a:pPr>
              <a:buNone/>
            </a:pPr>
            <a:r>
              <a:rPr lang="en-US" sz="1800" dirty="0"/>
              <a:t>  </a:t>
            </a:r>
          </a:p>
          <a:p>
            <a:pPr>
              <a:buNone/>
            </a:pPr>
            <a:r>
              <a:rPr lang="en-US" sz="1800" dirty="0"/>
              <a:t>&lt;%@ page </a:t>
            </a:r>
            <a:r>
              <a:rPr lang="en-US" sz="1800" dirty="0" err="1"/>
              <a:t>errorPage</a:t>
            </a:r>
            <a:r>
              <a:rPr lang="en-US" sz="1800" dirty="0"/>
              <a:t>="myerrorpage.jsp" %&gt;  </a:t>
            </a:r>
          </a:p>
          <a:p>
            <a:pPr>
              <a:buNone/>
            </a:pPr>
            <a:r>
              <a:rPr lang="en-US" sz="1800" dirty="0"/>
              <a:t>  </a:t>
            </a:r>
          </a:p>
          <a:p>
            <a:pPr>
              <a:buNone/>
            </a:pPr>
            <a:r>
              <a:rPr lang="en-US" sz="1800" dirty="0"/>
              <a:t> &lt;%= 100/0 %&gt;  </a:t>
            </a:r>
          </a:p>
          <a:p>
            <a:pPr>
              <a:buNone/>
            </a:pPr>
            <a:r>
              <a:rPr lang="en-US" sz="1800" dirty="0"/>
              <a:t>  </a:t>
            </a:r>
          </a:p>
          <a:p>
            <a:pPr>
              <a:buNone/>
            </a:pPr>
            <a:r>
              <a:rPr lang="en-US" sz="1800" dirty="0"/>
              <a:t>&lt;/body&gt;  </a:t>
            </a:r>
          </a:p>
          <a:p>
            <a:pPr>
              <a:buNone/>
            </a:pPr>
            <a:r>
              <a:rPr lang="en-US" sz="1800" dirty="0"/>
              <a:t>&lt;/html&gt; 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7924800" cy="6096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b="1" dirty="0"/>
              <a:t>10)</a:t>
            </a:r>
            <a:r>
              <a:rPr lang="en-US" sz="1800" b="1" dirty="0" err="1"/>
              <a:t>isErrorPage</a:t>
            </a:r>
            <a:endParaRPr lang="en-US" sz="1800" b="1" dirty="0"/>
          </a:p>
          <a:p>
            <a:pPr algn="just">
              <a:buNone/>
            </a:pPr>
            <a:r>
              <a:rPr lang="en-US" sz="1800" dirty="0"/>
              <a:t>The </a:t>
            </a:r>
            <a:r>
              <a:rPr lang="en-US" sz="1800" dirty="0" err="1"/>
              <a:t>isErrorPage</a:t>
            </a:r>
            <a:r>
              <a:rPr lang="en-US" sz="1800" dirty="0"/>
              <a:t> attribute is used to declare that the current page is the error page.</a:t>
            </a:r>
          </a:p>
          <a:p>
            <a:pPr algn="just">
              <a:buNone/>
            </a:pPr>
            <a:r>
              <a:rPr lang="en-US" sz="1800" dirty="0"/>
              <a:t>Note: The exception object can only be used in the error page.</a:t>
            </a:r>
          </a:p>
          <a:p>
            <a:pPr algn="just">
              <a:buNone/>
            </a:pPr>
            <a:r>
              <a:rPr lang="en-US" sz="1800" dirty="0"/>
              <a:t>Example of </a:t>
            </a:r>
            <a:r>
              <a:rPr lang="en-US" sz="1800" dirty="0" err="1"/>
              <a:t>isErrorPage</a:t>
            </a:r>
            <a:r>
              <a:rPr lang="en-US" sz="1800" dirty="0"/>
              <a:t> attribute</a:t>
            </a:r>
          </a:p>
          <a:p>
            <a:pPr algn="just">
              <a:buNone/>
            </a:pPr>
            <a:r>
              <a:rPr lang="en-US" sz="1800" b="1" dirty="0"/>
              <a:t>//myerrorpage.jsp </a:t>
            </a:r>
            <a:r>
              <a:rPr lang="en-US" sz="1800" dirty="0"/>
              <a:t> </a:t>
            </a:r>
          </a:p>
          <a:p>
            <a:pPr algn="just">
              <a:buNone/>
            </a:pPr>
            <a:r>
              <a:rPr lang="en-US" sz="1800" i="1" dirty="0"/>
              <a:t>&lt;html&gt;  </a:t>
            </a:r>
          </a:p>
          <a:p>
            <a:pPr algn="just">
              <a:buNone/>
            </a:pPr>
            <a:r>
              <a:rPr lang="en-US" sz="1800" i="1" dirty="0"/>
              <a:t>&lt;body&gt;  </a:t>
            </a:r>
          </a:p>
          <a:p>
            <a:pPr algn="just">
              <a:buNone/>
            </a:pPr>
            <a:r>
              <a:rPr lang="en-US" sz="1800" i="1" dirty="0"/>
              <a:t>  </a:t>
            </a:r>
          </a:p>
          <a:p>
            <a:pPr algn="just">
              <a:buNone/>
            </a:pPr>
            <a:r>
              <a:rPr lang="en-US" sz="1800" i="1" dirty="0"/>
              <a:t>&lt;%@ page </a:t>
            </a:r>
            <a:r>
              <a:rPr lang="en-US" sz="1800" i="1" dirty="0" err="1"/>
              <a:t>isErrorPage</a:t>
            </a:r>
            <a:r>
              <a:rPr lang="en-US" sz="1800" i="1" dirty="0"/>
              <a:t>="true" %&gt;  </a:t>
            </a:r>
          </a:p>
          <a:p>
            <a:pPr algn="just">
              <a:buNone/>
            </a:pPr>
            <a:r>
              <a:rPr lang="en-US" sz="1800" i="1" dirty="0"/>
              <a:t>  </a:t>
            </a:r>
          </a:p>
          <a:p>
            <a:pPr algn="just">
              <a:buNone/>
            </a:pPr>
            <a:r>
              <a:rPr lang="en-US" sz="1800" i="1" dirty="0"/>
              <a:t> Sorry an exception </a:t>
            </a:r>
            <a:r>
              <a:rPr lang="en-US" sz="1800" i="1" dirty="0" err="1"/>
              <a:t>occured</a:t>
            </a:r>
            <a:r>
              <a:rPr lang="en-US" sz="1800" i="1" dirty="0"/>
              <a:t>!&lt;</a:t>
            </a:r>
            <a:r>
              <a:rPr lang="en-US" sz="1800" i="1" dirty="0" err="1"/>
              <a:t>br</a:t>
            </a:r>
            <a:r>
              <a:rPr lang="en-US" sz="1800" i="1" dirty="0"/>
              <a:t>/&gt;  </a:t>
            </a:r>
          </a:p>
          <a:p>
            <a:pPr algn="just">
              <a:buNone/>
            </a:pPr>
            <a:r>
              <a:rPr lang="en-US" sz="1800" i="1" dirty="0"/>
              <a:t>The exception is: &lt;%= exception %&gt;  </a:t>
            </a:r>
          </a:p>
          <a:p>
            <a:pPr algn="just">
              <a:buNone/>
            </a:pPr>
            <a:r>
              <a:rPr lang="en-US" sz="1800" i="1" dirty="0"/>
              <a:t>  </a:t>
            </a:r>
          </a:p>
          <a:p>
            <a:pPr algn="just">
              <a:buNone/>
            </a:pPr>
            <a:r>
              <a:rPr lang="en-US" sz="1800" i="1" dirty="0"/>
              <a:t>&lt;/body&gt;  </a:t>
            </a:r>
          </a:p>
          <a:p>
            <a:pPr algn="just">
              <a:buNone/>
            </a:pPr>
            <a:r>
              <a:rPr lang="en-US" sz="1800" i="1" dirty="0"/>
              <a:t>&lt;/html&gt; 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Summary: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499487" y="2141163"/>
            <a:ext cx="568166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session, you were able to :</a:t>
            </a:r>
          </a:p>
          <a:p>
            <a:pPr marL="342900" indent="-3429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	</a:t>
            </a:r>
            <a:r>
              <a:rPr lang="sv-SE" sz="2400" dirty="0"/>
              <a:t>JSP include tag, JSP page tag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sz="2400" dirty="0">
              <a:latin typeface="Arial"/>
              <a:cs typeface="Arial"/>
            </a:endParaRPr>
          </a:p>
          <a:p>
            <a:pPr marL="342900" indent="-342900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7393781" y="2028826"/>
            <a:ext cx="1425179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986046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420789" y="1391655"/>
            <a:ext cx="7275411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Books: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Java.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2. A Primer,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E.Balaguruswamy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Programming with Java,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Tata McGraw Hill Companies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3. John P.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Flynt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Thomson,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Java Programming.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Video Lectures :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  <a:hlinkClick r:id="rId2"/>
              </a:rPr>
              <a:t>https://youtu.be/f1Qa7mg2tFE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Reference Links: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https://www.javatpoint.com/jsp-page-directive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  <a:hlinkClick r:id="rId3"/>
              </a:rPr>
              <a:t>https://www.javatpoint.com/jsp-tutorial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  <a:hlinkClick r:id="rId4"/>
              </a:rPr>
              <a:t>https://www.javatpoint.com/jsp-include-action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  <a:hlinkClick r:id="rId5"/>
              </a:rPr>
              <a:t>https://beginnersbook.com/2013/11/jsp-include-action-tag/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https://www.codejava.net/java-ee/jsp/jsp-include-standard-action-examples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7391400" y="2590800"/>
            <a:ext cx="1425179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069430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450365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Lecture Objectives</a:t>
            </a:r>
            <a:b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6947" y="1840230"/>
            <a:ext cx="3242072" cy="4516120"/>
          </a:xfrm>
        </p:spPr>
        <p:txBody>
          <a:bodyPr>
            <a:normAutofit/>
          </a:bodyPr>
          <a:lstStyle/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this lecture, we will discuss: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sv-SE" sz="2000" dirty="0"/>
              <a:t>JSP include tag, JSP page tag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6351"/>
            <a:ext cx="20574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71925" y="1752600"/>
            <a:ext cx="4400550" cy="4603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6946" y="1611630"/>
            <a:ext cx="3242072" cy="474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412957" y="6324601"/>
            <a:ext cx="333375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0FB9F60-C0EA-46DF-90E1-77B6313A8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33600"/>
            <a:ext cx="3228975" cy="377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0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r>
              <a:rPr lang="en-US" sz="3600" dirty="0" err="1"/>
              <a:t>jsp:include</a:t>
            </a:r>
            <a:r>
              <a:rPr lang="en-US" sz="3600" dirty="0"/>
              <a:t> action tag</a:t>
            </a: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533400" y="1676400"/>
            <a:ext cx="818731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The </a:t>
            </a:r>
            <a:r>
              <a:rPr lang="en-US" sz="2000" b="1" dirty="0" err="1"/>
              <a:t>jsp:include</a:t>
            </a:r>
            <a:r>
              <a:rPr lang="en-US" sz="2000" b="1" dirty="0"/>
              <a:t> action tag</a:t>
            </a:r>
            <a:r>
              <a:rPr lang="en-US" sz="2000" dirty="0"/>
              <a:t> is used to include the content of another resource it may be </a:t>
            </a:r>
            <a:r>
              <a:rPr lang="en-US" sz="2000" dirty="0" err="1"/>
              <a:t>jsp</a:t>
            </a:r>
            <a:r>
              <a:rPr lang="en-US" sz="2000" dirty="0"/>
              <a:t>, html or </a:t>
            </a:r>
            <a:r>
              <a:rPr lang="en-US" sz="2000" dirty="0" err="1"/>
              <a:t>servlet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The </a:t>
            </a:r>
            <a:r>
              <a:rPr lang="en-US" sz="2000" dirty="0" err="1"/>
              <a:t>jsp</a:t>
            </a:r>
            <a:r>
              <a:rPr lang="en-US" sz="2000" dirty="0"/>
              <a:t> include action tag includes the resource at request time so it is </a:t>
            </a:r>
            <a:r>
              <a:rPr lang="en-US" sz="2000" b="1" dirty="0"/>
              <a:t>better for dynamic pages</a:t>
            </a:r>
            <a:r>
              <a:rPr lang="en-US" sz="2000" dirty="0"/>
              <a:t> because there might be changes in future.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</a:t>
            </a:r>
            <a:r>
              <a:rPr lang="en-US" sz="2000" dirty="0" err="1"/>
              <a:t>jsp:include</a:t>
            </a:r>
            <a:r>
              <a:rPr lang="en-US" sz="2000" dirty="0"/>
              <a:t> tag can be used to include static as well as dynamic pages.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Advantage of </a:t>
            </a:r>
            <a:r>
              <a:rPr lang="en-US" sz="2000" dirty="0" err="1"/>
              <a:t>jsp:include</a:t>
            </a:r>
            <a:r>
              <a:rPr lang="en-US" sz="2000" dirty="0"/>
              <a:t> action tag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Code reusability</a:t>
            </a:r>
            <a:r>
              <a:rPr lang="en-US" sz="2000" dirty="0"/>
              <a:t> : We can use a page many times such as including header and footer pages in all pages. So it saves a lot of time.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986046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Autofit/>
          </a:bodyPr>
          <a:lstStyle/>
          <a:p>
            <a:r>
              <a:rPr lang="en-US" sz="2400" dirty="0"/>
              <a:t>Difference between </a:t>
            </a:r>
            <a:r>
              <a:rPr lang="en-US" sz="2400" dirty="0" err="1"/>
              <a:t>jsp</a:t>
            </a:r>
            <a:r>
              <a:rPr lang="en-US" sz="2400" dirty="0"/>
              <a:t> include directive and include action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057400"/>
          <a:ext cx="7391400" cy="1981201"/>
        </p:xfrm>
        <a:graphic>
          <a:graphicData uri="http://schemas.openxmlformats.org/drawingml/2006/table">
            <a:tbl>
              <a:tblPr/>
              <a:tblGrid>
                <a:gridCol w="369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75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JSP include directive</a:t>
                      </a:r>
                    </a:p>
                  </a:txBody>
                  <a:tcPr marL="75501" marR="75501" marT="75501" marB="75501">
                    <a:lnL w="9525" cap="flat" cmpd="sng" algn="ctr">
                      <a:solidFill>
                        <a:srgbClr val="E0B1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B1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B1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JSP include action</a:t>
                      </a:r>
                    </a:p>
                  </a:txBody>
                  <a:tcPr marL="75501" marR="75501" marT="75501" marB="75501">
                    <a:lnL w="9525" cap="flat" cmpd="sng" algn="ctr">
                      <a:solidFill>
                        <a:srgbClr val="E0B1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B1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B1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</a:rPr>
                        <a:t>includes resource at translation time.</a:t>
                      </a:r>
                    </a:p>
                  </a:txBody>
                  <a:tcPr marL="50334" marR="50334" marT="50334" marB="503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</a:rPr>
                        <a:t>includes resource at request time.</a:t>
                      </a:r>
                    </a:p>
                  </a:txBody>
                  <a:tcPr marL="50334" marR="50334" marT="50334" marB="503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</a:rPr>
                        <a:t>better for static pages.</a:t>
                      </a:r>
                    </a:p>
                  </a:txBody>
                  <a:tcPr marL="50334" marR="50334" marT="50334" marB="503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</a:rPr>
                        <a:t>better for dynamic pages.</a:t>
                      </a:r>
                    </a:p>
                  </a:txBody>
                  <a:tcPr marL="50334" marR="50334" marT="50334" marB="503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79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latin typeface="verdana"/>
                        </a:rPr>
                        <a:t>includes the original content in the generated servlet.</a:t>
                      </a:r>
                    </a:p>
                  </a:txBody>
                  <a:tcPr marL="50334" marR="50334" marT="50334" marB="503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</a:rPr>
                        <a:t>calls the include method.</a:t>
                      </a:r>
                    </a:p>
                  </a:txBody>
                  <a:tcPr marL="50334" marR="50334" marT="50334" marB="503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604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Autofit/>
          </a:bodyPr>
          <a:lstStyle/>
          <a:p>
            <a:r>
              <a:rPr lang="en-US" sz="2400" dirty="0"/>
              <a:t>Difference between </a:t>
            </a:r>
            <a:r>
              <a:rPr lang="en-US" sz="2400" dirty="0" err="1"/>
              <a:t>jsp</a:t>
            </a:r>
            <a:r>
              <a:rPr lang="en-US" sz="2400" dirty="0"/>
              <a:t> include directive and include 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676400"/>
            <a:ext cx="8153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Syntax of </a:t>
            </a:r>
            <a:r>
              <a:rPr lang="en-US" b="1" dirty="0" err="1"/>
              <a:t>jsp:include</a:t>
            </a:r>
            <a:r>
              <a:rPr lang="en-US" b="1" dirty="0"/>
              <a:t> action tag without parameter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jsp:include</a:t>
            </a:r>
            <a:r>
              <a:rPr lang="en-US" dirty="0"/>
              <a:t> page="</a:t>
            </a:r>
            <a:r>
              <a:rPr lang="en-US" dirty="0" err="1"/>
              <a:t>relativeURL</a:t>
            </a:r>
            <a:r>
              <a:rPr lang="en-US" dirty="0"/>
              <a:t> | &lt;%= expression %&gt;" /&gt;  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Syntax of </a:t>
            </a:r>
            <a:r>
              <a:rPr lang="en-US" b="1" dirty="0" err="1"/>
              <a:t>jsp:include</a:t>
            </a:r>
            <a:r>
              <a:rPr lang="en-US" b="1" dirty="0"/>
              <a:t> action tag with parameter</a:t>
            </a:r>
          </a:p>
          <a:p>
            <a:endParaRPr lang="en-US" b="1" dirty="0"/>
          </a:p>
          <a:p>
            <a:r>
              <a:rPr lang="en-US" dirty="0"/>
              <a:t>&lt;</a:t>
            </a:r>
            <a:r>
              <a:rPr lang="en-US" dirty="0" err="1"/>
              <a:t>jsp:include</a:t>
            </a:r>
            <a:r>
              <a:rPr lang="en-US" dirty="0"/>
              <a:t> page="</a:t>
            </a:r>
            <a:r>
              <a:rPr lang="en-US" dirty="0" err="1"/>
              <a:t>relativeURL</a:t>
            </a:r>
            <a:r>
              <a:rPr lang="en-US" dirty="0"/>
              <a:t> | &lt;%= expression %&gt;"&gt;  </a:t>
            </a:r>
          </a:p>
          <a:p>
            <a:r>
              <a:rPr lang="en-US" dirty="0"/>
              <a:t>&lt;</a:t>
            </a:r>
            <a:r>
              <a:rPr lang="en-US" dirty="0" err="1"/>
              <a:t>jsp:param</a:t>
            </a:r>
            <a:r>
              <a:rPr lang="en-US" dirty="0"/>
              <a:t> name="</a:t>
            </a:r>
            <a:r>
              <a:rPr lang="en-US" dirty="0" err="1"/>
              <a:t>parametername</a:t>
            </a:r>
            <a:r>
              <a:rPr lang="en-US" dirty="0"/>
              <a:t>" value="</a:t>
            </a:r>
            <a:r>
              <a:rPr lang="en-US" dirty="0" err="1"/>
              <a:t>parametervalue</a:t>
            </a:r>
            <a:r>
              <a:rPr lang="en-US" dirty="0"/>
              <a:t> | &lt;%=expression%&gt;" /&gt;  </a:t>
            </a:r>
          </a:p>
          <a:p>
            <a:r>
              <a:rPr lang="en-US" dirty="0"/>
              <a:t>&lt;/</a:t>
            </a:r>
            <a:r>
              <a:rPr lang="en-US" dirty="0" err="1"/>
              <a:t>jsp:include</a:t>
            </a:r>
            <a:r>
              <a:rPr lang="en-US" dirty="0"/>
              <a:t>&gt;  </a:t>
            </a:r>
          </a:p>
        </p:txBody>
      </p:sp>
    </p:spTree>
    <p:extLst>
      <p:ext uri="{BB962C8B-B14F-4D97-AF65-F5344CB8AC3E}">
        <p14:creationId xmlns:p14="http://schemas.microsoft.com/office/powerpoint/2010/main" val="8298604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Autofit/>
          </a:bodyPr>
          <a:lstStyle/>
          <a:p>
            <a:r>
              <a:rPr lang="en-US" sz="2400" dirty="0"/>
              <a:t>Example of </a:t>
            </a:r>
            <a:r>
              <a:rPr lang="en-US" sz="2400" dirty="0" err="1"/>
              <a:t>jsp:include</a:t>
            </a:r>
            <a:r>
              <a:rPr lang="en-US" sz="2400" dirty="0"/>
              <a:t> action tag without parameter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676400"/>
            <a:ext cx="8153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example, index.jsp file includes the content of the printdate.jsp file.</a:t>
            </a:r>
          </a:p>
          <a:p>
            <a:endParaRPr lang="en-US" i="1" dirty="0"/>
          </a:p>
          <a:p>
            <a:r>
              <a:rPr lang="en-US" b="1" i="1" dirty="0"/>
              <a:t>File: index.jsp</a:t>
            </a:r>
          </a:p>
          <a:p>
            <a:endParaRPr lang="en-US" dirty="0"/>
          </a:p>
          <a:p>
            <a:r>
              <a:rPr lang="en-US" dirty="0"/>
              <a:t>&lt;h2&gt;</a:t>
            </a:r>
            <a:r>
              <a:rPr lang="en-US" b="1" dirty="0"/>
              <a:t>this</a:t>
            </a:r>
            <a:r>
              <a:rPr lang="en-US" dirty="0"/>
              <a:t> is index page&lt;/h2&gt;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&lt;</a:t>
            </a:r>
            <a:r>
              <a:rPr lang="en-US" dirty="0" err="1"/>
              <a:t>jsp:include</a:t>
            </a:r>
            <a:r>
              <a:rPr lang="en-US" dirty="0"/>
              <a:t> page="printdate.jsp" /&gt;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&lt;h2&gt;end section of index page&lt;/h2&gt;  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b="1" i="1" dirty="0"/>
              <a:t>File: printdate.jsp</a:t>
            </a:r>
          </a:p>
          <a:p>
            <a:endParaRPr lang="en-US" dirty="0"/>
          </a:p>
          <a:p>
            <a:r>
              <a:rPr lang="en-US" dirty="0"/>
              <a:t>&lt;% </a:t>
            </a:r>
            <a:r>
              <a:rPr lang="en-US" dirty="0" err="1"/>
              <a:t>out.print</a:t>
            </a:r>
            <a:r>
              <a:rPr lang="en-US" dirty="0"/>
              <a:t>("Today is:"+</a:t>
            </a:r>
            <a:r>
              <a:rPr lang="en-US" dirty="0" err="1"/>
              <a:t>java.util.Calendar.getInstance</a:t>
            </a:r>
            <a:r>
              <a:rPr lang="en-US" dirty="0"/>
              <a:t>().</a:t>
            </a:r>
            <a:r>
              <a:rPr lang="en-US" dirty="0" err="1"/>
              <a:t>getTime</a:t>
            </a:r>
            <a:r>
              <a:rPr lang="en-US" dirty="0"/>
              <a:t>()); %&gt;  </a:t>
            </a:r>
          </a:p>
        </p:txBody>
      </p:sp>
    </p:spTree>
    <p:extLst>
      <p:ext uri="{BB962C8B-B14F-4D97-AF65-F5344CB8AC3E}">
        <p14:creationId xmlns:p14="http://schemas.microsoft.com/office/powerpoint/2010/main" val="82986046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jsp include ta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7620000" cy="39902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986046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79248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JSP page directive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page directive defines attributes that apply to an entire JSP page.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 of JSP page directive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&lt;%@ page attribute="value" %&gt;  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/>
              <a:t>Attributes of JSP page directive</a:t>
            </a:r>
          </a:p>
          <a:p>
            <a:r>
              <a:rPr lang="en-US" sz="2000" b="1" dirty="0"/>
              <a:t>import</a:t>
            </a:r>
          </a:p>
          <a:p>
            <a:r>
              <a:rPr lang="en-US" sz="2000" b="1" dirty="0" err="1"/>
              <a:t>contentType</a:t>
            </a:r>
            <a:endParaRPr lang="en-US" sz="2000" b="1" dirty="0"/>
          </a:p>
          <a:p>
            <a:r>
              <a:rPr lang="en-US" sz="2000" b="1" dirty="0"/>
              <a:t>buffer</a:t>
            </a:r>
          </a:p>
          <a:p>
            <a:r>
              <a:rPr lang="en-US" sz="2000" b="1" dirty="0"/>
              <a:t>language</a:t>
            </a:r>
          </a:p>
          <a:p>
            <a:r>
              <a:rPr lang="en-US" sz="2000" b="1" dirty="0" err="1"/>
              <a:t>isELIgnored</a:t>
            </a:r>
            <a:endParaRPr lang="en-US" sz="2000" b="1" dirty="0"/>
          </a:p>
          <a:p>
            <a:r>
              <a:rPr lang="en-US" sz="2000" b="1" dirty="0" err="1"/>
              <a:t>pageEncoding</a:t>
            </a:r>
            <a:endParaRPr lang="en-US" sz="2000" b="1" dirty="0"/>
          </a:p>
          <a:p>
            <a:r>
              <a:rPr lang="en-US" sz="2000" b="1" dirty="0" err="1"/>
              <a:t>errorPage</a:t>
            </a:r>
            <a:endParaRPr lang="en-US" sz="2000" b="1" dirty="0"/>
          </a:p>
          <a:p>
            <a:r>
              <a:rPr lang="en-US" sz="2000" b="1" dirty="0" err="1"/>
              <a:t>isErrorPage</a:t>
            </a:r>
            <a:endParaRPr lang="en-US" sz="2000" b="1" dirty="0"/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79248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/>
              <a:t>1)import</a:t>
            </a:r>
          </a:p>
          <a:p>
            <a:pPr>
              <a:buNone/>
            </a:pPr>
            <a:r>
              <a:rPr lang="en-US" sz="2000" dirty="0"/>
              <a:t>The import attribute is used to import </a:t>
            </a:r>
            <a:r>
              <a:rPr lang="en-US" sz="2000" dirty="0" err="1"/>
              <a:t>class,interface</a:t>
            </a:r>
            <a:r>
              <a:rPr lang="en-US" sz="2000" dirty="0"/>
              <a:t> or all the members of a </a:t>
            </a:r>
            <a:r>
              <a:rPr lang="en-US" sz="2000" dirty="0" err="1"/>
              <a:t>package.It</a:t>
            </a:r>
            <a:r>
              <a:rPr lang="en-US" sz="2000" dirty="0"/>
              <a:t> is similar to import keyword in java class or interface.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Example of import attribute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i="1" dirty="0"/>
              <a:t>&lt;html&gt;  </a:t>
            </a:r>
          </a:p>
          <a:p>
            <a:pPr>
              <a:buNone/>
            </a:pPr>
            <a:r>
              <a:rPr lang="en-US" sz="2000" i="1" dirty="0"/>
              <a:t>&lt;body&gt;  </a:t>
            </a:r>
          </a:p>
          <a:p>
            <a:pPr>
              <a:buNone/>
            </a:pPr>
            <a:r>
              <a:rPr lang="en-US" sz="2000" i="1" dirty="0"/>
              <a:t>  </a:t>
            </a:r>
          </a:p>
          <a:p>
            <a:pPr>
              <a:buNone/>
            </a:pPr>
            <a:r>
              <a:rPr lang="en-US" sz="2000" i="1" dirty="0"/>
              <a:t>&lt;%@ page </a:t>
            </a:r>
            <a:r>
              <a:rPr lang="en-US" sz="2000" b="1" i="1" dirty="0"/>
              <a:t>import</a:t>
            </a:r>
            <a:r>
              <a:rPr lang="en-US" sz="2000" i="1" dirty="0"/>
              <a:t>="</a:t>
            </a:r>
            <a:r>
              <a:rPr lang="en-US" sz="2000" i="1" dirty="0" err="1"/>
              <a:t>java.util.Date</a:t>
            </a:r>
            <a:r>
              <a:rPr lang="en-US" sz="2000" i="1" dirty="0"/>
              <a:t>" %&gt;  </a:t>
            </a:r>
          </a:p>
          <a:p>
            <a:pPr>
              <a:buNone/>
            </a:pPr>
            <a:r>
              <a:rPr lang="en-US" sz="2000" i="1" dirty="0"/>
              <a:t>Today is: &lt;%= </a:t>
            </a:r>
            <a:r>
              <a:rPr lang="en-US" sz="2000" b="1" i="1" dirty="0"/>
              <a:t>new</a:t>
            </a:r>
            <a:r>
              <a:rPr lang="en-US" sz="2000" i="1" dirty="0"/>
              <a:t> Date() %&gt;  </a:t>
            </a:r>
          </a:p>
          <a:p>
            <a:pPr>
              <a:buNone/>
            </a:pPr>
            <a:r>
              <a:rPr lang="en-US" sz="2000" i="1" dirty="0"/>
              <a:t>  </a:t>
            </a:r>
          </a:p>
          <a:p>
            <a:pPr>
              <a:buNone/>
            </a:pPr>
            <a:r>
              <a:rPr lang="en-US" sz="2000" i="1" dirty="0"/>
              <a:t>&lt;/body&gt;  </a:t>
            </a:r>
          </a:p>
          <a:p>
            <a:pPr>
              <a:buNone/>
            </a:pPr>
            <a:r>
              <a:rPr lang="en-US" sz="2000" i="1" dirty="0"/>
              <a:t>&lt;/html&gt; 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 20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 2021</Template>
  <TotalTime>3517</TotalTime>
  <Words>1216</Words>
  <Application>Microsoft Office PowerPoint</Application>
  <PresentationFormat>On-screen Show (4:3)</PresentationFormat>
  <Paragraphs>188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Casper</vt:lpstr>
      <vt:lpstr>Raleway ExtraBold</vt:lpstr>
      <vt:lpstr>times new roman</vt:lpstr>
      <vt:lpstr>times new roman</vt:lpstr>
      <vt:lpstr>verdana</vt:lpstr>
      <vt:lpstr>CU 2021</vt:lpstr>
      <vt:lpstr>Contents Slide Master</vt:lpstr>
      <vt:lpstr>CorelDRAW</vt:lpstr>
      <vt:lpstr>PowerPoint Presentation</vt:lpstr>
      <vt:lpstr>Lecture Objectives </vt:lpstr>
      <vt:lpstr>jsp:include action tag</vt:lpstr>
      <vt:lpstr>Difference between jsp include directive and include action</vt:lpstr>
      <vt:lpstr>Difference between jsp include directive and include action</vt:lpstr>
      <vt:lpstr>Example of jsp:include action tag without parameter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 </vt:lpstr>
      <vt:lpstr>References: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Richa Dhiman</cp:lastModifiedBy>
  <cp:revision>20</cp:revision>
  <dcterms:created xsi:type="dcterms:W3CDTF">2017-04-16T15:53:53Z</dcterms:created>
  <dcterms:modified xsi:type="dcterms:W3CDTF">2022-10-19T06:00:40Z</dcterms:modified>
</cp:coreProperties>
</file>