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4"/>
  </p:notesMasterIdLst>
  <p:sldIdLst>
    <p:sldId id="266" r:id="rId3"/>
    <p:sldId id="267" r:id="rId4"/>
    <p:sldId id="257" r:id="rId5"/>
    <p:sldId id="258" r:id="rId6"/>
    <p:sldId id="260" r:id="rId7"/>
    <p:sldId id="259" r:id="rId8"/>
    <p:sldId id="261" r:id="rId9"/>
    <p:sldId id="263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7B03-DBF5-4115-9BA6-0766165E1B8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508C8-231F-4769-B194-4A59485E5C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28E4-E3EC-4338-957D-03FE92A861F6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8B85-EF5D-4446-A895-B1FA04AE04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eginnersbook.com/jsp-jstl-tutorial-jstl-functions-and-core-tags/" TargetMode="External"/><Relationship Id="rId3" Type="http://schemas.openxmlformats.org/officeDocument/2006/relationships/hyperlink" Target="https://www.youtube.com/watch?v=R0EnI9_ZMA0" TargetMode="External"/><Relationship Id="rId7" Type="http://schemas.openxmlformats.org/officeDocument/2006/relationships/hyperlink" Target="https://www.journaldev.com/2090/jstl-tutorial-jstl-tags-example" TargetMode="External"/><Relationship Id="rId2" Type="http://schemas.openxmlformats.org/officeDocument/2006/relationships/hyperlink" Target="https://www.youtube.com/watch?v=KmREMEhj5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ee/5/tutorial/doc/bnake.html" TargetMode="External"/><Relationship Id="rId5" Type="http://schemas.openxmlformats.org/officeDocument/2006/relationships/hyperlink" Target="https://www.javatpoint.com/jstl" TargetMode="External"/><Relationship Id="rId4" Type="http://schemas.openxmlformats.org/officeDocument/2006/relationships/hyperlink" Target="https://www.tutorialspoint.com/jsp/jsp_standard_tag_library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stl-function-tags" TargetMode="External"/><Relationship Id="rId2" Type="http://schemas.openxmlformats.org/officeDocument/2006/relationships/hyperlink" Target="https://www.javatpoint.com/jstl-core-ta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stl-sql-tags" TargetMode="External"/><Relationship Id="rId5" Type="http://schemas.openxmlformats.org/officeDocument/2006/relationships/hyperlink" Target="https://www.javatpoint.com/jstl-xml-tags" TargetMode="External"/><Relationship Id="rId4" Type="http://schemas.openxmlformats.org/officeDocument/2006/relationships/hyperlink" Target="https://www.javatpoint.com/jstl-formatting-tag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tpoint.com/jstl-core-choose-when-otherwise-tag" TargetMode="External"/><Relationship Id="rId13" Type="http://schemas.openxmlformats.org/officeDocument/2006/relationships/hyperlink" Target="https://javatpoint.com/jstl-core-url-tag" TargetMode="External"/><Relationship Id="rId3" Type="http://schemas.openxmlformats.org/officeDocument/2006/relationships/hyperlink" Target="https://javatpoint.com/jstl-core-import-tag" TargetMode="External"/><Relationship Id="rId7" Type="http://schemas.openxmlformats.org/officeDocument/2006/relationships/hyperlink" Target="https://javatpoint.com/jstl-core-if-tag" TargetMode="External"/><Relationship Id="rId12" Type="http://schemas.openxmlformats.org/officeDocument/2006/relationships/hyperlink" Target="https://javatpoint.com/jstl-core-redirect-tag" TargetMode="External"/><Relationship Id="rId2" Type="http://schemas.openxmlformats.org/officeDocument/2006/relationships/hyperlink" Target="https://javatpoint.com/jstl-core-out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tpoint.com/jstl-core-catch-tag" TargetMode="External"/><Relationship Id="rId11" Type="http://schemas.openxmlformats.org/officeDocument/2006/relationships/hyperlink" Target="https://javatpoint.com/jstl-core-param-tag" TargetMode="External"/><Relationship Id="rId5" Type="http://schemas.openxmlformats.org/officeDocument/2006/relationships/hyperlink" Target="https://javatpoint.com/jstl-core-remove-tag" TargetMode="External"/><Relationship Id="rId10" Type="http://schemas.openxmlformats.org/officeDocument/2006/relationships/hyperlink" Target="https://javatpoint.com/jstl-core-forTokens" TargetMode="External"/><Relationship Id="rId4" Type="http://schemas.openxmlformats.org/officeDocument/2006/relationships/hyperlink" Target="https://javatpoint.com/jstl-core-set-tag" TargetMode="External"/><Relationship Id="rId9" Type="http://schemas.openxmlformats.org/officeDocument/2006/relationships/hyperlink" Target="https://javatpoint.com/jstl-core-forEach-ta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tpoint.com/jstl-fn-startswith-function" TargetMode="External"/><Relationship Id="rId13" Type="http://schemas.openxmlformats.org/officeDocument/2006/relationships/hyperlink" Target="https://javatpoint.com/jstl-fn-substringafter-function" TargetMode="External"/><Relationship Id="rId3" Type="http://schemas.openxmlformats.org/officeDocument/2006/relationships/hyperlink" Target="https://javatpoint.com/jstl-fn-contains-ignorecase-function" TargetMode="External"/><Relationship Id="rId7" Type="http://schemas.openxmlformats.org/officeDocument/2006/relationships/hyperlink" Target="https://javatpoint.com/jstl-fn-trim-function" TargetMode="External"/><Relationship Id="rId12" Type="http://schemas.openxmlformats.org/officeDocument/2006/relationships/hyperlink" Target="https://javatpoint.com/jstl-fn-substring-function" TargetMode="External"/><Relationship Id="rId2" Type="http://schemas.openxmlformats.org/officeDocument/2006/relationships/hyperlink" Target="https://javatpoint.com/jstl-fn-contains-function" TargetMode="External"/><Relationship Id="rId16" Type="http://schemas.openxmlformats.org/officeDocument/2006/relationships/hyperlink" Target="https://javatpoint.com/jstl-fn-replace-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tpoint.com/jstl-fn-indexof-function" TargetMode="External"/><Relationship Id="rId11" Type="http://schemas.openxmlformats.org/officeDocument/2006/relationships/hyperlink" Target="https://javatpoint.com/jstl-fn-touppercase-function" TargetMode="External"/><Relationship Id="rId5" Type="http://schemas.openxmlformats.org/officeDocument/2006/relationships/hyperlink" Target="https://javatpoint.com/jstl-fn-escapexml-function" TargetMode="External"/><Relationship Id="rId15" Type="http://schemas.openxmlformats.org/officeDocument/2006/relationships/hyperlink" Target="https://javatpoint.com/jstl-fn-length-function" TargetMode="External"/><Relationship Id="rId10" Type="http://schemas.openxmlformats.org/officeDocument/2006/relationships/hyperlink" Target="https://javatpoint.com/jstl-fn-tolowercase-function" TargetMode="External"/><Relationship Id="rId4" Type="http://schemas.openxmlformats.org/officeDocument/2006/relationships/hyperlink" Target="https://javatpoint.com/jstl-fn-endwidth-function" TargetMode="External"/><Relationship Id="rId9" Type="http://schemas.openxmlformats.org/officeDocument/2006/relationships/hyperlink" Target="https://javatpoint.com/jstl-fn-split-function" TargetMode="External"/><Relationship Id="rId14" Type="http://schemas.openxmlformats.org/officeDocument/2006/relationships/hyperlink" Target="https://javatpoint.com/jstl-fn-substringbefore-func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tpoint.com/jstl-fmt-message-tag" TargetMode="External"/><Relationship Id="rId3" Type="http://schemas.openxmlformats.org/officeDocument/2006/relationships/hyperlink" Target="https://javatpoint.com/jstl-fmt-timezone-tag" TargetMode="External"/><Relationship Id="rId7" Type="http://schemas.openxmlformats.org/officeDocument/2006/relationships/hyperlink" Target="https://javatpoint.com/jstl-fmt-setbundle-tag" TargetMode="External"/><Relationship Id="rId2" Type="http://schemas.openxmlformats.org/officeDocument/2006/relationships/hyperlink" Target="https://javatpoint.com/jstl-fmt-parsenumber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tpoint.com/jstl-fmt-bundle-tag" TargetMode="External"/><Relationship Id="rId5" Type="http://schemas.openxmlformats.org/officeDocument/2006/relationships/hyperlink" Target="https://javatpoint.com/jstl-fmt-parsedate-tag" TargetMode="External"/><Relationship Id="rId4" Type="http://schemas.openxmlformats.org/officeDocument/2006/relationships/hyperlink" Target="https://javatpoint.com/jstl-fmt-formatnumber-tag" TargetMode="External"/><Relationship Id="rId9" Type="http://schemas.openxmlformats.org/officeDocument/2006/relationships/hyperlink" Target="https://javatpoint.com/jstl-fmt-formatdate-ta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tpoint.com/jstl-xml-param-tag" TargetMode="External"/><Relationship Id="rId3" Type="http://schemas.openxmlformats.org/officeDocument/2006/relationships/hyperlink" Target="https://javatpoint.com/jstl-xml-parse-tag" TargetMode="External"/><Relationship Id="rId7" Type="http://schemas.openxmlformats.org/officeDocument/2006/relationships/hyperlink" Target="https://javatpoint.com/jstl-xml-transform-tag" TargetMode="External"/><Relationship Id="rId2" Type="http://schemas.openxmlformats.org/officeDocument/2006/relationships/hyperlink" Target="https://javatpoint.com/jstl-xml-out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tpoint.com/jstl-xml-if-tag" TargetMode="External"/><Relationship Id="rId5" Type="http://schemas.openxmlformats.org/officeDocument/2006/relationships/hyperlink" Target="https://javatpoint.com/jstl-xml-choose-when-otherwise-tag" TargetMode="External"/><Relationship Id="rId4" Type="http://schemas.openxmlformats.org/officeDocument/2006/relationships/hyperlink" Target="https://javatpoint.com/jstl-xml-set-ta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tpoint.com/jstl-sql-query-tag" TargetMode="External"/><Relationship Id="rId7" Type="http://schemas.openxmlformats.org/officeDocument/2006/relationships/hyperlink" Target="https://javatpoint.com/jstl-sql-transaction-tag" TargetMode="External"/><Relationship Id="rId2" Type="http://schemas.openxmlformats.org/officeDocument/2006/relationships/hyperlink" Target="https://javatpoint.com/jstl-sql-setdatasource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tpoint.com/jstl-sql-dateparam-tag" TargetMode="External"/><Relationship Id="rId5" Type="http://schemas.openxmlformats.org/officeDocument/2006/relationships/hyperlink" Target="https://javatpoint.com/stl-sql-param-tag" TargetMode="External"/><Relationship Id="rId4" Type="http://schemas.openxmlformats.org/officeDocument/2006/relationships/hyperlink" Target="https://javatpoint.com/jstl-sql-update-ta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21721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(CST-358/ITT-358)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JSTL (CO 5)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(JSP Standard Tag Library)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	Implement the concepts of JSTL</a:t>
            </a:r>
          </a:p>
          <a:p>
            <a:pPr marL="342900" indent="-342900"/>
            <a:endParaRPr lang="en-US" sz="2400" dirty="0">
              <a:latin typeface="Arial"/>
              <a:cs typeface="Arial"/>
            </a:endParaRPr>
          </a:p>
          <a:p>
            <a:pPr marL="342900" indent="-342900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8604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https://www.youtube.com/watch?v=KmREMEhj5eE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https://www.youtube.com/watch?v=R0EnI9_ZMA0</a:t>
            </a:r>
            <a:endParaRPr lang="en-IN" b="1">
              <a:latin typeface="Times New Roman" pitchFamily="18" charset="0"/>
              <a:cs typeface="Times New Roman" pitchFamily="18" charset="0"/>
            </a:endParaRPr>
          </a:p>
          <a:p>
            <a:endParaRPr lang="en-IN" b="1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https://www.tutorialspoint.com/jsp/jsp_standard_tag_library.htm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5"/>
              </a:rPr>
              <a:t>https://www.javatpoint.com/jstl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6"/>
              </a:rPr>
              <a:t>https://docs.oracle.com/javaee/5/tutorial/doc/bnake.html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7"/>
              </a:rPr>
              <a:t>https://www.journaldev.com/2090/jstl-tutorial-jstl-tags-example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8"/>
              </a:rPr>
              <a:t>https://beginnersbook.com/jsp-jstl-tutorial-jstl-functions-and-core-tags/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JSTL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JSP Standard Tag Library (JSTL) represents a set of tags to simplify the JSP development.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Advantage of JSTL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Developement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JSTL provides many tags that simplifies the JSP.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Code Reusability::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We can use the JSTL tags in various pages.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 need to use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tag::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It avoids the use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scriptlet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tag.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JSTL Tags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JSTL mainly provides 5 types of tags: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57400"/>
          <a:ext cx="8305800" cy="413762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2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Tag Name</a:t>
                      </a: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9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9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2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Core tags</a:t>
                      </a:r>
                      <a:endParaRPr lang="en-US" sz="1400" b="0" i="0" u="non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The JSTL core tag provide variable support, URL management, flow control etc. The url for the core tag is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latin typeface="verdana"/>
                        </a:rPr>
                        <a:t>http://java.sun.com/jsp/jstl/core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 . The prefix of core tag is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9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Function tags</a:t>
                      </a:r>
                      <a:endParaRPr lang="en-US" sz="1400" b="0" i="0" u="non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The functions tags provide support for string manipulation and string length. The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url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for the functions tags is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http://java.sun.com/jsp/jstl/functions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 and prefix is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fn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9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4"/>
                        </a:rPr>
                        <a:t>Formatting tags</a:t>
                      </a:r>
                      <a:endParaRPr lang="en-US" sz="1400" b="0" i="0" u="non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The Formatting tags provide support for message formatting, number and date formatting etc. The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url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for the Formatting tags is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http://java.sun.com/jsp/jstl/fmt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 and prefix is 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fmt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2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XML tags</a:t>
                      </a:r>
                      <a:endParaRPr lang="en-US" sz="1400" b="0" i="0" u="non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The xml sql tags provide flow control, transformation etc. The url for the xml tags is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latin typeface="verdana"/>
                        </a:rPr>
                        <a:t>http://java.sun.com/jsp/jstl/xml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 and prefix is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latin typeface="verdana"/>
                        </a:rPr>
                        <a:t>x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4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6"/>
                        </a:rPr>
                        <a:t>SQL tags</a:t>
                      </a:r>
                      <a:endParaRPr lang="en-US" sz="1400" b="0" i="0" u="non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The JSTL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sql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tags provide SQL support. The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url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for the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sql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tags is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latin typeface="verdana"/>
                        </a:rPr>
                        <a:t>http://java.sun.com/jsp/jstl/sql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 and prefix is 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sql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24260" marR="24260" marT="24260" marB="2426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838200"/>
          <a:ext cx="8305800" cy="587142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4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Tags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609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609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c:out</a:t>
                      </a:r>
                      <a:endParaRPr lang="en-US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display the result of an expression, similar to the way &lt;%=...%&gt; tag work.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4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c:import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Retrives relative or an absolute URL and display the contents to either a String in 'var',a Reader in 'varReader' or the page.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4"/>
                        </a:rPr>
                        <a:t>c:set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sets the result of an expression under evaluation in a 'scope' variable.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c:remove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removing the specified scoped variable from a particular scope.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6"/>
                        </a:rPr>
                        <a:t>c:catch</a:t>
                      </a:r>
                      <a:endParaRPr lang="en-US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Catches any Throwable exceptions that occurs in the body.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4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7"/>
                        </a:rPr>
                        <a:t>c:if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conditional tag used for testing the condition and display the body content only if the expression evaluates is true.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8"/>
                        </a:rPr>
                        <a:t>c:choose, c:when,</a:t>
                      </a:r>
                    </a:p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8"/>
                        </a:rPr>
                        <a:t>c:otherwise</a:t>
                      </a:r>
                      <a:endParaRPr lang="en-US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the simple conditional tag that includes its body content if the evaluated condition is true.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9"/>
                        </a:rPr>
                        <a:t>c:forEach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the basic iteration tag. It repeats the nested body content for fixed number of times or over collection.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0"/>
                        </a:rPr>
                        <a:t>c:forTokens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iterates over tokens which is separated by the supplied delimeters.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1"/>
                        </a:rPr>
                        <a:t>c:param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adds a parameter in a containing 'import' tag's URL.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38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2"/>
                        </a:rPr>
                        <a:t>c:redirect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redirects the browser to a new URL and supports the context-relative URLs.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3"/>
                        </a:rPr>
                        <a:t>c:url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creates a URL with optional query parameters.</a:t>
                      </a:r>
                    </a:p>
                  </a:txBody>
                  <a:tcPr marL="15850" marR="15850" marT="15850" marB="1585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838200" y="228600"/>
            <a:ext cx="2394758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JSTL Core Tags List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669895"/>
          <a:ext cx="8458200" cy="6155924"/>
        </p:xfrm>
        <a:graphic>
          <a:graphicData uri="http://schemas.openxmlformats.org/drawingml/2006/table">
            <a:tbl>
              <a:tblPr/>
              <a:tblGrid>
                <a:gridCol w="228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5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JSTL Functions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403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403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3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31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fn:contains()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to test if an input string containing the specified substring in a program.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 err="1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fn:containsIgnoreCase</a:t>
                      </a:r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()</a:t>
                      </a:r>
                      <a:endParaRPr lang="en-US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to test if an input string contains the specified substring as a case insensitive way.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4"/>
                        </a:rPr>
                        <a:t>fn:endsWith()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to test if an input string ends with the specified suffix.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fn:escapeXml()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escapes the characters that would be interpreted as XML markup.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6"/>
                        </a:rPr>
                        <a:t>fn:indexOf()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returns an index within a string of first occurrence of a specified substring.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7"/>
                        </a:rPr>
                        <a:t>fn:trim()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removes the blank spaces from both the ends of a string.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8"/>
                        </a:rPr>
                        <a:t>fn:startsWith()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checking whether the given string is started with a particular string value.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9"/>
                        </a:rPr>
                        <a:t>fn:split()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splits the string into an array of substrings.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0"/>
                        </a:rPr>
                        <a:t>fn:toLowerCase()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converts all the characters of a string to lower case.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 err="1">
                          <a:solidFill>
                            <a:srgbClr val="008000"/>
                          </a:solidFill>
                          <a:latin typeface="verdana"/>
                          <a:hlinkClick r:id="rId11"/>
                        </a:rPr>
                        <a:t>fn:toUpperCase</a:t>
                      </a:r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11"/>
                        </a:rPr>
                        <a:t>()</a:t>
                      </a:r>
                      <a:endParaRPr lang="en-US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converts all the characters of a string to upper case.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2"/>
                        </a:rPr>
                        <a:t>fn:substring()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subset of a string according to the given start and end position.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3"/>
                        </a:rPr>
                        <a:t>fn:substringAfter()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subset of string after a specific substring.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1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4"/>
                        </a:rPr>
                        <a:t>fn:substringBefore()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subset of string before a specific substring.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355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5"/>
                        </a:rPr>
                        <a:t>fn:length()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returns the number of characters inside a string, or the number of items in a collection.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237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16"/>
                        </a:rPr>
                        <a:t>fn:replace()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replaces all the occurrence of a string with another string sequence.</a:t>
                      </a:r>
                    </a:p>
                  </a:txBody>
                  <a:tcPr marL="14836" marR="14836" marT="14836" marB="14836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1"/>
            <a:ext cx="2843599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JSTL Function Tags List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dirty="0"/>
              <a:t>%@ </a:t>
            </a:r>
            <a:r>
              <a:rPr lang="en-US" dirty="0" err="1"/>
              <a:t>taglib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="http://java.sun.com/jsp/jstl/functions" prefix="fn"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4000"/>
          <a:ext cx="8077200" cy="43448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Formatting Tags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605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Descriptions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605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5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fmt:parseNumber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to Parses the string representation of a currency, percentage or number.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fmt:timeZone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specifies a parsing action nested in its body or the time zone for any time formatting.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4"/>
                        </a:rPr>
                        <a:t>fmt:formatNumber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to format the numerical value with specific format or precision.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 err="1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fmt:parseDate</a:t>
                      </a:r>
                      <a:endParaRPr lang="en-US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parses the string representation of a time and date.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2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6"/>
                        </a:rPr>
                        <a:t>fmt:bundle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creating the ResourceBundle objects which will be used by their tag body.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2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7"/>
                        </a:rPr>
                        <a:t>fmt:setTimeZone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stores the time zone inside a time zone configuration variable.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3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7"/>
                        </a:rPr>
                        <a:t>fmt:setBundle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loads the resource bundle and stores it in a bundle configuration variable or the named scoped variable.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0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8"/>
                        </a:rPr>
                        <a:t>fmt:message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display an internationalized message.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2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9"/>
                        </a:rPr>
                        <a:t>fmt:formatDate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formats the time and/or date using the supplied pattern and styles.</a:t>
                      </a:r>
                    </a:p>
                  </a:txBody>
                  <a:tcPr marL="22418" marR="22418" marT="22418" marB="22418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52400"/>
            <a:ext cx="2131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JSTL Formatting tags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858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dirty="0"/>
              <a:t>%@ </a:t>
            </a:r>
            <a:r>
              <a:rPr lang="en-US" dirty="0" err="1"/>
              <a:t>taglib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="http://java.sun.com/jsp/jstl/fmt" prefix="</a:t>
            </a:r>
            <a:r>
              <a:rPr lang="en-US" dirty="0" err="1"/>
              <a:t>fmt</a:t>
            </a:r>
            <a:r>
              <a:rPr lang="en-US" dirty="0"/>
              <a:t>" 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797" y="1345800"/>
          <a:ext cx="7924802" cy="4330597"/>
        </p:xfrm>
        <a:graphic>
          <a:graphicData uri="http://schemas.openxmlformats.org/drawingml/2006/table">
            <a:tbl>
              <a:tblPr/>
              <a:tblGrid>
                <a:gridCol w="1143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6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XML Tags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E0A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Descriptions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E0A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A1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x:out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Similar to &lt;%= ... &gt; tag, but for XPath expressions.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x:parse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is used for parse the XML data specified either in the tag body or an attribute.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4"/>
                        </a:rPr>
                        <a:t>x:set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to sets a variable to the value of an XPath expression.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 dirty="0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x:choose</a:t>
                      </a:r>
                      <a:endParaRPr lang="en-US" sz="14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is a conditional tag that establish a context for mutually exclusive conditional operations.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6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x:when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a subtag of 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x:otherwise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subtag of 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7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6"/>
                        </a:rPr>
                        <a:t>x:if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evaluating the test XPath expression and if it is true, it will processes its body content.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7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7"/>
                        </a:rPr>
                        <a:t>x:transform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in a XML document for providing the XSL(Extensible Stylesheet Language) transformation.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7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8"/>
                        </a:rPr>
                        <a:t>x:param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is used along with the transform tag for setting the parameter in the XSLT style sheet.</a:t>
                      </a:r>
                    </a:p>
                  </a:txBody>
                  <a:tcPr marL="23154" marR="23154" marT="23154" marB="2315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914400" y="0"/>
            <a:ext cx="2305118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JSTL XML tags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096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dirty="0"/>
              <a:t>%@ </a:t>
            </a:r>
            <a:r>
              <a:rPr lang="en-US" dirty="0" err="1"/>
              <a:t>taglib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="http://java.sun.com/jsp/jstl/xml" prefix="x"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80015"/>
          <a:ext cx="7924800" cy="412665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SQL Tags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203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3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3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Descriptions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203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3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33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2"/>
                        </a:rPr>
                        <a:t>sql:setDataSource</a:t>
                      </a:r>
                      <a:endParaRPr lang="en-US" sz="16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creating a simple data source suitable only for prototyping.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 dirty="0" err="1">
                          <a:solidFill>
                            <a:srgbClr val="008000"/>
                          </a:solidFill>
                          <a:latin typeface="verdana"/>
                          <a:hlinkClick r:id="rId3"/>
                        </a:rPr>
                        <a:t>sql:query</a:t>
                      </a:r>
                      <a:endParaRPr lang="en-US" sz="1600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executing the SQL query defined in its sql attribute or the body.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4"/>
                        </a:rPr>
                        <a:t>sql:update</a:t>
                      </a:r>
                      <a:endParaRPr lang="en-US" sz="16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executing the SQL update defined in its sql attribute or in the tag body.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5"/>
                        </a:rPr>
                        <a:t>sql:param</a:t>
                      </a:r>
                      <a:endParaRPr lang="en-US" sz="16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sets the parameter in an SQL statement to the specified value.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6"/>
                        </a:rPr>
                        <a:t>sql:dateParam</a:t>
                      </a:r>
                      <a:endParaRPr lang="en-US" sz="16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latin typeface="verdana"/>
                        </a:rPr>
                        <a:t>It is used for sets the parameter in an SQL statement to a specified java.util.Date value.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4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u="none" strike="noStrike">
                          <a:solidFill>
                            <a:srgbClr val="008000"/>
                          </a:solidFill>
                          <a:latin typeface="verdana"/>
                          <a:hlinkClick r:id="rId7"/>
                        </a:rPr>
                        <a:t>sql:transaction</a:t>
                      </a:r>
                      <a:endParaRPr lang="en-US" sz="1600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is used to provide the nested database action with a common connection.</a:t>
                      </a:r>
                    </a:p>
                  </a:txBody>
                  <a:tcPr marL="31455" marR="31455" marT="31455" marB="3145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533400" y="0"/>
            <a:ext cx="2339295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erdana"/>
                <a:cs typeface="Arial" pitchFamily="34" charset="0"/>
              </a:rPr>
              <a:t>JSTL SQL Tags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572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&lt;%@ </a:t>
            </a:r>
            <a:r>
              <a:rPr lang="en-US" dirty="0" err="1"/>
              <a:t>taglib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="http://java.sun.com/jsp/jstl/sql" prefix="</a:t>
            </a:r>
            <a:r>
              <a:rPr lang="en-US" dirty="0" err="1"/>
              <a:t>sql</a:t>
            </a:r>
            <a:r>
              <a:rPr lang="en-US" dirty="0"/>
              <a:t>" %&gt;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1618</TotalTime>
  <Words>1556</Words>
  <Application>Microsoft Office PowerPoint</Application>
  <PresentationFormat>On-screen Show (4:3)</PresentationFormat>
  <Paragraphs>178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Casper</vt:lpstr>
      <vt:lpstr>erdana</vt:lpstr>
      <vt:lpstr>Raleway ExtraBold</vt:lpstr>
      <vt:lpstr>times new roman</vt:lpstr>
      <vt:lpstr>times new roman</vt:lpstr>
      <vt:lpstr>verdana</vt:lpstr>
      <vt:lpstr>CU 2021</vt:lpstr>
      <vt:lpstr>Contents Slide Master</vt:lpstr>
      <vt:lpstr>CorelDRAW</vt:lpstr>
      <vt:lpstr>PowerPoint Presentation</vt:lpstr>
      <vt:lpstr>Lecture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JSTL (JSP Standard Tag Library) </dc:title>
  <dc:creator>admin</dc:creator>
  <cp:lastModifiedBy>Richa Dhiman</cp:lastModifiedBy>
  <cp:revision>6</cp:revision>
  <dcterms:created xsi:type="dcterms:W3CDTF">2017-04-18T05:12:14Z</dcterms:created>
  <dcterms:modified xsi:type="dcterms:W3CDTF">2022-10-19T06:00:53Z</dcterms:modified>
</cp:coreProperties>
</file>