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0" r:id="rId2"/>
  </p:sldMasterIdLst>
  <p:notesMasterIdLst>
    <p:notesMasterId r:id="rId45"/>
  </p:notesMasterIdLst>
  <p:sldIdLst>
    <p:sldId id="309" r:id="rId3"/>
    <p:sldId id="31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304" r:id="rId38"/>
    <p:sldId id="305" r:id="rId39"/>
    <p:sldId id="306" r:id="rId40"/>
    <p:sldId id="307" r:id="rId41"/>
    <p:sldId id="308" r:id="rId42"/>
    <p:sldId id="311" r:id="rId43"/>
    <p:sldId id="312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EF59B-06F3-4076-B598-BA294D30546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DCA5-0E97-4E4A-B9DC-F28E50401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hotmail.com" TargetMode="External"/><Relationship Id="rId7" Type="http://schemas.openxmlformats.org/officeDocument/2006/relationships/image" Target="../media/image114.png"/><Relationship Id="rId2" Type="http://schemas.openxmlformats.org/officeDocument/2006/relationships/hyperlink" Target="mailto:ann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hyperlink" Target="mailto:bill@gmail.com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example" TargetMode="External"/><Relationship Id="rId2" Type="http://schemas.openxmlformats.org/officeDocument/2006/relationships/hyperlink" Target="https://www.javatpoint.com/xml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world.com/article/2076282/programming-xml-in-java--part-1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dirty="0"/>
              <a:t>Structure of XML, Elements of XML 1.0, 2.0, DTDs (CO 5)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2525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What</a:t>
            </a:r>
            <a:r>
              <a:rPr sz="3000" spc="-45" dirty="0"/>
              <a:t> </a:t>
            </a:r>
            <a:r>
              <a:rPr sz="3000" dirty="0"/>
              <a:t>is</a:t>
            </a:r>
            <a:r>
              <a:rPr sz="3000" spc="-40" dirty="0"/>
              <a:t> </a:t>
            </a:r>
            <a:r>
              <a:rPr sz="3000" dirty="0"/>
              <a:t>XML?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716" y="943734"/>
            <a:ext cx="8445500" cy="5551805"/>
            <a:chOff x="442716" y="943734"/>
            <a:chExt cx="8445500" cy="5551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16" y="943734"/>
              <a:ext cx="5522986" cy="5551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8" y="1476755"/>
              <a:ext cx="7810500" cy="7452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8" y="2205227"/>
              <a:ext cx="7810500" cy="7452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8" y="2898647"/>
              <a:ext cx="7810500" cy="861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8" y="3662171"/>
              <a:ext cx="7810500" cy="7452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468" y="4392168"/>
              <a:ext cx="7810500" cy="7452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468" y="5120639"/>
              <a:ext cx="7810500" cy="74523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62125" y="1639646"/>
            <a:ext cx="6441440" cy="397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Extensible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Markup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standard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ctr">
              <a:lnSpc>
                <a:spcPts val="2080"/>
              </a:lnSpc>
              <a:tabLst>
                <a:tab pos="444627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W3C	</a:t>
            </a:r>
            <a:r>
              <a:rPr sz="2000" spc="-5" dirty="0">
                <a:latin typeface="Arial"/>
                <a:cs typeface="Arial"/>
              </a:rPr>
              <a:t>(World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Web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Consortium)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Structured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Simplified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SGML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Designed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6573"/>
            <a:ext cx="57054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HTML</a:t>
            </a:r>
            <a:r>
              <a:rPr sz="3000" spc="-60" dirty="0"/>
              <a:t> </a:t>
            </a:r>
            <a:r>
              <a:rPr sz="3000" dirty="0"/>
              <a:t>and</a:t>
            </a:r>
            <a:r>
              <a:rPr sz="3000" spc="-15" dirty="0"/>
              <a:t> </a:t>
            </a:r>
            <a:r>
              <a:rPr sz="3000" dirty="0"/>
              <a:t>XML</a:t>
            </a:r>
            <a:r>
              <a:rPr sz="3000" spc="-70" dirty="0"/>
              <a:t> </a:t>
            </a:r>
            <a:r>
              <a:rPr sz="3000" dirty="0"/>
              <a:t>–</a:t>
            </a:r>
            <a:r>
              <a:rPr sz="3000" spc="-135" dirty="0"/>
              <a:t> </a:t>
            </a:r>
            <a:r>
              <a:rPr sz="3000" dirty="0"/>
              <a:t>A</a:t>
            </a:r>
            <a:r>
              <a:rPr sz="3000" spc="-114" dirty="0"/>
              <a:t> </a:t>
            </a:r>
            <a:r>
              <a:rPr sz="3000" dirty="0"/>
              <a:t>comparison</a:t>
            </a:r>
            <a:endParaRPr sz="3000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11</a:t>
            </a:fld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" y="880668"/>
            <a:ext cx="1479804" cy="379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856" y="866597"/>
            <a:ext cx="6819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2396" y="1194752"/>
            <a:ext cx="3866515" cy="948055"/>
            <a:chOff x="632396" y="1194752"/>
            <a:chExt cx="3866515" cy="948055"/>
          </a:xfrm>
        </p:grpSpPr>
        <p:sp>
          <p:nvSpPr>
            <p:cNvPr id="6" name="object 6"/>
            <p:cNvSpPr/>
            <p:nvPr/>
          </p:nvSpPr>
          <p:spPr>
            <a:xfrm>
              <a:off x="645413" y="1207769"/>
              <a:ext cx="139065" cy="521970"/>
            </a:xfrm>
            <a:custGeom>
              <a:avLst/>
              <a:gdLst/>
              <a:ahLst/>
              <a:cxnLst/>
              <a:rect l="l" t="t" r="r" b="b"/>
              <a:pathLst>
                <a:path w="139065" h="521969">
                  <a:moveTo>
                    <a:pt x="0" y="0"/>
                  </a:moveTo>
                  <a:lnTo>
                    <a:pt x="0" y="521462"/>
                  </a:lnTo>
                  <a:lnTo>
                    <a:pt x="139052" y="52146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15" y="1353311"/>
              <a:ext cx="3724655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" y="1415795"/>
              <a:ext cx="3739896" cy="7010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59" y="1380743"/>
              <a:ext cx="3630167" cy="6949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4859" y="1380743"/>
              <a:ext cx="3630295" cy="695325"/>
            </a:xfrm>
            <a:custGeom>
              <a:avLst/>
              <a:gdLst/>
              <a:ahLst/>
              <a:cxnLst/>
              <a:rect l="l" t="t" r="r" b="b"/>
              <a:pathLst>
                <a:path w="3630295" h="695325">
                  <a:moveTo>
                    <a:pt x="0" y="69468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3560699" y="0"/>
                  </a:lnTo>
                  <a:lnTo>
                    <a:pt x="3587734" y="5461"/>
                  </a:lnTo>
                  <a:lnTo>
                    <a:pt x="3609816" y="20351"/>
                  </a:lnTo>
                  <a:lnTo>
                    <a:pt x="3624706" y="42433"/>
                  </a:lnTo>
                  <a:lnTo>
                    <a:pt x="3630167" y="69468"/>
                  </a:lnTo>
                  <a:lnTo>
                    <a:pt x="3630167" y="625475"/>
                  </a:lnTo>
                  <a:lnTo>
                    <a:pt x="3624706" y="652510"/>
                  </a:lnTo>
                  <a:lnTo>
                    <a:pt x="3609816" y="674592"/>
                  </a:lnTo>
                  <a:lnTo>
                    <a:pt x="3587734" y="689482"/>
                  </a:lnTo>
                  <a:lnTo>
                    <a:pt x="3560699" y="694943"/>
                  </a:lnTo>
                  <a:lnTo>
                    <a:pt x="69494" y="694943"/>
                  </a:lnTo>
                  <a:lnTo>
                    <a:pt x="42444" y="689482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5052" y="1470786"/>
            <a:ext cx="3388995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89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mark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text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 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 be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displayed to 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2396" y="1194752"/>
            <a:ext cx="3819525" cy="1818639"/>
            <a:chOff x="632396" y="1194752"/>
            <a:chExt cx="3819525" cy="1818639"/>
          </a:xfrm>
        </p:grpSpPr>
        <p:sp>
          <p:nvSpPr>
            <p:cNvPr id="13" name="object 13"/>
            <p:cNvSpPr/>
            <p:nvPr/>
          </p:nvSpPr>
          <p:spPr>
            <a:xfrm>
              <a:off x="645413" y="1207769"/>
              <a:ext cx="139065" cy="1390650"/>
            </a:xfrm>
            <a:custGeom>
              <a:avLst/>
              <a:gdLst/>
              <a:ahLst/>
              <a:cxnLst/>
              <a:rect l="l" t="t" r="r" b="b"/>
              <a:pathLst>
                <a:path w="139065" h="1390650">
                  <a:moveTo>
                    <a:pt x="0" y="0"/>
                  </a:moveTo>
                  <a:lnTo>
                    <a:pt x="0" y="1390522"/>
                  </a:lnTo>
                  <a:lnTo>
                    <a:pt x="139052" y="1390522"/>
                  </a:lnTo>
                </a:path>
              </a:pathLst>
            </a:custGeom>
            <a:ln w="25907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615" y="2221991"/>
              <a:ext cx="3713988" cy="7909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59" y="2249423"/>
              <a:ext cx="3619500" cy="6964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4859" y="2249423"/>
              <a:ext cx="3619500" cy="696595"/>
            </a:xfrm>
            <a:custGeom>
              <a:avLst/>
              <a:gdLst/>
              <a:ahLst/>
              <a:cxnLst/>
              <a:rect l="l" t="t" r="r" b="b"/>
              <a:pathLst>
                <a:path w="3619500" h="696594">
                  <a:moveTo>
                    <a:pt x="0" y="69596"/>
                  </a:moveTo>
                  <a:lnTo>
                    <a:pt x="5472" y="42541"/>
                  </a:lnTo>
                  <a:lnTo>
                    <a:pt x="20397" y="20415"/>
                  </a:lnTo>
                  <a:lnTo>
                    <a:pt x="42535" y="5480"/>
                  </a:lnTo>
                  <a:lnTo>
                    <a:pt x="69646" y="0"/>
                  </a:lnTo>
                  <a:lnTo>
                    <a:pt x="3549904" y="0"/>
                  </a:lnTo>
                  <a:lnTo>
                    <a:pt x="3576958" y="5480"/>
                  </a:lnTo>
                  <a:lnTo>
                    <a:pt x="3599084" y="20415"/>
                  </a:lnTo>
                  <a:lnTo>
                    <a:pt x="3614019" y="42541"/>
                  </a:lnTo>
                  <a:lnTo>
                    <a:pt x="3619500" y="69596"/>
                  </a:lnTo>
                  <a:lnTo>
                    <a:pt x="3619500" y="626872"/>
                  </a:lnTo>
                  <a:lnTo>
                    <a:pt x="3614019" y="653926"/>
                  </a:lnTo>
                  <a:lnTo>
                    <a:pt x="3599084" y="676052"/>
                  </a:lnTo>
                  <a:lnTo>
                    <a:pt x="3576958" y="690987"/>
                  </a:lnTo>
                  <a:lnTo>
                    <a:pt x="3549904" y="696467"/>
                  </a:lnTo>
                  <a:lnTo>
                    <a:pt x="69646" y="696467"/>
                  </a:lnTo>
                  <a:lnTo>
                    <a:pt x="42535" y="690987"/>
                  </a:lnTo>
                  <a:lnTo>
                    <a:pt x="20397" y="676052"/>
                  </a:lnTo>
                  <a:lnTo>
                    <a:pt x="5472" y="653926"/>
                  </a:lnTo>
                  <a:lnTo>
                    <a:pt x="0" y="626872"/>
                  </a:lnTo>
                  <a:lnTo>
                    <a:pt x="0" y="69596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01648" y="2444953"/>
            <a:ext cx="298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fixed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predefined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2396" y="1194752"/>
            <a:ext cx="3860800" cy="2687320"/>
            <a:chOff x="632396" y="1194752"/>
            <a:chExt cx="3860800" cy="2687320"/>
          </a:xfrm>
        </p:grpSpPr>
        <p:sp>
          <p:nvSpPr>
            <p:cNvPr id="19" name="object 19"/>
            <p:cNvSpPr/>
            <p:nvPr/>
          </p:nvSpPr>
          <p:spPr>
            <a:xfrm>
              <a:off x="645413" y="1207769"/>
              <a:ext cx="139065" cy="2259965"/>
            </a:xfrm>
            <a:custGeom>
              <a:avLst/>
              <a:gdLst/>
              <a:ahLst/>
              <a:cxnLst/>
              <a:rect l="l" t="t" r="r" b="b"/>
              <a:pathLst>
                <a:path w="139065" h="2259965">
                  <a:moveTo>
                    <a:pt x="0" y="0"/>
                  </a:moveTo>
                  <a:lnTo>
                    <a:pt x="0" y="2259710"/>
                  </a:lnTo>
                  <a:lnTo>
                    <a:pt x="139052" y="2259710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615" y="3092195"/>
              <a:ext cx="3755136" cy="7894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91" y="3154679"/>
              <a:ext cx="3355848" cy="7010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59" y="3119627"/>
              <a:ext cx="3660648" cy="6949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4859" y="3119627"/>
              <a:ext cx="3660775" cy="695325"/>
            </a:xfrm>
            <a:custGeom>
              <a:avLst/>
              <a:gdLst/>
              <a:ahLst/>
              <a:cxnLst/>
              <a:rect l="l" t="t" r="r" b="b"/>
              <a:pathLst>
                <a:path w="3660775" h="695325">
                  <a:moveTo>
                    <a:pt x="0" y="69469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3591179" y="0"/>
                  </a:lnTo>
                  <a:lnTo>
                    <a:pt x="3618214" y="5461"/>
                  </a:lnTo>
                  <a:lnTo>
                    <a:pt x="3640296" y="20351"/>
                  </a:lnTo>
                  <a:lnTo>
                    <a:pt x="3655187" y="42433"/>
                  </a:lnTo>
                  <a:lnTo>
                    <a:pt x="3660648" y="69469"/>
                  </a:lnTo>
                  <a:lnTo>
                    <a:pt x="3660648" y="625475"/>
                  </a:lnTo>
                  <a:lnTo>
                    <a:pt x="3655187" y="652510"/>
                  </a:lnTo>
                  <a:lnTo>
                    <a:pt x="3640296" y="674592"/>
                  </a:lnTo>
                  <a:lnTo>
                    <a:pt x="3618214" y="689483"/>
                  </a:lnTo>
                  <a:lnTo>
                    <a:pt x="3591179" y="694944"/>
                  </a:lnTo>
                  <a:lnTo>
                    <a:pt x="69494" y="694944"/>
                  </a:lnTo>
                  <a:lnTo>
                    <a:pt x="42444" y="689483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0792" y="3208985"/>
            <a:ext cx="3006725" cy="480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89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Describes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appearance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 well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structure 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2396" y="1194752"/>
            <a:ext cx="3850004" cy="3635375"/>
            <a:chOff x="632396" y="1194752"/>
            <a:chExt cx="3850004" cy="3635375"/>
          </a:xfrm>
        </p:grpSpPr>
        <p:sp>
          <p:nvSpPr>
            <p:cNvPr id="26" name="object 26"/>
            <p:cNvSpPr/>
            <p:nvPr/>
          </p:nvSpPr>
          <p:spPr>
            <a:xfrm>
              <a:off x="645413" y="1207769"/>
              <a:ext cx="139065" cy="3129280"/>
            </a:xfrm>
            <a:custGeom>
              <a:avLst/>
              <a:gdLst/>
              <a:ahLst/>
              <a:cxnLst/>
              <a:rect l="l" t="t" r="r" b="b"/>
              <a:pathLst>
                <a:path w="139065" h="3129279">
                  <a:moveTo>
                    <a:pt x="0" y="0"/>
                  </a:moveTo>
                  <a:lnTo>
                    <a:pt x="0" y="3128772"/>
                  </a:lnTo>
                  <a:lnTo>
                    <a:pt x="139052" y="312877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615" y="3960875"/>
              <a:ext cx="3744467" cy="7894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679" y="3918204"/>
              <a:ext cx="3535679" cy="9113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859" y="3988307"/>
              <a:ext cx="3649979" cy="6949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84859" y="3988307"/>
              <a:ext cx="3649979" cy="695325"/>
            </a:xfrm>
            <a:custGeom>
              <a:avLst/>
              <a:gdLst/>
              <a:ahLst/>
              <a:cxnLst/>
              <a:rect l="l" t="t" r="r" b="b"/>
              <a:pathLst>
                <a:path w="3649979" h="695325">
                  <a:moveTo>
                    <a:pt x="0" y="69469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3580511" y="0"/>
                  </a:lnTo>
                  <a:lnTo>
                    <a:pt x="3607546" y="5461"/>
                  </a:lnTo>
                  <a:lnTo>
                    <a:pt x="3629628" y="20351"/>
                  </a:lnTo>
                  <a:lnTo>
                    <a:pt x="3644518" y="42433"/>
                  </a:lnTo>
                  <a:lnTo>
                    <a:pt x="3649979" y="69469"/>
                  </a:lnTo>
                  <a:lnTo>
                    <a:pt x="3649979" y="625475"/>
                  </a:lnTo>
                  <a:lnTo>
                    <a:pt x="3644518" y="652510"/>
                  </a:lnTo>
                  <a:lnTo>
                    <a:pt x="3629628" y="674592"/>
                  </a:lnTo>
                  <a:lnTo>
                    <a:pt x="3607546" y="689483"/>
                  </a:lnTo>
                  <a:lnTo>
                    <a:pt x="3580511" y="694944"/>
                  </a:lnTo>
                  <a:lnTo>
                    <a:pt x="69494" y="694944"/>
                  </a:lnTo>
                  <a:lnTo>
                    <a:pt x="42444" y="689483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14780" y="3973144"/>
            <a:ext cx="3185160" cy="6902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2540" algn="ctr">
              <a:lnSpc>
                <a:spcPct val="86300"/>
              </a:lnSpc>
              <a:spcBef>
                <a:spcPts val="360"/>
              </a:spcBef>
            </a:pP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 humans.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So, most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browsers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correct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ignore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 many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errors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396" y="1194752"/>
            <a:ext cx="3907790" cy="4424680"/>
            <a:chOff x="632396" y="1194752"/>
            <a:chExt cx="3907790" cy="4424680"/>
          </a:xfrm>
        </p:grpSpPr>
        <p:sp>
          <p:nvSpPr>
            <p:cNvPr id="33" name="object 33"/>
            <p:cNvSpPr/>
            <p:nvPr/>
          </p:nvSpPr>
          <p:spPr>
            <a:xfrm>
              <a:off x="645413" y="1207769"/>
              <a:ext cx="139065" cy="3997960"/>
            </a:xfrm>
            <a:custGeom>
              <a:avLst/>
              <a:gdLst/>
              <a:ahLst/>
              <a:cxnLst/>
              <a:rect l="l" t="t" r="r" b="b"/>
              <a:pathLst>
                <a:path w="139065" h="3997960">
                  <a:moveTo>
                    <a:pt x="0" y="0"/>
                  </a:moveTo>
                  <a:lnTo>
                    <a:pt x="0" y="3997832"/>
                  </a:lnTo>
                  <a:lnTo>
                    <a:pt x="139052" y="399783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7615" y="4829555"/>
              <a:ext cx="3785616" cy="7894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239" y="4892039"/>
              <a:ext cx="3762755" cy="70104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4859" y="4856987"/>
              <a:ext cx="3691128" cy="6949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4859" y="4856987"/>
              <a:ext cx="3691254" cy="695325"/>
            </a:xfrm>
            <a:custGeom>
              <a:avLst/>
              <a:gdLst/>
              <a:ahLst/>
              <a:cxnLst/>
              <a:rect l="l" t="t" r="r" b="b"/>
              <a:pathLst>
                <a:path w="3691254" h="695325">
                  <a:moveTo>
                    <a:pt x="0" y="69468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3621659" y="0"/>
                  </a:lnTo>
                  <a:lnTo>
                    <a:pt x="3648694" y="5461"/>
                  </a:lnTo>
                  <a:lnTo>
                    <a:pt x="3670776" y="20351"/>
                  </a:lnTo>
                  <a:lnTo>
                    <a:pt x="3685666" y="42433"/>
                  </a:lnTo>
                  <a:lnTo>
                    <a:pt x="3691128" y="69468"/>
                  </a:lnTo>
                  <a:lnTo>
                    <a:pt x="3691128" y="625475"/>
                  </a:lnTo>
                  <a:lnTo>
                    <a:pt x="3685666" y="652510"/>
                  </a:lnTo>
                  <a:lnTo>
                    <a:pt x="3670776" y="674592"/>
                  </a:lnTo>
                  <a:lnTo>
                    <a:pt x="3648694" y="689482"/>
                  </a:lnTo>
                  <a:lnTo>
                    <a:pt x="3621659" y="694944"/>
                  </a:lnTo>
                  <a:lnTo>
                    <a:pt x="69494" y="694944"/>
                  </a:lnTo>
                  <a:lnTo>
                    <a:pt x="42444" y="689482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23340" y="4948173"/>
            <a:ext cx="3412490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7730" marR="5080" indent="-875665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latin typeface="Arial"/>
                <a:cs typeface="Arial"/>
              </a:rPr>
              <a:t>Designed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display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 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 focus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how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looks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2396" y="1194752"/>
            <a:ext cx="3940175" cy="5374005"/>
            <a:chOff x="632396" y="1194752"/>
            <a:chExt cx="3940175" cy="5374005"/>
          </a:xfrm>
        </p:grpSpPr>
        <p:sp>
          <p:nvSpPr>
            <p:cNvPr id="40" name="object 40"/>
            <p:cNvSpPr/>
            <p:nvPr/>
          </p:nvSpPr>
          <p:spPr>
            <a:xfrm>
              <a:off x="645413" y="1207769"/>
              <a:ext cx="139065" cy="4867275"/>
            </a:xfrm>
            <a:custGeom>
              <a:avLst/>
              <a:gdLst/>
              <a:ahLst/>
              <a:cxnLst/>
              <a:rect l="l" t="t" r="r" b="b"/>
              <a:pathLst>
                <a:path w="139065" h="4867275">
                  <a:moveTo>
                    <a:pt x="0" y="0"/>
                  </a:moveTo>
                  <a:lnTo>
                    <a:pt x="0" y="4866982"/>
                  </a:lnTo>
                  <a:lnTo>
                    <a:pt x="139052" y="486698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615" y="5698236"/>
              <a:ext cx="3726179" cy="7909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275" y="5657087"/>
              <a:ext cx="3887724" cy="9113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4859" y="5725668"/>
              <a:ext cx="3631691" cy="69646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84859" y="5725668"/>
              <a:ext cx="3632200" cy="696595"/>
            </a:xfrm>
            <a:custGeom>
              <a:avLst/>
              <a:gdLst/>
              <a:ahLst/>
              <a:cxnLst/>
              <a:rect l="l" t="t" r="r" b="b"/>
              <a:pathLst>
                <a:path w="3632200" h="696595">
                  <a:moveTo>
                    <a:pt x="0" y="69646"/>
                  </a:moveTo>
                  <a:lnTo>
                    <a:pt x="5472" y="42535"/>
                  </a:lnTo>
                  <a:lnTo>
                    <a:pt x="20397" y="20397"/>
                  </a:lnTo>
                  <a:lnTo>
                    <a:pt x="42535" y="5472"/>
                  </a:lnTo>
                  <a:lnTo>
                    <a:pt x="69646" y="0"/>
                  </a:lnTo>
                  <a:lnTo>
                    <a:pt x="3562095" y="0"/>
                  </a:lnTo>
                  <a:lnTo>
                    <a:pt x="3589150" y="5472"/>
                  </a:lnTo>
                  <a:lnTo>
                    <a:pt x="3611276" y="20397"/>
                  </a:lnTo>
                  <a:lnTo>
                    <a:pt x="3626211" y="42535"/>
                  </a:lnTo>
                  <a:lnTo>
                    <a:pt x="3631691" y="69646"/>
                  </a:lnTo>
                  <a:lnTo>
                    <a:pt x="3631691" y="626821"/>
                  </a:lnTo>
                  <a:lnTo>
                    <a:pt x="3626211" y="653932"/>
                  </a:lnTo>
                  <a:lnTo>
                    <a:pt x="3611276" y="676070"/>
                  </a:lnTo>
                  <a:lnTo>
                    <a:pt x="3589150" y="690995"/>
                  </a:lnTo>
                  <a:lnTo>
                    <a:pt x="3562095" y="696467"/>
                  </a:lnTo>
                  <a:lnTo>
                    <a:pt x="69646" y="696467"/>
                  </a:lnTo>
                  <a:lnTo>
                    <a:pt x="42535" y="690995"/>
                  </a:lnTo>
                  <a:lnTo>
                    <a:pt x="20397" y="676070"/>
                  </a:lnTo>
                  <a:lnTo>
                    <a:pt x="5472" y="653932"/>
                  </a:lnTo>
                  <a:lnTo>
                    <a:pt x="0" y="626821"/>
                  </a:lnTo>
                  <a:lnTo>
                    <a:pt x="0" y="69646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30376" y="5712358"/>
            <a:ext cx="3536950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789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HTML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describes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both structure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(e.g.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55"/>
              </a:lnSpc>
            </a:pPr>
            <a:r>
              <a:rPr sz="1600" spc="-5" dirty="0">
                <a:latin typeface="Arial"/>
                <a:cs typeface="Arial"/>
              </a:rPr>
              <a:t>&lt;p&gt;,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&lt;h2&gt;)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 appearance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(e.g. &lt;br&gt;,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&lt;font&gt;,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&lt;i&gt;)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01896" y="880668"/>
            <a:ext cx="4231005" cy="1262380"/>
            <a:chOff x="4501896" y="880668"/>
            <a:chExt cx="4231005" cy="1262380"/>
          </a:xfrm>
        </p:grpSpPr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01896" y="880668"/>
              <a:ext cx="1478279" cy="3799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85538" y="1207770"/>
              <a:ext cx="139065" cy="521970"/>
            </a:xfrm>
            <a:custGeom>
              <a:avLst/>
              <a:gdLst/>
              <a:ahLst/>
              <a:cxnLst/>
              <a:rect l="l" t="t" r="r" b="b"/>
              <a:pathLst>
                <a:path w="139064" h="521969">
                  <a:moveTo>
                    <a:pt x="0" y="0"/>
                  </a:moveTo>
                  <a:lnTo>
                    <a:pt x="0" y="521462"/>
                  </a:lnTo>
                  <a:lnTo>
                    <a:pt x="139064" y="52146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76216" y="1353312"/>
              <a:ext cx="3956303" cy="7894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78324" y="1269492"/>
              <a:ext cx="3806952" cy="70103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23460" y="1380744"/>
              <a:ext cx="3861816" cy="69494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823460" y="1380744"/>
              <a:ext cx="3862070" cy="695325"/>
            </a:xfrm>
            <a:custGeom>
              <a:avLst/>
              <a:gdLst/>
              <a:ahLst/>
              <a:cxnLst/>
              <a:rect l="l" t="t" r="r" b="b"/>
              <a:pathLst>
                <a:path w="3862070" h="695325">
                  <a:moveTo>
                    <a:pt x="0" y="69468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3792346" y="0"/>
                  </a:lnTo>
                  <a:lnTo>
                    <a:pt x="3819382" y="5461"/>
                  </a:lnTo>
                  <a:lnTo>
                    <a:pt x="3841464" y="20351"/>
                  </a:lnTo>
                  <a:lnTo>
                    <a:pt x="3856354" y="42433"/>
                  </a:lnTo>
                  <a:lnTo>
                    <a:pt x="3861816" y="69468"/>
                  </a:lnTo>
                  <a:lnTo>
                    <a:pt x="3861816" y="625475"/>
                  </a:lnTo>
                  <a:lnTo>
                    <a:pt x="3856355" y="652510"/>
                  </a:lnTo>
                  <a:lnTo>
                    <a:pt x="3841464" y="674592"/>
                  </a:lnTo>
                  <a:lnTo>
                    <a:pt x="3819382" y="689482"/>
                  </a:lnTo>
                  <a:lnTo>
                    <a:pt x="3792346" y="694943"/>
                  </a:lnTo>
                  <a:lnTo>
                    <a:pt x="69468" y="694943"/>
                  </a:lnTo>
                  <a:lnTo>
                    <a:pt x="42433" y="689482"/>
                  </a:lnTo>
                  <a:lnTo>
                    <a:pt x="20351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672838" y="866597"/>
            <a:ext cx="381063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endParaRPr sz="1900">
              <a:latin typeface="Arial"/>
              <a:cs typeface="Arial"/>
            </a:endParaRPr>
          </a:p>
          <a:p>
            <a:pPr marL="409575" marR="5080" indent="-397510">
              <a:lnSpc>
                <a:spcPts val="1660"/>
              </a:lnSpc>
              <a:spcBef>
                <a:spcPts val="1600"/>
              </a:spcBef>
              <a:tabLst>
                <a:tab pos="204470" algn="l"/>
                <a:tab pos="365125" algn="l"/>
              </a:tabLst>
            </a:pPr>
            <a:r>
              <a:rPr sz="1600" u="heavy" spc="-5" dirty="0">
                <a:uFill>
                  <a:solidFill>
                    <a:srgbClr val="F37441"/>
                  </a:solidFill>
                </a:uFill>
                <a:latin typeface="Arial"/>
                <a:cs typeface="Arial"/>
              </a:rPr>
              <a:t> 	</a:t>
            </a:r>
            <a:r>
              <a:rPr sz="1600" spc="-5" dirty="0">
                <a:latin typeface="Arial"/>
                <a:cs typeface="Arial"/>
              </a:rPr>
              <a:t>	Used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mark up data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 that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can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 </a:t>
            </a:r>
            <a:r>
              <a:rPr sz="1600" spc="-4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processed by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applications/computers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672520" y="1194752"/>
            <a:ext cx="4101465" cy="1818639"/>
            <a:chOff x="4672520" y="1194752"/>
            <a:chExt cx="4101465" cy="1818639"/>
          </a:xfrm>
        </p:grpSpPr>
        <p:sp>
          <p:nvSpPr>
            <p:cNvPr id="55" name="object 55"/>
            <p:cNvSpPr/>
            <p:nvPr/>
          </p:nvSpPr>
          <p:spPr>
            <a:xfrm>
              <a:off x="4685538" y="1207769"/>
              <a:ext cx="139065" cy="1390650"/>
            </a:xfrm>
            <a:custGeom>
              <a:avLst/>
              <a:gdLst/>
              <a:ahLst/>
              <a:cxnLst/>
              <a:rect l="l" t="t" r="r" b="b"/>
              <a:pathLst>
                <a:path w="139064" h="1390650">
                  <a:moveTo>
                    <a:pt x="0" y="0"/>
                  </a:moveTo>
                  <a:lnTo>
                    <a:pt x="0" y="1390522"/>
                  </a:lnTo>
                  <a:lnTo>
                    <a:pt x="139064" y="1390522"/>
                  </a:lnTo>
                </a:path>
              </a:pathLst>
            </a:custGeom>
            <a:ln w="25907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76216" y="2221991"/>
              <a:ext cx="3997451" cy="79095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23460" y="2249423"/>
              <a:ext cx="3902964" cy="69646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823460" y="2249423"/>
              <a:ext cx="3903345" cy="696595"/>
            </a:xfrm>
            <a:custGeom>
              <a:avLst/>
              <a:gdLst/>
              <a:ahLst/>
              <a:cxnLst/>
              <a:rect l="l" t="t" r="r" b="b"/>
              <a:pathLst>
                <a:path w="3903345" h="696594">
                  <a:moveTo>
                    <a:pt x="0" y="69596"/>
                  </a:moveTo>
                  <a:lnTo>
                    <a:pt x="5480" y="42541"/>
                  </a:lnTo>
                  <a:lnTo>
                    <a:pt x="20415" y="20415"/>
                  </a:lnTo>
                  <a:lnTo>
                    <a:pt x="42541" y="5480"/>
                  </a:lnTo>
                  <a:lnTo>
                    <a:pt x="69595" y="0"/>
                  </a:lnTo>
                  <a:lnTo>
                    <a:pt x="3833367" y="0"/>
                  </a:lnTo>
                  <a:lnTo>
                    <a:pt x="3860422" y="5480"/>
                  </a:lnTo>
                  <a:lnTo>
                    <a:pt x="3882548" y="20415"/>
                  </a:lnTo>
                  <a:lnTo>
                    <a:pt x="3897483" y="42541"/>
                  </a:lnTo>
                  <a:lnTo>
                    <a:pt x="3902964" y="69596"/>
                  </a:lnTo>
                  <a:lnTo>
                    <a:pt x="3902964" y="626872"/>
                  </a:lnTo>
                  <a:lnTo>
                    <a:pt x="3897483" y="653926"/>
                  </a:lnTo>
                  <a:lnTo>
                    <a:pt x="3882548" y="676052"/>
                  </a:lnTo>
                  <a:lnTo>
                    <a:pt x="3860422" y="690987"/>
                  </a:lnTo>
                  <a:lnTo>
                    <a:pt x="3833367" y="696467"/>
                  </a:lnTo>
                  <a:lnTo>
                    <a:pt x="69595" y="696467"/>
                  </a:lnTo>
                  <a:lnTo>
                    <a:pt x="42541" y="690987"/>
                  </a:lnTo>
                  <a:lnTo>
                    <a:pt x="20415" y="676052"/>
                  </a:lnTo>
                  <a:lnTo>
                    <a:pt x="5480" y="653926"/>
                  </a:lnTo>
                  <a:lnTo>
                    <a:pt x="0" y="626872"/>
                  </a:lnTo>
                  <a:lnTo>
                    <a:pt x="0" y="69596"/>
                  </a:lnTo>
                  <a:close/>
                </a:path>
              </a:pathLst>
            </a:custGeom>
            <a:ln w="9143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083555" y="2444953"/>
            <a:ext cx="3383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/>
                <a:cs typeface="Arial"/>
              </a:rPr>
              <a:t>You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 create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own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tags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XML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672520" y="1194752"/>
            <a:ext cx="4067810" cy="2687320"/>
            <a:chOff x="4672520" y="1194752"/>
            <a:chExt cx="4067810" cy="2687320"/>
          </a:xfrm>
        </p:grpSpPr>
        <p:sp>
          <p:nvSpPr>
            <p:cNvPr id="61" name="object 61"/>
            <p:cNvSpPr/>
            <p:nvPr/>
          </p:nvSpPr>
          <p:spPr>
            <a:xfrm>
              <a:off x="4685538" y="1207769"/>
              <a:ext cx="139065" cy="2259965"/>
            </a:xfrm>
            <a:custGeom>
              <a:avLst/>
              <a:gdLst/>
              <a:ahLst/>
              <a:cxnLst/>
              <a:rect l="l" t="t" r="r" b="b"/>
              <a:pathLst>
                <a:path w="139064" h="2259965">
                  <a:moveTo>
                    <a:pt x="0" y="0"/>
                  </a:moveTo>
                  <a:lnTo>
                    <a:pt x="0" y="2259710"/>
                  </a:lnTo>
                  <a:lnTo>
                    <a:pt x="139064" y="2259710"/>
                  </a:lnTo>
                </a:path>
              </a:pathLst>
            </a:custGeom>
            <a:ln w="25907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76216" y="3092195"/>
              <a:ext cx="3963924" cy="7894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23460" y="3119627"/>
              <a:ext cx="3869436" cy="69494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823460" y="3119627"/>
              <a:ext cx="3869690" cy="695325"/>
            </a:xfrm>
            <a:custGeom>
              <a:avLst/>
              <a:gdLst/>
              <a:ahLst/>
              <a:cxnLst/>
              <a:rect l="l" t="t" r="r" b="b"/>
              <a:pathLst>
                <a:path w="3869690" h="695325">
                  <a:moveTo>
                    <a:pt x="0" y="69469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3799966" y="0"/>
                  </a:lnTo>
                  <a:lnTo>
                    <a:pt x="3827002" y="5461"/>
                  </a:lnTo>
                  <a:lnTo>
                    <a:pt x="3849084" y="20351"/>
                  </a:lnTo>
                  <a:lnTo>
                    <a:pt x="3863974" y="42433"/>
                  </a:lnTo>
                  <a:lnTo>
                    <a:pt x="3869436" y="69469"/>
                  </a:lnTo>
                  <a:lnTo>
                    <a:pt x="3869436" y="625475"/>
                  </a:lnTo>
                  <a:lnTo>
                    <a:pt x="3863974" y="652510"/>
                  </a:lnTo>
                  <a:lnTo>
                    <a:pt x="3849084" y="674592"/>
                  </a:lnTo>
                  <a:lnTo>
                    <a:pt x="3827002" y="689483"/>
                  </a:lnTo>
                  <a:lnTo>
                    <a:pt x="3799966" y="694944"/>
                  </a:lnTo>
                  <a:lnTo>
                    <a:pt x="69468" y="694944"/>
                  </a:lnTo>
                  <a:lnTo>
                    <a:pt x="42433" y="689483"/>
                  </a:lnTo>
                  <a:lnTo>
                    <a:pt x="20351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63514" y="3314827"/>
            <a:ext cx="1988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Describes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672520" y="1194752"/>
            <a:ext cx="4072254" cy="3556000"/>
            <a:chOff x="4672520" y="1194752"/>
            <a:chExt cx="4072254" cy="3556000"/>
          </a:xfrm>
        </p:grpSpPr>
        <p:sp>
          <p:nvSpPr>
            <p:cNvPr id="67" name="object 67"/>
            <p:cNvSpPr/>
            <p:nvPr/>
          </p:nvSpPr>
          <p:spPr>
            <a:xfrm>
              <a:off x="4685538" y="1207769"/>
              <a:ext cx="139065" cy="3129280"/>
            </a:xfrm>
            <a:custGeom>
              <a:avLst/>
              <a:gdLst/>
              <a:ahLst/>
              <a:cxnLst/>
              <a:rect l="l" t="t" r="r" b="b"/>
              <a:pathLst>
                <a:path w="139064" h="3129279">
                  <a:moveTo>
                    <a:pt x="0" y="0"/>
                  </a:moveTo>
                  <a:lnTo>
                    <a:pt x="0" y="3128772"/>
                  </a:lnTo>
                  <a:lnTo>
                    <a:pt x="139064" y="312877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76216" y="3960875"/>
              <a:ext cx="3963924" cy="78943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24984" y="4023360"/>
              <a:ext cx="3919727" cy="70103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23460" y="3988307"/>
              <a:ext cx="3869436" cy="69494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823460" y="3988307"/>
              <a:ext cx="3869690" cy="695325"/>
            </a:xfrm>
            <a:custGeom>
              <a:avLst/>
              <a:gdLst/>
              <a:ahLst/>
              <a:cxnLst/>
              <a:rect l="l" t="t" r="r" b="b"/>
              <a:pathLst>
                <a:path w="3869690" h="695325">
                  <a:moveTo>
                    <a:pt x="0" y="69469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3799966" y="0"/>
                  </a:lnTo>
                  <a:lnTo>
                    <a:pt x="3827002" y="5461"/>
                  </a:lnTo>
                  <a:lnTo>
                    <a:pt x="3849084" y="20351"/>
                  </a:lnTo>
                  <a:lnTo>
                    <a:pt x="3863974" y="42433"/>
                  </a:lnTo>
                  <a:lnTo>
                    <a:pt x="3869436" y="69469"/>
                  </a:lnTo>
                  <a:lnTo>
                    <a:pt x="3869436" y="625475"/>
                  </a:lnTo>
                  <a:lnTo>
                    <a:pt x="3863974" y="652510"/>
                  </a:lnTo>
                  <a:lnTo>
                    <a:pt x="3849084" y="674592"/>
                  </a:lnTo>
                  <a:lnTo>
                    <a:pt x="3827002" y="689483"/>
                  </a:lnTo>
                  <a:lnTo>
                    <a:pt x="3799966" y="694944"/>
                  </a:lnTo>
                  <a:lnTo>
                    <a:pt x="69468" y="694944"/>
                  </a:lnTo>
                  <a:lnTo>
                    <a:pt x="42433" y="689483"/>
                  </a:lnTo>
                  <a:lnTo>
                    <a:pt x="20351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672838" y="4078985"/>
            <a:ext cx="387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" algn="l"/>
              </a:tabLst>
            </a:pPr>
            <a:r>
              <a:rPr sz="1600" u="heavy" spc="-5" dirty="0">
                <a:uFill>
                  <a:solidFill>
                    <a:srgbClr val="F37441"/>
                  </a:solidFill>
                </a:uFill>
                <a:latin typeface="Arial"/>
                <a:cs typeface="Arial"/>
              </a:rPr>
              <a:t> 	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computers.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rules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66664" y="4289297"/>
            <a:ext cx="2383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and errors are not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allowed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672584" y="1194816"/>
            <a:ext cx="4067810" cy="4424680"/>
            <a:chOff x="4672584" y="1194816"/>
            <a:chExt cx="4067810" cy="4424680"/>
          </a:xfrm>
        </p:grpSpPr>
        <p:sp>
          <p:nvSpPr>
            <p:cNvPr id="75" name="object 75"/>
            <p:cNvSpPr/>
            <p:nvPr/>
          </p:nvSpPr>
          <p:spPr>
            <a:xfrm>
              <a:off x="4685538" y="1207770"/>
              <a:ext cx="139065" cy="3997960"/>
            </a:xfrm>
            <a:custGeom>
              <a:avLst/>
              <a:gdLst/>
              <a:ahLst/>
              <a:cxnLst/>
              <a:rect l="l" t="t" r="r" b="b"/>
              <a:pathLst>
                <a:path w="139064" h="3997960">
                  <a:moveTo>
                    <a:pt x="0" y="0"/>
                  </a:moveTo>
                  <a:lnTo>
                    <a:pt x="0" y="3997832"/>
                  </a:lnTo>
                  <a:lnTo>
                    <a:pt x="139064" y="3997832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76216" y="4829556"/>
              <a:ext cx="3963924" cy="78943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35652" y="4892039"/>
              <a:ext cx="3898392" cy="7010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23460" y="4856987"/>
              <a:ext cx="3869436" cy="69494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823460" y="4856987"/>
              <a:ext cx="3869690" cy="695325"/>
            </a:xfrm>
            <a:custGeom>
              <a:avLst/>
              <a:gdLst/>
              <a:ahLst/>
              <a:cxnLst/>
              <a:rect l="l" t="t" r="r" b="b"/>
              <a:pathLst>
                <a:path w="3869690" h="695325">
                  <a:moveTo>
                    <a:pt x="0" y="69468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3799966" y="0"/>
                  </a:lnTo>
                  <a:lnTo>
                    <a:pt x="3827002" y="5461"/>
                  </a:lnTo>
                  <a:lnTo>
                    <a:pt x="3849084" y="20351"/>
                  </a:lnTo>
                  <a:lnTo>
                    <a:pt x="3863974" y="42433"/>
                  </a:lnTo>
                  <a:lnTo>
                    <a:pt x="3869436" y="69468"/>
                  </a:lnTo>
                  <a:lnTo>
                    <a:pt x="3869436" y="625475"/>
                  </a:lnTo>
                  <a:lnTo>
                    <a:pt x="3863974" y="652510"/>
                  </a:lnTo>
                  <a:lnTo>
                    <a:pt x="3849084" y="674592"/>
                  </a:lnTo>
                  <a:lnTo>
                    <a:pt x="3827002" y="689482"/>
                  </a:lnTo>
                  <a:lnTo>
                    <a:pt x="3799966" y="694944"/>
                  </a:lnTo>
                  <a:lnTo>
                    <a:pt x="69468" y="694944"/>
                  </a:lnTo>
                  <a:lnTo>
                    <a:pt x="42433" y="689482"/>
                  </a:lnTo>
                  <a:lnTo>
                    <a:pt x="20351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2838" y="4948173"/>
            <a:ext cx="3858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" algn="l"/>
              </a:tabLst>
            </a:pPr>
            <a:r>
              <a:rPr sz="1600" u="heavy" spc="-5" dirty="0">
                <a:uFill>
                  <a:solidFill>
                    <a:srgbClr val="F37441"/>
                  </a:solidFill>
                </a:uFill>
                <a:latin typeface="Arial"/>
                <a:cs typeface="Arial"/>
              </a:rPr>
              <a:t> 	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Designed 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describe data 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 focus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62217" y="5158485"/>
            <a:ext cx="1392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what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6573"/>
            <a:ext cx="2311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Uses</a:t>
            </a:r>
            <a:r>
              <a:rPr sz="3000" spc="-65" dirty="0"/>
              <a:t> </a:t>
            </a:r>
            <a:r>
              <a:rPr sz="3000" dirty="0"/>
              <a:t>of</a:t>
            </a:r>
            <a:r>
              <a:rPr sz="3000" spc="-40" dirty="0"/>
              <a:t> </a:t>
            </a:r>
            <a:r>
              <a:rPr sz="3000" dirty="0"/>
              <a:t>XML</a:t>
            </a:r>
            <a:endParaRPr sz="30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32752" y="918908"/>
            <a:ext cx="3560445" cy="759460"/>
            <a:chOff x="432752" y="918908"/>
            <a:chExt cx="3560445" cy="759460"/>
          </a:xfrm>
        </p:grpSpPr>
        <p:sp>
          <p:nvSpPr>
            <p:cNvPr id="4" name="object 4"/>
            <p:cNvSpPr/>
            <p:nvPr/>
          </p:nvSpPr>
          <p:spPr>
            <a:xfrm>
              <a:off x="445770" y="931926"/>
              <a:ext cx="3534410" cy="733425"/>
            </a:xfrm>
            <a:custGeom>
              <a:avLst/>
              <a:gdLst/>
              <a:ahLst/>
              <a:cxnLst/>
              <a:rect l="l" t="t" r="r" b="b"/>
              <a:pathLst>
                <a:path w="3534410" h="733425">
                  <a:moveTo>
                    <a:pt x="3460877" y="0"/>
                  </a:moveTo>
                  <a:lnTo>
                    <a:pt x="73304" y="0"/>
                  </a:lnTo>
                  <a:lnTo>
                    <a:pt x="44769" y="5752"/>
                  </a:lnTo>
                  <a:lnTo>
                    <a:pt x="21469" y="21447"/>
                  </a:lnTo>
                  <a:lnTo>
                    <a:pt x="5760" y="44737"/>
                  </a:lnTo>
                  <a:lnTo>
                    <a:pt x="0" y="73278"/>
                  </a:lnTo>
                  <a:lnTo>
                    <a:pt x="0" y="659764"/>
                  </a:lnTo>
                  <a:lnTo>
                    <a:pt x="5760" y="688306"/>
                  </a:lnTo>
                  <a:lnTo>
                    <a:pt x="21469" y="711596"/>
                  </a:lnTo>
                  <a:lnTo>
                    <a:pt x="44769" y="727291"/>
                  </a:lnTo>
                  <a:lnTo>
                    <a:pt x="73304" y="733044"/>
                  </a:lnTo>
                  <a:lnTo>
                    <a:pt x="3460877" y="733044"/>
                  </a:lnTo>
                  <a:lnTo>
                    <a:pt x="3489418" y="727291"/>
                  </a:lnTo>
                  <a:lnTo>
                    <a:pt x="3512708" y="711596"/>
                  </a:lnTo>
                  <a:lnTo>
                    <a:pt x="3528403" y="688306"/>
                  </a:lnTo>
                  <a:lnTo>
                    <a:pt x="3534155" y="659764"/>
                  </a:lnTo>
                  <a:lnTo>
                    <a:pt x="3534155" y="73278"/>
                  </a:lnTo>
                  <a:lnTo>
                    <a:pt x="3528403" y="44737"/>
                  </a:lnTo>
                  <a:lnTo>
                    <a:pt x="3512708" y="21447"/>
                  </a:lnTo>
                  <a:lnTo>
                    <a:pt x="3489418" y="5752"/>
                  </a:lnTo>
                  <a:lnTo>
                    <a:pt x="346087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770" y="931926"/>
              <a:ext cx="3534410" cy="733425"/>
            </a:xfrm>
            <a:custGeom>
              <a:avLst/>
              <a:gdLst/>
              <a:ahLst/>
              <a:cxnLst/>
              <a:rect l="l" t="t" r="r" b="b"/>
              <a:pathLst>
                <a:path w="3534410" h="733425">
                  <a:moveTo>
                    <a:pt x="0" y="73278"/>
                  </a:moveTo>
                  <a:lnTo>
                    <a:pt x="5760" y="44737"/>
                  </a:lnTo>
                  <a:lnTo>
                    <a:pt x="21469" y="21447"/>
                  </a:lnTo>
                  <a:lnTo>
                    <a:pt x="44769" y="5752"/>
                  </a:lnTo>
                  <a:lnTo>
                    <a:pt x="73304" y="0"/>
                  </a:lnTo>
                  <a:lnTo>
                    <a:pt x="3460877" y="0"/>
                  </a:lnTo>
                  <a:lnTo>
                    <a:pt x="3489418" y="5752"/>
                  </a:lnTo>
                  <a:lnTo>
                    <a:pt x="3512708" y="21447"/>
                  </a:lnTo>
                  <a:lnTo>
                    <a:pt x="3528403" y="44737"/>
                  </a:lnTo>
                  <a:lnTo>
                    <a:pt x="3534155" y="73278"/>
                  </a:lnTo>
                  <a:lnTo>
                    <a:pt x="3534155" y="659764"/>
                  </a:lnTo>
                  <a:lnTo>
                    <a:pt x="3528403" y="688306"/>
                  </a:lnTo>
                  <a:lnTo>
                    <a:pt x="3512708" y="711596"/>
                  </a:lnTo>
                  <a:lnTo>
                    <a:pt x="3489418" y="727291"/>
                  </a:lnTo>
                  <a:lnTo>
                    <a:pt x="3460877" y="733044"/>
                  </a:lnTo>
                  <a:lnTo>
                    <a:pt x="73304" y="733044"/>
                  </a:lnTo>
                  <a:lnTo>
                    <a:pt x="44769" y="727291"/>
                  </a:lnTo>
                  <a:lnTo>
                    <a:pt x="21469" y="711596"/>
                  </a:lnTo>
                  <a:lnTo>
                    <a:pt x="5760" y="688306"/>
                  </a:lnTo>
                  <a:lnTo>
                    <a:pt x="0" y="659764"/>
                  </a:lnTo>
                  <a:lnTo>
                    <a:pt x="0" y="7327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4870" y="930909"/>
            <a:ext cx="3094355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54430" marR="5080" indent="-1142365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3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6320" y="1651952"/>
            <a:ext cx="3784600" cy="1454150"/>
            <a:chOff x="786320" y="1651952"/>
            <a:chExt cx="3784600" cy="1454150"/>
          </a:xfrm>
        </p:grpSpPr>
        <p:sp>
          <p:nvSpPr>
            <p:cNvPr id="8" name="object 8"/>
            <p:cNvSpPr/>
            <p:nvPr/>
          </p:nvSpPr>
          <p:spPr>
            <a:xfrm>
              <a:off x="799338" y="1664969"/>
              <a:ext cx="353695" cy="864869"/>
            </a:xfrm>
            <a:custGeom>
              <a:avLst/>
              <a:gdLst/>
              <a:ahLst/>
              <a:cxnLst/>
              <a:rect l="l" t="t" r="r" b="b"/>
              <a:pathLst>
                <a:path w="353694" h="864869">
                  <a:moveTo>
                    <a:pt x="0" y="0"/>
                  </a:moveTo>
                  <a:lnTo>
                    <a:pt x="0" y="864869"/>
                  </a:lnTo>
                  <a:lnTo>
                    <a:pt x="353529" y="864869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2906" y="1965197"/>
              <a:ext cx="3404870" cy="1127760"/>
            </a:xfrm>
            <a:custGeom>
              <a:avLst/>
              <a:gdLst/>
              <a:ahLst/>
              <a:cxnLst/>
              <a:rect l="l" t="t" r="r" b="b"/>
              <a:pathLst>
                <a:path w="3404870" h="1127760">
                  <a:moveTo>
                    <a:pt x="3291840" y="0"/>
                  </a:moveTo>
                  <a:lnTo>
                    <a:pt x="112775" y="0"/>
                  </a:lnTo>
                  <a:lnTo>
                    <a:pt x="68880" y="8870"/>
                  </a:lnTo>
                  <a:lnTo>
                    <a:pt x="33032" y="33051"/>
                  </a:lnTo>
                  <a:lnTo>
                    <a:pt x="8863" y="68901"/>
                  </a:lnTo>
                  <a:lnTo>
                    <a:pt x="0" y="112775"/>
                  </a:lnTo>
                  <a:lnTo>
                    <a:pt x="0" y="1014984"/>
                  </a:lnTo>
                  <a:lnTo>
                    <a:pt x="8863" y="1058858"/>
                  </a:lnTo>
                  <a:lnTo>
                    <a:pt x="33032" y="1094708"/>
                  </a:lnTo>
                  <a:lnTo>
                    <a:pt x="68880" y="1118889"/>
                  </a:lnTo>
                  <a:lnTo>
                    <a:pt x="112775" y="1127760"/>
                  </a:lnTo>
                  <a:lnTo>
                    <a:pt x="3291840" y="1127760"/>
                  </a:lnTo>
                  <a:lnTo>
                    <a:pt x="3335714" y="1118889"/>
                  </a:lnTo>
                  <a:lnTo>
                    <a:pt x="3371564" y="1094708"/>
                  </a:lnTo>
                  <a:lnTo>
                    <a:pt x="3395745" y="1058858"/>
                  </a:lnTo>
                  <a:lnTo>
                    <a:pt x="3404616" y="1014984"/>
                  </a:lnTo>
                  <a:lnTo>
                    <a:pt x="3404616" y="112775"/>
                  </a:lnTo>
                  <a:lnTo>
                    <a:pt x="3395745" y="68901"/>
                  </a:lnTo>
                  <a:lnTo>
                    <a:pt x="3371564" y="33051"/>
                  </a:lnTo>
                  <a:lnTo>
                    <a:pt x="3335714" y="8870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2906" y="1965197"/>
              <a:ext cx="3404870" cy="1127760"/>
            </a:xfrm>
            <a:custGeom>
              <a:avLst/>
              <a:gdLst/>
              <a:ahLst/>
              <a:cxnLst/>
              <a:rect l="l" t="t" r="r" b="b"/>
              <a:pathLst>
                <a:path w="3404870" h="1127760">
                  <a:moveTo>
                    <a:pt x="0" y="112775"/>
                  </a:moveTo>
                  <a:lnTo>
                    <a:pt x="8863" y="68901"/>
                  </a:lnTo>
                  <a:lnTo>
                    <a:pt x="33032" y="33051"/>
                  </a:lnTo>
                  <a:lnTo>
                    <a:pt x="68880" y="8870"/>
                  </a:lnTo>
                  <a:lnTo>
                    <a:pt x="112775" y="0"/>
                  </a:lnTo>
                  <a:lnTo>
                    <a:pt x="3291840" y="0"/>
                  </a:lnTo>
                  <a:lnTo>
                    <a:pt x="3335714" y="8870"/>
                  </a:lnTo>
                  <a:lnTo>
                    <a:pt x="3371564" y="33051"/>
                  </a:lnTo>
                  <a:lnTo>
                    <a:pt x="3395745" y="68901"/>
                  </a:lnTo>
                  <a:lnTo>
                    <a:pt x="3404616" y="112775"/>
                  </a:lnTo>
                  <a:lnTo>
                    <a:pt x="3404616" y="1014984"/>
                  </a:lnTo>
                  <a:lnTo>
                    <a:pt x="3395745" y="1058858"/>
                  </a:lnTo>
                  <a:lnTo>
                    <a:pt x="3371564" y="1094708"/>
                  </a:lnTo>
                  <a:lnTo>
                    <a:pt x="3335714" y="1118889"/>
                  </a:lnTo>
                  <a:lnTo>
                    <a:pt x="3291840" y="1127760"/>
                  </a:lnTo>
                  <a:lnTo>
                    <a:pt x="112775" y="1127760"/>
                  </a:lnTo>
                  <a:lnTo>
                    <a:pt x="68880" y="1118889"/>
                  </a:lnTo>
                  <a:lnTo>
                    <a:pt x="33032" y="1094708"/>
                  </a:lnTo>
                  <a:lnTo>
                    <a:pt x="8863" y="1058858"/>
                  </a:lnTo>
                  <a:lnTo>
                    <a:pt x="0" y="1014984"/>
                  </a:lnTo>
                  <a:lnTo>
                    <a:pt x="0" y="112775"/>
                  </a:lnTo>
                  <a:close/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9347" y="2208022"/>
            <a:ext cx="2952750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18415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XML, </a:t>
            </a:r>
            <a:r>
              <a:rPr sz="2000" dirty="0">
                <a:latin typeface="Arial"/>
                <a:cs typeface="Arial"/>
              </a:rPr>
              <a:t>your data is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70412" y="918908"/>
            <a:ext cx="3560445" cy="759460"/>
            <a:chOff x="4570412" y="918908"/>
            <a:chExt cx="3560445" cy="759460"/>
          </a:xfrm>
        </p:grpSpPr>
        <p:sp>
          <p:nvSpPr>
            <p:cNvPr id="13" name="object 13"/>
            <p:cNvSpPr/>
            <p:nvPr/>
          </p:nvSpPr>
          <p:spPr>
            <a:xfrm>
              <a:off x="4583429" y="931926"/>
              <a:ext cx="3534410" cy="733425"/>
            </a:xfrm>
            <a:custGeom>
              <a:avLst/>
              <a:gdLst/>
              <a:ahLst/>
              <a:cxnLst/>
              <a:rect l="l" t="t" r="r" b="b"/>
              <a:pathLst>
                <a:path w="3534409" h="733425">
                  <a:moveTo>
                    <a:pt x="3460877" y="0"/>
                  </a:moveTo>
                  <a:lnTo>
                    <a:pt x="73279" y="0"/>
                  </a:lnTo>
                  <a:lnTo>
                    <a:pt x="44737" y="5752"/>
                  </a:lnTo>
                  <a:lnTo>
                    <a:pt x="21447" y="21447"/>
                  </a:lnTo>
                  <a:lnTo>
                    <a:pt x="5752" y="44737"/>
                  </a:lnTo>
                  <a:lnTo>
                    <a:pt x="0" y="73278"/>
                  </a:lnTo>
                  <a:lnTo>
                    <a:pt x="0" y="659764"/>
                  </a:lnTo>
                  <a:lnTo>
                    <a:pt x="5752" y="688306"/>
                  </a:lnTo>
                  <a:lnTo>
                    <a:pt x="21447" y="711596"/>
                  </a:lnTo>
                  <a:lnTo>
                    <a:pt x="44737" y="727291"/>
                  </a:lnTo>
                  <a:lnTo>
                    <a:pt x="73279" y="733044"/>
                  </a:lnTo>
                  <a:lnTo>
                    <a:pt x="3460877" y="733044"/>
                  </a:lnTo>
                  <a:lnTo>
                    <a:pt x="3489418" y="727291"/>
                  </a:lnTo>
                  <a:lnTo>
                    <a:pt x="3512708" y="711596"/>
                  </a:lnTo>
                  <a:lnTo>
                    <a:pt x="3528403" y="688306"/>
                  </a:lnTo>
                  <a:lnTo>
                    <a:pt x="3534155" y="659764"/>
                  </a:lnTo>
                  <a:lnTo>
                    <a:pt x="3534155" y="73278"/>
                  </a:lnTo>
                  <a:lnTo>
                    <a:pt x="3528403" y="44737"/>
                  </a:lnTo>
                  <a:lnTo>
                    <a:pt x="3512708" y="21447"/>
                  </a:lnTo>
                  <a:lnTo>
                    <a:pt x="3489418" y="5752"/>
                  </a:lnTo>
                  <a:lnTo>
                    <a:pt x="3460877" y="0"/>
                  </a:lnTo>
                  <a:close/>
                </a:path>
              </a:pathLst>
            </a:custGeom>
            <a:solidFill>
              <a:srgbClr val="F37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83429" y="931926"/>
              <a:ext cx="3534410" cy="733425"/>
            </a:xfrm>
            <a:custGeom>
              <a:avLst/>
              <a:gdLst/>
              <a:ahLst/>
              <a:cxnLst/>
              <a:rect l="l" t="t" r="r" b="b"/>
              <a:pathLst>
                <a:path w="3534409" h="733425">
                  <a:moveTo>
                    <a:pt x="0" y="73278"/>
                  </a:moveTo>
                  <a:lnTo>
                    <a:pt x="5752" y="44737"/>
                  </a:lnTo>
                  <a:lnTo>
                    <a:pt x="21447" y="21447"/>
                  </a:lnTo>
                  <a:lnTo>
                    <a:pt x="44737" y="5752"/>
                  </a:lnTo>
                  <a:lnTo>
                    <a:pt x="73279" y="0"/>
                  </a:lnTo>
                  <a:lnTo>
                    <a:pt x="3460877" y="0"/>
                  </a:lnTo>
                  <a:lnTo>
                    <a:pt x="3489418" y="5752"/>
                  </a:lnTo>
                  <a:lnTo>
                    <a:pt x="3512708" y="21447"/>
                  </a:lnTo>
                  <a:lnTo>
                    <a:pt x="3528403" y="44737"/>
                  </a:lnTo>
                  <a:lnTo>
                    <a:pt x="3534155" y="73278"/>
                  </a:lnTo>
                  <a:lnTo>
                    <a:pt x="3534155" y="659764"/>
                  </a:lnTo>
                  <a:lnTo>
                    <a:pt x="3528403" y="688306"/>
                  </a:lnTo>
                  <a:lnTo>
                    <a:pt x="3512708" y="711596"/>
                  </a:lnTo>
                  <a:lnTo>
                    <a:pt x="3489418" y="727291"/>
                  </a:lnTo>
                  <a:lnTo>
                    <a:pt x="3460877" y="733044"/>
                  </a:lnTo>
                  <a:lnTo>
                    <a:pt x="73279" y="733044"/>
                  </a:lnTo>
                  <a:lnTo>
                    <a:pt x="44737" y="727291"/>
                  </a:lnTo>
                  <a:lnTo>
                    <a:pt x="21447" y="711596"/>
                  </a:lnTo>
                  <a:lnTo>
                    <a:pt x="5752" y="688306"/>
                  </a:lnTo>
                  <a:lnTo>
                    <a:pt x="0" y="659764"/>
                  </a:lnTo>
                  <a:lnTo>
                    <a:pt x="0" y="7327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35144" y="1082166"/>
            <a:ext cx="30295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exchange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24044" y="1652016"/>
            <a:ext cx="3784600" cy="1454150"/>
            <a:chOff x="4924044" y="1652016"/>
            <a:chExt cx="3784600" cy="1454150"/>
          </a:xfrm>
        </p:grpSpPr>
        <p:sp>
          <p:nvSpPr>
            <p:cNvPr id="17" name="object 17"/>
            <p:cNvSpPr/>
            <p:nvPr/>
          </p:nvSpPr>
          <p:spPr>
            <a:xfrm>
              <a:off x="4936998" y="1664970"/>
              <a:ext cx="353695" cy="864869"/>
            </a:xfrm>
            <a:custGeom>
              <a:avLst/>
              <a:gdLst/>
              <a:ahLst/>
              <a:cxnLst/>
              <a:rect l="l" t="t" r="r" b="b"/>
              <a:pathLst>
                <a:path w="353695" h="864869">
                  <a:moveTo>
                    <a:pt x="0" y="0"/>
                  </a:moveTo>
                  <a:lnTo>
                    <a:pt x="0" y="864869"/>
                  </a:lnTo>
                  <a:lnTo>
                    <a:pt x="353567" y="864869"/>
                  </a:lnTo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0566" y="1965198"/>
              <a:ext cx="3404870" cy="1127760"/>
            </a:xfrm>
            <a:custGeom>
              <a:avLst/>
              <a:gdLst/>
              <a:ahLst/>
              <a:cxnLst/>
              <a:rect l="l" t="t" r="r" b="b"/>
              <a:pathLst>
                <a:path w="3404870" h="1127760">
                  <a:moveTo>
                    <a:pt x="3291840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1014984"/>
                  </a:lnTo>
                  <a:lnTo>
                    <a:pt x="8870" y="1058858"/>
                  </a:lnTo>
                  <a:lnTo>
                    <a:pt x="33051" y="1094708"/>
                  </a:lnTo>
                  <a:lnTo>
                    <a:pt x="68901" y="1118889"/>
                  </a:lnTo>
                  <a:lnTo>
                    <a:pt x="112775" y="1127760"/>
                  </a:lnTo>
                  <a:lnTo>
                    <a:pt x="3291840" y="1127760"/>
                  </a:lnTo>
                  <a:lnTo>
                    <a:pt x="3335714" y="1118889"/>
                  </a:lnTo>
                  <a:lnTo>
                    <a:pt x="3371564" y="1094708"/>
                  </a:lnTo>
                  <a:lnTo>
                    <a:pt x="3395745" y="1058858"/>
                  </a:lnTo>
                  <a:lnTo>
                    <a:pt x="3404616" y="1014984"/>
                  </a:lnTo>
                  <a:lnTo>
                    <a:pt x="3404616" y="112775"/>
                  </a:lnTo>
                  <a:lnTo>
                    <a:pt x="3395745" y="68901"/>
                  </a:lnTo>
                  <a:lnTo>
                    <a:pt x="3371564" y="33051"/>
                  </a:lnTo>
                  <a:lnTo>
                    <a:pt x="3335714" y="8870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0566" y="1965198"/>
              <a:ext cx="3404870" cy="1127760"/>
            </a:xfrm>
            <a:custGeom>
              <a:avLst/>
              <a:gdLst/>
              <a:ahLst/>
              <a:cxnLst/>
              <a:rect l="l" t="t" r="r" b="b"/>
              <a:pathLst>
                <a:path w="3404870" h="112776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3291840" y="0"/>
                  </a:lnTo>
                  <a:lnTo>
                    <a:pt x="3335714" y="8870"/>
                  </a:lnTo>
                  <a:lnTo>
                    <a:pt x="3371564" y="33051"/>
                  </a:lnTo>
                  <a:lnTo>
                    <a:pt x="3395745" y="68901"/>
                  </a:lnTo>
                  <a:lnTo>
                    <a:pt x="3404616" y="112775"/>
                  </a:lnTo>
                  <a:lnTo>
                    <a:pt x="3404616" y="1014984"/>
                  </a:lnTo>
                  <a:lnTo>
                    <a:pt x="3395745" y="1058858"/>
                  </a:lnTo>
                  <a:lnTo>
                    <a:pt x="3371564" y="1094708"/>
                  </a:lnTo>
                  <a:lnTo>
                    <a:pt x="3335714" y="1118889"/>
                  </a:lnTo>
                  <a:lnTo>
                    <a:pt x="3291840" y="1127760"/>
                  </a:lnTo>
                  <a:lnTo>
                    <a:pt x="112775" y="1127760"/>
                  </a:lnTo>
                  <a:lnTo>
                    <a:pt x="68901" y="1118889"/>
                  </a:lnTo>
                  <a:lnTo>
                    <a:pt x="33051" y="1094708"/>
                  </a:lnTo>
                  <a:lnTo>
                    <a:pt x="8870" y="1058858"/>
                  </a:lnTo>
                  <a:lnTo>
                    <a:pt x="0" y="1014984"/>
                  </a:lnTo>
                  <a:lnTo>
                    <a:pt x="0" y="112775"/>
                  </a:lnTo>
                  <a:close/>
                </a:path>
              </a:pathLst>
            </a:custGeom>
            <a:ln w="25908">
              <a:solidFill>
                <a:srgbClr val="F374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94679" y="2076145"/>
            <a:ext cx="2596515" cy="857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34"/>
              </a:spcBef>
            </a:pP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exchanged between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incompatible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2188" y="4177220"/>
            <a:ext cx="3353435" cy="688975"/>
            <a:chOff x="492188" y="4177220"/>
            <a:chExt cx="3353435" cy="688975"/>
          </a:xfrm>
        </p:grpSpPr>
        <p:sp>
          <p:nvSpPr>
            <p:cNvPr id="22" name="object 22"/>
            <p:cNvSpPr/>
            <p:nvPr/>
          </p:nvSpPr>
          <p:spPr>
            <a:xfrm>
              <a:off x="505206" y="4190238"/>
              <a:ext cx="3327400" cy="662940"/>
            </a:xfrm>
            <a:custGeom>
              <a:avLst/>
              <a:gdLst/>
              <a:ahLst/>
              <a:cxnLst/>
              <a:rect l="l" t="t" r="r" b="b"/>
              <a:pathLst>
                <a:path w="3327400" h="662939">
                  <a:moveTo>
                    <a:pt x="3260598" y="0"/>
                  </a:moveTo>
                  <a:lnTo>
                    <a:pt x="66293" y="0"/>
                  </a:lnTo>
                  <a:lnTo>
                    <a:pt x="40488" y="5214"/>
                  </a:lnTo>
                  <a:lnTo>
                    <a:pt x="19416" y="19431"/>
                  </a:lnTo>
                  <a:lnTo>
                    <a:pt x="5209" y="40505"/>
                  </a:lnTo>
                  <a:lnTo>
                    <a:pt x="0" y="66293"/>
                  </a:lnTo>
                  <a:lnTo>
                    <a:pt x="0" y="596645"/>
                  </a:lnTo>
                  <a:lnTo>
                    <a:pt x="5209" y="622434"/>
                  </a:lnTo>
                  <a:lnTo>
                    <a:pt x="19416" y="643508"/>
                  </a:lnTo>
                  <a:lnTo>
                    <a:pt x="40488" y="657725"/>
                  </a:lnTo>
                  <a:lnTo>
                    <a:pt x="66293" y="662939"/>
                  </a:lnTo>
                  <a:lnTo>
                    <a:pt x="3260598" y="662939"/>
                  </a:lnTo>
                  <a:lnTo>
                    <a:pt x="3286386" y="657725"/>
                  </a:lnTo>
                  <a:lnTo>
                    <a:pt x="3307461" y="643509"/>
                  </a:lnTo>
                  <a:lnTo>
                    <a:pt x="3321677" y="622434"/>
                  </a:lnTo>
                  <a:lnTo>
                    <a:pt x="3326892" y="596645"/>
                  </a:lnTo>
                  <a:lnTo>
                    <a:pt x="3326892" y="66293"/>
                  </a:lnTo>
                  <a:lnTo>
                    <a:pt x="3321677" y="40505"/>
                  </a:lnTo>
                  <a:lnTo>
                    <a:pt x="3307460" y="19431"/>
                  </a:lnTo>
                  <a:lnTo>
                    <a:pt x="3286386" y="5214"/>
                  </a:lnTo>
                  <a:lnTo>
                    <a:pt x="326059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206" y="4190238"/>
              <a:ext cx="3327400" cy="662940"/>
            </a:xfrm>
            <a:custGeom>
              <a:avLst/>
              <a:gdLst/>
              <a:ahLst/>
              <a:cxnLst/>
              <a:rect l="l" t="t" r="r" b="b"/>
              <a:pathLst>
                <a:path w="3327400" h="662939">
                  <a:moveTo>
                    <a:pt x="0" y="66293"/>
                  </a:moveTo>
                  <a:lnTo>
                    <a:pt x="5209" y="40505"/>
                  </a:lnTo>
                  <a:lnTo>
                    <a:pt x="19416" y="19431"/>
                  </a:lnTo>
                  <a:lnTo>
                    <a:pt x="40488" y="5214"/>
                  </a:lnTo>
                  <a:lnTo>
                    <a:pt x="66293" y="0"/>
                  </a:lnTo>
                  <a:lnTo>
                    <a:pt x="3260598" y="0"/>
                  </a:lnTo>
                  <a:lnTo>
                    <a:pt x="3286386" y="5214"/>
                  </a:lnTo>
                  <a:lnTo>
                    <a:pt x="3307460" y="19431"/>
                  </a:lnTo>
                  <a:lnTo>
                    <a:pt x="3321677" y="40505"/>
                  </a:lnTo>
                  <a:lnTo>
                    <a:pt x="3326892" y="66293"/>
                  </a:lnTo>
                  <a:lnTo>
                    <a:pt x="3326892" y="596645"/>
                  </a:lnTo>
                  <a:lnTo>
                    <a:pt x="3321677" y="622434"/>
                  </a:lnTo>
                  <a:lnTo>
                    <a:pt x="3307461" y="643509"/>
                  </a:lnTo>
                  <a:lnTo>
                    <a:pt x="3286386" y="657725"/>
                  </a:lnTo>
                  <a:lnTo>
                    <a:pt x="3260598" y="662939"/>
                  </a:lnTo>
                  <a:lnTo>
                    <a:pt x="66293" y="662939"/>
                  </a:lnTo>
                  <a:lnTo>
                    <a:pt x="40488" y="657725"/>
                  </a:lnTo>
                  <a:lnTo>
                    <a:pt x="19416" y="643508"/>
                  </a:lnTo>
                  <a:lnTo>
                    <a:pt x="5209" y="622434"/>
                  </a:lnTo>
                  <a:lnTo>
                    <a:pt x="0" y="596645"/>
                  </a:lnTo>
                  <a:lnTo>
                    <a:pt x="0" y="662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3183" y="4324350"/>
            <a:ext cx="31680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share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4420" y="4840160"/>
            <a:ext cx="3848735" cy="1209040"/>
            <a:chOff x="824420" y="4840160"/>
            <a:chExt cx="3848735" cy="1209040"/>
          </a:xfrm>
        </p:grpSpPr>
        <p:sp>
          <p:nvSpPr>
            <p:cNvPr id="26" name="object 26"/>
            <p:cNvSpPr/>
            <p:nvPr/>
          </p:nvSpPr>
          <p:spPr>
            <a:xfrm>
              <a:off x="837438" y="4853177"/>
              <a:ext cx="332740" cy="735330"/>
            </a:xfrm>
            <a:custGeom>
              <a:avLst/>
              <a:gdLst/>
              <a:ahLst/>
              <a:cxnLst/>
              <a:rect l="l" t="t" r="r" b="b"/>
              <a:pathLst>
                <a:path w="332740" h="735329">
                  <a:moveTo>
                    <a:pt x="0" y="0"/>
                  </a:moveTo>
                  <a:lnTo>
                    <a:pt x="0" y="735164"/>
                  </a:lnTo>
                  <a:lnTo>
                    <a:pt x="332701" y="735164"/>
                  </a:lnTo>
                </a:path>
              </a:pathLst>
            </a:custGeom>
            <a:ln w="25907">
              <a:solidFill>
                <a:srgbClr val="CAD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9670" y="5139689"/>
              <a:ext cx="3489960" cy="896619"/>
            </a:xfrm>
            <a:custGeom>
              <a:avLst/>
              <a:gdLst/>
              <a:ahLst/>
              <a:cxnLst/>
              <a:rect l="l" t="t" r="r" b="b"/>
              <a:pathLst>
                <a:path w="3489960" h="896620">
                  <a:moveTo>
                    <a:pt x="3400298" y="0"/>
                  </a:moveTo>
                  <a:lnTo>
                    <a:pt x="89611" y="0"/>
                  </a:lnTo>
                  <a:lnTo>
                    <a:pt x="54730" y="7044"/>
                  </a:lnTo>
                  <a:lnTo>
                    <a:pt x="26246" y="26257"/>
                  </a:lnTo>
                  <a:lnTo>
                    <a:pt x="7041" y="54756"/>
                  </a:lnTo>
                  <a:lnTo>
                    <a:pt x="0" y="89662"/>
                  </a:lnTo>
                  <a:lnTo>
                    <a:pt x="0" y="806500"/>
                  </a:lnTo>
                  <a:lnTo>
                    <a:pt x="7041" y="841381"/>
                  </a:lnTo>
                  <a:lnTo>
                    <a:pt x="26246" y="869865"/>
                  </a:lnTo>
                  <a:lnTo>
                    <a:pt x="54730" y="889070"/>
                  </a:lnTo>
                  <a:lnTo>
                    <a:pt x="89611" y="896112"/>
                  </a:lnTo>
                  <a:lnTo>
                    <a:pt x="3400298" y="896112"/>
                  </a:lnTo>
                  <a:lnTo>
                    <a:pt x="3435203" y="889070"/>
                  </a:lnTo>
                  <a:lnTo>
                    <a:pt x="3463702" y="869865"/>
                  </a:lnTo>
                  <a:lnTo>
                    <a:pt x="3482915" y="841381"/>
                  </a:lnTo>
                  <a:lnTo>
                    <a:pt x="3489959" y="806500"/>
                  </a:lnTo>
                  <a:lnTo>
                    <a:pt x="3489959" y="89662"/>
                  </a:lnTo>
                  <a:lnTo>
                    <a:pt x="3482915" y="54756"/>
                  </a:lnTo>
                  <a:lnTo>
                    <a:pt x="3463702" y="26257"/>
                  </a:lnTo>
                  <a:lnTo>
                    <a:pt x="3435203" y="7044"/>
                  </a:lnTo>
                  <a:lnTo>
                    <a:pt x="34002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9670" y="5139689"/>
              <a:ext cx="3489960" cy="896619"/>
            </a:xfrm>
            <a:custGeom>
              <a:avLst/>
              <a:gdLst/>
              <a:ahLst/>
              <a:cxnLst/>
              <a:rect l="l" t="t" r="r" b="b"/>
              <a:pathLst>
                <a:path w="3489960" h="896620">
                  <a:moveTo>
                    <a:pt x="0" y="89662"/>
                  </a:moveTo>
                  <a:lnTo>
                    <a:pt x="7041" y="54756"/>
                  </a:lnTo>
                  <a:lnTo>
                    <a:pt x="26246" y="26257"/>
                  </a:lnTo>
                  <a:lnTo>
                    <a:pt x="54730" y="7044"/>
                  </a:lnTo>
                  <a:lnTo>
                    <a:pt x="89611" y="0"/>
                  </a:lnTo>
                  <a:lnTo>
                    <a:pt x="3400298" y="0"/>
                  </a:lnTo>
                  <a:lnTo>
                    <a:pt x="3435203" y="7044"/>
                  </a:lnTo>
                  <a:lnTo>
                    <a:pt x="3463702" y="26257"/>
                  </a:lnTo>
                  <a:lnTo>
                    <a:pt x="3482915" y="54756"/>
                  </a:lnTo>
                  <a:lnTo>
                    <a:pt x="3489959" y="89662"/>
                  </a:lnTo>
                  <a:lnTo>
                    <a:pt x="3489959" y="806500"/>
                  </a:lnTo>
                  <a:lnTo>
                    <a:pt x="3482915" y="841381"/>
                  </a:lnTo>
                  <a:lnTo>
                    <a:pt x="3463702" y="869865"/>
                  </a:lnTo>
                  <a:lnTo>
                    <a:pt x="3435203" y="889070"/>
                  </a:lnTo>
                  <a:lnTo>
                    <a:pt x="3400298" y="896112"/>
                  </a:lnTo>
                  <a:lnTo>
                    <a:pt x="89611" y="896112"/>
                  </a:lnTo>
                  <a:lnTo>
                    <a:pt x="54730" y="889070"/>
                  </a:lnTo>
                  <a:lnTo>
                    <a:pt x="26246" y="869865"/>
                  </a:lnTo>
                  <a:lnTo>
                    <a:pt x="7041" y="841381"/>
                  </a:lnTo>
                  <a:lnTo>
                    <a:pt x="0" y="806500"/>
                  </a:lnTo>
                  <a:lnTo>
                    <a:pt x="0" y="89662"/>
                  </a:lnTo>
                  <a:close/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86383" y="5238115"/>
            <a:ext cx="3253740" cy="6496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85090">
              <a:lnSpc>
                <a:spcPts val="2280"/>
              </a:lnSpc>
              <a:spcBef>
                <a:spcPts val="470"/>
              </a:spcBef>
            </a:pPr>
            <a:r>
              <a:rPr sz="2200" spc="-5" dirty="0">
                <a:latin typeface="Arial"/>
                <a:cs typeface="Arial"/>
              </a:rPr>
              <a:t>With XML, plain text files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 used 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share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55172" y="4177220"/>
            <a:ext cx="3354704" cy="688975"/>
            <a:chOff x="4555172" y="4177220"/>
            <a:chExt cx="3354704" cy="688975"/>
          </a:xfrm>
        </p:grpSpPr>
        <p:sp>
          <p:nvSpPr>
            <p:cNvPr id="31" name="object 31"/>
            <p:cNvSpPr/>
            <p:nvPr/>
          </p:nvSpPr>
          <p:spPr>
            <a:xfrm>
              <a:off x="4568189" y="4190238"/>
              <a:ext cx="3328670" cy="662940"/>
            </a:xfrm>
            <a:custGeom>
              <a:avLst/>
              <a:gdLst/>
              <a:ahLst/>
              <a:cxnLst/>
              <a:rect l="l" t="t" r="r" b="b"/>
              <a:pathLst>
                <a:path w="3328670" h="662939">
                  <a:moveTo>
                    <a:pt x="3262121" y="0"/>
                  </a:moveTo>
                  <a:lnTo>
                    <a:pt x="66294" y="0"/>
                  </a:lnTo>
                  <a:lnTo>
                    <a:pt x="40505" y="5214"/>
                  </a:lnTo>
                  <a:lnTo>
                    <a:pt x="19430" y="19431"/>
                  </a:lnTo>
                  <a:lnTo>
                    <a:pt x="5214" y="40505"/>
                  </a:lnTo>
                  <a:lnTo>
                    <a:pt x="0" y="66293"/>
                  </a:lnTo>
                  <a:lnTo>
                    <a:pt x="0" y="596645"/>
                  </a:lnTo>
                  <a:lnTo>
                    <a:pt x="5214" y="622434"/>
                  </a:lnTo>
                  <a:lnTo>
                    <a:pt x="19431" y="643508"/>
                  </a:lnTo>
                  <a:lnTo>
                    <a:pt x="40505" y="657725"/>
                  </a:lnTo>
                  <a:lnTo>
                    <a:pt x="66294" y="662939"/>
                  </a:lnTo>
                  <a:lnTo>
                    <a:pt x="3262121" y="662939"/>
                  </a:lnTo>
                  <a:lnTo>
                    <a:pt x="3287910" y="657725"/>
                  </a:lnTo>
                  <a:lnTo>
                    <a:pt x="3308985" y="643509"/>
                  </a:lnTo>
                  <a:lnTo>
                    <a:pt x="3323201" y="622434"/>
                  </a:lnTo>
                  <a:lnTo>
                    <a:pt x="3328416" y="596645"/>
                  </a:lnTo>
                  <a:lnTo>
                    <a:pt x="3328416" y="66293"/>
                  </a:lnTo>
                  <a:lnTo>
                    <a:pt x="3323201" y="40505"/>
                  </a:lnTo>
                  <a:lnTo>
                    <a:pt x="3308985" y="19431"/>
                  </a:lnTo>
                  <a:lnTo>
                    <a:pt x="3287910" y="5214"/>
                  </a:lnTo>
                  <a:lnTo>
                    <a:pt x="3262121" y="0"/>
                  </a:lnTo>
                  <a:close/>
                </a:path>
              </a:pathLst>
            </a:custGeom>
            <a:solidFill>
              <a:srgbClr val="CAD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8189" y="4190238"/>
              <a:ext cx="3328670" cy="662940"/>
            </a:xfrm>
            <a:custGeom>
              <a:avLst/>
              <a:gdLst/>
              <a:ahLst/>
              <a:cxnLst/>
              <a:rect l="l" t="t" r="r" b="b"/>
              <a:pathLst>
                <a:path w="3328670" h="662939">
                  <a:moveTo>
                    <a:pt x="0" y="66293"/>
                  </a:moveTo>
                  <a:lnTo>
                    <a:pt x="5214" y="40505"/>
                  </a:lnTo>
                  <a:lnTo>
                    <a:pt x="19430" y="19431"/>
                  </a:lnTo>
                  <a:lnTo>
                    <a:pt x="40505" y="5214"/>
                  </a:lnTo>
                  <a:lnTo>
                    <a:pt x="66294" y="0"/>
                  </a:lnTo>
                  <a:lnTo>
                    <a:pt x="3262121" y="0"/>
                  </a:lnTo>
                  <a:lnTo>
                    <a:pt x="3287910" y="5214"/>
                  </a:lnTo>
                  <a:lnTo>
                    <a:pt x="3308985" y="19431"/>
                  </a:lnTo>
                  <a:lnTo>
                    <a:pt x="3323201" y="40505"/>
                  </a:lnTo>
                  <a:lnTo>
                    <a:pt x="3328416" y="66293"/>
                  </a:lnTo>
                  <a:lnTo>
                    <a:pt x="3328416" y="596645"/>
                  </a:lnTo>
                  <a:lnTo>
                    <a:pt x="3323201" y="622434"/>
                  </a:lnTo>
                  <a:lnTo>
                    <a:pt x="3308985" y="643509"/>
                  </a:lnTo>
                  <a:lnTo>
                    <a:pt x="3287910" y="657725"/>
                  </a:lnTo>
                  <a:lnTo>
                    <a:pt x="3262121" y="662939"/>
                  </a:lnTo>
                  <a:lnTo>
                    <a:pt x="66294" y="662939"/>
                  </a:lnTo>
                  <a:lnTo>
                    <a:pt x="40505" y="657725"/>
                  </a:lnTo>
                  <a:lnTo>
                    <a:pt x="19431" y="643508"/>
                  </a:lnTo>
                  <a:lnTo>
                    <a:pt x="5214" y="622434"/>
                  </a:lnTo>
                  <a:lnTo>
                    <a:pt x="0" y="596645"/>
                  </a:lnTo>
                  <a:lnTo>
                    <a:pt x="0" y="662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85791" y="4324350"/>
            <a:ext cx="30924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Can be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88991" y="4840223"/>
            <a:ext cx="3848100" cy="1209040"/>
            <a:chOff x="4888991" y="4840223"/>
            <a:chExt cx="3848100" cy="1209040"/>
          </a:xfrm>
        </p:grpSpPr>
        <p:sp>
          <p:nvSpPr>
            <p:cNvPr id="35" name="object 35"/>
            <p:cNvSpPr/>
            <p:nvPr/>
          </p:nvSpPr>
          <p:spPr>
            <a:xfrm>
              <a:off x="4901945" y="4853177"/>
              <a:ext cx="332740" cy="735330"/>
            </a:xfrm>
            <a:custGeom>
              <a:avLst/>
              <a:gdLst/>
              <a:ahLst/>
              <a:cxnLst/>
              <a:rect l="l" t="t" r="r" b="b"/>
              <a:pathLst>
                <a:path w="332739" h="735329">
                  <a:moveTo>
                    <a:pt x="0" y="0"/>
                  </a:moveTo>
                  <a:lnTo>
                    <a:pt x="0" y="735164"/>
                  </a:lnTo>
                  <a:lnTo>
                    <a:pt x="332739" y="735164"/>
                  </a:lnTo>
                </a:path>
              </a:pathLst>
            </a:custGeom>
            <a:ln w="25908">
              <a:solidFill>
                <a:srgbClr val="CAD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4177" y="5139689"/>
              <a:ext cx="3489960" cy="896619"/>
            </a:xfrm>
            <a:custGeom>
              <a:avLst/>
              <a:gdLst/>
              <a:ahLst/>
              <a:cxnLst/>
              <a:rect l="l" t="t" r="r" b="b"/>
              <a:pathLst>
                <a:path w="3489959" h="896620">
                  <a:moveTo>
                    <a:pt x="340029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806500"/>
                  </a:lnTo>
                  <a:lnTo>
                    <a:pt x="7044" y="841381"/>
                  </a:lnTo>
                  <a:lnTo>
                    <a:pt x="26257" y="869865"/>
                  </a:lnTo>
                  <a:lnTo>
                    <a:pt x="54756" y="889070"/>
                  </a:lnTo>
                  <a:lnTo>
                    <a:pt x="89662" y="896112"/>
                  </a:lnTo>
                  <a:lnTo>
                    <a:pt x="3400298" y="896112"/>
                  </a:lnTo>
                  <a:lnTo>
                    <a:pt x="3435203" y="889070"/>
                  </a:lnTo>
                  <a:lnTo>
                    <a:pt x="3463702" y="869865"/>
                  </a:lnTo>
                  <a:lnTo>
                    <a:pt x="3482915" y="841381"/>
                  </a:lnTo>
                  <a:lnTo>
                    <a:pt x="3489960" y="806500"/>
                  </a:lnTo>
                  <a:lnTo>
                    <a:pt x="3489960" y="89662"/>
                  </a:lnTo>
                  <a:lnTo>
                    <a:pt x="3482915" y="54756"/>
                  </a:lnTo>
                  <a:lnTo>
                    <a:pt x="3463702" y="26257"/>
                  </a:lnTo>
                  <a:lnTo>
                    <a:pt x="3435203" y="7044"/>
                  </a:lnTo>
                  <a:lnTo>
                    <a:pt x="34002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4177" y="5139689"/>
              <a:ext cx="3489960" cy="896619"/>
            </a:xfrm>
            <a:custGeom>
              <a:avLst/>
              <a:gdLst/>
              <a:ahLst/>
              <a:cxnLst/>
              <a:rect l="l" t="t" r="r" b="b"/>
              <a:pathLst>
                <a:path w="3489959" h="896620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3400298" y="0"/>
                  </a:lnTo>
                  <a:lnTo>
                    <a:pt x="3435203" y="7044"/>
                  </a:lnTo>
                  <a:lnTo>
                    <a:pt x="3463702" y="26257"/>
                  </a:lnTo>
                  <a:lnTo>
                    <a:pt x="3482915" y="54756"/>
                  </a:lnTo>
                  <a:lnTo>
                    <a:pt x="3489960" y="89662"/>
                  </a:lnTo>
                  <a:lnTo>
                    <a:pt x="3489960" y="806500"/>
                  </a:lnTo>
                  <a:lnTo>
                    <a:pt x="3482915" y="841381"/>
                  </a:lnTo>
                  <a:lnTo>
                    <a:pt x="3463702" y="869865"/>
                  </a:lnTo>
                  <a:lnTo>
                    <a:pt x="3435203" y="889070"/>
                  </a:lnTo>
                  <a:lnTo>
                    <a:pt x="3400298" y="896112"/>
                  </a:lnTo>
                  <a:lnTo>
                    <a:pt x="89662" y="896112"/>
                  </a:lnTo>
                  <a:lnTo>
                    <a:pt x="54756" y="889070"/>
                  </a:lnTo>
                  <a:lnTo>
                    <a:pt x="26257" y="869865"/>
                  </a:lnTo>
                  <a:lnTo>
                    <a:pt x="7044" y="841381"/>
                  </a:lnTo>
                  <a:lnTo>
                    <a:pt x="0" y="806500"/>
                  </a:lnTo>
                  <a:lnTo>
                    <a:pt x="0" y="89662"/>
                  </a:lnTo>
                  <a:close/>
                </a:path>
              </a:pathLst>
            </a:custGeom>
            <a:ln w="25908">
              <a:solidFill>
                <a:srgbClr val="CAD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50890" y="5238115"/>
            <a:ext cx="3253740" cy="6496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85090">
              <a:lnSpc>
                <a:spcPts val="2280"/>
              </a:lnSpc>
              <a:spcBef>
                <a:spcPts val="470"/>
              </a:spcBef>
            </a:pPr>
            <a:r>
              <a:rPr sz="2200" spc="-5" dirty="0">
                <a:latin typeface="Arial"/>
                <a:cs typeface="Arial"/>
              </a:rPr>
              <a:t>With XML, plain text files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 used 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store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548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Example </a:t>
            </a:r>
            <a:r>
              <a:rPr sz="3000" dirty="0"/>
              <a:t>of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dirty="0"/>
              <a:t> XML</a:t>
            </a:r>
            <a:r>
              <a:rPr sz="3000" spc="-50" dirty="0"/>
              <a:t> </a:t>
            </a:r>
            <a:r>
              <a:rPr sz="3000" spc="-5" dirty="0"/>
              <a:t>Document</a:t>
            </a:r>
            <a:endParaRPr sz="3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384808"/>
            <a:ext cx="3888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99F20"/>
                </a:solidFill>
                <a:latin typeface="Arial"/>
                <a:cs typeface="Arial"/>
              </a:rPr>
              <a:t>&lt;?xml</a:t>
            </a:r>
            <a:r>
              <a:rPr sz="2800" b="1" spc="-40" dirty="0">
                <a:solidFill>
                  <a:srgbClr val="999F2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99F20"/>
                </a:solidFill>
                <a:latin typeface="Arial"/>
                <a:cs typeface="Arial"/>
              </a:rPr>
              <a:t>version="1.0"?&gt;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2390901"/>
            <a:ext cx="16440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&lt;Per</a:t>
            </a:r>
            <a:r>
              <a:rPr sz="2800" b="1" dirty="0">
                <a:solidFill>
                  <a:srgbClr val="D9470D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D9470D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3320313"/>
            <a:ext cx="4509135" cy="1534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&lt;Name&gt;Jessy&lt;/Name&gt;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&lt;Age&gt;12&lt;/Age&gt;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&lt;Country&gt;India&lt;/Country&gt;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5409082"/>
            <a:ext cx="1743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&lt;/Per</a:t>
            </a:r>
            <a:r>
              <a:rPr sz="2800" b="1" dirty="0">
                <a:solidFill>
                  <a:srgbClr val="D9470D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D9470D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D9470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26279" y="1301496"/>
            <a:ext cx="1783080" cy="541020"/>
            <a:chOff x="4526279" y="1301496"/>
            <a:chExt cx="1783080" cy="541020"/>
          </a:xfrm>
        </p:grpSpPr>
        <p:sp>
          <p:nvSpPr>
            <p:cNvPr id="8" name="object 8"/>
            <p:cNvSpPr/>
            <p:nvPr/>
          </p:nvSpPr>
          <p:spPr>
            <a:xfrm>
              <a:off x="4539233" y="1314450"/>
              <a:ext cx="1757680" cy="515620"/>
            </a:xfrm>
            <a:custGeom>
              <a:avLst/>
              <a:gdLst/>
              <a:ahLst/>
              <a:cxnLst/>
              <a:rect l="l" t="t" r="r" b="b"/>
              <a:pathLst>
                <a:path w="1757679" h="515619">
                  <a:moveTo>
                    <a:pt x="257555" y="0"/>
                  </a:moveTo>
                  <a:lnTo>
                    <a:pt x="0" y="257555"/>
                  </a:lnTo>
                  <a:lnTo>
                    <a:pt x="257555" y="515112"/>
                  </a:lnTo>
                  <a:lnTo>
                    <a:pt x="257555" y="386334"/>
                  </a:lnTo>
                  <a:lnTo>
                    <a:pt x="1757171" y="386334"/>
                  </a:lnTo>
                  <a:lnTo>
                    <a:pt x="1757171" y="128777"/>
                  </a:lnTo>
                  <a:lnTo>
                    <a:pt x="257555" y="128777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CAD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9233" y="1314450"/>
              <a:ext cx="1757680" cy="515620"/>
            </a:xfrm>
            <a:custGeom>
              <a:avLst/>
              <a:gdLst/>
              <a:ahLst/>
              <a:cxnLst/>
              <a:rect l="l" t="t" r="r" b="b"/>
              <a:pathLst>
                <a:path w="1757679" h="515619">
                  <a:moveTo>
                    <a:pt x="0" y="257555"/>
                  </a:moveTo>
                  <a:lnTo>
                    <a:pt x="257555" y="0"/>
                  </a:lnTo>
                  <a:lnTo>
                    <a:pt x="257555" y="128777"/>
                  </a:lnTo>
                  <a:lnTo>
                    <a:pt x="1757171" y="128777"/>
                  </a:lnTo>
                  <a:lnTo>
                    <a:pt x="1757171" y="386334"/>
                  </a:lnTo>
                  <a:lnTo>
                    <a:pt x="257555" y="386334"/>
                  </a:lnTo>
                  <a:lnTo>
                    <a:pt x="257555" y="515112"/>
                  </a:lnTo>
                  <a:lnTo>
                    <a:pt x="0" y="257555"/>
                  </a:lnTo>
                  <a:close/>
                </a:path>
              </a:pathLst>
            </a:custGeom>
            <a:ln w="25908">
              <a:solidFill>
                <a:srgbClr val="949B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61938" y="1314450"/>
            <a:ext cx="2516505" cy="523240"/>
          </a:xfrm>
          <a:prstGeom prst="rect">
            <a:avLst/>
          </a:prstGeom>
          <a:solidFill>
            <a:srgbClr val="00AF50"/>
          </a:solidFill>
          <a:ln w="25907">
            <a:solidFill>
              <a:srgbClr val="00803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Prologue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8326" y="2391917"/>
            <a:ext cx="2459990" cy="523240"/>
          </a:xfrm>
          <a:prstGeom prst="rect">
            <a:avLst/>
          </a:prstGeom>
          <a:solidFill>
            <a:srgbClr val="00AF50"/>
          </a:solidFill>
          <a:ln w="25907">
            <a:solidFill>
              <a:srgbClr val="00803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49423" y="2423160"/>
            <a:ext cx="4060190" cy="541020"/>
            <a:chOff x="2249423" y="2423160"/>
            <a:chExt cx="4060190" cy="541020"/>
          </a:xfrm>
        </p:grpSpPr>
        <p:sp>
          <p:nvSpPr>
            <p:cNvPr id="13" name="object 13"/>
            <p:cNvSpPr/>
            <p:nvPr/>
          </p:nvSpPr>
          <p:spPr>
            <a:xfrm>
              <a:off x="2262377" y="2436114"/>
              <a:ext cx="4034154" cy="515620"/>
            </a:xfrm>
            <a:custGeom>
              <a:avLst/>
              <a:gdLst/>
              <a:ahLst/>
              <a:cxnLst/>
              <a:rect l="l" t="t" r="r" b="b"/>
              <a:pathLst>
                <a:path w="4034154" h="515619">
                  <a:moveTo>
                    <a:pt x="257556" y="0"/>
                  </a:moveTo>
                  <a:lnTo>
                    <a:pt x="0" y="257556"/>
                  </a:lnTo>
                  <a:lnTo>
                    <a:pt x="257556" y="515112"/>
                  </a:lnTo>
                  <a:lnTo>
                    <a:pt x="257556" y="386334"/>
                  </a:lnTo>
                  <a:lnTo>
                    <a:pt x="4034028" y="386334"/>
                  </a:lnTo>
                  <a:lnTo>
                    <a:pt x="4034028" y="128777"/>
                  </a:lnTo>
                  <a:lnTo>
                    <a:pt x="257556" y="128777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37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2377" y="2436114"/>
              <a:ext cx="4034154" cy="515620"/>
            </a:xfrm>
            <a:custGeom>
              <a:avLst/>
              <a:gdLst/>
              <a:ahLst/>
              <a:cxnLst/>
              <a:rect l="l" t="t" r="r" b="b"/>
              <a:pathLst>
                <a:path w="4034154" h="515619">
                  <a:moveTo>
                    <a:pt x="0" y="257556"/>
                  </a:moveTo>
                  <a:lnTo>
                    <a:pt x="257556" y="0"/>
                  </a:lnTo>
                  <a:lnTo>
                    <a:pt x="257556" y="128777"/>
                  </a:lnTo>
                  <a:lnTo>
                    <a:pt x="4034028" y="128777"/>
                  </a:lnTo>
                  <a:lnTo>
                    <a:pt x="4034028" y="386334"/>
                  </a:lnTo>
                  <a:lnTo>
                    <a:pt x="257556" y="386334"/>
                  </a:lnTo>
                  <a:lnTo>
                    <a:pt x="257556" y="515112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B352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18326" y="3745229"/>
            <a:ext cx="2459990" cy="523240"/>
          </a:xfrm>
          <a:prstGeom prst="rect">
            <a:avLst/>
          </a:prstGeom>
          <a:solidFill>
            <a:srgbClr val="00AF50"/>
          </a:solidFill>
          <a:ln w="25907">
            <a:solidFill>
              <a:srgbClr val="00803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02708" y="3378708"/>
            <a:ext cx="1407160" cy="1559560"/>
            <a:chOff x="4902708" y="3378708"/>
            <a:chExt cx="1407160" cy="1559560"/>
          </a:xfrm>
        </p:grpSpPr>
        <p:sp>
          <p:nvSpPr>
            <p:cNvPr id="17" name="object 17"/>
            <p:cNvSpPr/>
            <p:nvPr/>
          </p:nvSpPr>
          <p:spPr>
            <a:xfrm>
              <a:off x="4915662" y="3391662"/>
              <a:ext cx="1381125" cy="1533525"/>
            </a:xfrm>
            <a:custGeom>
              <a:avLst/>
              <a:gdLst/>
              <a:ahLst/>
              <a:cxnLst/>
              <a:rect l="l" t="t" r="r" b="b"/>
              <a:pathLst>
                <a:path w="1381125" h="1533525">
                  <a:moveTo>
                    <a:pt x="1380743" y="0"/>
                  </a:moveTo>
                  <a:lnTo>
                    <a:pt x="483615" y="0"/>
                  </a:lnTo>
                  <a:lnTo>
                    <a:pt x="483615" y="593979"/>
                  </a:lnTo>
                  <a:lnTo>
                    <a:pt x="345186" y="593979"/>
                  </a:lnTo>
                  <a:lnTo>
                    <a:pt x="345186" y="421386"/>
                  </a:lnTo>
                  <a:lnTo>
                    <a:pt x="0" y="766571"/>
                  </a:lnTo>
                  <a:lnTo>
                    <a:pt x="345186" y="1111758"/>
                  </a:lnTo>
                  <a:lnTo>
                    <a:pt x="345186" y="939164"/>
                  </a:lnTo>
                  <a:lnTo>
                    <a:pt x="483615" y="939164"/>
                  </a:lnTo>
                  <a:lnTo>
                    <a:pt x="483615" y="1533144"/>
                  </a:lnTo>
                  <a:lnTo>
                    <a:pt x="1380743" y="1533144"/>
                  </a:lnTo>
                  <a:lnTo>
                    <a:pt x="13807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15662" y="3391662"/>
              <a:ext cx="1381125" cy="1533525"/>
            </a:xfrm>
            <a:custGeom>
              <a:avLst/>
              <a:gdLst/>
              <a:ahLst/>
              <a:cxnLst/>
              <a:rect l="l" t="t" r="r" b="b"/>
              <a:pathLst>
                <a:path w="1381125" h="1533525">
                  <a:moveTo>
                    <a:pt x="1380743" y="1533144"/>
                  </a:moveTo>
                  <a:lnTo>
                    <a:pt x="483615" y="1533144"/>
                  </a:lnTo>
                  <a:lnTo>
                    <a:pt x="483615" y="939164"/>
                  </a:lnTo>
                  <a:lnTo>
                    <a:pt x="345186" y="939164"/>
                  </a:lnTo>
                  <a:lnTo>
                    <a:pt x="345186" y="1111758"/>
                  </a:lnTo>
                  <a:lnTo>
                    <a:pt x="0" y="766571"/>
                  </a:lnTo>
                  <a:lnTo>
                    <a:pt x="345186" y="421386"/>
                  </a:lnTo>
                  <a:lnTo>
                    <a:pt x="345186" y="593979"/>
                  </a:lnTo>
                  <a:lnTo>
                    <a:pt x="483615" y="593979"/>
                  </a:lnTo>
                  <a:lnTo>
                    <a:pt x="483615" y="0"/>
                  </a:lnTo>
                  <a:lnTo>
                    <a:pt x="1380743" y="0"/>
                  </a:lnTo>
                  <a:lnTo>
                    <a:pt x="1380743" y="1533144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0655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XML</a:t>
            </a:r>
            <a:r>
              <a:rPr sz="3600" spc="-65" dirty="0"/>
              <a:t> </a:t>
            </a:r>
            <a:r>
              <a:rPr sz="3600" spc="-5" dirty="0"/>
              <a:t>Building</a:t>
            </a:r>
            <a:r>
              <a:rPr sz="3600" dirty="0"/>
              <a:t> </a:t>
            </a:r>
            <a:r>
              <a:rPr sz="3600" spc="-5" dirty="0"/>
              <a:t>Blocks</a:t>
            </a:r>
            <a:r>
              <a:rPr sz="3600" spc="25" dirty="0"/>
              <a:t> </a:t>
            </a:r>
            <a:r>
              <a:rPr sz="3600" spc="-5" dirty="0"/>
              <a:t>-</a:t>
            </a:r>
            <a:r>
              <a:rPr sz="3600" spc="10" dirty="0"/>
              <a:t> </a:t>
            </a:r>
            <a:r>
              <a:rPr sz="3600" spc="-5" dirty="0"/>
              <a:t>Prolog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1084" y="1292352"/>
            <a:ext cx="8453755" cy="4185285"/>
            <a:chOff x="291084" y="1292352"/>
            <a:chExt cx="8453755" cy="4185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955" y="1333500"/>
              <a:ext cx="8334756" cy="40736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1292352"/>
              <a:ext cx="7659624" cy="41849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360932"/>
              <a:ext cx="8240268" cy="39791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360932"/>
              <a:ext cx="8240395" cy="3979545"/>
            </a:xfrm>
            <a:custGeom>
              <a:avLst/>
              <a:gdLst/>
              <a:ahLst/>
              <a:cxnLst/>
              <a:rect l="l" t="t" r="r" b="b"/>
              <a:pathLst>
                <a:path w="8240395" h="3979545">
                  <a:moveTo>
                    <a:pt x="0" y="3979164"/>
                  </a:moveTo>
                  <a:lnTo>
                    <a:pt x="8240268" y="3979164"/>
                  </a:lnTo>
                  <a:lnTo>
                    <a:pt x="8240268" y="0"/>
                  </a:lnTo>
                  <a:lnTo>
                    <a:pt x="0" y="0"/>
                  </a:lnTo>
                  <a:lnTo>
                    <a:pt x="0" y="3979164"/>
                  </a:lnTo>
                  <a:close/>
                </a:path>
              </a:pathLst>
            </a:custGeom>
            <a:ln w="9144">
              <a:solidFill>
                <a:srgbClr val="A6A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219" y="1386332"/>
            <a:ext cx="7247890" cy="479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</a:t>
            </a:r>
            <a:r>
              <a:rPr sz="2400" dirty="0">
                <a:latin typeface="Arial"/>
                <a:cs typeface="Arial"/>
              </a:rPr>
              <a:t> of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 XML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" dirty="0">
                <a:latin typeface="Arial"/>
                <a:cs typeface="Arial"/>
              </a:rPr>
              <a:t> precedes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XML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5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declaration: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encoding,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standalone]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DTD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(Document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Type</a:t>
            </a:r>
            <a:r>
              <a:rPr sz="2400" spc="-5" dirty="0">
                <a:latin typeface="Arial"/>
                <a:cs typeface="Arial"/>
              </a:rPr>
              <a:t> Definition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)*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XML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&lt;?xml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version="1.0"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encoding="ISO-8859-1"</a:t>
            </a:r>
            <a:endParaRPr sz="24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standalone="yes"?&gt;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2155"/>
              </a:spcBef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* Note: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 DTD</a:t>
            </a:r>
            <a:r>
              <a:rPr sz="1800" spc="-15" dirty="0">
                <a:solidFill>
                  <a:srgbClr val="7E7E7E"/>
                </a:solidFill>
                <a:latin typeface="Arial"/>
                <a:cs typeface="Arial"/>
              </a:rPr>
              <a:t> will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discussed</a:t>
            </a:r>
            <a:r>
              <a:rPr sz="1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later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6573"/>
            <a:ext cx="38125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XML</a:t>
            </a:r>
            <a:r>
              <a:rPr sz="3000" spc="-75" dirty="0"/>
              <a:t> </a:t>
            </a:r>
            <a:r>
              <a:rPr sz="3000" spc="-5" dirty="0"/>
              <a:t>Building </a:t>
            </a:r>
            <a:r>
              <a:rPr sz="3000" dirty="0"/>
              <a:t>Blocks</a:t>
            </a:r>
            <a:endParaRPr sz="30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793684" y="3477704"/>
            <a:ext cx="5529580" cy="549275"/>
            <a:chOff x="1793684" y="3477704"/>
            <a:chExt cx="5529580" cy="549275"/>
          </a:xfrm>
        </p:grpSpPr>
        <p:sp>
          <p:nvSpPr>
            <p:cNvPr id="4" name="object 4"/>
            <p:cNvSpPr/>
            <p:nvPr/>
          </p:nvSpPr>
          <p:spPr>
            <a:xfrm>
              <a:off x="1806702" y="3490721"/>
              <a:ext cx="5503545" cy="523240"/>
            </a:xfrm>
            <a:custGeom>
              <a:avLst/>
              <a:gdLst/>
              <a:ahLst/>
              <a:cxnLst/>
              <a:rect l="l" t="t" r="r" b="b"/>
              <a:pathLst>
                <a:path w="5503545" h="523239">
                  <a:moveTo>
                    <a:pt x="5503163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5503163" y="522731"/>
                  </a:lnTo>
                  <a:lnTo>
                    <a:pt x="5503163" y="0"/>
                  </a:lnTo>
                  <a:close/>
                </a:path>
              </a:pathLst>
            </a:custGeom>
            <a:solidFill>
              <a:srgbClr val="4D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6702" y="3490721"/>
              <a:ext cx="5503545" cy="523240"/>
            </a:xfrm>
            <a:custGeom>
              <a:avLst/>
              <a:gdLst/>
              <a:ahLst/>
              <a:cxnLst/>
              <a:rect l="l" t="t" r="r" b="b"/>
              <a:pathLst>
                <a:path w="5503545" h="523239">
                  <a:moveTo>
                    <a:pt x="0" y="522731"/>
                  </a:moveTo>
                  <a:lnTo>
                    <a:pt x="5503163" y="522731"/>
                  </a:lnTo>
                  <a:lnTo>
                    <a:pt x="5503163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25908">
              <a:solidFill>
                <a:srgbClr val="363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219" y="1016253"/>
            <a:ext cx="8165465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XML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built</a:t>
            </a:r>
            <a:r>
              <a:rPr sz="2400" dirty="0">
                <a:latin typeface="Arial"/>
                <a:cs typeface="Arial"/>
              </a:rPr>
              <a:t> from: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Elements: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 XML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element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 logical structure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XML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delimited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start </a:t>
            </a:r>
            <a:r>
              <a:rPr sz="2000" spc="-5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tag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Element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consists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parts: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Start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Tag,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R="99060" algn="ctr">
              <a:lnSpc>
                <a:spcPct val="100000"/>
              </a:lnSpc>
              <a:tabLst>
                <a:tab pos="2053589" algn="l"/>
                <a:tab pos="3684904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&lt;NAME&gt;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JESSY	&lt;/NAME&gt;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0908" y="4457636"/>
            <a:ext cx="1838325" cy="549275"/>
            <a:chOff x="1680908" y="4457636"/>
            <a:chExt cx="1838325" cy="549275"/>
          </a:xfrm>
        </p:grpSpPr>
        <p:sp>
          <p:nvSpPr>
            <p:cNvPr id="8" name="object 8"/>
            <p:cNvSpPr/>
            <p:nvPr/>
          </p:nvSpPr>
          <p:spPr>
            <a:xfrm>
              <a:off x="1693925" y="4470653"/>
              <a:ext cx="1812289" cy="523240"/>
            </a:xfrm>
            <a:custGeom>
              <a:avLst/>
              <a:gdLst/>
              <a:ahLst/>
              <a:cxnLst/>
              <a:rect l="l" t="t" r="r" b="b"/>
              <a:pathLst>
                <a:path w="1812289" h="523239">
                  <a:moveTo>
                    <a:pt x="1812036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812036" y="522732"/>
                  </a:lnTo>
                  <a:lnTo>
                    <a:pt x="18120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3925" y="4470653"/>
              <a:ext cx="1812289" cy="523240"/>
            </a:xfrm>
            <a:custGeom>
              <a:avLst/>
              <a:gdLst/>
              <a:ahLst/>
              <a:cxnLst/>
              <a:rect l="l" t="t" r="r" b="b"/>
              <a:pathLst>
                <a:path w="1812289" h="523239">
                  <a:moveTo>
                    <a:pt x="0" y="522732"/>
                  </a:moveTo>
                  <a:lnTo>
                    <a:pt x="1812036" y="522732"/>
                  </a:lnTo>
                  <a:lnTo>
                    <a:pt x="1812036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71650" y="4494657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9990" y="4440173"/>
            <a:ext cx="1560830" cy="523240"/>
          </a:xfrm>
          <a:custGeom>
            <a:avLst/>
            <a:gdLst/>
            <a:ahLst/>
            <a:cxnLst/>
            <a:rect l="l" t="t" r="r" b="b"/>
            <a:pathLst>
              <a:path w="1560829" h="523239">
                <a:moveTo>
                  <a:pt x="1560576" y="0"/>
                </a:moveTo>
                <a:lnTo>
                  <a:pt x="0" y="0"/>
                </a:lnTo>
                <a:lnTo>
                  <a:pt x="0" y="522731"/>
                </a:lnTo>
                <a:lnTo>
                  <a:pt x="1560576" y="522731"/>
                </a:lnTo>
                <a:lnTo>
                  <a:pt x="15605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9990" y="4440173"/>
            <a:ext cx="1560830" cy="523240"/>
          </a:xfrm>
          <a:prstGeom prst="rect">
            <a:avLst/>
          </a:prstGeom>
          <a:ln w="25907">
            <a:solidFill>
              <a:srgbClr val="008038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5960" y="4427156"/>
            <a:ext cx="1631314" cy="549275"/>
            <a:chOff x="5525960" y="4427156"/>
            <a:chExt cx="1631314" cy="549275"/>
          </a:xfrm>
        </p:grpSpPr>
        <p:sp>
          <p:nvSpPr>
            <p:cNvPr id="14" name="object 14"/>
            <p:cNvSpPr/>
            <p:nvPr/>
          </p:nvSpPr>
          <p:spPr>
            <a:xfrm>
              <a:off x="5538977" y="4440174"/>
              <a:ext cx="1605280" cy="523240"/>
            </a:xfrm>
            <a:custGeom>
              <a:avLst/>
              <a:gdLst/>
              <a:ahLst/>
              <a:cxnLst/>
              <a:rect l="l" t="t" r="r" b="b"/>
              <a:pathLst>
                <a:path w="1605279" h="523239">
                  <a:moveTo>
                    <a:pt x="1604772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1604772" y="522731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F37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8977" y="4440174"/>
              <a:ext cx="1605280" cy="523240"/>
            </a:xfrm>
            <a:custGeom>
              <a:avLst/>
              <a:gdLst/>
              <a:ahLst/>
              <a:cxnLst/>
              <a:rect l="l" t="t" r="r" b="b"/>
              <a:pathLst>
                <a:path w="1605279" h="523239">
                  <a:moveTo>
                    <a:pt x="0" y="522731"/>
                  </a:moveTo>
                  <a:lnTo>
                    <a:pt x="1604772" y="522731"/>
                  </a:lnTo>
                  <a:lnTo>
                    <a:pt x="160477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25907">
              <a:solidFill>
                <a:srgbClr val="B352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18226" y="4464177"/>
            <a:ext cx="139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86583" y="3747515"/>
            <a:ext cx="4168140" cy="845819"/>
            <a:chOff x="2386583" y="3747515"/>
            <a:chExt cx="4168140" cy="845819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583" y="3823715"/>
              <a:ext cx="425195" cy="7696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13603" y="4013326"/>
              <a:ext cx="171450" cy="514350"/>
            </a:xfrm>
            <a:custGeom>
              <a:avLst/>
              <a:gdLst/>
              <a:ahLst/>
              <a:cxnLst/>
              <a:rect l="l" t="t" r="r" b="b"/>
              <a:pathLst>
                <a:path w="171450" h="514350">
                  <a:moveTo>
                    <a:pt x="66528" y="403376"/>
                  </a:moveTo>
                  <a:lnTo>
                    <a:pt x="63307" y="404024"/>
                  </a:lnTo>
                  <a:lnTo>
                    <a:pt x="45144" y="416258"/>
                  </a:lnTo>
                  <a:lnTo>
                    <a:pt x="32910" y="434421"/>
                  </a:lnTo>
                  <a:lnTo>
                    <a:pt x="28428" y="456692"/>
                  </a:lnTo>
                  <a:lnTo>
                    <a:pt x="32910" y="478909"/>
                  </a:lnTo>
                  <a:lnTo>
                    <a:pt x="45144" y="497078"/>
                  </a:lnTo>
                  <a:lnTo>
                    <a:pt x="63307" y="509341"/>
                  </a:lnTo>
                  <a:lnTo>
                    <a:pt x="85578" y="513842"/>
                  </a:lnTo>
                  <a:lnTo>
                    <a:pt x="107848" y="509341"/>
                  </a:lnTo>
                  <a:lnTo>
                    <a:pt x="126011" y="497078"/>
                  </a:lnTo>
                  <a:lnTo>
                    <a:pt x="138245" y="478909"/>
                  </a:lnTo>
                  <a:lnTo>
                    <a:pt x="142728" y="456692"/>
                  </a:lnTo>
                  <a:lnTo>
                    <a:pt x="66528" y="456692"/>
                  </a:lnTo>
                  <a:lnTo>
                    <a:pt x="66528" y="403376"/>
                  </a:lnTo>
                  <a:close/>
                </a:path>
                <a:path w="171450" h="514350">
                  <a:moveTo>
                    <a:pt x="85578" y="399542"/>
                  </a:moveTo>
                  <a:lnTo>
                    <a:pt x="66528" y="403376"/>
                  </a:lnTo>
                  <a:lnTo>
                    <a:pt x="66528" y="456692"/>
                  </a:lnTo>
                  <a:lnTo>
                    <a:pt x="104628" y="456692"/>
                  </a:lnTo>
                  <a:lnTo>
                    <a:pt x="104628" y="403376"/>
                  </a:lnTo>
                  <a:lnTo>
                    <a:pt x="85578" y="399542"/>
                  </a:lnTo>
                  <a:close/>
                </a:path>
                <a:path w="171450" h="514350">
                  <a:moveTo>
                    <a:pt x="104628" y="403376"/>
                  </a:moveTo>
                  <a:lnTo>
                    <a:pt x="104628" y="456692"/>
                  </a:lnTo>
                  <a:lnTo>
                    <a:pt x="142728" y="456692"/>
                  </a:lnTo>
                  <a:lnTo>
                    <a:pt x="138245" y="434421"/>
                  </a:lnTo>
                  <a:lnTo>
                    <a:pt x="126011" y="416258"/>
                  </a:lnTo>
                  <a:lnTo>
                    <a:pt x="107848" y="404024"/>
                  </a:lnTo>
                  <a:lnTo>
                    <a:pt x="104628" y="403376"/>
                  </a:lnTo>
                  <a:close/>
                </a:path>
                <a:path w="171450" h="514350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403376"/>
                  </a:lnTo>
                  <a:lnTo>
                    <a:pt x="85578" y="399542"/>
                  </a:lnTo>
                  <a:lnTo>
                    <a:pt x="104628" y="399542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514350">
                  <a:moveTo>
                    <a:pt x="104628" y="399542"/>
                  </a:moveTo>
                  <a:lnTo>
                    <a:pt x="85578" y="399542"/>
                  </a:lnTo>
                  <a:lnTo>
                    <a:pt x="104628" y="403376"/>
                  </a:lnTo>
                  <a:lnTo>
                    <a:pt x="104628" y="399542"/>
                  </a:lnTo>
                  <a:close/>
                </a:path>
                <a:path w="171450" h="514350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514350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514350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51435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51435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7867" y="3747515"/>
              <a:ext cx="425196" cy="7696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04887" y="3937126"/>
              <a:ext cx="171450" cy="514350"/>
            </a:xfrm>
            <a:custGeom>
              <a:avLst/>
              <a:gdLst/>
              <a:ahLst/>
              <a:cxnLst/>
              <a:rect l="l" t="t" r="r" b="b"/>
              <a:pathLst>
                <a:path w="171450" h="514350">
                  <a:moveTo>
                    <a:pt x="66528" y="403376"/>
                  </a:moveTo>
                  <a:lnTo>
                    <a:pt x="63307" y="404024"/>
                  </a:lnTo>
                  <a:lnTo>
                    <a:pt x="45144" y="416258"/>
                  </a:lnTo>
                  <a:lnTo>
                    <a:pt x="32910" y="434421"/>
                  </a:lnTo>
                  <a:lnTo>
                    <a:pt x="28428" y="456692"/>
                  </a:lnTo>
                  <a:lnTo>
                    <a:pt x="32910" y="478909"/>
                  </a:lnTo>
                  <a:lnTo>
                    <a:pt x="45144" y="497078"/>
                  </a:lnTo>
                  <a:lnTo>
                    <a:pt x="63307" y="509341"/>
                  </a:lnTo>
                  <a:lnTo>
                    <a:pt x="85578" y="513842"/>
                  </a:lnTo>
                  <a:lnTo>
                    <a:pt x="107848" y="509341"/>
                  </a:lnTo>
                  <a:lnTo>
                    <a:pt x="126011" y="497078"/>
                  </a:lnTo>
                  <a:lnTo>
                    <a:pt x="138245" y="478909"/>
                  </a:lnTo>
                  <a:lnTo>
                    <a:pt x="142728" y="456692"/>
                  </a:lnTo>
                  <a:lnTo>
                    <a:pt x="66528" y="456692"/>
                  </a:lnTo>
                  <a:lnTo>
                    <a:pt x="66528" y="403376"/>
                  </a:lnTo>
                  <a:close/>
                </a:path>
                <a:path w="171450" h="514350">
                  <a:moveTo>
                    <a:pt x="85578" y="399542"/>
                  </a:moveTo>
                  <a:lnTo>
                    <a:pt x="66528" y="403376"/>
                  </a:lnTo>
                  <a:lnTo>
                    <a:pt x="66528" y="456692"/>
                  </a:lnTo>
                  <a:lnTo>
                    <a:pt x="104628" y="456692"/>
                  </a:lnTo>
                  <a:lnTo>
                    <a:pt x="104628" y="403376"/>
                  </a:lnTo>
                  <a:lnTo>
                    <a:pt x="85578" y="399542"/>
                  </a:lnTo>
                  <a:close/>
                </a:path>
                <a:path w="171450" h="514350">
                  <a:moveTo>
                    <a:pt x="104628" y="403376"/>
                  </a:moveTo>
                  <a:lnTo>
                    <a:pt x="104628" y="456692"/>
                  </a:lnTo>
                  <a:lnTo>
                    <a:pt x="142728" y="456692"/>
                  </a:lnTo>
                  <a:lnTo>
                    <a:pt x="138245" y="434421"/>
                  </a:lnTo>
                  <a:lnTo>
                    <a:pt x="126011" y="416258"/>
                  </a:lnTo>
                  <a:lnTo>
                    <a:pt x="107848" y="404024"/>
                  </a:lnTo>
                  <a:lnTo>
                    <a:pt x="104628" y="403376"/>
                  </a:lnTo>
                  <a:close/>
                </a:path>
                <a:path w="171450" h="514350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403376"/>
                  </a:lnTo>
                  <a:lnTo>
                    <a:pt x="85578" y="399542"/>
                  </a:lnTo>
                  <a:lnTo>
                    <a:pt x="104628" y="399542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514350">
                  <a:moveTo>
                    <a:pt x="104628" y="399542"/>
                  </a:moveTo>
                  <a:lnTo>
                    <a:pt x="85578" y="399542"/>
                  </a:lnTo>
                  <a:lnTo>
                    <a:pt x="104628" y="403376"/>
                  </a:lnTo>
                  <a:lnTo>
                    <a:pt x="104628" y="399542"/>
                  </a:lnTo>
                  <a:close/>
                </a:path>
                <a:path w="171450" h="514350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514350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514350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51435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51435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9527" y="3793235"/>
              <a:ext cx="425196" cy="7696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56547" y="3982846"/>
              <a:ext cx="171450" cy="514350"/>
            </a:xfrm>
            <a:custGeom>
              <a:avLst/>
              <a:gdLst/>
              <a:ahLst/>
              <a:cxnLst/>
              <a:rect l="l" t="t" r="r" b="b"/>
              <a:pathLst>
                <a:path w="171450" h="514350">
                  <a:moveTo>
                    <a:pt x="66528" y="403376"/>
                  </a:moveTo>
                  <a:lnTo>
                    <a:pt x="63307" y="404024"/>
                  </a:lnTo>
                  <a:lnTo>
                    <a:pt x="45144" y="416258"/>
                  </a:lnTo>
                  <a:lnTo>
                    <a:pt x="32910" y="434421"/>
                  </a:lnTo>
                  <a:lnTo>
                    <a:pt x="28428" y="456691"/>
                  </a:lnTo>
                  <a:lnTo>
                    <a:pt x="32910" y="478909"/>
                  </a:lnTo>
                  <a:lnTo>
                    <a:pt x="45144" y="497077"/>
                  </a:lnTo>
                  <a:lnTo>
                    <a:pt x="63307" y="509341"/>
                  </a:lnTo>
                  <a:lnTo>
                    <a:pt x="85578" y="513841"/>
                  </a:lnTo>
                  <a:lnTo>
                    <a:pt x="107848" y="509341"/>
                  </a:lnTo>
                  <a:lnTo>
                    <a:pt x="126011" y="497077"/>
                  </a:lnTo>
                  <a:lnTo>
                    <a:pt x="138245" y="478909"/>
                  </a:lnTo>
                  <a:lnTo>
                    <a:pt x="142728" y="456691"/>
                  </a:lnTo>
                  <a:lnTo>
                    <a:pt x="66528" y="456691"/>
                  </a:lnTo>
                  <a:lnTo>
                    <a:pt x="66528" y="403376"/>
                  </a:lnTo>
                  <a:close/>
                </a:path>
                <a:path w="171450" h="514350">
                  <a:moveTo>
                    <a:pt x="85578" y="399541"/>
                  </a:moveTo>
                  <a:lnTo>
                    <a:pt x="66528" y="403376"/>
                  </a:lnTo>
                  <a:lnTo>
                    <a:pt x="66528" y="456691"/>
                  </a:lnTo>
                  <a:lnTo>
                    <a:pt x="104628" y="456691"/>
                  </a:lnTo>
                  <a:lnTo>
                    <a:pt x="104628" y="403376"/>
                  </a:lnTo>
                  <a:lnTo>
                    <a:pt x="85578" y="399541"/>
                  </a:lnTo>
                  <a:close/>
                </a:path>
                <a:path w="171450" h="514350">
                  <a:moveTo>
                    <a:pt x="104628" y="403376"/>
                  </a:moveTo>
                  <a:lnTo>
                    <a:pt x="104628" y="456691"/>
                  </a:lnTo>
                  <a:lnTo>
                    <a:pt x="142728" y="456691"/>
                  </a:lnTo>
                  <a:lnTo>
                    <a:pt x="138245" y="434421"/>
                  </a:lnTo>
                  <a:lnTo>
                    <a:pt x="126011" y="416258"/>
                  </a:lnTo>
                  <a:lnTo>
                    <a:pt x="107848" y="404024"/>
                  </a:lnTo>
                  <a:lnTo>
                    <a:pt x="104628" y="403376"/>
                  </a:lnTo>
                  <a:close/>
                </a:path>
                <a:path w="171450" h="514350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403376"/>
                  </a:lnTo>
                  <a:lnTo>
                    <a:pt x="85578" y="399541"/>
                  </a:lnTo>
                  <a:lnTo>
                    <a:pt x="104628" y="399541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514350">
                  <a:moveTo>
                    <a:pt x="104628" y="399541"/>
                  </a:moveTo>
                  <a:lnTo>
                    <a:pt x="85578" y="399541"/>
                  </a:lnTo>
                  <a:lnTo>
                    <a:pt x="104628" y="403376"/>
                  </a:lnTo>
                  <a:lnTo>
                    <a:pt x="104628" y="399541"/>
                  </a:lnTo>
                  <a:close/>
                </a:path>
                <a:path w="171450" h="514350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7"/>
                  </a:lnTo>
                  <a:lnTo>
                    <a:pt x="66528" y="108457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514350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7"/>
                  </a:lnTo>
                  <a:lnTo>
                    <a:pt x="135743" y="161797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5"/>
                  </a:lnTo>
                  <a:close/>
                </a:path>
                <a:path w="171450" h="514350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7"/>
                  </a:lnTo>
                  <a:lnTo>
                    <a:pt x="104628" y="47497"/>
                  </a:lnTo>
                  <a:lnTo>
                    <a:pt x="104628" y="37845"/>
                  </a:lnTo>
                  <a:close/>
                </a:path>
                <a:path w="171450" h="514350">
                  <a:moveTo>
                    <a:pt x="104628" y="47497"/>
                  </a:moveTo>
                  <a:lnTo>
                    <a:pt x="102088" y="47497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7"/>
                  </a:lnTo>
                  <a:close/>
                </a:path>
                <a:path w="171450" h="514350">
                  <a:moveTo>
                    <a:pt x="102088" y="47497"/>
                  </a:moveTo>
                  <a:lnTo>
                    <a:pt x="69068" y="47497"/>
                  </a:lnTo>
                  <a:lnTo>
                    <a:pt x="85578" y="75800"/>
                  </a:lnTo>
                  <a:lnTo>
                    <a:pt x="102088" y="47497"/>
                  </a:lnTo>
                  <a:close/>
                </a:path>
              </a:pathLst>
            </a:custGeom>
            <a:solidFill>
              <a:srgbClr val="F37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55904" y="5122164"/>
            <a:ext cx="8069580" cy="1443355"/>
            <a:chOff x="755904" y="5122164"/>
            <a:chExt cx="8069580" cy="144335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92" y="5148072"/>
              <a:ext cx="8013192" cy="1417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" y="5122164"/>
              <a:ext cx="7424928" cy="12283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5175504"/>
              <a:ext cx="7918704" cy="132283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9536" y="5175503"/>
            <a:ext cx="7919084" cy="1323340"/>
          </a:xfrm>
          <a:prstGeom prst="rect">
            <a:avLst/>
          </a:prstGeom>
          <a:ln w="9144">
            <a:solidFill>
              <a:srgbClr val="4A4B5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Rules: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000" spc="-5" dirty="0">
                <a:latin typeface="Arial"/>
                <a:cs typeface="Arial"/>
              </a:rPr>
              <a:t>Start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case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sensitive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Content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7766"/>
            <a:ext cx="3811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XML</a:t>
            </a:r>
            <a:r>
              <a:rPr sz="3000" spc="-65" dirty="0"/>
              <a:t> </a:t>
            </a:r>
            <a:r>
              <a:rPr sz="3000" spc="-5" dirty="0"/>
              <a:t>Building</a:t>
            </a:r>
            <a:r>
              <a:rPr sz="3000" spc="10" dirty="0"/>
              <a:t> </a:t>
            </a:r>
            <a:r>
              <a:rPr sz="3000" spc="-5" dirty="0"/>
              <a:t>Blocks</a:t>
            </a:r>
            <a:endParaRPr sz="30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80352" y="2855912"/>
            <a:ext cx="8585200" cy="549275"/>
            <a:chOff x="280352" y="2855912"/>
            <a:chExt cx="8585200" cy="549275"/>
          </a:xfrm>
        </p:grpSpPr>
        <p:sp>
          <p:nvSpPr>
            <p:cNvPr id="4" name="object 4"/>
            <p:cNvSpPr/>
            <p:nvPr/>
          </p:nvSpPr>
          <p:spPr>
            <a:xfrm>
              <a:off x="293370" y="2868929"/>
              <a:ext cx="8559165" cy="523240"/>
            </a:xfrm>
            <a:custGeom>
              <a:avLst/>
              <a:gdLst/>
              <a:ahLst/>
              <a:cxnLst/>
              <a:rect l="l" t="t" r="r" b="b"/>
              <a:pathLst>
                <a:path w="8559165" h="523239">
                  <a:moveTo>
                    <a:pt x="8558784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8558784" y="522732"/>
                  </a:lnTo>
                  <a:lnTo>
                    <a:pt x="8558784" y="0"/>
                  </a:lnTo>
                  <a:close/>
                </a:path>
              </a:pathLst>
            </a:custGeom>
            <a:solidFill>
              <a:srgbClr val="4D4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370" y="2868929"/>
              <a:ext cx="8559165" cy="523240"/>
            </a:xfrm>
            <a:custGeom>
              <a:avLst/>
              <a:gdLst/>
              <a:ahLst/>
              <a:cxnLst/>
              <a:rect l="l" t="t" r="r" b="b"/>
              <a:pathLst>
                <a:path w="8559165" h="523239">
                  <a:moveTo>
                    <a:pt x="0" y="522732"/>
                  </a:moveTo>
                  <a:lnTo>
                    <a:pt x="8558784" y="522732"/>
                  </a:lnTo>
                  <a:lnTo>
                    <a:pt x="8558784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25908">
              <a:solidFill>
                <a:srgbClr val="3637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1347" y="783010"/>
            <a:ext cx="8227695" cy="25609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7505" indent="-23241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8140" algn="l"/>
              </a:tabLst>
            </a:pPr>
            <a:r>
              <a:rPr sz="2400" spc="-5" dirty="0">
                <a:latin typeface="Arial"/>
                <a:cs typeface="Arial"/>
              </a:rPr>
              <a:t>Attributes: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provides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additional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869315" lvl="1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869315" algn="l"/>
                <a:tab pos="869950" algn="l"/>
              </a:tabLst>
            </a:pPr>
            <a:r>
              <a:rPr sz="2000" dirty="0">
                <a:latin typeface="Arial"/>
                <a:cs typeface="Arial"/>
              </a:rPr>
              <a:t>Specified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869315" lvl="1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869315" algn="l"/>
                <a:tab pos="869950" algn="l"/>
              </a:tabLst>
            </a:pPr>
            <a:r>
              <a:rPr sz="2000" dirty="0">
                <a:latin typeface="Arial"/>
                <a:cs typeface="Arial"/>
              </a:rPr>
              <a:t>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pair</a:t>
            </a:r>
            <a:endParaRPr sz="2000">
              <a:latin typeface="Arial"/>
              <a:cs typeface="Arial"/>
            </a:endParaRPr>
          </a:p>
          <a:p>
            <a:pPr marL="869315" lvl="1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869315" algn="l"/>
                <a:tab pos="86995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 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869315" lvl="1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869315" algn="l"/>
                <a:tab pos="869950" algn="l"/>
              </a:tabLst>
            </a:pP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961255" algn="l"/>
                <a:tab pos="616394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&lt;F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OWER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37441"/>
                </a:solidFill>
                <a:latin typeface="Arial"/>
                <a:cs typeface="Arial"/>
              </a:rPr>
              <a:t>CO</a:t>
            </a:r>
            <a:r>
              <a:rPr sz="2800" b="1" spc="-20" dirty="0">
                <a:solidFill>
                  <a:srgbClr val="F37441"/>
                </a:solidFill>
                <a:latin typeface="Arial"/>
                <a:cs typeface="Arial"/>
              </a:rPr>
              <a:t>L</a:t>
            </a:r>
            <a:r>
              <a:rPr sz="2800" b="1" spc="-5" dirty="0">
                <a:solidFill>
                  <a:srgbClr val="F37441"/>
                </a:solidFill>
                <a:latin typeface="Arial"/>
                <a:cs typeface="Arial"/>
              </a:rPr>
              <a:t>O</a:t>
            </a:r>
            <a:r>
              <a:rPr sz="2800" b="1" spc="-10" dirty="0">
                <a:solidFill>
                  <a:srgbClr val="F37441"/>
                </a:solidFill>
                <a:latin typeface="Arial"/>
                <a:cs typeface="Arial"/>
              </a:rPr>
              <a:t>R</a:t>
            </a:r>
            <a:r>
              <a:rPr sz="2800" b="1" spc="-10" dirty="0">
                <a:solidFill>
                  <a:srgbClr val="5DD3FF"/>
                </a:solidFill>
                <a:latin typeface="Arial"/>
                <a:cs typeface="Arial"/>
              </a:rPr>
              <a:t>=</a:t>
            </a:r>
            <a:r>
              <a:rPr sz="2800" b="1" dirty="0">
                <a:solidFill>
                  <a:srgbClr val="5DD3FF"/>
                </a:solidFill>
                <a:latin typeface="Arial"/>
                <a:cs typeface="Arial"/>
              </a:rPr>
              <a:t>“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RE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5DD3FF"/>
                </a:solidFill>
                <a:latin typeface="Arial"/>
                <a:cs typeface="Arial"/>
              </a:rPr>
              <a:t>”</a:t>
            </a:r>
            <a:r>
              <a:rPr sz="2800" b="1" spc="55" dirty="0">
                <a:solidFill>
                  <a:srgbClr val="5DD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ROSE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&lt;/FL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WER&gt;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6410" y="3891534"/>
            <a:ext cx="1737360" cy="954405"/>
          </a:xfrm>
          <a:custGeom>
            <a:avLst/>
            <a:gdLst/>
            <a:ahLst/>
            <a:cxnLst/>
            <a:rect l="l" t="t" r="r" b="b"/>
            <a:pathLst>
              <a:path w="1737360" h="954404">
                <a:moveTo>
                  <a:pt x="1737360" y="0"/>
                </a:moveTo>
                <a:lnTo>
                  <a:pt x="0" y="0"/>
                </a:lnTo>
                <a:lnTo>
                  <a:pt x="0" y="954024"/>
                </a:lnTo>
                <a:lnTo>
                  <a:pt x="1737360" y="954024"/>
                </a:lnTo>
                <a:lnTo>
                  <a:pt x="1737360" y="0"/>
                </a:lnTo>
                <a:close/>
              </a:path>
            </a:pathLst>
          </a:custGeom>
          <a:solidFill>
            <a:srgbClr val="F37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6410" y="3891534"/>
            <a:ext cx="1737360" cy="954405"/>
          </a:xfrm>
          <a:prstGeom prst="rect">
            <a:avLst/>
          </a:prstGeom>
          <a:ln w="25907">
            <a:solidFill>
              <a:srgbClr val="B3522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3540" marR="121285" indent="-256540">
              <a:lnSpc>
                <a:spcPct val="100000"/>
              </a:lnSpc>
              <a:spcBef>
                <a:spcPts val="29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Att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ibute  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4082" y="3891534"/>
            <a:ext cx="1737360" cy="954405"/>
          </a:xfrm>
          <a:custGeom>
            <a:avLst/>
            <a:gdLst/>
            <a:ahLst/>
            <a:cxnLst/>
            <a:rect l="l" t="t" r="r" b="b"/>
            <a:pathLst>
              <a:path w="1737360" h="954404">
                <a:moveTo>
                  <a:pt x="1737360" y="0"/>
                </a:moveTo>
                <a:lnTo>
                  <a:pt x="0" y="0"/>
                </a:lnTo>
                <a:lnTo>
                  <a:pt x="0" y="954024"/>
                </a:lnTo>
                <a:lnTo>
                  <a:pt x="1737360" y="954024"/>
                </a:lnTo>
                <a:lnTo>
                  <a:pt x="17373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04082" y="3891534"/>
            <a:ext cx="1737360" cy="954405"/>
          </a:xfrm>
          <a:prstGeom prst="rect">
            <a:avLst/>
          </a:prstGeom>
          <a:ln w="25907">
            <a:solidFill>
              <a:srgbClr val="00803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03860" marR="120650" indent="-276225">
              <a:lnSpc>
                <a:spcPct val="100000"/>
              </a:lnSpc>
              <a:spcBef>
                <a:spcPts val="29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Att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ibute 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016" y="3201923"/>
            <a:ext cx="8069580" cy="3512820"/>
            <a:chOff x="509016" y="3201923"/>
            <a:chExt cx="8069580" cy="35128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3201923"/>
              <a:ext cx="425195" cy="7696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39511" y="3391534"/>
              <a:ext cx="171450" cy="514350"/>
            </a:xfrm>
            <a:custGeom>
              <a:avLst/>
              <a:gdLst/>
              <a:ahLst/>
              <a:cxnLst/>
              <a:rect l="l" t="t" r="r" b="b"/>
              <a:pathLst>
                <a:path w="171450" h="514350">
                  <a:moveTo>
                    <a:pt x="66528" y="403376"/>
                  </a:moveTo>
                  <a:lnTo>
                    <a:pt x="63307" y="404024"/>
                  </a:lnTo>
                  <a:lnTo>
                    <a:pt x="45144" y="416258"/>
                  </a:lnTo>
                  <a:lnTo>
                    <a:pt x="32910" y="434421"/>
                  </a:lnTo>
                  <a:lnTo>
                    <a:pt x="28428" y="456691"/>
                  </a:lnTo>
                  <a:lnTo>
                    <a:pt x="32910" y="478909"/>
                  </a:lnTo>
                  <a:lnTo>
                    <a:pt x="45144" y="497077"/>
                  </a:lnTo>
                  <a:lnTo>
                    <a:pt x="63307" y="509341"/>
                  </a:lnTo>
                  <a:lnTo>
                    <a:pt x="85578" y="513841"/>
                  </a:lnTo>
                  <a:lnTo>
                    <a:pt x="107848" y="509341"/>
                  </a:lnTo>
                  <a:lnTo>
                    <a:pt x="126011" y="497077"/>
                  </a:lnTo>
                  <a:lnTo>
                    <a:pt x="138245" y="478909"/>
                  </a:lnTo>
                  <a:lnTo>
                    <a:pt x="142728" y="456691"/>
                  </a:lnTo>
                  <a:lnTo>
                    <a:pt x="66528" y="456691"/>
                  </a:lnTo>
                  <a:lnTo>
                    <a:pt x="66528" y="403376"/>
                  </a:lnTo>
                  <a:close/>
                </a:path>
                <a:path w="171450" h="514350">
                  <a:moveTo>
                    <a:pt x="85578" y="399541"/>
                  </a:moveTo>
                  <a:lnTo>
                    <a:pt x="66528" y="403376"/>
                  </a:lnTo>
                  <a:lnTo>
                    <a:pt x="66528" y="456691"/>
                  </a:lnTo>
                  <a:lnTo>
                    <a:pt x="104628" y="456691"/>
                  </a:lnTo>
                  <a:lnTo>
                    <a:pt x="104628" y="403376"/>
                  </a:lnTo>
                  <a:lnTo>
                    <a:pt x="85578" y="399541"/>
                  </a:lnTo>
                  <a:close/>
                </a:path>
                <a:path w="171450" h="514350">
                  <a:moveTo>
                    <a:pt x="104628" y="403376"/>
                  </a:moveTo>
                  <a:lnTo>
                    <a:pt x="104628" y="456691"/>
                  </a:lnTo>
                  <a:lnTo>
                    <a:pt x="142728" y="456691"/>
                  </a:lnTo>
                  <a:lnTo>
                    <a:pt x="138245" y="434421"/>
                  </a:lnTo>
                  <a:lnTo>
                    <a:pt x="126011" y="416258"/>
                  </a:lnTo>
                  <a:lnTo>
                    <a:pt x="107848" y="404024"/>
                  </a:lnTo>
                  <a:lnTo>
                    <a:pt x="104628" y="403376"/>
                  </a:lnTo>
                  <a:close/>
                </a:path>
                <a:path w="171450" h="514350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403376"/>
                  </a:lnTo>
                  <a:lnTo>
                    <a:pt x="85578" y="399541"/>
                  </a:lnTo>
                  <a:lnTo>
                    <a:pt x="104628" y="399541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514350">
                  <a:moveTo>
                    <a:pt x="104628" y="399541"/>
                  </a:moveTo>
                  <a:lnTo>
                    <a:pt x="85578" y="399541"/>
                  </a:lnTo>
                  <a:lnTo>
                    <a:pt x="104628" y="403376"/>
                  </a:lnTo>
                  <a:lnTo>
                    <a:pt x="104628" y="399541"/>
                  </a:lnTo>
                  <a:close/>
                </a:path>
                <a:path w="171450" h="514350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514350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5"/>
                  </a:lnTo>
                  <a:close/>
                </a:path>
                <a:path w="171450" h="514350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5"/>
                  </a:lnTo>
                  <a:close/>
                </a:path>
                <a:path w="171450" h="51435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51435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F37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8807" y="3201923"/>
              <a:ext cx="425196" cy="7696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5827" y="3391534"/>
              <a:ext cx="171450" cy="514350"/>
            </a:xfrm>
            <a:custGeom>
              <a:avLst/>
              <a:gdLst/>
              <a:ahLst/>
              <a:cxnLst/>
              <a:rect l="l" t="t" r="r" b="b"/>
              <a:pathLst>
                <a:path w="171450" h="514350">
                  <a:moveTo>
                    <a:pt x="66528" y="403376"/>
                  </a:moveTo>
                  <a:lnTo>
                    <a:pt x="63307" y="404024"/>
                  </a:lnTo>
                  <a:lnTo>
                    <a:pt x="45144" y="416258"/>
                  </a:lnTo>
                  <a:lnTo>
                    <a:pt x="32910" y="434421"/>
                  </a:lnTo>
                  <a:lnTo>
                    <a:pt x="28428" y="456691"/>
                  </a:lnTo>
                  <a:lnTo>
                    <a:pt x="32910" y="478909"/>
                  </a:lnTo>
                  <a:lnTo>
                    <a:pt x="45144" y="497077"/>
                  </a:lnTo>
                  <a:lnTo>
                    <a:pt x="63307" y="509341"/>
                  </a:lnTo>
                  <a:lnTo>
                    <a:pt x="85578" y="513841"/>
                  </a:lnTo>
                  <a:lnTo>
                    <a:pt x="107848" y="509341"/>
                  </a:lnTo>
                  <a:lnTo>
                    <a:pt x="126011" y="497077"/>
                  </a:lnTo>
                  <a:lnTo>
                    <a:pt x="138245" y="478909"/>
                  </a:lnTo>
                  <a:lnTo>
                    <a:pt x="142728" y="456691"/>
                  </a:lnTo>
                  <a:lnTo>
                    <a:pt x="66528" y="456691"/>
                  </a:lnTo>
                  <a:lnTo>
                    <a:pt x="66528" y="403376"/>
                  </a:lnTo>
                  <a:close/>
                </a:path>
                <a:path w="171450" h="514350">
                  <a:moveTo>
                    <a:pt x="85578" y="399541"/>
                  </a:moveTo>
                  <a:lnTo>
                    <a:pt x="66528" y="403376"/>
                  </a:lnTo>
                  <a:lnTo>
                    <a:pt x="66528" y="456691"/>
                  </a:lnTo>
                  <a:lnTo>
                    <a:pt x="104628" y="456691"/>
                  </a:lnTo>
                  <a:lnTo>
                    <a:pt x="104628" y="403376"/>
                  </a:lnTo>
                  <a:lnTo>
                    <a:pt x="85578" y="399541"/>
                  </a:lnTo>
                  <a:close/>
                </a:path>
                <a:path w="171450" h="514350">
                  <a:moveTo>
                    <a:pt x="104628" y="403376"/>
                  </a:moveTo>
                  <a:lnTo>
                    <a:pt x="104628" y="456691"/>
                  </a:lnTo>
                  <a:lnTo>
                    <a:pt x="142728" y="456691"/>
                  </a:lnTo>
                  <a:lnTo>
                    <a:pt x="138245" y="434421"/>
                  </a:lnTo>
                  <a:lnTo>
                    <a:pt x="126011" y="416258"/>
                  </a:lnTo>
                  <a:lnTo>
                    <a:pt x="107848" y="404024"/>
                  </a:lnTo>
                  <a:lnTo>
                    <a:pt x="104628" y="403376"/>
                  </a:lnTo>
                  <a:close/>
                </a:path>
                <a:path w="171450" h="514350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403376"/>
                  </a:lnTo>
                  <a:lnTo>
                    <a:pt x="85578" y="399541"/>
                  </a:lnTo>
                  <a:lnTo>
                    <a:pt x="104628" y="399541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514350">
                  <a:moveTo>
                    <a:pt x="104628" y="399541"/>
                  </a:moveTo>
                  <a:lnTo>
                    <a:pt x="85578" y="399541"/>
                  </a:lnTo>
                  <a:lnTo>
                    <a:pt x="104628" y="403376"/>
                  </a:lnTo>
                  <a:lnTo>
                    <a:pt x="104628" y="399541"/>
                  </a:lnTo>
                  <a:close/>
                </a:path>
                <a:path w="171450" h="514350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514350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5"/>
                  </a:lnTo>
                  <a:close/>
                </a:path>
                <a:path w="171450" h="514350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5"/>
                  </a:lnTo>
                  <a:close/>
                </a:path>
                <a:path w="171450" h="51435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51435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4902707"/>
              <a:ext cx="8013192" cy="1725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6" y="4876800"/>
              <a:ext cx="7836408" cy="1837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48" y="4930139"/>
              <a:ext cx="7918704" cy="16306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12648" y="4930140"/>
            <a:ext cx="7919084" cy="1630680"/>
          </a:xfrm>
          <a:prstGeom prst="rect">
            <a:avLst/>
          </a:prstGeom>
          <a:ln w="9144">
            <a:solidFill>
              <a:srgbClr val="4A4B5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Rules:</a:t>
            </a:r>
            <a:endParaRPr sz="2000">
              <a:latin typeface="Arial"/>
              <a:cs typeface="Arial"/>
            </a:endParaRPr>
          </a:p>
          <a:p>
            <a:pPr marL="434340" indent="-34417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enclosed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double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quotes</a:t>
            </a:r>
            <a:endParaRPr sz="2000">
              <a:latin typeface="Arial"/>
              <a:cs typeface="Arial"/>
            </a:endParaRPr>
          </a:p>
          <a:p>
            <a:pPr marL="434340" indent="-34417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434340" marR="443230" indent="-343535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begin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letter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underscore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letters,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digits,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underscore(_),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dot(.),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hyphen(-)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6573"/>
            <a:ext cx="50526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Well-formed</a:t>
            </a:r>
            <a:r>
              <a:rPr sz="3000" spc="-15" dirty="0"/>
              <a:t> </a:t>
            </a:r>
            <a:r>
              <a:rPr sz="3000" dirty="0"/>
              <a:t>XML</a:t>
            </a:r>
            <a:r>
              <a:rPr sz="3000" spc="-70" dirty="0"/>
              <a:t> </a:t>
            </a:r>
            <a:r>
              <a:rPr sz="3000" dirty="0"/>
              <a:t>document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96823" y="1990686"/>
            <a:ext cx="7960359" cy="4065904"/>
            <a:chOff x="496823" y="1990686"/>
            <a:chExt cx="7960359" cy="40659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09" y="1990686"/>
              <a:ext cx="7902723" cy="8253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3" y="2788919"/>
              <a:ext cx="7959852" cy="844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3" y="3596639"/>
              <a:ext cx="7959852" cy="8442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3" y="4404360"/>
              <a:ext cx="7959852" cy="8442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823" y="5212079"/>
              <a:ext cx="7959852" cy="8442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6419" y="940434"/>
            <a:ext cx="7063740" cy="479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XML </a:t>
            </a:r>
            <a:r>
              <a:rPr sz="2400" spc="-5" dirty="0">
                <a:latin typeface="Arial"/>
                <a:cs typeface="Arial"/>
              </a:rPr>
              <a:t>document is said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well-formed </a:t>
            </a:r>
            <a:r>
              <a:rPr sz="2400" dirty="0">
                <a:latin typeface="Arial"/>
                <a:cs typeface="Arial"/>
              </a:rPr>
              <a:t>if it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syntax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XML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 W3C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XML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tags are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case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sensitive</a:t>
            </a:r>
            <a:endParaRPr sz="1800">
              <a:latin typeface="Arial"/>
              <a:cs typeface="Arial"/>
            </a:endParaRPr>
          </a:p>
          <a:p>
            <a:pPr marL="105410" marR="2746375">
              <a:lnSpc>
                <a:spcPts val="6360"/>
              </a:lnSpc>
              <a:spcBef>
                <a:spcPts val="910"/>
              </a:spcBef>
            </a:pPr>
            <a:r>
              <a:rPr sz="1800" b="1" spc="-5" dirty="0">
                <a:latin typeface="Arial"/>
                <a:cs typeface="Arial"/>
              </a:rPr>
              <a:t>Must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root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Every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must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closing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tag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must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properly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nested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Attribute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must</a:t>
            </a:r>
            <a:r>
              <a:rPr sz="1800" b="1" dirty="0">
                <a:latin typeface="Arial"/>
                <a:cs typeface="Arial"/>
              </a:rPr>
              <a:t> always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</a:t>
            </a:r>
            <a:r>
              <a:rPr sz="1800" b="1" dirty="0">
                <a:latin typeface="Arial"/>
                <a:cs typeface="Arial"/>
              </a:rPr>
              <a:t> quoted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(single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double)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7766"/>
            <a:ext cx="5053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Well-formed</a:t>
            </a:r>
            <a:r>
              <a:rPr sz="3000" spc="-20" dirty="0"/>
              <a:t> </a:t>
            </a:r>
            <a:r>
              <a:rPr sz="3000" dirty="0"/>
              <a:t>XML</a:t>
            </a:r>
            <a:r>
              <a:rPr sz="3000" spc="-55" dirty="0"/>
              <a:t> </a:t>
            </a:r>
            <a:r>
              <a:rPr sz="3000" dirty="0"/>
              <a:t>document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0219" y="1386332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hers: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084" y="2012024"/>
            <a:ext cx="8455541" cy="13758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695" y="2493010"/>
            <a:ext cx="52025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Comments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in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XML: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&lt;!--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This is a comment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--&gt;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" y="3354323"/>
            <a:ext cx="8484108" cy="13837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8695" y="3719322"/>
            <a:ext cx="7823834" cy="5645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420"/>
              </a:spcBef>
            </a:pPr>
            <a:r>
              <a:rPr sz="1900" b="1" spc="-15" dirty="0">
                <a:latin typeface="Arial"/>
                <a:cs typeface="Arial"/>
              </a:rPr>
              <a:t>Every</a:t>
            </a:r>
            <a:r>
              <a:rPr sz="1900" b="1" spc="4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element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must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5" dirty="0">
                <a:latin typeface="Arial"/>
                <a:cs typeface="Arial"/>
              </a:rPr>
              <a:t>have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 start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tag and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an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end tag.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However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empty </a:t>
            </a:r>
            <a:r>
              <a:rPr sz="1900" b="1" spc="-509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elements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can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end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with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/&gt;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instead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of &gt;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(e.g.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: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&lt;book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id =“001”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/&gt;)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" y="4704588"/>
            <a:ext cx="8484108" cy="13853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8695" y="5195442"/>
            <a:ext cx="3816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Colon(:) is used for namespaces.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2" y="6643312"/>
            <a:ext cx="21717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3512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XML</a:t>
            </a:r>
            <a:r>
              <a:rPr sz="3000" spc="-75" dirty="0"/>
              <a:t> </a:t>
            </a:r>
            <a:r>
              <a:rPr sz="3000" spc="-45" dirty="0"/>
              <a:t>Tree</a:t>
            </a:r>
            <a:r>
              <a:rPr sz="3000" spc="-20" dirty="0"/>
              <a:t> </a:t>
            </a:r>
            <a:r>
              <a:rPr sz="3000" spc="-5" dirty="0"/>
              <a:t>Structure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973" y="2121696"/>
            <a:ext cx="1574453" cy="688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2715" y="2283078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Docum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330" y="2045554"/>
            <a:ext cx="4485908" cy="1822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177922"/>
            <a:ext cx="42278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Gill Sans MT"/>
                <a:cs typeface="Gill Sans MT"/>
              </a:rPr>
              <a:t>&lt;country&gt;</a:t>
            </a:r>
            <a:endParaRPr sz="2400">
              <a:latin typeface="Gill Sans MT"/>
              <a:cs typeface="Gill Sans MT"/>
            </a:endParaRPr>
          </a:p>
          <a:p>
            <a:pPr marL="51879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&lt;cname&gt;India&lt;/cname&gt;</a:t>
            </a:r>
            <a:endParaRPr sz="2400">
              <a:latin typeface="Gill Sans MT"/>
              <a:cs typeface="Gill Sans MT"/>
            </a:endParaRPr>
          </a:p>
          <a:p>
            <a:pPr marL="51879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&lt;capital&gt;New</a:t>
            </a:r>
            <a:r>
              <a:rPr sz="24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Delhi&lt;/capital&gt;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Gill Sans MT"/>
                <a:cs typeface="Gill Sans MT"/>
              </a:rPr>
              <a:t>&lt;/country&gt;</a:t>
            </a:r>
            <a:endParaRPr sz="240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3366" y="4188528"/>
            <a:ext cx="970868" cy="6791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65801" y="4341114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1749" y="4188528"/>
            <a:ext cx="973226" cy="6791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4981" y="4341114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tal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68495" y="3197928"/>
            <a:ext cx="970933" cy="6791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23813" y="3350133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0672" y="5474458"/>
            <a:ext cx="1136254" cy="60122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653" y="5598667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6264" y="5474458"/>
            <a:ext cx="1358870" cy="6012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48043" y="5598667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Delhi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05628" y="2743200"/>
            <a:ext cx="2295525" cy="2743200"/>
            <a:chOff x="5405628" y="2743200"/>
            <a:chExt cx="2295525" cy="2743200"/>
          </a:xfrm>
        </p:grpSpPr>
        <p:sp>
          <p:nvSpPr>
            <p:cNvPr id="18" name="object 18"/>
            <p:cNvSpPr/>
            <p:nvPr/>
          </p:nvSpPr>
          <p:spPr>
            <a:xfrm>
              <a:off x="5600700" y="2743199"/>
              <a:ext cx="1905000" cy="2743200"/>
            </a:xfrm>
            <a:custGeom>
              <a:avLst/>
              <a:gdLst/>
              <a:ahLst/>
              <a:cxnLst/>
              <a:rect l="l" t="t" r="r" b="b"/>
              <a:pathLst>
                <a:path w="1905000" h="2743200">
                  <a:moveTo>
                    <a:pt x="76200" y="2667000"/>
                  </a:moveTo>
                  <a:lnTo>
                    <a:pt x="44450" y="2667000"/>
                  </a:lnTo>
                  <a:lnTo>
                    <a:pt x="44450" y="2057400"/>
                  </a:lnTo>
                  <a:lnTo>
                    <a:pt x="31750" y="2057400"/>
                  </a:lnTo>
                  <a:lnTo>
                    <a:pt x="31750" y="2667000"/>
                  </a:lnTo>
                  <a:lnTo>
                    <a:pt x="0" y="2667000"/>
                  </a:lnTo>
                  <a:lnTo>
                    <a:pt x="38100" y="2743200"/>
                  </a:lnTo>
                  <a:lnTo>
                    <a:pt x="69850" y="2679700"/>
                  </a:lnTo>
                  <a:lnTo>
                    <a:pt x="76200" y="2667000"/>
                  </a:lnTo>
                  <a:close/>
                </a:path>
                <a:path w="1905000" h="2743200">
                  <a:moveTo>
                    <a:pt x="651891" y="995426"/>
                  </a:moveTo>
                  <a:lnTo>
                    <a:pt x="643509" y="985774"/>
                  </a:lnTo>
                  <a:lnTo>
                    <a:pt x="168021" y="1393418"/>
                  </a:lnTo>
                  <a:lnTo>
                    <a:pt x="147320" y="1369314"/>
                  </a:lnTo>
                  <a:lnTo>
                    <a:pt x="114300" y="1447800"/>
                  </a:lnTo>
                  <a:lnTo>
                    <a:pt x="196977" y="1427099"/>
                  </a:lnTo>
                  <a:lnTo>
                    <a:pt x="183438" y="1411351"/>
                  </a:lnTo>
                  <a:lnTo>
                    <a:pt x="176301" y="1403057"/>
                  </a:lnTo>
                  <a:lnTo>
                    <a:pt x="651891" y="995426"/>
                  </a:lnTo>
                  <a:close/>
                </a:path>
                <a:path w="1905000" h="2743200">
                  <a:moveTo>
                    <a:pt x="990600" y="381000"/>
                  </a:moveTo>
                  <a:lnTo>
                    <a:pt x="958850" y="381000"/>
                  </a:lnTo>
                  <a:lnTo>
                    <a:pt x="958850" y="0"/>
                  </a:lnTo>
                  <a:lnTo>
                    <a:pt x="946150" y="0"/>
                  </a:lnTo>
                  <a:lnTo>
                    <a:pt x="946150" y="381000"/>
                  </a:lnTo>
                  <a:lnTo>
                    <a:pt x="914400" y="381000"/>
                  </a:lnTo>
                  <a:lnTo>
                    <a:pt x="952500" y="457200"/>
                  </a:lnTo>
                  <a:lnTo>
                    <a:pt x="984250" y="393700"/>
                  </a:lnTo>
                  <a:lnTo>
                    <a:pt x="990600" y="381000"/>
                  </a:lnTo>
                  <a:close/>
                </a:path>
                <a:path w="1905000" h="2743200">
                  <a:moveTo>
                    <a:pt x="1866900" y="1447800"/>
                  </a:moveTo>
                  <a:lnTo>
                    <a:pt x="1850390" y="1414780"/>
                  </a:lnTo>
                  <a:lnTo>
                    <a:pt x="1828800" y="1371600"/>
                  </a:lnTo>
                  <a:lnTo>
                    <a:pt x="1809750" y="1397012"/>
                  </a:lnTo>
                  <a:lnTo>
                    <a:pt x="1261110" y="985520"/>
                  </a:lnTo>
                  <a:lnTo>
                    <a:pt x="1253490" y="995680"/>
                  </a:lnTo>
                  <a:lnTo>
                    <a:pt x="1802130" y="1407160"/>
                  </a:lnTo>
                  <a:lnTo>
                    <a:pt x="1783080" y="1432560"/>
                  </a:lnTo>
                  <a:lnTo>
                    <a:pt x="1866900" y="1447800"/>
                  </a:lnTo>
                  <a:close/>
                </a:path>
                <a:path w="1905000" h="2743200">
                  <a:moveTo>
                    <a:pt x="1905000" y="2667000"/>
                  </a:moveTo>
                  <a:lnTo>
                    <a:pt x="1873250" y="2667000"/>
                  </a:lnTo>
                  <a:lnTo>
                    <a:pt x="1873250" y="2057400"/>
                  </a:lnTo>
                  <a:lnTo>
                    <a:pt x="1860550" y="2057400"/>
                  </a:lnTo>
                  <a:lnTo>
                    <a:pt x="1860550" y="2667000"/>
                  </a:lnTo>
                  <a:lnTo>
                    <a:pt x="1828800" y="2667000"/>
                  </a:lnTo>
                  <a:lnTo>
                    <a:pt x="1866900" y="2743200"/>
                  </a:lnTo>
                  <a:lnTo>
                    <a:pt x="1898650" y="2679700"/>
                  </a:lnTo>
                  <a:lnTo>
                    <a:pt x="1905000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200" y="38862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9144">
              <a:solidFill>
                <a:srgbClr val="1E1E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200" y="3886200"/>
              <a:ext cx="2286000" cy="228600"/>
            </a:xfrm>
            <a:custGeom>
              <a:avLst/>
              <a:gdLst/>
              <a:ahLst/>
              <a:cxnLst/>
              <a:rect l="l" t="t" r="r" b="b"/>
              <a:pathLst>
                <a:path w="2286000" h="228600">
                  <a:moveTo>
                    <a:pt x="0" y="0"/>
                  </a:moveTo>
                  <a:lnTo>
                    <a:pt x="0" y="228600"/>
                  </a:lnTo>
                </a:path>
                <a:path w="2286000" h="228600">
                  <a:moveTo>
                    <a:pt x="2286000" y="0"/>
                  </a:moveTo>
                  <a:lnTo>
                    <a:pt x="22860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98334" y="2807334"/>
            <a:ext cx="1395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Always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root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12" y="6643312"/>
            <a:ext cx="21717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5953" y="3874389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order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1624710"/>
            <a:ext cx="1755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Gill Sans MT"/>
                <a:cs typeface="Gill Sans MT"/>
              </a:rPr>
              <a:t>XML</a:t>
            </a:r>
            <a:r>
              <a:rPr sz="1800" b="1" spc="-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Gill Sans MT"/>
                <a:cs typeface="Gill Sans MT"/>
              </a:rPr>
              <a:t>Document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4628" y="1624710"/>
            <a:ext cx="166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Gill Sans MT"/>
                <a:cs typeface="Gill Sans MT"/>
              </a:rPr>
              <a:t>Document</a:t>
            </a:r>
            <a:r>
              <a:rPr sz="1800" b="1" spc="-8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Gill Sans MT"/>
                <a:cs typeface="Gill Sans MT"/>
              </a:rPr>
              <a:t>tree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Structure of XML, Elements of XML 1.0, 2.0, DTDs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855" y="2635707"/>
            <a:ext cx="6386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r>
              <a:rPr sz="4000" spc="20" dirty="0"/>
              <a:t> </a:t>
            </a:r>
            <a:r>
              <a:rPr sz="4000" spc="-5" dirty="0"/>
              <a:t>to</a:t>
            </a:r>
            <a:r>
              <a:rPr sz="4000" dirty="0"/>
              <a:t> </a:t>
            </a:r>
            <a:r>
              <a:rPr sz="4000" spc="-5" dirty="0"/>
              <a:t>DTD</a:t>
            </a:r>
            <a:r>
              <a:rPr sz="4000" spc="15" dirty="0"/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14757"/>
            <a:ext cx="45269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40" dirty="0"/>
              <a:t>Valid</a:t>
            </a:r>
            <a:r>
              <a:rPr sz="3600" spc="-25" dirty="0"/>
              <a:t> </a:t>
            </a:r>
            <a:r>
              <a:rPr sz="3600" spc="-5" dirty="0"/>
              <a:t>XML</a:t>
            </a:r>
            <a:r>
              <a:rPr sz="3600" spc="-90" dirty="0"/>
              <a:t> </a:t>
            </a:r>
            <a:r>
              <a:rPr sz="3600" spc="-5" dirty="0"/>
              <a:t>Documents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680325" cy="4360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b="1" dirty="0">
                <a:latin typeface="Arial"/>
                <a:cs typeface="Arial"/>
              </a:rPr>
              <a:t>An</a:t>
            </a:r>
            <a:r>
              <a:rPr b="1" spc="-5" dirty="0">
                <a:latin typeface="Arial"/>
                <a:cs typeface="Arial"/>
              </a:rPr>
              <a:t> XML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document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considered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well-formed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follows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XML</a:t>
            </a:r>
            <a:endParaRPr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b="1" spc="-5" dirty="0">
                <a:latin typeface="Arial"/>
                <a:cs typeface="Arial"/>
              </a:rPr>
              <a:t>Syntax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rules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An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valid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well-formed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Declares</a:t>
            </a:r>
            <a:r>
              <a:rPr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DTD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(Document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Type</a:t>
            </a:r>
            <a:r>
              <a:rPr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Definition)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Conforms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constraints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specified</a:t>
            </a:r>
            <a:r>
              <a:rPr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that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DTD</a:t>
            </a:r>
            <a:endParaRPr>
              <a:latin typeface="Arial"/>
              <a:cs typeface="Arial"/>
            </a:endParaRPr>
          </a:p>
          <a:p>
            <a:pPr marL="756285" marR="350520" lvl="1" indent="-287020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Document</a:t>
            </a:r>
            <a:r>
              <a:rPr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Type</a:t>
            </a:r>
            <a:r>
              <a:rPr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Definitions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XML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Schemas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 provide </a:t>
            </a:r>
            <a:r>
              <a:rPr b="1" spc="-5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descriptions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of document</a:t>
            </a:r>
            <a:r>
              <a:rPr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structures.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6FC0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3840" marR="47625" indent="-231775">
              <a:lnSpc>
                <a:spcPts val="2160"/>
              </a:lnSpc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purpose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define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legal building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blocks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 </a:t>
            </a:r>
            <a:r>
              <a:rPr spc="-5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Few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alternatives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Schemas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RELAX NG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14757"/>
            <a:ext cx="66370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Document</a:t>
            </a:r>
            <a:r>
              <a:rPr sz="3600" dirty="0"/>
              <a:t> </a:t>
            </a:r>
            <a:r>
              <a:rPr sz="3600" spc="-65" dirty="0"/>
              <a:t>Type</a:t>
            </a:r>
            <a:r>
              <a:rPr sz="3600" spc="-25" dirty="0"/>
              <a:t> </a:t>
            </a:r>
            <a:r>
              <a:rPr sz="3600" spc="-5" dirty="0"/>
              <a:t>Definition</a:t>
            </a:r>
            <a:r>
              <a:rPr sz="3600" spc="30" dirty="0"/>
              <a:t> </a:t>
            </a:r>
            <a:r>
              <a:rPr sz="3600" spc="-10" dirty="0"/>
              <a:t>(DTD)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972425" cy="36593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means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validate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documents</a:t>
            </a:r>
            <a:endParaRPr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included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 XML,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usually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created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separate</a:t>
            </a:r>
            <a:endParaRPr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document</a:t>
            </a:r>
            <a:endParaRPr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Syntax</a:t>
            </a:r>
            <a:r>
              <a:rPr spc="-5" dirty="0">
                <a:latin typeface="Arial"/>
                <a:cs typeface="Arial"/>
              </a:rPr>
              <a:t> for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built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1.0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specification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Defines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006FC0"/>
                </a:solidFill>
                <a:latin typeface="Arial"/>
                <a:cs typeface="Arial"/>
              </a:rPr>
              <a:t>what</a:t>
            </a:r>
            <a:r>
              <a:rPr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tags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legal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they</a:t>
            </a:r>
            <a:r>
              <a:rPr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can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occur</a:t>
            </a:r>
            <a:r>
              <a:rPr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XML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document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Provides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grammar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more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XML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documents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Contains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necessary</a:t>
            </a:r>
            <a:r>
              <a:rPr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rules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that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XML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must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follow</a:t>
            </a:r>
            <a:endParaRPr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Describes</a:t>
            </a:r>
            <a:r>
              <a:rPr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r>
              <a:rPr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structure</a:t>
            </a:r>
            <a:r>
              <a:rPr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of the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content</a:t>
            </a:r>
            <a:r>
              <a:rPr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 XML </a:t>
            </a:r>
            <a:r>
              <a:rPr b="1" spc="-5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document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14757"/>
            <a:ext cx="57550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Syntax</a:t>
            </a:r>
            <a:r>
              <a:rPr sz="3600" spc="-15" dirty="0"/>
              <a:t> </a:t>
            </a:r>
            <a:r>
              <a:rPr sz="3600" spc="-5" dirty="0"/>
              <a:t>of</a:t>
            </a:r>
            <a:r>
              <a:rPr sz="3600" dirty="0"/>
              <a:t> </a:t>
            </a:r>
            <a:r>
              <a:rPr sz="3600" spc="-5" dirty="0"/>
              <a:t>a</a:t>
            </a:r>
            <a:r>
              <a:rPr sz="3600" spc="-15" dirty="0"/>
              <a:t> </a:t>
            </a:r>
            <a:r>
              <a:rPr sz="3600" spc="-5" dirty="0"/>
              <a:t>DTD</a:t>
            </a:r>
            <a:r>
              <a:rPr sz="3600" spc="-10" dirty="0"/>
              <a:t> </a:t>
            </a:r>
            <a:r>
              <a:rPr sz="3600" spc="-5" dirty="0"/>
              <a:t>declaration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55851"/>
            <a:ext cx="7379334" cy="4126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 marR="445770" indent="-231775">
              <a:lnSpc>
                <a:spcPts val="2160"/>
              </a:lnSpc>
              <a:spcBef>
                <a:spcPts val="37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declared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using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type </a:t>
            </a:r>
            <a:r>
              <a:rPr spc="-5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declaration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3840" marR="5080" indent="-231775">
              <a:lnSpc>
                <a:spcPts val="216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  <a:tab pos="5334000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&lt;!DOCTYPE&gt;</a:t>
            </a:r>
            <a:r>
              <a:rPr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element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create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	DTD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DTD </a:t>
            </a:r>
            <a:r>
              <a:rPr spc="-5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appears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 that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element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element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take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different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forms</a:t>
            </a:r>
            <a:endParaRPr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rootname</a:t>
            </a:r>
            <a:r>
              <a:rPr b="1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DTD</a:t>
            </a:r>
            <a:r>
              <a:rPr b="1" i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]&gt;</a:t>
            </a:r>
            <a:endParaRPr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rootname</a:t>
            </a:r>
            <a:r>
              <a:rPr b="1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r>
              <a:rPr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URI</a:t>
            </a:r>
            <a:r>
              <a:rPr b="1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rootname</a:t>
            </a:r>
            <a:r>
              <a:rPr b="1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PUBLIC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r>
              <a:rPr b="1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006FC0"/>
                </a:solidFill>
                <a:latin typeface="Arial"/>
                <a:cs typeface="Arial"/>
              </a:rPr>
              <a:t>URI</a:t>
            </a:r>
            <a:r>
              <a:rPr b="1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b="1" i="1" dirty="0">
                <a:latin typeface="Arial"/>
                <a:cs typeface="Arial"/>
              </a:rPr>
              <a:t>rootname</a:t>
            </a:r>
            <a:r>
              <a:rPr b="1" i="1"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name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element</a:t>
            </a:r>
            <a:endParaRPr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i="1" spc="5" dirty="0">
                <a:latin typeface="Arial"/>
                <a:cs typeface="Arial"/>
              </a:rPr>
              <a:t>URI</a:t>
            </a:r>
            <a:r>
              <a:rPr b="1" i="1"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 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URI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DTD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outside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current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XML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document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30149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Types</a:t>
            </a:r>
            <a:r>
              <a:rPr sz="4000" spc="-25" dirty="0"/>
              <a:t> </a:t>
            </a:r>
            <a:r>
              <a:rPr sz="4000" spc="-5" dirty="0"/>
              <a:t>of</a:t>
            </a:r>
            <a:r>
              <a:rPr sz="4000" spc="-10" dirty="0"/>
              <a:t> DTDs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56280"/>
            <a:ext cx="599059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 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declared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inline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external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729" y="2047341"/>
            <a:ext cx="4429504" cy="708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5523" y="2118105"/>
            <a:ext cx="213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DTD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8072" y="2683764"/>
            <a:ext cx="6863080" cy="1272540"/>
            <a:chOff x="1338072" y="2683764"/>
            <a:chExt cx="6863080" cy="1272540"/>
          </a:xfrm>
        </p:grpSpPr>
        <p:sp>
          <p:nvSpPr>
            <p:cNvPr id="7" name="object 7"/>
            <p:cNvSpPr/>
            <p:nvPr/>
          </p:nvSpPr>
          <p:spPr>
            <a:xfrm>
              <a:off x="1351026" y="2696718"/>
              <a:ext cx="436245" cy="861060"/>
            </a:xfrm>
            <a:custGeom>
              <a:avLst/>
              <a:gdLst/>
              <a:ahLst/>
              <a:cxnLst/>
              <a:rect l="l" t="t" r="r" b="b"/>
              <a:pathLst>
                <a:path w="436244" h="861060">
                  <a:moveTo>
                    <a:pt x="0" y="0"/>
                  </a:moveTo>
                  <a:lnTo>
                    <a:pt x="0" y="860806"/>
                  </a:lnTo>
                  <a:lnTo>
                    <a:pt x="435991" y="860806"/>
                  </a:lnTo>
                </a:path>
              </a:pathLst>
            </a:custGeom>
            <a:ln w="25908">
              <a:solidFill>
                <a:srgbClr val="39B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884" y="3201924"/>
              <a:ext cx="6461760" cy="7543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480" y="3325368"/>
              <a:ext cx="6068568" cy="545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86127" y="3226308"/>
              <a:ext cx="6367780" cy="660400"/>
            </a:xfrm>
            <a:custGeom>
              <a:avLst/>
              <a:gdLst/>
              <a:ahLst/>
              <a:cxnLst/>
              <a:rect l="l" t="t" r="r" b="b"/>
              <a:pathLst>
                <a:path w="6367780" h="660400">
                  <a:moveTo>
                    <a:pt x="6301232" y="0"/>
                  </a:moveTo>
                  <a:lnTo>
                    <a:pt x="66040" y="0"/>
                  </a:lnTo>
                  <a:lnTo>
                    <a:pt x="40344" y="5193"/>
                  </a:lnTo>
                  <a:lnTo>
                    <a:pt x="19351" y="19351"/>
                  </a:lnTo>
                  <a:lnTo>
                    <a:pt x="5193" y="40344"/>
                  </a:lnTo>
                  <a:lnTo>
                    <a:pt x="0" y="66039"/>
                  </a:lnTo>
                  <a:lnTo>
                    <a:pt x="0" y="593851"/>
                  </a:lnTo>
                  <a:lnTo>
                    <a:pt x="5193" y="619547"/>
                  </a:lnTo>
                  <a:lnTo>
                    <a:pt x="19351" y="640540"/>
                  </a:lnTo>
                  <a:lnTo>
                    <a:pt x="40344" y="654698"/>
                  </a:lnTo>
                  <a:lnTo>
                    <a:pt x="66040" y="659891"/>
                  </a:lnTo>
                  <a:lnTo>
                    <a:pt x="6301232" y="659891"/>
                  </a:lnTo>
                  <a:lnTo>
                    <a:pt x="6326927" y="654698"/>
                  </a:lnTo>
                  <a:lnTo>
                    <a:pt x="6347920" y="640540"/>
                  </a:lnTo>
                  <a:lnTo>
                    <a:pt x="6362078" y="619547"/>
                  </a:lnTo>
                  <a:lnTo>
                    <a:pt x="6367272" y="593851"/>
                  </a:lnTo>
                  <a:lnTo>
                    <a:pt x="6367272" y="66039"/>
                  </a:lnTo>
                  <a:lnTo>
                    <a:pt x="6362078" y="40344"/>
                  </a:lnTo>
                  <a:lnTo>
                    <a:pt x="6347920" y="19351"/>
                  </a:lnTo>
                  <a:lnTo>
                    <a:pt x="6326927" y="5193"/>
                  </a:lnTo>
                  <a:lnTo>
                    <a:pt x="63012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6127" y="3226308"/>
              <a:ext cx="6367780" cy="660400"/>
            </a:xfrm>
            <a:custGeom>
              <a:avLst/>
              <a:gdLst/>
              <a:ahLst/>
              <a:cxnLst/>
              <a:rect l="l" t="t" r="r" b="b"/>
              <a:pathLst>
                <a:path w="6367780" h="660400">
                  <a:moveTo>
                    <a:pt x="0" y="66039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40" y="0"/>
                  </a:lnTo>
                  <a:lnTo>
                    <a:pt x="6301232" y="0"/>
                  </a:lnTo>
                  <a:lnTo>
                    <a:pt x="6326927" y="5193"/>
                  </a:lnTo>
                  <a:lnTo>
                    <a:pt x="6347920" y="19351"/>
                  </a:lnTo>
                  <a:lnTo>
                    <a:pt x="6362078" y="40344"/>
                  </a:lnTo>
                  <a:lnTo>
                    <a:pt x="6367272" y="66039"/>
                  </a:lnTo>
                  <a:lnTo>
                    <a:pt x="6367272" y="593851"/>
                  </a:lnTo>
                  <a:lnTo>
                    <a:pt x="6362078" y="619547"/>
                  </a:lnTo>
                  <a:lnTo>
                    <a:pt x="6347920" y="640540"/>
                  </a:lnTo>
                  <a:lnTo>
                    <a:pt x="6326927" y="654698"/>
                  </a:lnTo>
                  <a:lnTo>
                    <a:pt x="6301232" y="659891"/>
                  </a:lnTo>
                  <a:lnTo>
                    <a:pt x="66040" y="659891"/>
                  </a:lnTo>
                  <a:lnTo>
                    <a:pt x="40344" y="654698"/>
                  </a:lnTo>
                  <a:lnTo>
                    <a:pt x="19351" y="640540"/>
                  </a:lnTo>
                  <a:lnTo>
                    <a:pt x="5193" y="619547"/>
                  </a:lnTo>
                  <a:lnTo>
                    <a:pt x="0" y="593851"/>
                  </a:lnTo>
                  <a:lnTo>
                    <a:pt x="0" y="66039"/>
                  </a:lnTo>
                  <a:close/>
                </a:path>
              </a:pathLst>
            </a:custGeom>
            <a:ln w="9144">
              <a:solidFill>
                <a:srgbClr val="39B3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97404" y="3384930"/>
            <a:ext cx="574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&lt;!DOCTYPE&gt;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declaration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within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XML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5918" y="4255305"/>
            <a:ext cx="4795287" cy="76478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275713" y="4354144"/>
            <a:ext cx="2157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DTD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50847" y="4945379"/>
            <a:ext cx="6826250" cy="1373505"/>
            <a:chOff x="1450847" y="4945379"/>
            <a:chExt cx="6826250" cy="1373505"/>
          </a:xfrm>
        </p:grpSpPr>
        <p:sp>
          <p:nvSpPr>
            <p:cNvPr id="16" name="object 16"/>
            <p:cNvSpPr/>
            <p:nvPr/>
          </p:nvSpPr>
          <p:spPr>
            <a:xfrm>
              <a:off x="1463801" y="4958333"/>
              <a:ext cx="473075" cy="933450"/>
            </a:xfrm>
            <a:custGeom>
              <a:avLst/>
              <a:gdLst/>
              <a:ahLst/>
              <a:cxnLst/>
              <a:rect l="l" t="t" r="r" b="b"/>
              <a:pathLst>
                <a:path w="473075" h="933450">
                  <a:moveTo>
                    <a:pt x="0" y="0"/>
                  </a:moveTo>
                  <a:lnTo>
                    <a:pt x="0" y="933170"/>
                  </a:lnTo>
                  <a:lnTo>
                    <a:pt x="472566" y="933170"/>
                  </a:lnTo>
                </a:path>
              </a:pathLst>
            </a:custGeom>
            <a:ln w="25907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8235" y="5509259"/>
              <a:ext cx="6388608" cy="8092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5687" y="5660135"/>
              <a:ext cx="6013704" cy="5471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35479" y="5533643"/>
              <a:ext cx="6294120" cy="715010"/>
            </a:xfrm>
            <a:custGeom>
              <a:avLst/>
              <a:gdLst/>
              <a:ahLst/>
              <a:cxnLst/>
              <a:rect l="l" t="t" r="r" b="b"/>
              <a:pathLst>
                <a:path w="6294120" h="715010">
                  <a:moveTo>
                    <a:pt x="6222619" y="0"/>
                  </a:moveTo>
                  <a:lnTo>
                    <a:pt x="71500" y="0"/>
                  </a:lnTo>
                  <a:lnTo>
                    <a:pt x="43666" y="5617"/>
                  </a:lnTo>
                  <a:lnTo>
                    <a:pt x="20939" y="20935"/>
                  </a:lnTo>
                  <a:lnTo>
                    <a:pt x="5617" y="43655"/>
                  </a:lnTo>
                  <a:lnTo>
                    <a:pt x="0" y="71475"/>
                  </a:lnTo>
                  <a:lnTo>
                    <a:pt x="0" y="643280"/>
                  </a:lnTo>
                  <a:lnTo>
                    <a:pt x="5617" y="671100"/>
                  </a:lnTo>
                  <a:lnTo>
                    <a:pt x="20939" y="693820"/>
                  </a:lnTo>
                  <a:lnTo>
                    <a:pt x="43666" y="709138"/>
                  </a:lnTo>
                  <a:lnTo>
                    <a:pt x="71500" y="714755"/>
                  </a:lnTo>
                  <a:lnTo>
                    <a:pt x="6222619" y="714755"/>
                  </a:lnTo>
                  <a:lnTo>
                    <a:pt x="6250453" y="709138"/>
                  </a:lnTo>
                  <a:lnTo>
                    <a:pt x="6273180" y="693820"/>
                  </a:lnTo>
                  <a:lnTo>
                    <a:pt x="6288502" y="671100"/>
                  </a:lnTo>
                  <a:lnTo>
                    <a:pt x="6294120" y="643280"/>
                  </a:lnTo>
                  <a:lnTo>
                    <a:pt x="6294120" y="71475"/>
                  </a:lnTo>
                  <a:lnTo>
                    <a:pt x="6288502" y="43655"/>
                  </a:lnTo>
                  <a:lnTo>
                    <a:pt x="6273180" y="20935"/>
                  </a:lnTo>
                  <a:lnTo>
                    <a:pt x="6250453" y="5617"/>
                  </a:lnTo>
                  <a:lnTo>
                    <a:pt x="62226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5479" y="5533643"/>
              <a:ext cx="6294120" cy="715010"/>
            </a:xfrm>
            <a:custGeom>
              <a:avLst/>
              <a:gdLst/>
              <a:ahLst/>
              <a:cxnLst/>
              <a:rect l="l" t="t" r="r" b="b"/>
              <a:pathLst>
                <a:path w="6294120" h="715010">
                  <a:moveTo>
                    <a:pt x="0" y="71475"/>
                  </a:moveTo>
                  <a:lnTo>
                    <a:pt x="5617" y="43655"/>
                  </a:lnTo>
                  <a:lnTo>
                    <a:pt x="20939" y="20935"/>
                  </a:lnTo>
                  <a:lnTo>
                    <a:pt x="43666" y="5617"/>
                  </a:lnTo>
                  <a:lnTo>
                    <a:pt x="71500" y="0"/>
                  </a:lnTo>
                  <a:lnTo>
                    <a:pt x="6222619" y="0"/>
                  </a:lnTo>
                  <a:lnTo>
                    <a:pt x="6250453" y="5617"/>
                  </a:lnTo>
                  <a:lnTo>
                    <a:pt x="6273180" y="20935"/>
                  </a:lnTo>
                  <a:lnTo>
                    <a:pt x="6288502" y="43655"/>
                  </a:lnTo>
                  <a:lnTo>
                    <a:pt x="6294120" y="71475"/>
                  </a:lnTo>
                  <a:lnTo>
                    <a:pt x="6294120" y="643280"/>
                  </a:lnTo>
                  <a:lnTo>
                    <a:pt x="6288502" y="671100"/>
                  </a:lnTo>
                  <a:lnTo>
                    <a:pt x="6273180" y="693820"/>
                  </a:lnTo>
                  <a:lnTo>
                    <a:pt x="6250453" y="709138"/>
                  </a:lnTo>
                  <a:lnTo>
                    <a:pt x="6222619" y="714755"/>
                  </a:lnTo>
                  <a:lnTo>
                    <a:pt x="71500" y="714755"/>
                  </a:lnTo>
                  <a:lnTo>
                    <a:pt x="43666" y="709138"/>
                  </a:lnTo>
                  <a:lnTo>
                    <a:pt x="20939" y="693820"/>
                  </a:lnTo>
                  <a:lnTo>
                    <a:pt x="5617" y="671100"/>
                  </a:lnTo>
                  <a:lnTo>
                    <a:pt x="0" y="643280"/>
                  </a:lnTo>
                  <a:lnTo>
                    <a:pt x="0" y="71475"/>
                  </a:lnTo>
                  <a:close/>
                </a:path>
              </a:pathLst>
            </a:custGeom>
            <a:ln w="9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37994" y="5720588"/>
            <a:ext cx="568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&lt;!DOCTYPE&gt;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declaration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external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27355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External</a:t>
            </a:r>
            <a:r>
              <a:rPr sz="4000" spc="-55" dirty="0"/>
              <a:t> </a:t>
            </a:r>
            <a:r>
              <a:rPr sz="4000" spc="-5" dirty="0"/>
              <a:t>DTD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" y="2750820"/>
            <a:ext cx="8714232" cy="728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092453"/>
            <a:ext cx="8317865" cy="4035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212725" indent="-231775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External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external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subset.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document need not always have to be stored inside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related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 document. Instead, it can be saved in a </a:t>
            </a:r>
            <a:r>
              <a:rPr sz="2000" spc="-5" dirty="0">
                <a:latin typeface="Arial"/>
                <a:cs typeface="Arial"/>
              </a:rPr>
              <a:t>file for </a:t>
            </a:r>
            <a:r>
              <a:rPr sz="2000" dirty="0">
                <a:latin typeface="Arial"/>
                <a:cs typeface="Arial"/>
              </a:rPr>
              <a:t>reference by one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several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documents.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90"/>
              </a:spcBef>
              <a:tabLst>
                <a:tab pos="2280920" algn="l"/>
                <a:tab pos="5017770" algn="l"/>
              </a:tabLst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4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!DOCTYPE	Root</a:t>
            </a:r>
            <a:r>
              <a:rPr sz="24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element	System</a:t>
            </a:r>
            <a:r>
              <a:rPr sz="2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"filename"&gt;</a:t>
            </a:r>
            <a:endParaRPr sz="2400">
              <a:latin typeface="Courier New"/>
              <a:cs typeface="Courier New"/>
            </a:endParaRPr>
          </a:p>
          <a:p>
            <a:pPr marL="12700" marR="792480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latin typeface="Arial"/>
                <a:cs typeface="Arial"/>
              </a:rPr>
              <a:t>If the DTD is an external DTD, then we 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include in </a:t>
            </a:r>
            <a:r>
              <a:rPr sz="2000" spc="-5" dirty="0">
                <a:latin typeface="Arial"/>
                <a:cs typeface="Arial"/>
              </a:rPr>
              <a:t>the xml </a:t>
            </a:r>
            <a:r>
              <a:rPr sz="2000" dirty="0">
                <a:latin typeface="Arial"/>
                <a:cs typeface="Arial"/>
              </a:rPr>
              <a:t> document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dirty="0">
                <a:latin typeface="Arial"/>
                <a:cs typeface="Arial"/>
              </a:rPr>
              <a:t> 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Ex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 :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BOOK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r>
              <a:rPr sz="20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“output.dtd”&gt;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14757"/>
            <a:ext cx="48952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External</a:t>
            </a:r>
            <a:r>
              <a:rPr sz="3600" spc="5" dirty="0"/>
              <a:t> </a:t>
            </a:r>
            <a:r>
              <a:rPr sz="3600" spc="-5" dirty="0"/>
              <a:t>DTD</a:t>
            </a:r>
            <a:r>
              <a:rPr sz="3600" spc="-30" dirty="0"/>
              <a:t> </a:t>
            </a:r>
            <a:r>
              <a:rPr sz="3600" spc="-5" dirty="0"/>
              <a:t>: 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10362" y="3582161"/>
            <a:ext cx="5181600" cy="1905000"/>
          </a:xfrm>
          <a:custGeom>
            <a:avLst/>
            <a:gdLst/>
            <a:ahLst/>
            <a:cxnLst/>
            <a:rect l="l" t="t" r="r" b="b"/>
            <a:pathLst>
              <a:path w="5181600" h="1905000">
                <a:moveTo>
                  <a:pt x="0" y="1905000"/>
                </a:moveTo>
                <a:lnTo>
                  <a:pt x="5181600" y="1905000"/>
                </a:lnTo>
                <a:lnTo>
                  <a:pt x="5181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5908">
            <a:solidFill>
              <a:srgbClr val="018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844" y="3584828"/>
            <a:ext cx="444563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&lt;?xml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version="1.0"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encoding="UTF-8"?&gt;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&lt;!ELEMENT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library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&lt;!ELEMENT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book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(#PCDATA)&gt;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&lt;!ELEMENT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magazine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(#PCDATA)&gt;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5421" y="1072604"/>
            <a:ext cx="2277485" cy="6711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28409" y="1102233"/>
            <a:ext cx="184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XML</a:t>
            </a:r>
            <a:r>
              <a:rPr sz="18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r>
              <a:rPr sz="18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file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Gill Sans MT"/>
                <a:cs typeface="Gill Sans MT"/>
              </a:rPr>
              <a:t>library.xml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0362" y="1019555"/>
            <a:ext cx="5682615" cy="2367915"/>
            <a:chOff x="610362" y="1019555"/>
            <a:chExt cx="5682615" cy="2367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227" y="1019555"/>
              <a:ext cx="658368" cy="3154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91962" y="1097279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5720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57200" h="114300">
                  <a:moveTo>
                    <a:pt x="45720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57200" y="7620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1078229"/>
              <a:ext cx="5181600" cy="2308860"/>
            </a:xfrm>
            <a:custGeom>
              <a:avLst/>
              <a:gdLst/>
              <a:ahLst/>
              <a:cxnLst/>
              <a:rect l="l" t="t" r="r" b="b"/>
              <a:pathLst>
                <a:path w="5181600" h="2308860">
                  <a:moveTo>
                    <a:pt x="518160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5181600" y="230886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5414" y="3968205"/>
            <a:ext cx="2201293" cy="6711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328409" y="3998467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external</a:t>
            </a:r>
            <a:r>
              <a:rPr sz="1800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DTD</a:t>
            </a:r>
            <a:r>
              <a:rPr sz="18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file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Gill Sans MT"/>
                <a:cs typeface="Gill Sans MT"/>
              </a:rPr>
              <a:t>library.dtd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34228" y="3915155"/>
            <a:ext cx="658495" cy="315595"/>
            <a:chOff x="5634228" y="3915155"/>
            <a:chExt cx="658495" cy="3155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228" y="3915155"/>
              <a:ext cx="658368" cy="3154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91962" y="3992879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5720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57200" h="114300">
                  <a:moveTo>
                    <a:pt x="45720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57200" y="7620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8340" y="5972047"/>
            <a:ext cx="623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Note: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Arial"/>
                <a:cs typeface="Arial"/>
              </a:rPr>
              <a:t>Keywords</a:t>
            </a:r>
            <a:r>
              <a:rPr sz="1800" spc="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like</a:t>
            </a:r>
            <a:r>
              <a:rPr sz="1800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ANY,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7E7E7E"/>
                </a:solidFill>
                <a:latin typeface="Arial"/>
                <a:cs typeface="Arial"/>
              </a:rPr>
              <a:t>#PCDATA</a:t>
            </a:r>
            <a:r>
              <a:rPr sz="1800" spc="-1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Arial"/>
                <a:cs typeface="Arial"/>
              </a:rPr>
              <a:t>will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discussed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Arial"/>
                <a:cs typeface="Arial"/>
              </a:rPr>
              <a:t>shortly.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362" y="1078230"/>
            <a:ext cx="5181600" cy="2308860"/>
          </a:xfrm>
          <a:prstGeom prst="rect">
            <a:avLst/>
          </a:prstGeom>
          <a:ln w="25907">
            <a:solidFill>
              <a:srgbClr val="0186C9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48005" marR="203073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&lt;?xml version="1.0" </a:t>
            </a:r>
            <a:r>
              <a:rPr sz="1800" spc="-10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encoding="UTF-8"?&gt;</a:t>
            </a:r>
            <a:endParaRPr sz="1800">
              <a:latin typeface="Courier New"/>
              <a:cs typeface="Courier New"/>
            </a:endParaRPr>
          </a:p>
          <a:p>
            <a:pPr marL="548005" marR="13493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&lt;!DOCTYPE library SYSTEM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“library.dtd"&gt;</a:t>
            </a:r>
            <a:endParaRPr sz="180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&lt;library&gt;</a:t>
            </a:r>
            <a:endParaRPr sz="18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&lt;magazine&gt;Quest&lt;/magazine&gt;</a:t>
            </a:r>
            <a:endParaRPr sz="18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&lt;book&gt;Java&lt;/book&gt;</a:t>
            </a:r>
            <a:endParaRPr sz="180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&lt;/library&gt;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5005"/>
            <a:ext cx="25927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Internal</a:t>
            </a:r>
            <a:r>
              <a:rPr sz="3600" spc="-45" dirty="0"/>
              <a:t> </a:t>
            </a:r>
            <a:r>
              <a:rPr sz="3600" spc="-5" dirty="0"/>
              <a:t>DTD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13" y="3205988"/>
            <a:ext cx="7607460" cy="469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25981"/>
            <a:ext cx="8094345" cy="31349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Internal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 known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subset.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included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your </a:t>
            </a:r>
            <a:r>
              <a:rPr sz="2000" spc="-5" dirty="0">
                <a:latin typeface="Arial"/>
                <a:cs typeface="Arial"/>
              </a:rPr>
              <a:t>XML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source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file, it </a:t>
            </a:r>
            <a:r>
              <a:rPr sz="2000" dirty="0">
                <a:latin typeface="Arial"/>
                <a:cs typeface="Arial"/>
              </a:rPr>
              <a:t>should be </a:t>
            </a:r>
            <a:r>
              <a:rPr sz="2000" spc="-5" dirty="0">
                <a:latin typeface="Arial"/>
                <a:cs typeface="Arial"/>
              </a:rPr>
              <a:t>wrapped in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DOCTYPE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definition,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syntax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19"/>
              </a:spcBef>
              <a:tabLst>
                <a:tab pos="2222500" algn="l"/>
                <a:tab pos="405193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0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!DOCTYPE	Rootname	[element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declaration]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Since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declarations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defined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internal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subset,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external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14757"/>
            <a:ext cx="47529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Internal</a:t>
            </a:r>
            <a:r>
              <a:rPr sz="3600" spc="10" dirty="0"/>
              <a:t> </a:t>
            </a:r>
            <a:r>
              <a:rPr sz="3600" spc="-5" dirty="0"/>
              <a:t>DTD</a:t>
            </a:r>
            <a:r>
              <a:rPr sz="3600" spc="-15" dirty="0"/>
              <a:t> </a:t>
            </a:r>
            <a:r>
              <a:rPr sz="3600" spc="-5" dirty="0"/>
              <a:t>: 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40663"/>
            <a:ext cx="6578600" cy="1641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&lt;?xml</a:t>
            </a:r>
            <a:r>
              <a:rPr sz="2000" b="1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version="1.0"</a:t>
            </a:r>
            <a:r>
              <a:rPr sz="2000" b="1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ourier New"/>
                <a:cs typeface="Courier New"/>
              </a:rPr>
              <a:t>encoding="UTF-8"?&gt;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&lt;!DOCTYPE</a:t>
            </a:r>
            <a:r>
              <a:rPr sz="20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EMAIL</a:t>
            </a:r>
            <a:r>
              <a:rPr sz="20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299085" marR="5080" indent="17780">
              <a:lnSpc>
                <a:spcPts val="2160"/>
              </a:lnSpc>
              <a:spcBef>
                <a:spcPts val="515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 EMAIL (TO+,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FROM, CC*,SUBJECT?, </a:t>
            </a:r>
            <a:r>
              <a:rPr sz="2000" b="1" spc="-11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BODY?)&gt;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TO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(#PCDATA)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55950"/>
            <a:ext cx="5359400" cy="37153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</a:t>
            </a:r>
            <a:r>
              <a:rPr sz="20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FROM</a:t>
            </a:r>
            <a:r>
              <a:rPr sz="20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(#PCDATA)</a:t>
            </a:r>
            <a:r>
              <a:rPr sz="20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CC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(#PCDATA)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</a:t>
            </a:r>
            <a:r>
              <a:rPr sz="20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SUBJECT</a:t>
            </a:r>
            <a:r>
              <a:rPr sz="20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(#PCDATA)&gt;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&lt;!ELEMENT</a:t>
            </a:r>
            <a:r>
              <a:rPr sz="20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BODY</a:t>
            </a:r>
            <a:r>
              <a:rPr sz="20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(#PCDATA)&gt;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]&gt;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&lt;EMAIL&gt;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  <a:hlinkClick r:id="rId2"/>
              </a:rPr>
              <a:t>&lt;TO&gt;anny@gmail.com&lt;/TO&gt;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  <a:hlinkClick r:id="rId3"/>
              </a:rPr>
              <a:t>&lt;TO&gt;john@hotmail.com&lt;/TO&gt;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ourier New"/>
                <a:cs typeface="Courier New"/>
                <a:hlinkClick r:id="rId4"/>
              </a:rPr>
              <a:t>&lt;FROM&gt;bill@gmail.com&lt;/FROM&gt;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&lt;BODY&gt;Hello,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Learning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XML!&lt;/BODY&gt;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&lt;/EMAIL&gt;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8437" y="5935484"/>
            <a:ext cx="2043056" cy="597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85609" y="5970523"/>
            <a:ext cx="1641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16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ill Sans MT"/>
                <a:cs typeface="Gill Sans MT"/>
              </a:rPr>
              <a:t>XML </a:t>
            </a:r>
            <a:r>
              <a:rPr sz="1600" spc="-10" dirty="0">
                <a:solidFill>
                  <a:srgbClr val="FFFFFF"/>
                </a:solidFill>
                <a:latin typeface="Gill Sans MT"/>
                <a:cs typeface="Gill Sans MT"/>
              </a:rPr>
              <a:t>Source </a:t>
            </a:r>
            <a:r>
              <a:rPr sz="1600" spc="-5" dirty="0">
                <a:solidFill>
                  <a:srgbClr val="FFFFFF"/>
                </a:solidFill>
                <a:latin typeface="Gill Sans MT"/>
                <a:cs typeface="Gill Sans MT"/>
              </a:rPr>
              <a:t>file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Gill Sans MT"/>
                <a:cs typeface="Gill Sans MT"/>
              </a:rPr>
              <a:t>email.xml</a:t>
            </a:r>
            <a:endParaRPr sz="160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9733" y="2512128"/>
            <a:ext cx="1050597" cy="6602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70829" y="2628696"/>
            <a:ext cx="1012504" cy="4358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25969" y="2662554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DTD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42133" y="4798128"/>
            <a:ext cx="1050597" cy="6602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3229" y="4914696"/>
            <a:ext cx="1012504" cy="4358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70750" y="49488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57823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Declaring</a:t>
            </a:r>
            <a:r>
              <a:rPr sz="3600" spc="5" dirty="0"/>
              <a:t> </a:t>
            </a:r>
            <a:r>
              <a:rPr sz="3600" spc="-5" dirty="0"/>
              <a:t>Elements</a:t>
            </a:r>
            <a:r>
              <a:rPr sz="3600" spc="-10" dirty="0"/>
              <a:t> </a:t>
            </a:r>
            <a:r>
              <a:rPr sz="3600" spc="-5" dirty="0"/>
              <a:t>in</a:t>
            </a:r>
            <a:r>
              <a:rPr sz="3600" dirty="0"/>
              <a:t> </a:t>
            </a:r>
            <a:r>
              <a:rPr sz="3600" spc="-10" dirty="0"/>
              <a:t>DTDs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80516" y="3689603"/>
            <a:ext cx="5939155" cy="565785"/>
            <a:chOff x="1080516" y="3689603"/>
            <a:chExt cx="5939155" cy="565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664" y="3706367"/>
              <a:ext cx="2322576" cy="4617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3689603"/>
              <a:ext cx="2339340" cy="5654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908" y="3733799"/>
              <a:ext cx="2228088" cy="3672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68908" y="3733799"/>
              <a:ext cx="2228215" cy="367665"/>
            </a:xfrm>
            <a:custGeom>
              <a:avLst/>
              <a:gdLst/>
              <a:ahLst/>
              <a:cxnLst/>
              <a:rect l="l" t="t" r="r" b="b"/>
              <a:pathLst>
                <a:path w="2228215" h="367664">
                  <a:moveTo>
                    <a:pt x="0" y="367283"/>
                  </a:moveTo>
                  <a:lnTo>
                    <a:pt x="2228088" y="367283"/>
                  </a:lnTo>
                  <a:lnTo>
                    <a:pt x="2228088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9144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955" y="3706367"/>
              <a:ext cx="3180588" cy="461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7808" y="3689603"/>
              <a:ext cx="3198876" cy="5654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6200" y="3733799"/>
              <a:ext cx="3086100" cy="367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86200" y="3733799"/>
              <a:ext cx="3086100" cy="367665"/>
            </a:xfrm>
            <a:custGeom>
              <a:avLst/>
              <a:gdLst/>
              <a:ahLst/>
              <a:cxnLst/>
              <a:rect l="l" t="t" r="r" b="b"/>
              <a:pathLst>
                <a:path w="3086100" h="367664">
                  <a:moveTo>
                    <a:pt x="0" y="367283"/>
                  </a:moveTo>
                  <a:lnTo>
                    <a:pt x="3086100" y="367283"/>
                  </a:lnTo>
                  <a:lnTo>
                    <a:pt x="3086100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9144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3760089"/>
            <a:ext cx="766381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00"/>
              </a:spcBef>
              <a:tabLst>
                <a:tab pos="3441700" algn="l"/>
              </a:tabLst>
            </a:pPr>
            <a:r>
              <a:rPr sz="1800" dirty="0">
                <a:latin typeface="Gill Sans MT"/>
                <a:cs typeface="Gill Sans MT"/>
              </a:rPr>
              <a:t>Name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of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element	Content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model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of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element</a:t>
            </a:r>
            <a:endParaRPr sz="1800">
              <a:latin typeface="Gill Sans MT"/>
              <a:cs typeface="Gill Sans MT"/>
            </a:endParaRPr>
          </a:p>
          <a:p>
            <a:pPr marL="243840" marR="5080" indent="-231775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indicates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allowed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yword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keyword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 child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2103" y="2410967"/>
            <a:ext cx="6565900" cy="1402080"/>
            <a:chOff x="832103" y="2410967"/>
            <a:chExt cx="6565900" cy="14020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5559" y="2805683"/>
              <a:ext cx="979932" cy="10073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18993" y="2940557"/>
              <a:ext cx="779145" cy="807720"/>
            </a:xfrm>
            <a:custGeom>
              <a:avLst/>
              <a:gdLst/>
              <a:ahLst/>
              <a:cxnLst/>
              <a:rect l="l" t="t" r="r" b="b"/>
              <a:pathLst>
                <a:path w="779145" h="807720">
                  <a:moveTo>
                    <a:pt x="685754" y="69125"/>
                  </a:moveTo>
                  <a:lnTo>
                    <a:pt x="0" y="780795"/>
                  </a:lnTo>
                  <a:lnTo>
                    <a:pt x="27431" y="807211"/>
                  </a:lnTo>
                  <a:lnTo>
                    <a:pt x="713207" y="95520"/>
                  </a:lnTo>
                  <a:lnTo>
                    <a:pt x="685754" y="69125"/>
                  </a:lnTo>
                  <a:close/>
                </a:path>
                <a:path w="779145" h="807720">
                  <a:moveTo>
                    <a:pt x="761460" y="55371"/>
                  </a:moveTo>
                  <a:lnTo>
                    <a:pt x="699007" y="55371"/>
                  </a:lnTo>
                  <a:lnTo>
                    <a:pt x="726440" y="81787"/>
                  </a:lnTo>
                  <a:lnTo>
                    <a:pt x="713207" y="95520"/>
                  </a:lnTo>
                  <a:lnTo>
                    <a:pt x="740664" y="121919"/>
                  </a:lnTo>
                  <a:lnTo>
                    <a:pt x="761460" y="55371"/>
                  </a:lnTo>
                  <a:close/>
                </a:path>
                <a:path w="779145" h="807720">
                  <a:moveTo>
                    <a:pt x="699007" y="55371"/>
                  </a:moveTo>
                  <a:lnTo>
                    <a:pt x="685754" y="69125"/>
                  </a:lnTo>
                  <a:lnTo>
                    <a:pt x="713207" y="95520"/>
                  </a:lnTo>
                  <a:lnTo>
                    <a:pt x="726440" y="81787"/>
                  </a:lnTo>
                  <a:lnTo>
                    <a:pt x="699007" y="55371"/>
                  </a:lnTo>
                  <a:close/>
                </a:path>
                <a:path w="779145" h="807720">
                  <a:moveTo>
                    <a:pt x="778764" y="0"/>
                  </a:moveTo>
                  <a:lnTo>
                    <a:pt x="658241" y="42671"/>
                  </a:lnTo>
                  <a:lnTo>
                    <a:pt x="685754" y="69125"/>
                  </a:lnTo>
                  <a:lnTo>
                    <a:pt x="699007" y="55371"/>
                  </a:lnTo>
                  <a:lnTo>
                    <a:pt x="761460" y="55371"/>
                  </a:lnTo>
                  <a:lnTo>
                    <a:pt x="7787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7027" y="2805683"/>
              <a:ext cx="484631" cy="10012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16982" y="2940557"/>
              <a:ext cx="302895" cy="800100"/>
            </a:xfrm>
            <a:custGeom>
              <a:avLst/>
              <a:gdLst/>
              <a:ahLst/>
              <a:cxnLst/>
              <a:rect l="l" t="t" r="r" b="b"/>
              <a:pathLst>
                <a:path w="302895" h="800100">
                  <a:moveTo>
                    <a:pt x="72236" y="102272"/>
                  </a:moveTo>
                  <a:lnTo>
                    <a:pt x="36138" y="114375"/>
                  </a:lnTo>
                  <a:lnTo>
                    <a:pt x="266445" y="800099"/>
                  </a:lnTo>
                  <a:lnTo>
                    <a:pt x="302513" y="787907"/>
                  </a:lnTo>
                  <a:lnTo>
                    <a:pt x="72236" y="102272"/>
                  </a:lnTo>
                  <a:close/>
                </a:path>
                <a:path w="302895" h="800100">
                  <a:moveTo>
                    <a:pt x="17779" y="0"/>
                  </a:moveTo>
                  <a:lnTo>
                    <a:pt x="0" y="126491"/>
                  </a:lnTo>
                  <a:lnTo>
                    <a:pt x="36138" y="114375"/>
                  </a:lnTo>
                  <a:lnTo>
                    <a:pt x="30098" y="96392"/>
                  </a:lnTo>
                  <a:lnTo>
                    <a:pt x="66166" y="84200"/>
                  </a:lnTo>
                  <a:lnTo>
                    <a:pt x="102336" y="84200"/>
                  </a:lnTo>
                  <a:lnTo>
                    <a:pt x="17779" y="0"/>
                  </a:lnTo>
                  <a:close/>
                </a:path>
                <a:path w="302895" h="800100">
                  <a:moveTo>
                    <a:pt x="66166" y="84200"/>
                  </a:moveTo>
                  <a:lnTo>
                    <a:pt x="30098" y="96392"/>
                  </a:lnTo>
                  <a:lnTo>
                    <a:pt x="36138" y="114375"/>
                  </a:lnTo>
                  <a:lnTo>
                    <a:pt x="72236" y="102272"/>
                  </a:lnTo>
                  <a:lnTo>
                    <a:pt x="66166" y="84200"/>
                  </a:lnTo>
                  <a:close/>
                </a:path>
                <a:path w="302895" h="800100">
                  <a:moveTo>
                    <a:pt x="102336" y="84200"/>
                  </a:moveTo>
                  <a:lnTo>
                    <a:pt x="66166" y="84200"/>
                  </a:lnTo>
                  <a:lnTo>
                    <a:pt x="72236" y="102272"/>
                  </a:lnTo>
                  <a:lnTo>
                    <a:pt x="108330" y="90169"/>
                  </a:lnTo>
                  <a:lnTo>
                    <a:pt x="102336" y="842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03" y="2410967"/>
              <a:ext cx="6565392" cy="7269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5940" y="1016253"/>
            <a:ext cx="6530975" cy="185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Elements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appear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XML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&lt;!ELEMENT&gt;</a:t>
            </a:r>
            <a:r>
              <a:rPr sz="20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Syntax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DTD:</a:t>
            </a:r>
            <a:endParaRPr sz="20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925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&lt;!ELEMENT </a:t>
            </a:r>
            <a:r>
              <a:rPr sz="24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400" b="1" i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content_model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67766"/>
            <a:ext cx="4368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How</a:t>
            </a:r>
            <a:r>
              <a:rPr sz="3000" spc="-25" dirty="0"/>
              <a:t> </a:t>
            </a:r>
            <a:r>
              <a:rPr sz="3000" dirty="0"/>
              <a:t>to</a:t>
            </a:r>
            <a:r>
              <a:rPr sz="3000" spc="-25" dirty="0"/>
              <a:t> </a:t>
            </a:r>
            <a:r>
              <a:rPr sz="3000" dirty="0"/>
              <a:t>understand</a:t>
            </a:r>
            <a:r>
              <a:rPr sz="3000" spc="-15" dirty="0"/>
              <a:t> </a:t>
            </a:r>
            <a:r>
              <a:rPr sz="3000" spc="-5" dirty="0"/>
              <a:t>data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0219" y="1386331"/>
            <a:ext cx="807529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Here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 are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presented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problem: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When you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specify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something,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 </a:t>
            </a:r>
            <a:r>
              <a:rPr sz="2200" spc="-15" dirty="0">
                <a:latin typeface="Arial"/>
                <a:cs typeface="Arial"/>
              </a:rPr>
              <a:t>‘Titanic’,</a:t>
            </a:r>
            <a:r>
              <a:rPr sz="2200" spc="-5" dirty="0">
                <a:latin typeface="Arial"/>
                <a:cs typeface="Arial"/>
              </a:rPr>
              <a:t> there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should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way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 find out whether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you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meant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ship or the movie.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142" y="5425846"/>
            <a:ext cx="5104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This is</a:t>
            </a:r>
            <a:r>
              <a:rPr sz="2200" spc="-10" dirty="0">
                <a:solidFill>
                  <a:srgbClr val="006FC0"/>
                </a:solidFill>
                <a:latin typeface="Arial"/>
                <a:cs typeface="Arial"/>
              </a:rPr>
              <a:t> what</a:t>
            </a:r>
            <a:r>
              <a:rPr sz="22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sz="22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going to learn here…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6355" y="3617976"/>
            <a:ext cx="4438015" cy="832485"/>
            <a:chOff x="2086355" y="3617976"/>
            <a:chExt cx="4438015" cy="832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355" y="3674364"/>
              <a:ext cx="4437888" cy="617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363" y="3617976"/>
              <a:ext cx="4308348" cy="832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599" y="3701796"/>
              <a:ext cx="4343400" cy="5227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33600" y="3701796"/>
            <a:ext cx="4343400" cy="523240"/>
          </a:xfrm>
          <a:prstGeom prst="rect">
            <a:avLst/>
          </a:prstGeom>
          <a:ln w="9144">
            <a:solidFill>
              <a:srgbClr val="FFBE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describe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data?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2" y="664361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4D4E5C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61258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Handling</a:t>
            </a:r>
            <a:r>
              <a:rPr sz="3600" dirty="0"/>
              <a:t> </a:t>
            </a:r>
            <a:r>
              <a:rPr sz="3600" spc="-5" dirty="0"/>
              <a:t>text</a:t>
            </a:r>
            <a:r>
              <a:rPr sz="3600" spc="10" dirty="0"/>
              <a:t> </a:t>
            </a:r>
            <a:r>
              <a:rPr sz="3600" spc="-5" dirty="0"/>
              <a:t>data - </a:t>
            </a:r>
            <a:r>
              <a:rPr sz="3600" spc="-80" dirty="0"/>
              <a:t>#PCDATA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2453"/>
            <a:ext cx="802957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Parsed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(#PCDATA)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examined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entities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markup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Should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not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 contain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any characters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such as</a:t>
            </a:r>
            <a:r>
              <a:rPr sz="20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756285" marR="84328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These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need to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represented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by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&amp;amp;</a:t>
            </a:r>
            <a:r>
              <a:rPr sz="20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&amp;lt;</a:t>
            </a:r>
            <a:r>
              <a:rPr sz="2000" b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&amp;gt; </a:t>
            </a:r>
            <a:r>
              <a:rPr sz="2000" b="1" spc="-5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entities,</a:t>
            </a:r>
            <a:r>
              <a:rPr sz="20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respectively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484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text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Example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PCDATA</a:t>
            </a:r>
            <a:endParaRPr sz="20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&lt;A&gt;The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character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within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element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PCDATA&lt;/A&gt;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Given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1841500" marR="1342390" indent="-457200">
              <a:lnSpc>
                <a:spcPct val="100000"/>
              </a:lnSpc>
              <a:spcBef>
                <a:spcPts val="345"/>
              </a:spcBef>
            </a:pP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&lt;Bookstore&gt;Barnes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&amp;amp; Noble </a:t>
            </a:r>
            <a:r>
              <a:rPr sz="2400" b="1" spc="-14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Bestsellers&lt;/Bookstore&gt;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Barnes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&amp; Noble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Bestsellers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5695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Handling</a:t>
            </a:r>
            <a:r>
              <a:rPr sz="3600" dirty="0"/>
              <a:t> </a:t>
            </a:r>
            <a:r>
              <a:rPr sz="3600" spc="-5" dirty="0"/>
              <a:t>any</a:t>
            </a:r>
            <a:r>
              <a:rPr sz="3600" spc="-25" dirty="0"/>
              <a:t> </a:t>
            </a:r>
            <a:r>
              <a:rPr sz="3600" spc="-5" dirty="0"/>
              <a:t>content</a:t>
            </a:r>
            <a:r>
              <a:rPr sz="3600" spc="20" dirty="0"/>
              <a:t> </a:t>
            </a:r>
            <a:r>
              <a:rPr sz="3600" spc="-5" dirty="0"/>
              <a:t>-</a:t>
            </a:r>
            <a:r>
              <a:rPr sz="3600" spc="-120" dirty="0"/>
              <a:t> </a:t>
            </a:r>
            <a:r>
              <a:rPr sz="3600" spc="-10" dirty="0"/>
              <a:t>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03503"/>
            <a:ext cx="8214995" cy="57327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Specifying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Means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and/or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&lt;?xml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version="1.0"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encoding="UTF-8"?&gt;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&lt;!ELEMENT employee</a:t>
            </a:r>
            <a:r>
              <a:rPr sz="18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ANY&gt;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benefit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006FC0"/>
                </a:solidFill>
                <a:latin typeface="Arial"/>
                <a:cs typeface="Arial"/>
              </a:rPr>
              <a:t>(#PCDATA)&gt;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]&gt;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&lt;employee&gt;James</a:t>
            </a:r>
            <a:endParaRPr sz="180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&lt;benefit&gt;Medical&lt;/benefit&gt;</a:t>
            </a:r>
            <a:endParaRPr sz="180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&lt;benefit&gt;Loan&lt;/benefit&gt;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&lt;/employee&gt;</a:t>
            </a:r>
            <a:endParaRPr sz="1800">
              <a:latin typeface="Arial"/>
              <a:cs typeface="Arial"/>
            </a:endParaRPr>
          </a:p>
          <a:p>
            <a:pPr marL="756285" marR="14604" lvl="1" indent="-287020">
              <a:lnSpc>
                <a:spcPct val="100000"/>
              </a:lnSpc>
              <a:spcBef>
                <a:spcPts val="475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user is not sure about the content he can specify the ANY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r>
              <a:rPr sz="2000" spc="-5" dirty="0">
                <a:latin typeface="Arial"/>
                <a:cs typeface="Arial"/>
              </a:rPr>
              <a:t> file;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sub-elements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occurring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enclosing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explicitly.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Since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whole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DTD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ANY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avoided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wherever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5257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Empty</a:t>
            </a:r>
            <a:r>
              <a:rPr sz="3600" spc="-10" dirty="0"/>
              <a:t> </a:t>
            </a:r>
            <a:r>
              <a:rPr sz="3600" spc="-5" dirty="0"/>
              <a:t>Elements</a:t>
            </a:r>
            <a:r>
              <a:rPr sz="3600" dirty="0"/>
              <a:t> </a:t>
            </a:r>
            <a:r>
              <a:rPr sz="3600" spc="-5" dirty="0"/>
              <a:t>-</a:t>
            </a:r>
            <a:r>
              <a:rPr sz="3600" dirty="0"/>
              <a:t> </a:t>
            </a:r>
            <a:r>
              <a:rPr sz="3600" spc="-5" dirty="0"/>
              <a:t>EMPTY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4122"/>
            <a:ext cx="6175375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Specifying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647354"/>
            <a:ext cx="3535679" cy="2953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&lt;?xml</a:t>
            </a:r>
            <a:r>
              <a:rPr sz="20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version="1.0"?&gt;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&lt;!DOCTYPE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employee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 [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employee</a:t>
            </a:r>
            <a:r>
              <a:rPr sz="20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ANY&gt;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fulltime</a:t>
            </a:r>
            <a:r>
              <a:rPr sz="20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EMPTY&gt;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]&gt;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&lt;employee&gt;James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&lt;fulltime&gt;&lt;/fulltime&gt;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&lt;/employee&gt;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01003"/>
            <a:ext cx="71367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554418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e.g.:	</a:t>
            </a:r>
            <a:r>
              <a:rPr sz="2000" spc="-20" dirty="0">
                <a:latin typeface="Arial"/>
                <a:cs typeface="Arial"/>
              </a:rPr>
              <a:t>&lt;Temperature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scale=“C”/&gt;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008" y="4930902"/>
            <a:ext cx="3556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ill Sans MT"/>
                <a:cs typeface="Gill Sans MT"/>
              </a:rPr>
              <a:t>Is </a:t>
            </a:r>
            <a:r>
              <a:rPr sz="2000" spc="-5" dirty="0">
                <a:latin typeface="Gill Sans MT"/>
                <a:cs typeface="Gill Sans MT"/>
              </a:rPr>
              <a:t>semantically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same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as</a:t>
            </a:r>
            <a:r>
              <a:rPr sz="2000" spc="-5" dirty="0">
                <a:latin typeface="Gill Sans MT"/>
                <a:cs typeface="Gill Sans MT"/>
              </a:rPr>
              <a:t> &lt;fulltime/&gt;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800" y="50673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66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66800" h="76200">
                <a:moveTo>
                  <a:pt x="1066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760476"/>
            <a:ext cx="365760" cy="26034"/>
          </a:xfrm>
          <a:custGeom>
            <a:avLst/>
            <a:gdLst/>
            <a:ahLst/>
            <a:cxnLst/>
            <a:rect l="l" t="t" r="r" b="b"/>
            <a:pathLst>
              <a:path w="365759" h="26034">
                <a:moveTo>
                  <a:pt x="365760" y="0"/>
                </a:moveTo>
                <a:lnTo>
                  <a:pt x="0" y="0"/>
                </a:lnTo>
                <a:lnTo>
                  <a:pt x="0" y="25908"/>
                </a:lnTo>
                <a:lnTo>
                  <a:pt x="365760" y="25908"/>
                </a:lnTo>
                <a:lnTo>
                  <a:pt x="365760" y="0"/>
                </a:lnTo>
                <a:close/>
              </a:path>
            </a:pathLst>
          </a:custGeom>
          <a:solidFill>
            <a:srgbClr val="E32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25981"/>
            <a:ext cx="7200900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child elements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Containing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child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&lt;!ELEMENT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(employee)&gt;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Containing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child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&lt;!ELEMENT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(employee,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contractor,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partner)&gt;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Allowing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zero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occurrences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&lt;employee&gt;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&lt;!ELEMENT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(employee)*&gt;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30480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heavy" spc="-5" dirty="0">
                <a:uFill>
                  <a:solidFill>
                    <a:srgbClr val="E21E23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heavy" spc="-20" dirty="0">
                <a:uFill>
                  <a:solidFill>
                    <a:srgbClr val="E21E23"/>
                  </a:solidFill>
                </a:uFill>
              </a:rPr>
              <a:t>E</a:t>
            </a:r>
            <a:r>
              <a:rPr lang="en-US" sz="2800" u="heavy" spc="-20" dirty="0">
                <a:uFill>
                  <a:solidFill>
                    <a:srgbClr val="E74622"/>
                  </a:solidFill>
                </a:uFill>
              </a:rPr>
              <a:t>lemen</a:t>
            </a:r>
            <a:r>
              <a:rPr lang="en-US" sz="2800" spc="-20" dirty="0"/>
              <a:t>t’s</a:t>
            </a:r>
            <a:r>
              <a:rPr lang="en-US" sz="2800" spc="5" dirty="0"/>
              <a:t> </a:t>
            </a:r>
            <a:r>
              <a:rPr lang="en-US" sz="2800" u="heavy" spc="-10" dirty="0">
                <a:uFill>
                  <a:solidFill>
                    <a:srgbClr val="F8AF01"/>
                  </a:solidFill>
                </a:uFill>
              </a:rPr>
              <a:t>c</a:t>
            </a:r>
            <a:r>
              <a:rPr lang="en-US" sz="2800" u="heavy" spc="-10" dirty="0">
                <a:uFill>
                  <a:solidFill>
                    <a:srgbClr val="FAB900"/>
                  </a:solidFill>
                </a:uFill>
              </a:rPr>
              <a:t>onten</a:t>
            </a:r>
            <a:r>
              <a:rPr lang="en-US" sz="2800" spc="-10" dirty="0"/>
              <a:t>t</a:t>
            </a:r>
            <a:r>
              <a:rPr lang="en-US" sz="2800" spc="10" dirty="0"/>
              <a:t> </a:t>
            </a:r>
            <a:r>
              <a:rPr lang="en-US" sz="2800" u="heavy" spc="-10" dirty="0">
                <a:uFill>
                  <a:solidFill>
                    <a:srgbClr val="FCC500"/>
                  </a:solidFill>
                </a:uFill>
              </a:rPr>
              <a:t>mo</a:t>
            </a:r>
            <a:r>
              <a:rPr lang="en-US" sz="2800" u="heavy" spc="-10" dirty="0">
                <a:uFill>
                  <a:solidFill>
                    <a:srgbClr val="F3C900"/>
                  </a:solidFill>
                </a:uFill>
              </a:rPr>
              <a:t>de</a:t>
            </a:r>
            <a:r>
              <a:rPr lang="en-US" sz="2800" spc="-10" dirty="0"/>
              <a:t>l</a:t>
            </a:r>
            <a:r>
              <a:rPr lang="en-US" sz="2800" spc="50" dirty="0"/>
              <a:t> </a:t>
            </a:r>
            <a:r>
              <a:rPr lang="en-US" sz="2800" u="heavy" spc="-5" dirty="0">
                <a:uFill>
                  <a:solidFill>
                    <a:srgbClr val="DCC509"/>
                  </a:solidFill>
                </a:uFill>
              </a:rPr>
              <a:t>–</a:t>
            </a:r>
            <a:r>
              <a:rPr lang="en-US" sz="2800" spc="-5" dirty="0"/>
              <a:t> </a:t>
            </a:r>
            <a:r>
              <a:rPr lang="en-US" sz="2800" u="heavy" spc="-45" dirty="0">
                <a:uFill>
                  <a:solidFill>
                    <a:srgbClr val="B8BB20"/>
                  </a:solidFill>
                </a:uFill>
              </a:rPr>
              <a:t>C</a:t>
            </a:r>
            <a:r>
              <a:rPr lang="en-US" sz="2800" u="heavy" spc="-45" dirty="0">
                <a:uFill>
                  <a:solidFill>
                    <a:srgbClr val="8BB12F"/>
                  </a:solidFill>
                </a:uFill>
              </a:rPr>
              <a:t>hi</a:t>
            </a:r>
            <a:r>
              <a:rPr lang="en-US" sz="2800" spc="-45" dirty="0"/>
              <a:t>ld</a:t>
            </a:r>
            <a:r>
              <a:rPr lang="en-US" sz="2800" spc="220" dirty="0"/>
              <a:t> </a:t>
            </a:r>
            <a:r>
              <a:rPr lang="en-US" sz="2800" spc="-10" dirty="0"/>
              <a:t>elem</a:t>
            </a:r>
            <a:r>
              <a:rPr lang="en-US" sz="2800" u="heavy" spc="-10" dirty="0">
                <a:uFill>
                  <a:solidFill>
                    <a:srgbClr val="175284"/>
                  </a:solidFill>
                </a:uFill>
              </a:rPr>
              <a:t>en</a:t>
            </a:r>
            <a:r>
              <a:rPr lang="en-US" sz="2800" spc="-10" dirty="0"/>
              <a:t>ts</a:t>
            </a:r>
            <a:r>
              <a:rPr lang="en-US" sz="2800" spc="-5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739203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Elements</a:t>
            </a:r>
            <a:r>
              <a:rPr sz="3600" spc="5" dirty="0"/>
              <a:t> </a:t>
            </a:r>
            <a:r>
              <a:rPr sz="3600" spc="-5" dirty="0"/>
              <a:t>with</a:t>
            </a:r>
            <a:r>
              <a:rPr sz="3600" spc="5" dirty="0"/>
              <a:t> </a:t>
            </a:r>
            <a:r>
              <a:rPr sz="3600" spc="-5" dirty="0"/>
              <a:t>Mixed</a:t>
            </a:r>
            <a:r>
              <a:rPr sz="3600" spc="15" dirty="0"/>
              <a:t> </a:t>
            </a:r>
            <a:r>
              <a:rPr sz="3600" spc="-5" dirty="0"/>
              <a:t>Content</a:t>
            </a:r>
            <a:r>
              <a:rPr sz="3600" spc="15" dirty="0"/>
              <a:t> </a:t>
            </a:r>
            <a:r>
              <a:rPr sz="3600" spc="-5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89457"/>
            <a:ext cx="518350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Combination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PCDATA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&lt;?xml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version="1.0"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encoding="UTF-8"?&gt;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&lt;!DOCTYPE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company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392527"/>
            <a:ext cx="545973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&lt;!EL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10" dirty="0">
                <a:latin typeface="Arial"/>
                <a:cs typeface="Arial"/>
              </a:rPr>
              <a:t>#</a:t>
            </a:r>
            <a:r>
              <a:rPr sz="2000" dirty="0">
                <a:latin typeface="Arial"/>
                <a:cs typeface="Arial"/>
              </a:rPr>
              <a:t>PCD</a:t>
            </a:r>
            <a:r>
              <a:rPr sz="2000" spc="-14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employee)*&gt;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&lt;!EL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#</a:t>
            </a:r>
            <a:r>
              <a:rPr sz="2000" dirty="0">
                <a:latin typeface="Arial"/>
                <a:cs typeface="Arial"/>
              </a:rPr>
              <a:t>PCD</a:t>
            </a:r>
            <a:r>
              <a:rPr sz="2000" spc="-14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)*&gt;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&lt;!ELEMENT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benefit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(#PCDATA)&gt;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490061"/>
            <a:ext cx="3754120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Arial"/>
                <a:cs typeface="Arial"/>
              </a:rPr>
              <a:t>]&gt;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&lt;company&gt;ABC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Inc.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&lt;employee&gt;Jane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&lt;benefit&gt;Medical&lt;/benefit&gt;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&lt;/employee&gt;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mployee&gt;Anny</a:t>
            </a:r>
            <a:r>
              <a:rPr sz="2000" spc="-10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/e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ployee&gt;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&lt;/company&gt;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291" y="1447800"/>
            <a:ext cx="5867400" cy="4572000"/>
          </a:xfrm>
          <a:custGeom>
            <a:avLst/>
            <a:gdLst/>
            <a:ahLst/>
            <a:cxnLst/>
            <a:rect l="l" t="t" r="r" b="b"/>
            <a:pathLst>
              <a:path w="5867400" h="4572000">
                <a:moveTo>
                  <a:pt x="0" y="4572000"/>
                </a:moveTo>
                <a:lnTo>
                  <a:pt x="5867400" y="4572000"/>
                </a:lnTo>
                <a:lnTo>
                  <a:pt x="58674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  <a:path w="5867400" h="4572000">
                <a:moveTo>
                  <a:pt x="178308" y="2104644"/>
                </a:moveTo>
                <a:lnTo>
                  <a:pt x="5740908" y="2104644"/>
                </a:lnTo>
                <a:lnTo>
                  <a:pt x="5740908" y="1037844"/>
                </a:lnTo>
                <a:lnTo>
                  <a:pt x="178308" y="1037844"/>
                </a:lnTo>
                <a:lnTo>
                  <a:pt x="178308" y="21046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09409" y="2860040"/>
            <a:ext cx="231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This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is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mixed</a:t>
            </a:r>
            <a:r>
              <a:rPr sz="1800" b="1" spc="-4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content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3117976"/>
            <a:ext cx="458470" cy="107950"/>
          </a:xfrm>
          <a:custGeom>
            <a:avLst/>
            <a:gdLst/>
            <a:ahLst/>
            <a:cxnLst/>
            <a:rect l="l" t="t" r="r" b="b"/>
            <a:pathLst>
              <a:path w="458470" h="107950">
                <a:moveTo>
                  <a:pt x="68961" y="32258"/>
                </a:moveTo>
                <a:lnTo>
                  <a:pt x="0" y="82423"/>
                </a:lnTo>
                <a:lnTo>
                  <a:pt x="81407" y="107442"/>
                </a:lnTo>
                <a:lnTo>
                  <a:pt x="76571" y="78232"/>
                </a:lnTo>
                <a:lnTo>
                  <a:pt x="63626" y="78232"/>
                </a:lnTo>
                <a:lnTo>
                  <a:pt x="61595" y="65659"/>
                </a:lnTo>
                <a:lnTo>
                  <a:pt x="74144" y="63570"/>
                </a:lnTo>
                <a:lnTo>
                  <a:pt x="68961" y="32258"/>
                </a:lnTo>
                <a:close/>
              </a:path>
              <a:path w="458470" h="107950">
                <a:moveTo>
                  <a:pt x="74144" y="63570"/>
                </a:moveTo>
                <a:lnTo>
                  <a:pt x="61595" y="65659"/>
                </a:lnTo>
                <a:lnTo>
                  <a:pt x="63626" y="78232"/>
                </a:lnTo>
                <a:lnTo>
                  <a:pt x="76223" y="76131"/>
                </a:lnTo>
                <a:lnTo>
                  <a:pt x="74144" y="63570"/>
                </a:lnTo>
                <a:close/>
              </a:path>
              <a:path w="458470" h="107950">
                <a:moveTo>
                  <a:pt x="76223" y="76131"/>
                </a:moveTo>
                <a:lnTo>
                  <a:pt x="63626" y="78232"/>
                </a:lnTo>
                <a:lnTo>
                  <a:pt x="76571" y="78232"/>
                </a:lnTo>
                <a:lnTo>
                  <a:pt x="76223" y="76131"/>
                </a:lnTo>
                <a:close/>
              </a:path>
              <a:path w="458470" h="107950">
                <a:moveTo>
                  <a:pt x="456183" y="0"/>
                </a:moveTo>
                <a:lnTo>
                  <a:pt x="74144" y="63570"/>
                </a:lnTo>
                <a:lnTo>
                  <a:pt x="76223" y="76131"/>
                </a:lnTo>
                <a:lnTo>
                  <a:pt x="458216" y="12446"/>
                </a:lnTo>
                <a:lnTo>
                  <a:pt x="456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2453"/>
            <a:ext cx="808482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480185" algn="l"/>
                <a:tab pos="1852295" algn="l"/>
                <a:tab pos="2381250" algn="l"/>
                <a:tab pos="3081020" algn="l"/>
                <a:tab pos="3665854" algn="l"/>
                <a:tab pos="4659630" algn="l"/>
                <a:tab pos="4977130" algn="l"/>
                <a:tab pos="5546725" algn="l"/>
                <a:tab pos="5934075" algn="l"/>
                <a:tab pos="7091045" algn="l"/>
                <a:tab pos="7491730" algn="l"/>
              </a:tabLst>
            </a:pPr>
            <a:r>
              <a:rPr sz="2000" dirty="0">
                <a:latin typeface="Arial"/>
                <a:cs typeface="Arial"/>
              </a:rPr>
              <a:t>Elements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	the	DTD	can	con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ain	a	</a:t>
            </a:r>
            <a:r>
              <a:rPr sz="2000" spc="-5" dirty="0">
                <a:latin typeface="Arial"/>
                <a:cs typeface="Arial"/>
              </a:rPr>
              <a:t>mi</a:t>
            </a:r>
            <a:r>
              <a:rPr sz="2000" dirty="0">
                <a:latin typeface="Arial"/>
                <a:cs typeface="Arial"/>
              </a:rPr>
              <a:t>x	of	PCD</a:t>
            </a:r>
            <a:r>
              <a:rPr sz="2000" spc="-14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A	or	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th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elements.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#PCDATA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describes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#PCDATA,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“|”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“*”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signs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mixed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75005"/>
            <a:ext cx="73945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Elements</a:t>
            </a:r>
            <a:r>
              <a:rPr sz="3600" spc="10" dirty="0"/>
              <a:t> </a:t>
            </a:r>
            <a:r>
              <a:rPr sz="3600" spc="-5" dirty="0"/>
              <a:t>with</a:t>
            </a:r>
            <a:r>
              <a:rPr sz="3600" spc="5" dirty="0"/>
              <a:t> </a:t>
            </a:r>
            <a:r>
              <a:rPr sz="3600" spc="-5" dirty="0"/>
              <a:t>Mixed</a:t>
            </a:r>
            <a:r>
              <a:rPr sz="3600" spc="20" dirty="0"/>
              <a:t> </a:t>
            </a:r>
            <a:r>
              <a:rPr sz="3600" spc="-5" dirty="0"/>
              <a:t>Content</a:t>
            </a:r>
            <a:r>
              <a:rPr sz="3600" spc="25" dirty="0"/>
              <a:t> </a:t>
            </a:r>
            <a:r>
              <a:rPr sz="3600" spc="-5" dirty="0"/>
              <a:t>Model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165729"/>
            <a:ext cx="183896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795655" algn="l"/>
              </a:tabLst>
            </a:pPr>
            <a:r>
              <a:rPr sz="2000" dirty="0">
                <a:latin typeface="Arial"/>
                <a:cs typeface="Arial"/>
              </a:rPr>
              <a:t>For	</a:t>
            </a:r>
            <a:r>
              <a:rPr sz="2000" spc="-5" dirty="0">
                <a:latin typeface="Arial"/>
                <a:cs typeface="Arial"/>
              </a:rPr>
              <a:t>example,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content.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394" y="3165729"/>
            <a:ext cx="6103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4925" algn="l"/>
                <a:tab pos="1896110" algn="l"/>
                <a:tab pos="2477135" algn="l"/>
                <a:tab pos="2926715" algn="l"/>
                <a:tab pos="3647440" algn="l"/>
                <a:tab pos="4015104" algn="l"/>
                <a:tab pos="4466590" algn="l"/>
                <a:tab pos="5030470" algn="l"/>
              </a:tabLst>
            </a:pPr>
            <a:r>
              <a:rPr sz="2000" dirty="0">
                <a:latin typeface="Arial"/>
                <a:cs typeface="Arial"/>
              </a:rPr>
              <a:t>#PCD</a:t>
            </a:r>
            <a:r>
              <a:rPr sz="2000" spc="-14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A	that	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	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	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	an	“o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”	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522" y="3470528"/>
            <a:ext cx="6220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9370" algn="l"/>
                <a:tab pos="4315460" algn="l"/>
                <a:tab pos="4683125" algn="l"/>
                <a:tab pos="5530215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compa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y	(#PC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000" b="1" spc="-14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-14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mp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000" b="1" spc="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)*&gt;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	called	m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081119"/>
            <a:ext cx="648017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10" dirty="0">
                <a:latin typeface="Arial"/>
                <a:cs typeface="Arial"/>
              </a:rPr>
              <a:t>However,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certain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restrictions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#PCD</a:t>
            </a:r>
            <a:r>
              <a:rPr sz="2000" spc="-145" dirty="0">
                <a:solidFill>
                  <a:srgbClr val="006FC0"/>
                </a:solidFill>
                <a:latin typeface="Arial"/>
                <a:cs typeface="Arial"/>
              </a:rPr>
              <a:t>AT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must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separators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must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“|”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group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must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 starred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(meaning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zero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more)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46647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Attribute</a:t>
            </a:r>
            <a:r>
              <a:rPr sz="3600" spc="10" dirty="0"/>
              <a:t> </a:t>
            </a:r>
            <a:r>
              <a:rPr sz="3600" spc="-5" dirty="0"/>
              <a:t>type</a:t>
            </a:r>
            <a:r>
              <a:rPr sz="3600" spc="5" dirty="0"/>
              <a:t> </a:t>
            </a:r>
            <a:r>
              <a:rPr sz="3600" spc="-5" dirty="0"/>
              <a:t>- </a:t>
            </a:r>
            <a:r>
              <a:rPr sz="3600" spc="-110" dirty="0"/>
              <a:t>CDATA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6332"/>
            <a:ext cx="8033384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Specifies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text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markup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Characters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"&lt;"</a:t>
            </a:r>
            <a:r>
              <a:rPr sz="2000" dirty="0">
                <a:latin typeface="Arial"/>
                <a:cs typeface="Arial"/>
              </a:rPr>
              <a:t> and</a:t>
            </a:r>
            <a:r>
              <a:rPr sz="2000" spc="-5" dirty="0">
                <a:latin typeface="Arial"/>
                <a:cs typeface="Arial"/>
              </a:rPr>
              <a:t> "&amp;"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illegal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 since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markup</a:t>
            </a:r>
            <a:endParaRPr sz="2000">
              <a:latin typeface="Arial"/>
              <a:cs typeface="Arial"/>
            </a:endParaRPr>
          </a:p>
          <a:p>
            <a:pPr marL="756285" marR="406400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"&lt;"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generates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error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parser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interprets</a:t>
            </a:r>
            <a:r>
              <a:rPr sz="20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start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 new </a:t>
            </a:r>
            <a:r>
              <a:rPr sz="2000" spc="-5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756285" marR="921385" lvl="1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"&amp;"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 generates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error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parser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interprets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start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000" spc="-5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character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384300" algn="l"/>
              </a:tabLst>
            </a:pPr>
            <a:r>
              <a:rPr sz="2000" dirty="0">
                <a:latin typeface="Arial"/>
                <a:cs typeface="Arial"/>
              </a:rPr>
              <a:t>In DTD:	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&lt;!ATTLIST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BOOK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title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CDATA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#IMPLIED&gt;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  <a:tab pos="13843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XML:	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&lt;BOOK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title=“Web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Designing”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5049"/>
            <a:ext cx="80460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Attribute</a:t>
            </a:r>
            <a:r>
              <a:rPr sz="3200" spc="-50" dirty="0"/>
              <a:t> </a:t>
            </a:r>
            <a:r>
              <a:rPr sz="3200" spc="-5" dirty="0"/>
              <a:t>types</a:t>
            </a:r>
            <a:r>
              <a:rPr sz="3200" spc="-20" dirty="0"/>
              <a:t> </a:t>
            </a:r>
            <a:r>
              <a:rPr sz="3200" dirty="0"/>
              <a:t>–</a:t>
            </a:r>
            <a:r>
              <a:rPr sz="3200" spc="-5" dirty="0"/>
              <a:t> </a:t>
            </a:r>
            <a:r>
              <a:rPr sz="3200" spc="-10" dirty="0"/>
              <a:t>NMTOKEN</a:t>
            </a:r>
            <a:r>
              <a:rPr sz="3200" spc="-25" dirty="0"/>
              <a:t> </a:t>
            </a:r>
            <a:r>
              <a:rPr sz="3200" dirty="0"/>
              <a:t>/</a:t>
            </a:r>
            <a:r>
              <a:rPr sz="3200" spc="5" dirty="0"/>
              <a:t> </a:t>
            </a:r>
            <a:r>
              <a:rPr sz="3200" spc="-10" dirty="0"/>
              <a:t>NMTOKENS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6332"/>
            <a:ext cx="749871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NMTOKEN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used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digits,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underscores,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periods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dashes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NMTOKENS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 string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&lt;!ATTLIST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000" b="1" spc="-14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-14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#IM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LI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NMTOKEN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#REQUIRED</a:t>
            </a:r>
            <a:endParaRPr sz="20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NMTOKENS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#REQUIRED&gt;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&lt;test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a="&gt;;d&amp;lt;1&gt;"</a:t>
            </a:r>
            <a:r>
              <a:rPr sz="20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b="a1:12"</a:t>
            </a:r>
            <a:r>
              <a:rPr sz="20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c="3.4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div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-4"/&gt;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62941"/>
            <a:ext cx="55200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Enumerated</a:t>
            </a:r>
            <a:r>
              <a:rPr sz="3600" spc="-140" dirty="0"/>
              <a:t> </a:t>
            </a:r>
            <a:r>
              <a:rPr sz="3600" spc="-5" dirty="0"/>
              <a:t>Attribute</a:t>
            </a:r>
            <a:r>
              <a:rPr sz="3600" spc="10" dirty="0"/>
              <a:t> </a:t>
            </a:r>
            <a:r>
              <a:rPr sz="3600" spc="-65"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5371"/>
            <a:ext cx="7931784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 must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valid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3840" marR="234950" indent="-231775">
              <a:lnSpc>
                <a:spcPct val="8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  <a:tab pos="1438910" algn="l"/>
              </a:tabLst>
            </a:pPr>
            <a:r>
              <a:rPr sz="2000" dirty="0">
                <a:latin typeface="Arial"/>
                <a:cs typeface="Arial"/>
              </a:rPr>
              <a:t>Example:	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values—"yes"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"no”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"no”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&lt;!ATTLIST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employee</a:t>
            </a:r>
            <a:r>
              <a:rPr sz="20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supervisor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 (yes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 |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no) "no"&gt;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243840" marR="5080" indent="-231775">
              <a:lnSpc>
                <a:spcPts val="192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Example: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 is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&lt;!ATTLIST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person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gender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“F”&gt;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37465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Attribute</a:t>
            </a:r>
            <a:r>
              <a:rPr sz="3600" spc="5" dirty="0"/>
              <a:t> </a:t>
            </a:r>
            <a:r>
              <a:rPr sz="3600" spc="-5" dirty="0"/>
              <a:t>type</a:t>
            </a:r>
            <a:r>
              <a:rPr sz="3600" spc="5" dirty="0"/>
              <a:t> </a:t>
            </a:r>
            <a:r>
              <a:rPr sz="3600" spc="-5" dirty="0"/>
              <a:t>–</a:t>
            </a:r>
            <a:r>
              <a:rPr sz="3600" spc="-20" dirty="0"/>
              <a:t> </a:t>
            </a:r>
            <a:r>
              <a:rPr sz="3600" spc="-5" dirty="0"/>
              <a:t>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6332"/>
            <a:ext cx="7728584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identifiers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#REQUIRED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#IMPLIED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customer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(name)&gt;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&lt;!ELEMENT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(#PCDATA)&gt;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&lt;!ATTLIST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customer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cid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ID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#REQUIRED&gt;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 marR="4380865" algn="r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&lt;customer</a:t>
            </a:r>
            <a:r>
              <a:rPr sz="20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cid=“A114"&gt;</a:t>
            </a:r>
            <a:endParaRPr sz="2000">
              <a:latin typeface="Arial"/>
              <a:cs typeface="Arial"/>
            </a:endParaRPr>
          </a:p>
          <a:p>
            <a:pPr marR="4312920" algn="r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&lt;name&gt;Jason&lt;/name&gt;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&lt;/customer&gt;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3669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What</a:t>
            </a:r>
            <a:r>
              <a:rPr sz="3000" spc="-25" dirty="0"/>
              <a:t> </a:t>
            </a:r>
            <a:r>
              <a:rPr sz="3000" spc="-5" dirty="0"/>
              <a:t>is</a:t>
            </a:r>
            <a:r>
              <a:rPr sz="3000" spc="-20" dirty="0"/>
              <a:t> </a:t>
            </a:r>
            <a:r>
              <a:rPr sz="3000" spc="-5" dirty="0"/>
              <a:t>a</a:t>
            </a:r>
            <a:r>
              <a:rPr sz="3000" spc="-15" dirty="0"/>
              <a:t> </a:t>
            </a:r>
            <a:r>
              <a:rPr sz="3000" dirty="0"/>
              <a:t>Document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4312" y="664361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4D4E5C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178165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7620" indent="-231775" algn="just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Before we </a:t>
            </a:r>
            <a:r>
              <a:rPr sz="2000" dirty="0">
                <a:latin typeface="Arial"/>
                <a:cs typeface="Arial"/>
              </a:rPr>
              <a:t>start </a:t>
            </a:r>
            <a:r>
              <a:rPr sz="2000" spc="-5" dirty="0">
                <a:latin typeface="Arial"/>
                <a:cs typeface="Arial"/>
              </a:rPr>
              <a:t>learning </a:t>
            </a:r>
            <a:r>
              <a:rPr sz="2000" dirty="0">
                <a:latin typeface="Arial"/>
                <a:cs typeface="Arial"/>
              </a:rPr>
              <a:t>XML, we will have </a:t>
            </a:r>
            <a:r>
              <a:rPr sz="2000" spc="-5" dirty="0">
                <a:latin typeface="Arial"/>
                <a:cs typeface="Arial"/>
              </a:rPr>
              <a:t>a look at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</a:t>
            </a:r>
            <a:r>
              <a:rPr sz="2000" dirty="0">
                <a:latin typeface="Arial"/>
                <a:cs typeface="Arial"/>
              </a:rPr>
              <a:t> 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have</a:t>
            </a:r>
            <a:r>
              <a:rPr sz="2000" dirty="0">
                <a:latin typeface="Arial"/>
                <a:cs typeface="Arial"/>
              </a:rPr>
              <a:t> such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language.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begin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understanding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document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combination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of data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markup.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 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what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markup?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  <a:tab pos="1534795" algn="l"/>
                <a:tab pos="2252980" algn="l"/>
                <a:tab pos="2951480" algn="l"/>
                <a:tab pos="3599179" algn="l"/>
                <a:tab pos="4826000" algn="l"/>
                <a:tab pos="5202555" algn="l"/>
                <a:tab pos="6428105" algn="l"/>
                <a:tab pos="7226934" algn="l"/>
                <a:tab pos="7740650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	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at	you	are	reading	a	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boo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.	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nd	all	the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occurrences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‘Apple’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book.</a:t>
            </a:r>
            <a:endParaRPr sz="2000">
              <a:latin typeface="Arial"/>
              <a:cs typeface="Arial"/>
            </a:endParaRPr>
          </a:p>
          <a:p>
            <a:pPr marL="243840" marR="7620" indent="-231775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Using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‘find’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option,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easily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find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wherever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6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present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66573"/>
            <a:ext cx="46101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Attribute</a:t>
            </a:r>
            <a:r>
              <a:rPr sz="3600" spc="10" dirty="0"/>
              <a:t> </a:t>
            </a:r>
            <a:r>
              <a:rPr sz="3600" spc="-5" dirty="0"/>
              <a:t>type</a:t>
            </a:r>
            <a:r>
              <a:rPr sz="3600" spc="5" dirty="0"/>
              <a:t> </a:t>
            </a:r>
            <a:r>
              <a:rPr sz="3600" spc="-5" dirty="0"/>
              <a:t>–</a:t>
            </a:r>
            <a:r>
              <a:rPr sz="3600" spc="-15" dirty="0"/>
              <a:t> </a:t>
            </a:r>
            <a:r>
              <a:rPr sz="3600" spc="-5" dirty="0"/>
              <a:t>IDREF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6332"/>
            <a:ext cx="73304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tabLst>
                <a:tab pos="6315710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IDREF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tie 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element's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 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reference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924" y="2883759"/>
            <a:ext cx="4487165" cy="2203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5428" y="3112389"/>
            <a:ext cx="39344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&lt;employee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id="E234"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supervisor="E567"&gt;</a:t>
            </a:r>
            <a:endParaRPr sz="1800">
              <a:latin typeface="Calibri"/>
              <a:cs typeface="Calibri"/>
            </a:endParaRPr>
          </a:p>
          <a:p>
            <a:pPr marL="32384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&lt;name&gt;Harry&lt;/name&gt;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&lt;/employee&gt;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&lt;employee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id="E567“&gt;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&lt;name&gt;John&lt;/name&gt;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&lt;/employee&gt;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85" y="2883759"/>
            <a:ext cx="3873692" cy="2203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3324225"/>
            <a:ext cx="31680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7251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&lt;!ATTLIST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#REQUIRED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supervisor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IDREF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#IMPLIED&gt;</a:t>
            </a:r>
            <a:endParaRPr sz="2000">
              <a:latin typeface="Calibri"/>
              <a:cs typeface="Calibri"/>
            </a:endParaRPr>
          </a:p>
          <a:p>
            <a:pPr marR="110109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]&gt;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490" y="2629661"/>
            <a:ext cx="55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DTD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8" y="2629661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XML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</a:t>
            </a:r>
            <a:r>
              <a:rPr lang="en-US" sz="2400" dirty="0"/>
              <a:t>Structure of XML, Elements of XML 1.0, 2.0, DTDs</a:t>
            </a:r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https://www.youtube.com/watch?v=HfGWVy-eMRc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https://www.javatpoint.com/xml-tutorial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https://www.javatpoint.com/xml-example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https://www.infoworld.com/article/2076282/programming-xml-in-java--part-1.html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https://www.journaldev.com/1240/java-xml-parser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36696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</a:t>
            </a:r>
            <a:r>
              <a:rPr sz="2800" spc="-25" dirty="0"/>
              <a:t> </a:t>
            </a:r>
            <a:r>
              <a:rPr sz="2800" spc="-5" dirty="0"/>
              <a:t>is</a:t>
            </a:r>
            <a:r>
              <a:rPr sz="2800" spc="-20" dirty="0"/>
              <a:t> </a:t>
            </a:r>
            <a:r>
              <a:rPr sz="2800" spc="-5" dirty="0"/>
              <a:t>a</a:t>
            </a:r>
            <a:r>
              <a:rPr sz="2800" spc="-10" dirty="0"/>
              <a:t> </a:t>
            </a:r>
            <a:r>
              <a:rPr sz="2800" dirty="0"/>
              <a:t>Document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80079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But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now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occurrences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 </a:t>
            </a:r>
            <a:r>
              <a:rPr sz="2000" spc="-5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‘Apple’ </a:t>
            </a:r>
            <a:r>
              <a:rPr sz="2000" spc="-10" dirty="0"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it is meant as the ‘Apple’ company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not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fruit.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1315" y="2540507"/>
            <a:ext cx="5424170" cy="3967479"/>
            <a:chOff x="3671315" y="2540507"/>
            <a:chExt cx="5424170" cy="39674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3735" y="2540507"/>
              <a:ext cx="1418843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315" y="2689859"/>
              <a:ext cx="1972056" cy="12984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5699" y="2683763"/>
              <a:ext cx="1947672" cy="1298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09999" y="2741675"/>
              <a:ext cx="1752600" cy="1143000"/>
            </a:xfrm>
            <a:custGeom>
              <a:avLst/>
              <a:gdLst/>
              <a:ahLst/>
              <a:cxnLst/>
              <a:rect l="l" t="t" r="r" b="b"/>
              <a:pathLst>
                <a:path w="1752600" h="1143000">
                  <a:moveTo>
                    <a:pt x="0" y="1143000"/>
                  </a:moveTo>
                  <a:lnTo>
                    <a:pt x="1752600" y="0"/>
                  </a:lnTo>
                </a:path>
              </a:pathLst>
            </a:custGeom>
            <a:ln w="76200">
              <a:solidFill>
                <a:srgbClr val="CAD32C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555" y="4105655"/>
              <a:ext cx="3784092" cy="2401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9407" y="4087367"/>
              <a:ext cx="3925824" cy="2211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799" y="4133087"/>
              <a:ext cx="3689604" cy="230733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04800" y="2380144"/>
            <a:ext cx="3584575" cy="3819525"/>
            <a:chOff x="304800" y="2380144"/>
            <a:chExt cx="3584575" cy="38195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2380144"/>
              <a:ext cx="1524000" cy="17475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412" y="2746248"/>
              <a:ext cx="1499615" cy="9128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6800" y="2795016"/>
              <a:ext cx="1371600" cy="774065"/>
            </a:xfrm>
            <a:custGeom>
              <a:avLst/>
              <a:gdLst/>
              <a:ahLst/>
              <a:cxnLst/>
              <a:rect l="l" t="t" r="r" b="b"/>
              <a:pathLst>
                <a:path w="1371600" h="774064">
                  <a:moveTo>
                    <a:pt x="0" y="773684"/>
                  </a:moveTo>
                  <a:lnTo>
                    <a:pt x="1371600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515" y="3261360"/>
              <a:ext cx="438912" cy="4023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2000" y="3302508"/>
              <a:ext cx="304800" cy="266700"/>
            </a:xfrm>
            <a:custGeom>
              <a:avLst/>
              <a:gdLst/>
              <a:ahLst/>
              <a:cxnLst/>
              <a:rect l="l" t="t" r="r" b="b"/>
              <a:pathLst>
                <a:path w="304800" h="266700">
                  <a:moveTo>
                    <a:pt x="0" y="0"/>
                  </a:moveTo>
                  <a:lnTo>
                    <a:pt x="304800" y="26670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8591" y="4123944"/>
              <a:ext cx="2200656" cy="20756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7800" y="4133088"/>
            <a:ext cx="3689985" cy="1763944"/>
          </a:xfrm>
          <a:prstGeom prst="rect">
            <a:avLst/>
          </a:prstGeom>
          <a:ln w="9144">
            <a:solidFill>
              <a:srgbClr val="A6A7B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8636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Arial"/>
                <a:cs typeface="Arial"/>
              </a:rPr>
              <a:t>In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plain </a:t>
            </a:r>
            <a:r>
              <a:rPr sz="1600" b="1" spc="-5" dirty="0">
                <a:latin typeface="Arial"/>
                <a:cs typeface="Arial"/>
              </a:rPr>
              <a:t>text document, finding </a:t>
            </a:r>
            <a:r>
              <a:rPr sz="1600" b="1" spc="-4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spc="5" dirty="0">
                <a:latin typeface="Arial"/>
                <a:cs typeface="Arial"/>
              </a:rPr>
              <a:t>word with </a:t>
            </a:r>
            <a:r>
              <a:rPr sz="1600" b="1" spc="-5" dirty="0">
                <a:latin typeface="Arial"/>
                <a:cs typeface="Arial"/>
              </a:rPr>
              <a:t>a specific meaning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 difficult!!!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Especially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word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more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than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meaning!</a:t>
            </a:r>
            <a:endParaRPr sz="1600">
              <a:latin typeface="Arial"/>
              <a:cs typeface="Arial"/>
            </a:endParaRPr>
          </a:p>
          <a:p>
            <a:pPr marL="92075" marR="31369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same </a:t>
            </a:r>
            <a:r>
              <a:rPr sz="1600" b="1" dirty="0">
                <a:latin typeface="Arial"/>
                <a:cs typeface="Arial"/>
              </a:rPr>
              <a:t>problem </a:t>
            </a:r>
            <a:r>
              <a:rPr sz="1600" b="1" spc="-5" dirty="0">
                <a:latin typeface="Arial"/>
                <a:cs typeface="Arial"/>
              </a:rPr>
              <a:t>occurs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during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data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also…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12" y="6643617"/>
            <a:ext cx="1466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900" spc="-5" dirty="0">
                <a:solidFill>
                  <a:srgbClr val="4D4E5C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5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1131697"/>
            <a:ext cx="8166734" cy="422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15100"/>
              </a:lnSpc>
              <a:spcBef>
                <a:spcPts val="100"/>
              </a:spcBef>
              <a:buClr>
                <a:srgbClr val="00AFEF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Markup</a:t>
            </a:r>
            <a:r>
              <a:rPr sz="2000" spc="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describes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000" spc="1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document</a:t>
            </a:r>
            <a:r>
              <a:rPr sz="2000" spc="20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1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how </a:t>
            </a:r>
            <a:r>
              <a:rPr sz="2000" spc="-6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should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interpreted.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Arial"/>
                <a:cs typeface="Arial"/>
              </a:rPr>
              <a:t>Markup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anything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pair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angle brackets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(&lt;</a:t>
            </a:r>
            <a:r>
              <a:rPr sz="2000" spc="6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&gt;)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34"/>
              </a:spcBef>
              <a:buClr>
                <a:srgbClr val="00AFEF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Need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markups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14999"/>
              </a:lnSpc>
              <a:spcBef>
                <a:spcPts val="65"/>
              </a:spcBef>
              <a:buClr>
                <a:srgbClr val="00AFEF"/>
              </a:buClr>
              <a:buFont typeface="Courier New"/>
              <a:buChar char="o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The basic purpose </a:t>
            </a:r>
            <a:r>
              <a:rPr spc="-10"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going </a:t>
            </a:r>
            <a:r>
              <a:rPr dirty="0">
                <a:latin typeface="Arial"/>
                <a:cs typeface="Arial"/>
              </a:rPr>
              <a:t>for a </a:t>
            </a:r>
            <a:r>
              <a:rPr spc="-5" dirty="0">
                <a:latin typeface="Arial"/>
                <a:cs typeface="Arial"/>
              </a:rPr>
              <a:t>markup is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guarantee </a:t>
            </a:r>
            <a:r>
              <a:rPr dirty="0">
                <a:latin typeface="Arial"/>
                <a:cs typeface="Arial"/>
              </a:rPr>
              <a:t>“ What 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You </a:t>
            </a:r>
            <a:r>
              <a:rPr dirty="0">
                <a:latin typeface="Arial"/>
                <a:cs typeface="Arial"/>
              </a:rPr>
              <a:t>See </a:t>
            </a:r>
            <a:r>
              <a:rPr spc="-5" dirty="0">
                <a:latin typeface="Arial"/>
                <a:cs typeface="Arial"/>
              </a:rPr>
              <a:t>Is What </a:t>
            </a:r>
            <a:r>
              <a:rPr spc="-5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Get” Format. </a:t>
            </a:r>
            <a:r>
              <a:rPr dirty="0">
                <a:latin typeface="Arial"/>
                <a:cs typeface="Arial"/>
              </a:rPr>
              <a:t>Meaning, </a:t>
            </a:r>
            <a:r>
              <a:rPr spc="-5" dirty="0">
                <a:latin typeface="Arial"/>
                <a:cs typeface="Arial"/>
              </a:rPr>
              <a:t>there </a:t>
            </a:r>
            <a:r>
              <a:rPr dirty="0">
                <a:latin typeface="Arial"/>
                <a:cs typeface="Arial"/>
              </a:rPr>
              <a:t>should </a:t>
            </a:r>
            <a:r>
              <a:rPr spc="-5" dirty="0">
                <a:latin typeface="Arial"/>
                <a:cs typeface="Arial"/>
              </a:rPr>
              <a:t>not be </a:t>
            </a:r>
            <a:r>
              <a:rPr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any </a:t>
            </a:r>
            <a:r>
              <a:rPr dirty="0">
                <a:latin typeface="Arial"/>
                <a:cs typeface="Arial"/>
              </a:rPr>
              <a:t>discrepancies </a:t>
            </a:r>
            <a:r>
              <a:rPr spc="-5" dirty="0">
                <a:latin typeface="Arial"/>
                <a:cs typeface="Arial"/>
              </a:rPr>
              <a:t>in display even </a:t>
            </a:r>
            <a:r>
              <a:rPr dirty="0">
                <a:latin typeface="Arial"/>
                <a:cs typeface="Arial"/>
              </a:rPr>
              <a:t>across </a:t>
            </a:r>
            <a:r>
              <a:rPr spc="-5" dirty="0">
                <a:latin typeface="Arial"/>
                <a:cs typeface="Arial"/>
              </a:rPr>
              <a:t>dissimilar systems </a:t>
            </a:r>
            <a:r>
              <a:rPr spc="-15" dirty="0">
                <a:latin typeface="Arial"/>
                <a:cs typeface="Arial"/>
              </a:rPr>
              <a:t>at 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given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time.</a:t>
            </a:r>
            <a:endParaRPr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Font typeface="Courier New"/>
              <a:buChar char="o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Data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Transfer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across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various </a:t>
            </a:r>
            <a:r>
              <a:rPr dirty="0">
                <a:latin typeface="Arial"/>
                <a:cs typeface="Arial"/>
              </a:rPr>
              <a:t>dissimilar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applications</a:t>
            </a:r>
            <a:endParaRPr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25"/>
              </a:spcBef>
              <a:buClr>
                <a:srgbClr val="00AFEF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markup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language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must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specify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What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allowed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markup is required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How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markup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to </a:t>
            </a:r>
            <a:r>
              <a:rPr sz="2000" spc="-5" dirty="0">
                <a:latin typeface="Arial"/>
                <a:cs typeface="Arial"/>
              </a:rPr>
              <a:t>be distinguished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" y="664361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4D4E5C"/>
                </a:solidFill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05485"/>
            <a:ext cx="2778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Role</a:t>
            </a:r>
            <a:r>
              <a:rPr sz="3000" spc="-50" dirty="0"/>
              <a:t> </a:t>
            </a:r>
            <a:r>
              <a:rPr sz="3000" dirty="0"/>
              <a:t>of</a:t>
            </a:r>
            <a:r>
              <a:rPr sz="3000" spc="-15" dirty="0"/>
              <a:t> </a:t>
            </a:r>
            <a:r>
              <a:rPr sz="3000" spc="-5" dirty="0"/>
              <a:t>Markup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3669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What</a:t>
            </a:r>
            <a:r>
              <a:rPr sz="3000" spc="-25" dirty="0"/>
              <a:t> </a:t>
            </a:r>
            <a:r>
              <a:rPr sz="3000" spc="-5" dirty="0"/>
              <a:t>is</a:t>
            </a:r>
            <a:r>
              <a:rPr sz="3000" spc="-20" dirty="0"/>
              <a:t> </a:t>
            </a:r>
            <a:r>
              <a:rPr sz="3000" spc="-5" dirty="0"/>
              <a:t>a</a:t>
            </a:r>
            <a:r>
              <a:rPr sz="3000" spc="-15" dirty="0"/>
              <a:t> </a:t>
            </a:r>
            <a:r>
              <a:rPr sz="3000" dirty="0"/>
              <a:t>Document</a:t>
            </a:r>
            <a:endParaRPr sz="30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98264" y="4111752"/>
            <a:ext cx="2034539" cy="81534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1939"/>
              </a:spcBef>
            </a:pPr>
            <a:r>
              <a:rPr sz="2000" b="1" spc="-5" dirty="0">
                <a:solidFill>
                  <a:srgbClr val="FFFFFF"/>
                </a:solidFill>
                <a:latin typeface="Gill Sans MT"/>
                <a:cs typeface="Gill Sans MT"/>
              </a:rPr>
              <a:t>Markup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3860291"/>
            <a:ext cx="3564890" cy="1316990"/>
            <a:chOff x="838200" y="3860291"/>
            <a:chExt cx="3564890" cy="1316990"/>
          </a:xfrm>
        </p:grpSpPr>
        <p:sp>
          <p:nvSpPr>
            <p:cNvPr id="5" name="object 5"/>
            <p:cNvSpPr/>
            <p:nvPr/>
          </p:nvSpPr>
          <p:spPr>
            <a:xfrm>
              <a:off x="3342132" y="4334255"/>
              <a:ext cx="1056640" cy="370840"/>
            </a:xfrm>
            <a:custGeom>
              <a:avLst/>
              <a:gdLst/>
              <a:ahLst/>
              <a:cxnLst/>
              <a:rect l="l" t="t" r="r" b="b"/>
              <a:pathLst>
                <a:path w="1056639" h="370839">
                  <a:moveTo>
                    <a:pt x="796925" y="0"/>
                  </a:moveTo>
                  <a:lnTo>
                    <a:pt x="796925" y="92583"/>
                  </a:lnTo>
                  <a:lnTo>
                    <a:pt x="0" y="92583"/>
                  </a:lnTo>
                  <a:lnTo>
                    <a:pt x="0" y="277749"/>
                  </a:lnTo>
                  <a:lnTo>
                    <a:pt x="796925" y="277749"/>
                  </a:lnTo>
                  <a:lnTo>
                    <a:pt x="796925" y="370332"/>
                  </a:lnTo>
                  <a:lnTo>
                    <a:pt x="1056131" y="185166"/>
                  </a:lnTo>
                  <a:lnTo>
                    <a:pt x="796925" y="0"/>
                  </a:lnTo>
                  <a:close/>
                </a:path>
              </a:pathLst>
            </a:custGeom>
            <a:solidFill>
              <a:srgbClr val="AAA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2132" y="4334255"/>
              <a:ext cx="1056640" cy="370840"/>
            </a:xfrm>
            <a:custGeom>
              <a:avLst/>
              <a:gdLst/>
              <a:ahLst/>
              <a:cxnLst/>
              <a:rect l="l" t="t" r="r" b="b"/>
              <a:pathLst>
                <a:path w="1056639" h="370839">
                  <a:moveTo>
                    <a:pt x="0" y="92583"/>
                  </a:moveTo>
                  <a:lnTo>
                    <a:pt x="796925" y="92583"/>
                  </a:lnTo>
                  <a:lnTo>
                    <a:pt x="796925" y="0"/>
                  </a:lnTo>
                  <a:lnTo>
                    <a:pt x="1056131" y="185166"/>
                  </a:lnTo>
                  <a:lnTo>
                    <a:pt x="796925" y="370332"/>
                  </a:lnTo>
                  <a:lnTo>
                    <a:pt x="796925" y="277749"/>
                  </a:lnTo>
                  <a:lnTo>
                    <a:pt x="0" y="277749"/>
                  </a:lnTo>
                  <a:lnTo>
                    <a:pt x="0" y="925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3860291"/>
              <a:ext cx="2514600" cy="13167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58128" y="2107692"/>
            <a:ext cx="2034539" cy="817244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939"/>
              </a:spcBef>
            </a:pPr>
            <a:r>
              <a:rPr sz="2000" b="1" dirty="0">
                <a:solidFill>
                  <a:srgbClr val="FFFFFF"/>
                </a:solidFill>
                <a:latin typeface="Gill Sans MT"/>
                <a:cs typeface="Gill Sans MT"/>
              </a:rPr>
              <a:t>Document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57627" y="2177795"/>
            <a:ext cx="3929379" cy="601980"/>
            <a:chOff x="2357627" y="2177795"/>
            <a:chExt cx="3929379" cy="601980"/>
          </a:xfrm>
        </p:grpSpPr>
        <p:sp>
          <p:nvSpPr>
            <p:cNvPr id="10" name="object 10"/>
            <p:cNvSpPr/>
            <p:nvPr/>
          </p:nvSpPr>
          <p:spPr>
            <a:xfrm>
              <a:off x="5151120" y="2182367"/>
              <a:ext cx="1130935" cy="593090"/>
            </a:xfrm>
            <a:custGeom>
              <a:avLst/>
              <a:gdLst/>
              <a:ahLst/>
              <a:cxnLst/>
              <a:rect l="l" t="t" r="r" b="b"/>
              <a:pathLst>
                <a:path w="1130935" h="593089">
                  <a:moveTo>
                    <a:pt x="753871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753871" y="592836"/>
                  </a:lnTo>
                  <a:lnTo>
                    <a:pt x="753871" y="370586"/>
                  </a:lnTo>
                  <a:lnTo>
                    <a:pt x="945514" y="370586"/>
                  </a:lnTo>
                  <a:lnTo>
                    <a:pt x="945514" y="444627"/>
                  </a:lnTo>
                  <a:lnTo>
                    <a:pt x="1130807" y="296418"/>
                  </a:lnTo>
                  <a:lnTo>
                    <a:pt x="945514" y="148209"/>
                  </a:lnTo>
                  <a:lnTo>
                    <a:pt x="945514" y="222250"/>
                  </a:lnTo>
                  <a:lnTo>
                    <a:pt x="753871" y="222250"/>
                  </a:lnTo>
                  <a:lnTo>
                    <a:pt x="753871" y="0"/>
                  </a:lnTo>
                  <a:close/>
                </a:path>
              </a:pathLst>
            </a:custGeom>
            <a:solidFill>
              <a:srgbClr val="AAA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1120" y="2182367"/>
              <a:ext cx="1130935" cy="593090"/>
            </a:xfrm>
            <a:custGeom>
              <a:avLst/>
              <a:gdLst/>
              <a:ahLst/>
              <a:cxnLst/>
              <a:rect l="l" t="t" r="r" b="b"/>
              <a:pathLst>
                <a:path w="1130935" h="593089">
                  <a:moveTo>
                    <a:pt x="0" y="0"/>
                  </a:moveTo>
                  <a:lnTo>
                    <a:pt x="753871" y="0"/>
                  </a:lnTo>
                  <a:lnTo>
                    <a:pt x="753871" y="222250"/>
                  </a:lnTo>
                  <a:lnTo>
                    <a:pt x="945514" y="222250"/>
                  </a:lnTo>
                  <a:lnTo>
                    <a:pt x="945514" y="148209"/>
                  </a:lnTo>
                  <a:lnTo>
                    <a:pt x="1130807" y="296418"/>
                  </a:lnTo>
                  <a:lnTo>
                    <a:pt x="945514" y="444627"/>
                  </a:lnTo>
                  <a:lnTo>
                    <a:pt x="945514" y="370586"/>
                  </a:lnTo>
                  <a:lnTo>
                    <a:pt x="753871" y="370586"/>
                  </a:lnTo>
                  <a:lnTo>
                    <a:pt x="753871" y="592836"/>
                  </a:lnTo>
                  <a:lnTo>
                    <a:pt x="0" y="5928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199" y="2182367"/>
              <a:ext cx="2788920" cy="445134"/>
            </a:xfrm>
            <a:custGeom>
              <a:avLst/>
              <a:gdLst/>
              <a:ahLst/>
              <a:cxnLst/>
              <a:rect l="l" t="t" r="r" b="b"/>
              <a:pathLst>
                <a:path w="2788920" h="445135">
                  <a:moveTo>
                    <a:pt x="2102866" y="0"/>
                  </a:moveTo>
                  <a:lnTo>
                    <a:pt x="2102866" y="111252"/>
                  </a:lnTo>
                  <a:lnTo>
                    <a:pt x="0" y="111252"/>
                  </a:lnTo>
                  <a:lnTo>
                    <a:pt x="0" y="333756"/>
                  </a:lnTo>
                  <a:lnTo>
                    <a:pt x="2102866" y="333756"/>
                  </a:lnTo>
                  <a:lnTo>
                    <a:pt x="2102866" y="445008"/>
                  </a:lnTo>
                  <a:lnTo>
                    <a:pt x="2788920" y="222504"/>
                  </a:lnTo>
                  <a:lnTo>
                    <a:pt x="2102866" y="0"/>
                  </a:lnTo>
                  <a:close/>
                </a:path>
              </a:pathLst>
            </a:custGeom>
            <a:solidFill>
              <a:srgbClr val="AAA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199" y="2182367"/>
              <a:ext cx="2788920" cy="445134"/>
            </a:xfrm>
            <a:custGeom>
              <a:avLst/>
              <a:gdLst/>
              <a:ahLst/>
              <a:cxnLst/>
              <a:rect l="l" t="t" r="r" b="b"/>
              <a:pathLst>
                <a:path w="2788920" h="445135">
                  <a:moveTo>
                    <a:pt x="0" y="111252"/>
                  </a:moveTo>
                  <a:lnTo>
                    <a:pt x="2102866" y="111252"/>
                  </a:lnTo>
                  <a:lnTo>
                    <a:pt x="2102866" y="0"/>
                  </a:lnTo>
                  <a:lnTo>
                    <a:pt x="2788920" y="222504"/>
                  </a:lnTo>
                  <a:lnTo>
                    <a:pt x="2102866" y="445008"/>
                  </a:lnTo>
                  <a:lnTo>
                    <a:pt x="2102866" y="333756"/>
                  </a:lnTo>
                  <a:lnTo>
                    <a:pt x="0" y="333756"/>
                  </a:lnTo>
                  <a:lnTo>
                    <a:pt x="0" y="1112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22747" y="2845307"/>
            <a:ext cx="462280" cy="1196340"/>
            <a:chOff x="5222747" y="2845307"/>
            <a:chExt cx="462280" cy="1196340"/>
          </a:xfrm>
        </p:grpSpPr>
        <p:sp>
          <p:nvSpPr>
            <p:cNvPr id="15" name="object 15"/>
            <p:cNvSpPr/>
            <p:nvPr/>
          </p:nvSpPr>
          <p:spPr>
            <a:xfrm>
              <a:off x="5227319" y="2849879"/>
              <a:ext cx="452755" cy="1187450"/>
            </a:xfrm>
            <a:custGeom>
              <a:avLst/>
              <a:gdLst/>
              <a:ahLst/>
              <a:cxnLst/>
              <a:rect l="l" t="t" r="r" b="b"/>
              <a:pathLst>
                <a:path w="452754" h="1187450">
                  <a:moveTo>
                    <a:pt x="226313" y="0"/>
                  </a:moveTo>
                  <a:lnTo>
                    <a:pt x="0" y="301752"/>
                  </a:lnTo>
                  <a:lnTo>
                    <a:pt x="113156" y="301752"/>
                  </a:lnTo>
                  <a:lnTo>
                    <a:pt x="113156" y="1187196"/>
                  </a:lnTo>
                  <a:lnTo>
                    <a:pt x="339470" y="1187196"/>
                  </a:lnTo>
                  <a:lnTo>
                    <a:pt x="339470" y="301752"/>
                  </a:lnTo>
                  <a:lnTo>
                    <a:pt x="452627" y="301752"/>
                  </a:lnTo>
                  <a:lnTo>
                    <a:pt x="226313" y="0"/>
                  </a:lnTo>
                  <a:close/>
                </a:path>
              </a:pathLst>
            </a:custGeom>
            <a:solidFill>
              <a:srgbClr val="AAA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7319" y="2849879"/>
              <a:ext cx="452755" cy="1187450"/>
            </a:xfrm>
            <a:custGeom>
              <a:avLst/>
              <a:gdLst/>
              <a:ahLst/>
              <a:cxnLst/>
              <a:rect l="l" t="t" r="r" b="b"/>
              <a:pathLst>
                <a:path w="452754" h="1187450">
                  <a:moveTo>
                    <a:pt x="0" y="301752"/>
                  </a:moveTo>
                  <a:lnTo>
                    <a:pt x="226313" y="0"/>
                  </a:lnTo>
                  <a:lnTo>
                    <a:pt x="452627" y="301752"/>
                  </a:lnTo>
                  <a:lnTo>
                    <a:pt x="339470" y="301752"/>
                  </a:lnTo>
                  <a:lnTo>
                    <a:pt x="339470" y="1187196"/>
                  </a:lnTo>
                  <a:lnTo>
                    <a:pt x="113156" y="1187196"/>
                  </a:lnTo>
                  <a:lnTo>
                    <a:pt x="113156" y="301752"/>
                  </a:lnTo>
                  <a:lnTo>
                    <a:pt x="0" y="3017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1227" y="960119"/>
            <a:ext cx="1914525" cy="2214880"/>
            <a:chOff x="681227" y="960119"/>
            <a:chExt cx="1914525" cy="2214880"/>
          </a:xfrm>
        </p:grpSpPr>
        <p:sp>
          <p:nvSpPr>
            <p:cNvPr id="18" name="object 18"/>
            <p:cNvSpPr/>
            <p:nvPr/>
          </p:nvSpPr>
          <p:spPr>
            <a:xfrm>
              <a:off x="1143000" y="2107056"/>
              <a:ext cx="914400" cy="1062990"/>
            </a:xfrm>
            <a:custGeom>
              <a:avLst/>
              <a:gdLst/>
              <a:ahLst/>
              <a:cxnLst/>
              <a:rect l="l" t="t" r="r" b="b"/>
              <a:pathLst>
                <a:path w="914400" h="1062989">
                  <a:moveTo>
                    <a:pt x="914400" y="0"/>
                  </a:moveTo>
                  <a:lnTo>
                    <a:pt x="895040" y="43843"/>
                  </a:lnTo>
                  <a:lnTo>
                    <a:pt x="840735" y="82676"/>
                  </a:lnTo>
                  <a:lnTo>
                    <a:pt x="802246" y="99624"/>
                  </a:lnTo>
                  <a:lnTo>
                    <a:pt x="757145" y="114612"/>
                  </a:lnTo>
                  <a:lnTo>
                    <a:pt x="706137" y="127404"/>
                  </a:lnTo>
                  <a:lnTo>
                    <a:pt x="649931" y="137763"/>
                  </a:lnTo>
                  <a:lnTo>
                    <a:pt x="589234" y="145455"/>
                  </a:lnTo>
                  <a:lnTo>
                    <a:pt x="524755" y="150243"/>
                  </a:lnTo>
                  <a:lnTo>
                    <a:pt x="457200" y="151891"/>
                  </a:lnTo>
                  <a:lnTo>
                    <a:pt x="389644" y="150243"/>
                  </a:lnTo>
                  <a:lnTo>
                    <a:pt x="325165" y="145455"/>
                  </a:lnTo>
                  <a:lnTo>
                    <a:pt x="264468" y="137763"/>
                  </a:lnTo>
                  <a:lnTo>
                    <a:pt x="208262" y="127404"/>
                  </a:lnTo>
                  <a:lnTo>
                    <a:pt x="157254" y="114612"/>
                  </a:lnTo>
                  <a:lnTo>
                    <a:pt x="112153" y="99624"/>
                  </a:lnTo>
                  <a:lnTo>
                    <a:pt x="73664" y="82676"/>
                  </a:lnTo>
                  <a:lnTo>
                    <a:pt x="19359" y="43843"/>
                  </a:lnTo>
                  <a:lnTo>
                    <a:pt x="0" y="0"/>
                  </a:lnTo>
                  <a:lnTo>
                    <a:pt x="0" y="911097"/>
                  </a:lnTo>
                  <a:lnTo>
                    <a:pt x="19359" y="954930"/>
                  </a:lnTo>
                  <a:lnTo>
                    <a:pt x="73664" y="993736"/>
                  </a:lnTo>
                  <a:lnTo>
                    <a:pt x="112153" y="1010668"/>
                  </a:lnTo>
                  <a:lnTo>
                    <a:pt x="157254" y="1025638"/>
                  </a:lnTo>
                  <a:lnTo>
                    <a:pt x="208262" y="1038413"/>
                  </a:lnTo>
                  <a:lnTo>
                    <a:pt x="264468" y="1048757"/>
                  </a:lnTo>
                  <a:lnTo>
                    <a:pt x="325165" y="1056437"/>
                  </a:lnTo>
                  <a:lnTo>
                    <a:pt x="389644" y="1061217"/>
                  </a:lnTo>
                  <a:lnTo>
                    <a:pt x="457200" y="1062863"/>
                  </a:lnTo>
                  <a:lnTo>
                    <a:pt x="524755" y="1061217"/>
                  </a:lnTo>
                  <a:lnTo>
                    <a:pt x="589234" y="1056437"/>
                  </a:lnTo>
                  <a:lnTo>
                    <a:pt x="649931" y="1048757"/>
                  </a:lnTo>
                  <a:lnTo>
                    <a:pt x="706137" y="1038413"/>
                  </a:lnTo>
                  <a:lnTo>
                    <a:pt x="757145" y="1025638"/>
                  </a:lnTo>
                  <a:lnTo>
                    <a:pt x="802246" y="1010668"/>
                  </a:lnTo>
                  <a:lnTo>
                    <a:pt x="840735" y="993736"/>
                  </a:lnTo>
                  <a:lnTo>
                    <a:pt x="895040" y="954930"/>
                  </a:lnTo>
                  <a:lnTo>
                    <a:pt x="914400" y="91109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1955291"/>
              <a:ext cx="914400" cy="304165"/>
            </a:xfrm>
            <a:custGeom>
              <a:avLst/>
              <a:gdLst/>
              <a:ahLst/>
              <a:cxnLst/>
              <a:rect l="l" t="t" r="r" b="b"/>
              <a:pathLst>
                <a:path w="914400" h="304164">
                  <a:moveTo>
                    <a:pt x="457200" y="0"/>
                  </a:moveTo>
                  <a:lnTo>
                    <a:pt x="389644" y="1645"/>
                  </a:lnTo>
                  <a:lnTo>
                    <a:pt x="325165" y="6425"/>
                  </a:lnTo>
                  <a:lnTo>
                    <a:pt x="264468" y="14105"/>
                  </a:lnTo>
                  <a:lnTo>
                    <a:pt x="208262" y="24449"/>
                  </a:lnTo>
                  <a:lnTo>
                    <a:pt x="157254" y="37224"/>
                  </a:lnTo>
                  <a:lnTo>
                    <a:pt x="112153" y="52194"/>
                  </a:lnTo>
                  <a:lnTo>
                    <a:pt x="73664" y="69126"/>
                  </a:lnTo>
                  <a:lnTo>
                    <a:pt x="19359" y="107932"/>
                  </a:lnTo>
                  <a:lnTo>
                    <a:pt x="0" y="151765"/>
                  </a:lnTo>
                  <a:lnTo>
                    <a:pt x="4957" y="174195"/>
                  </a:lnTo>
                  <a:lnTo>
                    <a:pt x="42497" y="215769"/>
                  </a:lnTo>
                  <a:lnTo>
                    <a:pt x="112153" y="251389"/>
                  </a:lnTo>
                  <a:lnTo>
                    <a:pt x="157254" y="266377"/>
                  </a:lnTo>
                  <a:lnTo>
                    <a:pt x="208262" y="279169"/>
                  </a:lnTo>
                  <a:lnTo>
                    <a:pt x="264468" y="289528"/>
                  </a:lnTo>
                  <a:lnTo>
                    <a:pt x="325165" y="297220"/>
                  </a:lnTo>
                  <a:lnTo>
                    <a:pt x="389644" y="302008"/>
                  </a:lnTo>
                  <a:lnTo>
                    <a:pt x="457200" y="303657"/>
                  </a:lnTo>
                  <a:lnTo>
                    <a:pt x="524755" y="302008"/>
                  </a:lnTo>
                  <a:lnTo>
                    <a:pt x="589234" y="297220"/>
                  </a:lnTo>
                  <a:lnTo>
                    <a:pt x="649931" y="289528"/>
                  </a:lnTo>
                  <a:lnTo>
                    <a:pt x="706137" y="279169"/>
                  </a:lnTo>
                  <a:lnTo>
                    <a:pt x="757145" y="266377"/>
                  </a:lnTo>
                  <a:lnTo>
                    <a:pt x="802246" y="251389"/>
                  </a:lnTo>
                  <a:lnTo>
                    <a:pt x="840735" y="234441"/>
                  </a:lnTo>
                  <a:lnTo>
                    <a:pt x="895040" y="195608"/>
                  </a:lnTo>
                  <a:lnTo>
                    <a:pt x="914400" y="151765"/>
                  </a:lnTo>
                  <a:lnTo>
                    <a:pt x="909442" y="129337"/>
                  </a:lnTo>
                  <a:lnTo>
                    <a:pt x="871902" y="87783"/>
                  </a:lnTo>
                  <a:lnTo>
                    <a:pt x="802246" y="52194"/>
                  </a:lnTo>
                  <a:lnTo>
                    <a:pt x="757145" y="37224"/>
                  </a:lnTo>
                  <a:lnTo>
                    <a:pt x="706137" y="24449"/>
                  </a:lnTo>
                  <a:lnTo>
                    <a:pt x="649931" y="14105"/>
                  </a:lnTo>
                  <a:lnTo>
                    <a:pt x="589234" y="6425"/>
                  </a:lnTo>
                  <a:lnTo>
                    <a:pt x="524755" y="164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000" y="1955291"/>
              <a:ext cx="914400" cy="1214755"/>
            </a:xfrm>
            <a:custGeom>
              <a:avLst/>
              <a:gdLst/>
              <a:ahLst/>
              <a:cxnLst/>
              <a:rect l="l" t="t" r="r" b="b"/>
              <a:pathLst>
                <a:path w="914400" h="1214755">
                  <a:moveTo>
                    <a:pt x="914400" y="151765"/>
                  </a:moveTo>
                  <a:lnTo>
                    <a:pt x="895040" y="195608"/>
                  </a:lnTo>
                  <a:lnTo>
                    <a:pt x="840735" y="234441"/>
                  </a:lnTo>
                  <a:lnTo>
                    <a:pt x="802246" y="251389"/>
                  </a:lnTo>
                  <a:lnTo>
                    <a:pt x="757145" y="266377"/>
                  </a:lnTo>
                  <a:lnTo>
                    <a:pt x="706137" y="279169"/>
                  </a:lnTo>
                  <a:lnTo>
                    <a:pt x="649931" y="289528"/>
                  </a:lnTo>
                  <a:lnTo>
                    <a:pt x="589234" y="297220"/>
                  </a:lnTo>
                  <a:lnTo>
                    <a:pt x="524755" y="302008"/>
                  </a:lnTo>
                  <a:lnTo>
                    <a:pt x="457200" y="303657"/>
                  </a:lnTo>
                  <a:lnTo>
                    <a:pt x="389644" y="302008"/>
                  </a:lnTo>
                  <a:lnTo>
                    <a:pt x="325165" y="297220"/>
                  </a:lnTo>
                  <a:lnTo>
                    <a:pt x="264468" y="289528"/>
                  </a:lnTo>
                  <a:lnTo>
                    <a:pt x="208262" y="279169"/>
                  </a:lnTo>
                  <a:lnTo>
                    <a:pt x="157254" y="266377"/>
                  </a:lnTo>
                  <a:lnTo>
                    <a:pt x="112153" y="251389"/>
                  </a:lnTo>
                  <a:lnTo>
                    <a:pt x="73664" y="234441"/>
                  </a:lnTo>
                  <a:lnTo>
                    <a:pt x="19359" y="195608"/>
                  </a:lnTo>
                  <a:lnTo>
                    <a:pt x="0" y="151765"/>
                  </a:lnTo>
                  <a:lnTo>
                    <a:pt x="4957" y="129337"/>
                  </a:lnTo>
                  <a:lnTo>
                    <a:pt x="42497" y="87783"/>
                  </a:lnTo>
                  <a:lnTo>
                    <a:pt x="112153" y="52194"/>
                  </a:lnTo>
                  <a:lnTo>
                    <a:pt x="157254" y="37224"/>
                  </a:lnTo>
                  <a:lnTo>
                    <a:pt x="208262" y="24449"/>
                  </a:lnTo>
                  <a:lnTo>
                    <a:pt x="264468" y="14105"/>
                  </a:lnTo>
                  <a:lnTo>
                    <a:pt x="325165" y="6425"/>
                  </a:lnTo>
                  <a:lnTo>
                    <a:pt x="389644" y="1645"/>
                  </a:lnTo>
                  <a:lnTo>
                    <a:pt x="457200" y="0"/>
                  </a:lnTo>
                  <a:lnTo>
                    <a:pt x="524755" y="1645"/>
                  </a:lnTo>
                  <a:lnTo>
                    <a:pt x="589234" y="6425"/>
                  </a:lnTo>
                  <a:lnTo>
                    <a:pt x="649931" y="14105"/>
                  </a:lnTo>
                  <a:lnTo>
                    <a:pt x="706137" y="24449"/>
                  </a:lnTo>
                  <a:lnTo>
                    <a:pt x="757145" y="37224"/>
                  </a:lnTo>
                  <a:lnTo>
                    <a:pt x="802246" y="52194"/>
                  </a:lnTo>
                  <a:lnTo>
                    <a:pt x="840735" y="69126"/>
                  </a:lnTo>
                  <a:lnTo>
                    <a:pt x="895040" y="107932"/>
                  </a:lnTo>
                  <a:lnTo>
                    <a:pt x="914400" y="151765"/>
                  </a:lnTo>
                  <a:close/>
                </a:path>
                <a:path w="914400" h="1214755">
                  <a:moveTo>
                    <a:pt x="914400" y="151765"/>
                  </a:moveTo>
                  <a:lnTo>
                    <a:pt x="914400" y="1062863"/>
                  </a:lnTo>
                  <a:lnTo>
                    <a:pt x="909442" y="1085290"/>
                  </a:lnTo>
                  <a:lnTo>
                    <a:pt x="871902" y="1126844"/>
                  </a:lnTo>
                  <a:lnTo>
                    <a:pt x="802246" y="1162433"/>
                  </a:lnTo>
                  <a:lnTo>
                    <a:pt x="757145" y="1177403"/>
                  </a:lnTo>
                  <a:lnTo>
                    <a:pt x="706137" y="1190178"/>
                  </a:lnTo>
                  <a:lnTo>
                    <a:pt x="649931" y="1200522"/>
                  </a:lnTo>
                  <a:lnTo>
                    <a:pt x="589234" y="1208202"/>
                  </a:lnTo>
                  <a:lnTo>
                    <a:pt x="524755" y="1212982"/>
                  </a:lnTo>
                  <a:lnTo>
                    <a:pt x="457200" y="1214628"/>
                  </a:lnTo>
                  <a:lnTo>
                    <a:pt x="389644" y="1212982"/>
                  </a:lnTo>
                  <a:lnTo>
                    <a:pt x="325165" y="1208202"/>
                  </a:lnTo>
                  <a:lnTo>
                    <a:pt x="264468" y="1200522"/>
                  </a:lnTo>
                  <a:lnTo>
                    <a:pt x="208262" y="1190178"/>
                  </a:lnTo>
                  <a:lnTo>
                    <a:pt x="157254" y="1177403"/>
                  </a:lnTo>
                  <a:lnTo>
                    <a:pt x="112153" y="1162433"/>
                  </a:lnTo>
                  <a:lnTo>
                    <a:pt x="73664" y="1145501"/>
                  </a:lnTo>
                  <a:lnTo>
                    <a:pt x="19359" y="1106695"/>
                  </a:lnTo>
                  <a:lnTo>
                    <a:pt x="0" y="1062863"/>
                  </a:lnTo>
                  <a:lnTo>
                    <a:pt x="0" y="151765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7" y="1417319"/>
              <a:ext cx="237744" cy="2377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1633" y="1617725"/>
              <a:ext cx="719455" cy="338455"/>
            </a:xfrm>
            <a:custGeom>
              <a:avLst/>
              <a:gdLst/>
              <a:ahLst/>
              <a:cxnLst/>
              <a:rect l="l" t="t" r="r" b="b"/>
              <a:pathLst>
                <a:path w="719455" h="338455">
                  <a:moveTo>
                    <a:pt x="0" y="0"/>
                  </a:moveTo>
                  <a:lnTo>
                    <a:pt x="719201" y="33807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27" y="1036319"/>
              <a:ext cx="237744" cy="2377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427" y="960119"/>
              <a:ext cx="237744" cy="2377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86433" y="1194053"/>
              <a:ext cx="452755" cy="762000"/>
            </a:xfrm>
            <a:custGeom>
              <a:avLst/>
              <a:gdLst/>
              <a:ahLst/>
              <a:cxnLst/>
              <a:rect l="l" t="t" r="r" b="b"/>
              <a:pathLst>
                <a:path w="452755" h="762000">
                  <a:moveTo>
                    <a:pt x="0" y="42672"/>
                  </a:moveTo>
                  <a:lnTo>
                    <a:pt x="414400" y="761873"/>
                  </a:lnTo>
                </a:path>
                <a:path w="452755" h="762000">
                  <a:moveTo>
                    <a:pt x="452628" y="0"/>
                  </a:moveTo>
                  <a:lnTo>
                    <a:pt x="414528" y="762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427" y="960119"/>
              <a:ext cx="237744" cy="2377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00961" y="1194053"/>
              <a:ext cx="419100" cy="762000"/>
            </a:xfrm>
            <a:custGeom>
              <a:avLst/>
              <a:gdLst/>
              <a:ahLst/>
              <a:cxnLst/>
              <a:rect l="l" t="t" r="r" b="b"/>
              <a:pathLst>
                <a:path w="419100" h="762000">
                  <a:moveTo>
                    <a:pt x="419100" y="0"/>
                  </a:moveTo>
                  <a:lnTo>
                    <a:pt x="0" y="762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7627" y="1188719"/>
              <a:ext cx="237744" cy="2377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00961" y="1389125"/>
              <a:ext cx="795655" cy="567055"/>
            </a:xfrm>
            <a:custGeom>
              <a:avLst/>
              <a:gdLst/>
              <a:ahLst/>
              <a:cxnLst/>
              <a:rect l="l" t="t" r="r" b="b"/>
              <a:pathLst>
                <a:path w="795655" h="567055">
                  <a:moveTo>
                    <a:pt x="795401" y="0"/>
                  </a:moveTo>
                  <a:lnTo>
                    <a:pt x="0" y="56680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94102" y="2848813"/>
            <a:ext cx="604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Gill Sans MT"/>
                <a:cs typeface="Gill Sans MT"/>
              </a:rPr>
              <a:t>Data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4541" y="5205221"/>
            <a:ext cx="754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document is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combination of data and </a:t>
            </a:r>
            <a:r>
              <a:rPr b="1" spc="-5" dirty="0">
                <a:latin typeface="Arial"/>
                <a:cs typeface="Arial"/>
              </a:rPr>
              <a:t>markup. </a:t>
            </a: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is </a:t>
            </a:r>
            <a:r>
              <a:rPr b="1" spc="-15" dirty="0">
                <a:latin typeface="Arial"/>
                <a:cs typeface="Arial"/>
              </a:rPr>
              <a:t>very </a:t>
            </a:r>
            <a:r>
              <a:rPr b="1" dirty="0">
                <a:latin typeface="Arial"/>
                <a:cs typeface="Arial"/>
              </a:rPr>
              <a:t>similar to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person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reading</a:t>
            </a:r>
            <a:r>
              <a:rPr b="1" dirty="0">
                <a:latin typeface="Arial"/>
                <a:cs typeface="Arial"/>
              </a:rPr>
              <a:t> a book. While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reading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markup’s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finds 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it </a:t>
            </a:r>
            <a:r>
              <a:rPr b="1" spc="-10" dirty="0">
                <a:latin typeface="Arial"/>
                <a:cs typeface="Arial"/>
              </a:rPr>
              <a:t>relevant.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Similarly,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its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</a:t>
            </a:r>
            <a:r>
              <a:rPr b="1" dirty="0">
                <a:latin typeface="Arial"/>
                <a:cs typeface="Arial"/>
              </a:rPr>
              <a:t> effort to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mark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relevant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data.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data could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be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pulled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out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any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relational </a:t>
            </a:r>
            <a:r>
              <a:rPr b="1" spc="-5" dirty="0">
                <a:latin typeface="Arial"/>
                <a:cs typeface="Arial"/>
              </a:rPr>
              <a:t>schema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or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any application.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3498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Markup</a:t>
            </a:r>
            <a:r>
              <a:rPr sz="3000" spc="-60" dirty="0"/>
              <a:t> </a:t>
            </a:r>
            <a:r>
              <a:rPr sz="3000" dirty="0"/>
              <a:t>Languages</a:t>
            </a:r>
            <a:endParaRPr sz="3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19400" y="1104900"/>
            <a:ext cx="1676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Gill Sans MT"/>
                <a:cs typeface="Gill Sans MT"/>
              </a:rPr>
              <a:t>GML</a:t>
            </a:r>
            <a:r>
              <a:rPr sz="1800" b="1" spc="-5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(1969)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2095500"/>
            <a:ext cx="1676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Gill Sans MT"/>
                <a:cs typeface="Gill Sans MT"/>
              </a:rPr>
              <a:t>SGML</a:t>
            </a:r>
            <a:r>
              <a:rPr sz="1800" b="1" spc="-5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(1985)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3162300"/>
            <a:ext cx="1676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latin typeface="Gill Sans MT"/>
                <a:cs typeface="Gill Sans MT"/>
              </a:rPr>
              <a:t>XML</a:t>
            </a:r>
            <a:r>
              <a:rPr sz="1800" b="1" spc="-5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(1998)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162300"/>
            <a:ext cx="1676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latin typeface="Gill Sans MT"/>
                <a:cs typeface="Gill Sans MT"/>
              </a:rPr>
              <a:t>HTML</a:t>
            </a:r>
            <a:r>
              <a:rPr sz="1800" b="1" spc="-5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(1993)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533900"/>
            <a:ext cx="16764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latin typeface="Gill Sans MT"/>
                <a:cs typeface="Gill Sans MT"/>
              </a:rPr>
              <a:t>XHTML</a:t>
            </a:r>
            <a:r>
              <a:rPr sz="1800" b="1" spc="-8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(2000)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9500" y="15621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500" y="25527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1750" y="546100"/>
                </a:lnTo>
                <a:lnTo>
                  <a:pt x="31750" y="533400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4450" y="533400"/>
                </a:lnTo>
                <a:lnTo>
                  <a:pt x="44450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2546857"/>
            <a:ext cx="1526540" cy="622935"/>
          </a:xfrm>
          <a:custGeom>
            <a:avLst/>
            <a:gdLst/>
            <a:ahLst/>
            <a:cxnLst/>
            <a:rect l="l" t="t" r="r" b="b"/>
            <a:pathLst>
              <a:path w="1526539" h="622935">
                <a:moveTo>
                  <a:pt x="56641" y="551814"/>
                </a:moveTo>
                <a:lnTo>
                  <a:pt x="0" y="615441"/>
                </a:lnTo>
                <a:lnTo>
                  <a:pt x="84962" y="622553"/>
                </a:lnTo>
                <a:lnTo>
                  <a:pt x="75048" y="597788"/>
                </a:lnTo>
                <a:lnTo>
                  <a:pt x="61340" y="597788"/>
                </a:lnTo>
                <a:lnTo>
                  <a:pt x="56641" y="585977"/>
                </a:lnTo>
                <a:lnTo>
                  <a:pt x="68431" y="581262"/>
                </a:lnTo>
                <a:lnTo>
                  <a:pt x="56641" y="551814"/>
                </a:lnTo>
                <a:close/>
              </a:path>
              <a:path w="1526539" h="622935">
                <a:moveTo>
                  <a:pt x="68431" y="581262"/>
                </a:moveTo>
                <a:lnTo>
                  <a:pt x="56641" y="585977"/>
                </a:lnTo>
                <a:lnTo>
                  <a:pt x="61340" y="597788"/>
                </a:lnTo>
                <a:lnTo>
                  <a:pt x="73155" y="593062"/>
                </a:lnTo>
                <a:lnTo>
                  <a:pt x="68431" y="581262"/>
                </a:lnTo>
                <a:close/>
              </a:path>
              <a:path w="1526539" h="622935">
                <a:moveTo>
                  <a:pt x="73155" y="593062"/>
                </a:moveTo>
                <a:lnTo>
                  <a:pt x="61340" y="597788"/>
                </a:lnTo>
                <a:lnTo>
                  <a:pt x="75048" y="597788"/>
                </a:lnTo>
                <a:lnTo>
                  <a:pt x="73155" y="593062"/>
                </a:lnTo>
                <a:close/>
              </a:path>
              <a:path w="1526539" h="622935">
                <a:moveTo>
                  <a:pt x="1521587" y="0"/>
                </a:moveTo>
                <a:lnTo>
                  <a:pt x="68431" y="581262"/>
                </a:lnTo>
                <a:lnTo>
                  <a:pt x="73155" y="593062"/>
                </a:lnTo>
                <a:lnTo>
                  <a:pt x="1526413" y="11683"/>
                </a:lnTo>
                <a:lnTo>
                  <a:pt x="1521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0" y="36195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50" y="838200"/>
                </a:move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31750" y="850900"/>
                </a:lnTo>
                <a:lnTo>
                  <a:pt x="31750" y="838200"/>
                </a:lnTo>
                <a:close/>
              </a:path>
              <a:path w="76200" h="914400">
                <a:moveTo>
                  <a:pt x="44450" y="0"/>
                </a:moveTo>
                <a:lnTo>
                  <a:pt x="31750" y="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0"/>
                </a:lnTo>
                <a:close/>
              </a:path>
              <a:path w="76200" h="914400">
                <a:moveTo>
                  <a:pt x="76200" y="838200"/>
                </a:moveTo>
                <a:lnTo>
                  <a:pt x="44450" y="838200"/>
                </a:lnTo>
                <a:lnTo>
                  <a:pt x="44450" y="850900"/>
                </a:lnTo>
                <a:lnTo>
                  <a:pt x="69850" y="850900"/>
                </a:lnTo>
                <a:lnTo>
                  <a:pt x="7620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981200" y="3613911"/>
            <a:ext cx="7054850" cy="2787015"/>
            <a:chOff x="1981200" y="3613911"/>
            <a:chExt cx="7054850" cy="2787015"/>
          </a:xfrm>
        </p:grpSpPr>
        <p:sp>
          <p:nvSpPr>
            <p:cNvPr id="13" name="object 13"/>
            <p:cNvSpPr/>
            <p:nvPr/>
          </p:nvSpPr>
          <p:spPr>
            <a:xfrm>
              <a:off x="1981200" y="3613911"/>
              <a:ext cx="1679575" cy="920115"/>
            </a:xfrm>
            <a:custGeom>
              <a:avLst/>
              <a:gdLst/>
              <a:ahLst/>
              <a:cxnLst/>
              <a:rect l="l" t="t" r="r" b="b"/>
              <a:pathLst>
                <a:path w="1679575" h="920114">
                  <a:moveTo>
                    <a:pt x="48641" y="850011"/>
                  </a:moveTo>
                  <a:lnTo>
                    <a:pt x="0" y="919988"/>
                  </a:lnTo>
                  <a:lnTo>
                    <a:pt x="85089" y="916939"/>
                  </a:lnTo>
                  <a:lnTo>
                    <a:pt x="73193" y="895095"/>
                  </a:lnTo>
                  <a:lnTo>
                    <a:pt x="58800" y="895095"/>
                  </a:lnTo>
                  <a:lnTo>
                    <a:pt x="52705" y="884046"/>
                  </a:lnTo>
                  <a:lnTo>
                    <a:pt x="63862" y="877960"/>
                  </a:lnTo>
                  <a:lnTo>
                    <a:pt x="48641" y="850011"/>
                  </a:lnTo>
                  <a:close/>
                </a:path>
                <a:path w="1679575" h="920114">
                  <a:moveTo>
                    <a:pt x="63862" y="877960"/>
                  </a:moveTo>
                  <a:lnTo>
                    <a:pt x="52705" y="884046"/>
                  </a:lnTo>
                  <a:lnTo>
                    <a:pt x="58800" y="895095"/>
                  </a:lnTo>
                  <a:lnTo>
                    <a:pt x="69897" y="889043"/>
                  </a:lnTo>
                  <a:lnTo>
                    <a:pt x="63862" y="877960"/>
                  </a:lnTo>
                  <a:close/>
                </a:path>
                <a:path w="1679575" h="920114">
                  <a:moveTo>
                    <a:pt x="69897" y="889043"/>
                  </a:moveTo>
                  <a:lnTo>
                    <a:pt x="58800" y="895095"/>
                  </a:lnTo>
                  <a:lnTo>
                    <a:pt x="73193" y="895095"/>
                  </a:lnTo>
                  <a:lnTo>
                    <a:pt x="69897" y="889043"/>
                  </a:lnTo>
                  <a:close/>
                </a:path>
                <a:path w="1679575" h="920114">
                  <a:moveTo>
                    <a:pt x="1673352" y="0"/>
                  </a:moveTo>
                  <a:lnTo>
                    <a:pt x="63862" y="877960"/>
                  </a:lnTo>
                  <a:lnTo>
                    <a:pt x="69897" y="889043"/>
                  </a:lnTo>
                  <a:lnTo>
                    <a:pt x="1679448" y="11175"/>
                  </a:lnTo>
                  <a:lnTo>
                    <a:pt x="1673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403" y="4064507"/>
              <a:ext cx="5803392" cy="233629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13175" y="4271213"/>
            <a:ext cx="50095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eneralized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arkup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anguage</a:t>
            </a:r>
            <a:endParaRPr sz="2400">
              <a:latin typeface="Gill Sans MT"/>
              <a:cs typeface="Gill Sans MT"/>
            </a:endParaRPr>
          </a:p>
          <a:p>
            <a:pPr marL="60960" marR="5080" indent="-4889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Gill Sans MT"/>
                <a:cs typeface="Gill Sans MT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tandard</a:t>
            </a:r>
            <a:r>
              <a:rPr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eneralized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arkup</a:t>
            </a:r>
            <a:r>
              <a:rPr sz="2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anguage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Gill Sans MT"/>
                <a:cs typeface="Gill Sans MT"/>
              </a:rPr>
              <a:t>H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yper</a:t>
            </a:r>
            <a:r>
              <a:rPr sz="2400" spc="-40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ext</a:t>
            </a:r>
            <a:r>
              <a:rPr sz="2400" spc="5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arkup</a:t>
            </a:r>
            <a:r>
              <a:rPr sz="2400" spc="6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anguage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 e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X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tensible</a:t>
            </a:r>
            <a:r>
              <a:rPr sz="2400" spc="6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arkup</a:t>
            </a:r>
            <a:r>
              <a:rPr sz="2400" spc="6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anguage 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 e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X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tensible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Gill Sans MT"/>
                <a:cs typeface="Gill Sans MT"/>
              </a:rPr>
              <a:t>H</a:t>
            </a:r>
            <a:r>
              <a:rPr sz="2400" spc="-45" dirty="0">
                <a:solidFill>
                  <a:srgbClr val="FFFFFF"/>
                </a:solidFill>
                <a:latin typeface="Gill Sans MT"/>
                <a:cs typeface="Gill Sans MT"/>
              </a:rPr>
              <a:t>yper</a:t>
            </a:r>
            <a:r>
              <a:rPr sz="2400" spc="-4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Gill Sans MT"/>
                <a:cs typeface="Gill Sans MT"/>
              </a:rPr>
              <a:t>ext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arkup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anguage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7635" y="1173480"/>
            <a:ext cx="3961129" cy="2143125"/>
            <a:chOff x="4707635" y="1173480"/>
            <a:chExt cx="3961129" cy="214312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3" y="1199388"/>
              <a:ext cx="3904487" cy="20330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635" y="1173480"/>
              <a:ext cx="3945636" cy="21427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1267" y="1223772"/>
              <a:ext cx="3809999" cy="19385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11267" y="1223772"/>
            <a:ext cx="3810000" cy="1938655"/>
          </a:xfrm>
          <a:prstGeom prst="rect">
            <a:avLst/>
          </a:prstGeom>
          <a:ln w="9144">
            <a:solidFill>
              <a:srgbClr val="F16E3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22225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concept of markup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languages was initially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implemented by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1969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the development of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0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Goldfrab,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Mosher,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Lorie.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68084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HTML</a:t>
            </a:r>
            <a:r>
              <a:rPr sz="3000" spc="-65" dirty="0"/>
              <a:t> </a:t>
            </a:r>
            <a:r>
              <a:rPr sz="3000" dirty="0"/>
              <a:t>–</a:t>
            </a:r>
            <a:r>
              <a:rPr sz="3000" spc="-10" dirty="0"/>
              <a:t> </a:t>
            </a:r>
            <a:r>
              <a:rPr sz="3000" dirty="0"/>
              <a:t>Hyper</a:t>
            </a:r>
            <a:r>
              <a:rPr sz="3000" spc="-10" dirty="0"/>
              <a:t> </a:t>
            </a:r>
            <a:r>
              <a:rPr sz="3000" spc="-60" dirty="0"/>
              <a:t>Text</a:t>
            </a:r>
            <a:r>
              <a:rPr sz="3000" spc="-20" dirty="0"/>
              <a:t> </a:t>
            </a:r>
            <a:r>
              <a:rPr sz="3000" spc="-5" dirty="0"/>
              <a:t>Markup</a:t>
            </a:r>
            <a:r>
              <a:rPr sz="3000" spc="-10" dirty="0"/>
              <a:t> </a:t>
            </a:r>
            <a:r>
              <a:rPr sz="3000" dirty="0"/>
              <a:t>Language</a:t>
            </a:r>
            <a:endParaRPr sz="3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9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25948" y="1345691"/>
            <a:ext cx="8225790" cy="4514215"/>
            <a:chOff x="425948" y="1345691"/>
            <a:chExt cx="8225790" cy="4514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48" y="1644705"/>
              <a:ext cx="8225423" cy="586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435" y="1345691"/>
              <a:ext cx="6975348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948" y="2551485"/>
              <a:ext cx="8225423" cy="586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435" y="2253995"/>
              <a:ext cx="6975348" cy="678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948" y="3458265"/>
              <a:ext cx="8225423" cy="586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35" y="3160775"/>
              <a:ext cx="6975348" cy="6781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5948" y="4366545"/>
              <a:ext cx="8225423" cy="584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435" y="4067556"/>
              <a:ext cx="6975348" cy="6781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948" y="5273349"/>
              <a:ext cx="8225423" cy="586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1435" y="4905756"/>
              <a:ext cx="6975348" cy="8610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96772" y="1473200"/>
            <a:ext cx="6344285" cy="4093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Primarily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desired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feel</a:t>
            </a:r>
            <a:endParaRPr sz="2000">
              <a:latin typeface="Arial"/>
              <a:cs typeface="Arial"/>
            </a:endParaRPr>
          </a:p>
          <a:p>
            <a:pPr marL="12700" marR="767080">
              <a:lnSpc>
                <a:spcPct val="2977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Intended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GML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SGML </a:t>
            </a:r>
            <a:r>
              <a:rPr sz="2000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‘Content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Markup’.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080"/>
              </a:lnSpc>
              <a:spcBef>
                <a:spcPts val="15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markups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structural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markups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placed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same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17</TotalTime>
  <Words>3164</Words>
  <Application>Microsoft Office PowerPoint</Application>
  <PresentationFormat>On-screen Show (4:3)</PresentationFormat>
  <Paragraphs>493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Casper</vt:lpstr>
      <vt:lpstr>Courier New</vt:lpstr>
      <vt:lpstr>Gill Sans MT</vt:lpstr>
      <vt:lpstr>Raleway ExtraBold</vt:lpstr>
      <vt:lpstr>Times New Roman</vt:lpstr>
      <vt:lpstr>Wingdings</vt:lpstr>
      <vt:lpstr>CU 2021</vt:lpstr>
      <vt:lpstr>Contents Slide Master</vt:lpstr>
      <vt:lpstr>CorelDRAW</vt:lpstr>
      <vt:lpstr>PowerPoint Presentation</vt:lpstr>
      <vt:lpstr>Lecture Objectives </vt:lpstr>
      <vt:lpstr>How to understand data</vt:lpstr>
      <vt:lpstr>What is a Document</vt:lpstr>
      <vt:lpstr>What is a Document</vt:lpstr>
      <vt:lpstr>Role of Markup</vt:lpstr>
      <vt:lpstr>What is a Document</vt:lpstr>
      <vt:lpstr>Markup Languages</vt:lpstr>
      <vt:lpstr>HTML – Hyper Text Markup Language</vt:lpstr>
      <vt:lpstr>What is XML?</vt:lpstr>
      <vt:lpstr>HTML and XML – A comparison</vt:lpstr>
      <vt:lpstr>Uses of XML</vt:lpstr>
      <vt:lpstr>Example of an XML Document</vt:lpstr>
      <vt:lpstr>XML Building Blocks - Prolog</vt:lpstr>
      <vt:lpstr>XML Building Blocks</vt:lpstr>
      <vt:lpstr>XML Building Blocks</vt:lpstr>
      <vt:lpstr>Well-formed XML document</vt:lpstr>
      <vt:lpstr>Well-formed XML document</vt:lpstr>
      <vt:lpstr>XML Tree Structure</vt:lpstr>
      <vt:lpstr>Introduction to DTD - Elements</vt:lpstr>
      <vt:lpstr>Valid XML Documents</vt:lpstr>
      <vt:lpstr>Document Type Definition (DTD)</vt:lpstr>
      <vt:lpstr>Syntax of a DTD declaration</vt:lpstr>
      <vt:lpstr>Types of DTDs</vt:lpstr>
      <vt:lpstr>External DTD</vt:lpstr>
      <vt:lpstr>External DTD : Example</vt:lpstr>
      <vt:lpstr>Internal DTD</vt:lpstr>
      <vt:lpstr>Internal DTD : Example</vt:lpstr>
      <vt:lpstr>Declaring Elements in DTDs</vt:lpstr>
      <vt:lpstr>Handling text data - #PCDATA</vt:lpstr>
      <vt:lpstr>Handling any content - ANY</vt:lpstr>
      <vt:lpstr>Empty Elements - EMPTY</vt:lpstr>
      <vt:lpstr>PowerPoint Presentation</vt:lpstr>
      <vt:lpstr>Elements with Mixed Content Model</vt:lpstr>
      <vt:lpstr>Elements with Mixed Content Model</vt:lpstr>
      <vt:lpstr>Attribute type - CDATA</vt:lpstr>
      <vt:lpstr>Attribute types – NMTOKEN / NMTOKENS</vt:lpstr>
      <vt:lpstr>Enumerated Attribute Type</vt:lpstr>
      <vt:lpstr>Attribute type – ID</vt:lpstr>
      <vt:lpstr>Attribute type – IDREF</vt:lpstr>
      <vt:lpstr>Summary: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Rajalekshmy Mani (WT01 - TT PRP)</dc:creator>
  <cp:lastModifiedBy>Richa Dhiman</cp:lastModifiedBy>
  <cp:revision>5</cp:revision>
  <dcterms:created xsi:type="dcterms:W3CDTF">2021-03-05T05:55:29Z</dcterms:created>
  <dcterms:modified xsi:type="dcterms:W3CDTF">2022-10-19T06:01:08Z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2021-03-05T00:00:00Z</vt:filetime>
  </property>
</Properties>
</file>