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80" r:id="rId2"/>
  </p:sldMasterIdLst>
  <p:notesMasterIdLst>
    <p:notesMasterId r:id="rId23"/>
  </p:notesMasterIdLst>
  <p:sldIdLst>
    <p:sldId id="309" r:id="rId3"/>
    <p:sldId id="310" r:id="rId4"/>
    <p:sldId id="311" r:id="rId5"/>
    <p:sldId id="314" r:id="rId6"/>
    <p:sldId id="315" r:id="rId7"/>
    <p:sldId id="316" r:id="rId8"/>
    <p:sldId id="317" r:id="rId9"/>
    <p:sldId id="318" r:id="rId10"/>
    <p:sldId id="319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13" r:id="rId21"/>
    <p:sldId id="312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EF59B-06F3-4076-B598-BA294D305464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DCA5-0E97-4E4A-B9DC-F28E50401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easy.github.io/" TargetMode="External"/><Relationship Id="rId2" Type="http://schemas.openxmlformats.org/officeDocument/2006/relationships/hyperlink" Target="https://jersey.github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_xml/java_xml_parsers.htm" TargetMode="External"/><Relationship Id="rId2" Type="http://schemas.openxmlformats.org/officeDocument/2006/relationships/hyperlink" Target="https://www.tutorialspoint.com/xml/xml_parser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ylusstudio.com/xml/parser.html" TargetMode="External"/><Relationship Id="rId5" Type="http://schemas.openxmlformats.org/officeDocument/2006/relationships/hyperlink" Target="https://www.w3schools.com/xml/xml_parser.asp" TargetMode="External"/><Relationship Id="rId4" Type="http://schemas.openxmlformats.org/officeDocument/2006/relationships/hyperlink" Target="https://www.w3schools.com/php/php_xml_parser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21721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(CST-358/ITT-358)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38400" y="5257800"/>
            <a:ext cx="528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dirty="0"/>
              <a:t>XML parser, DOM parser, Web services using REST and HTTP (CO 5)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886700" cy="776009"/>
          </a:xfrm>
        </p:spPr>
        <p:txBody>
          <a:bodyPr>
            <a:normAutofit/>
          </a:bodyPr>
          <a:lstStyle/>
          <a:p>
            <a:r>
              <a:rPr lang="en-US" sz="3600" dirty="0"/>
              <a:t>What does XML DOM</a:t>
            </a: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33400" y="2057400"/>
            <a:ext cx="7391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The XML DOM makes a tree-structure view for an XML document.</a:t>
            </a:r>
          </a:p>
          <a:p>
            <a:endParaRPr lang="en-US" sz="2000" dirty="0"/>
          </a:p>
          <a:p>
            <a:r>
              <a:rPr lang="en-US" sz="2000" dirty="0"/>
              <a:t>We can access all elements through the DOM tree.</a:t>
            </a:r>
          </a:p>
          <a:p>
            <a:endParaRPr lang="en-US" sz="2000" dirty="0"/>
          </a:p>
          <a:p>
            <a:r>
              <a:rPr lang="en-US" sz="2000" dirty="0"/>
              <a:t>We can modify or delete their content and also create new elements. The elements, their content (text and attributes) are all known as nodes.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838200" y="685800"/>
            <a:ext cx="70866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For example, consider this table, taken from an HTML document:</a:t>
            </a:r>
          </a:p>
          <a:p>
            <a:r>
              <a:rPr lang="en-US" sz="2000" b="1" dirty="0"/>
              <a:t>&lt;TABLE&gt;</a:t>
            </a:r>
            <a:r>
              <a:rPr lang="en-US" sz="2000" dirty="0"/>
              <a:t>  </a:t>
            </a:r>
          </a:p>
          <a:p>
            <a:r>
              <a:rPr lang="en-US" sz="2000" b="1" dirty="0"/>
              <a:t>&lt;ROWS&gt;</a:t>
            </a:r>
            <a:r>
              <a:rPr lang="en-US" sz="2000" dirty="0"/>
              <a:t>   </a:t>
            </a:r>
          </a:p>
          <a:p>
            <a:r>
              <a:rPr lang="en-US" sz="2000" b="1" dirty="0"/>
              <a:t>&lt;TR&gt;</a:t>
            </a:r>
            <a:r>
              <a:rPr lang="en-US" sz="2000" dirty="0"/>
              <a:t>   </a:t>
            </a:r>
          </a:p>
          <a:p>
            <a:r>
              <a:rPr lang="en-US" sz="2000" b="1" dirty="0"/>
              <a:t>&lt;TD&gt;</a:t>
            </a:r>
            <a:r>
              <a:rPr lang="en-US" sz="2000" dirty="0"/>
              <a:t>A</a:t>
            </a:r>
            <a:r>
              <a:rPr lang="en-US" sz="2000" b="1" dirty="0"/>
              <a:t>&lt;/TD&gt;</a:t>
            </a:r>
            <a:r>
              <a:rPr lang="en-US" sz="2000" dirty="0"/>
              <a:t>  </a:t>
            </a:r>
          </a:p>
          <a:p>
            <a:r>
              <a:rPr lang="en-US" sz="2000" b="1" dirty="0"/>
              <a:t>&lt;TD&gt;</a:t>
            </a:r>
            <a:r>
              <a:rPr lang="en-US" sz="2000" dirty="0"/>
              <a:t>B</a:t>
            </a:r>
            <a:r>
              <a:rPr lang="en-US" sz="2000" b="1" dirty="0"/>
              <a:t>&lt;/TD&gt;</a:t>
            </a:r>
            <a:r>
              <a:rPr lang="en-US" sz="2000" dirty="0"/>
              <a:t>   </a:t>
            </a:r>
          </a:p>
          <a:p>
            <a:r>
              <a:rPr lang="en-US" sz="2000" b="1" dirty="0"/>
              <a:t>&lt;/TR&gt;</a:t>
            </a:r>
            <a:r>
              <a:rPr lang="en-US" sz="2000" dirty="0"/>
              <a:t>   </a:t>
            </a:r>
          </a:p>
          <a:p>
            <a:r>
              <a:rPr lang="en-US" sz="2000" b="1" dirty="0"/>
              <a:t>&lt;TR&gt;</a:t>
            </a:r>
            <a:r>
              <a:rPr lang="en-US" sz="2000" dirty="0"/>
              <a:t>  </a:t>
            </a:r>
          </a:p>
          <a:p>
            <a:r>
              <a:rPr lang="en-US" sz="2000" b="1" dirty="0"/>
              <a:t>&lt;TD&gt;</a:t>
            </a:r>
            <a:r>
              <a:rPr lang="en-US" sz="2000" dirty="0"/>
              <a:t>C</a:t>
            </a:r>
            <a:r>
              <a:rPr lang="en-US" sz="2000" b="1" dirty="0"/>
              <a:t>&lt;/TD&gt;</a:t>
            </a:r>
            <a:r>
              <a:rPr lang="en-US" sz="2000" dirty="0"/>
              <a:t>  </a:t>
            </a:r>
          </a:p>
          <a:p>
            <a:r>
              <a:rPr lang="en-US" sz="2000" b="1" dirty="0"/>
              <a:t>&lt;TD&gt;</a:t>
            </a:r>
            <a:r>
              <a:rPr lang="en-US" sz="2000" dirty="0"/>
              <a:t>D</a:t>
            </a:r>
            <a:r>
              <a:rPr lang="en-US" sz="2000" b="1" dirty="0"/>
              <a:t>&lt;/TD&gt;</a:t>
            </a:r>
            <a:r>
              <a:rPr lang="en-US" sz="2000" dirty="0"/>
              <a:t>   </a:t>
            </a:r>
          </a:p>
          <a:p>
            <a:r>
              <a:rPr lang="en-US" sz="2000" b="1" dirty="0"/>
              <a:t>&lt;/TR&gt;</a:t>
            </a:r>
            <a:r>
              <a:rPr lang="en-US" sz="2000" dirty="0"/>
              <a:t>   </a:t>
            </a:r>
          </a:p>
          <a:p>
            <a:r>
              <a:rPr lang="en-US" sz="2000" b="1" dirty="0"/>
              <a:t>&lt;/ROWS&gt;</a:t>
            </a:r>
            <a:r>
              <a:rPr lang="en-US" sz="2000" dirty="0"/>
              <a:t>  </a:t>
            </a:r>
          </a:p>
          <a:p>
            <a:r>
              <a:rPr lang="en-US" sz="2000" b="1" dirty="0"/>
              <a:t>&lt;/TABLE&gt;</a:t>
            </a:r>
            <a:r>
              <a:rPr lang="en-US" sz="2000" dirty="0"/>
              <a:t>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144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Document Object Model represents this table like this:</a:t>
            </a:r>
          </a:p>
        </p:txBody>
      </p:sp>
      <p:pic>
        <p:nvPicPr>
          <p:cNvPr id="38914" name="Picture 2" descr="XML D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057400"/>
            <a:ext cx="5133975" cy="408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838200" y="685800"/>
            <a:ext cx="708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XML DOM Example : Load XML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2192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Let's take an example to show how an XML document ("note.xml") is parsed into an XML DOM object.</a:t>
            </a:r>
          </a:p>
          <a:p>
            <a:endParaRPr lang="en-US" dirty="0"/>
          </a:p>
          <a:p>
            <a:r>
              <a:rPr lang="en-US" dirty="0"/>
              <a:t>This example parses an XML document (note.xml) into an XML DOM object and extracts information from it with JavaScript.</a:t>
            </a:r>
          </a:p>
          <a:p>
            <a:endParaRPr lang="en-US" dirty="0"/>
          </a:p>
          <a:p>
            <a:r>
              <a:rPr lang="en-US" dirty="0"/>
              <a:t>Let's see the XML file that contains message.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5814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note.xml</a:t>
            </a:r>
          </a:p>
          <a:p>
            <a:endParaRPr lang="en-US" i="1" dirty="0"/>
          </a:p>
          <a:p>
            <a:r>
              <a:rPr lang="en-US" b="1" dirty="0"/>
              <a:t>&lt;?xml</a:t>
            </a:r>
            <a:r>
              <a:rPr lang="en-US" dirty="0"/>
              <a:t> version="1.0" encoding="ISO-8859-1"</a:t>
            </a:r>
            <a:r>
              <a:rPr lang="en-US" b="1" dirty="0"/>
              <a:t>?&gt;</a:t>
            </a:r>
            <a:r>
              <a:rPr lang="en-US" dirty="0"/>
              <a:t>    </a:t>
            </a:r>
          </a:p>
          <a:p>
            <a:r>
              <a:rPr lang="en-US" b="1" dirty="0"/>
              <a:t>&lt;note&gt;</a:t>
            </a:r>
            <a:r>
              <a:rPr lang="en-US" dirty="0"/>
              <a:t>    </a:t>
            </a:r>
          </a:p>
          <a:p>
            <a:r>
              <a:rPr lang="en-US" dirty="0"/>
              <a:t>  </a:t>
            </a:r>
            <a:r>
              <a:rPr lang="en-US" b="1" dirty="0"/>
              <a:t>&lt;to&gt;</a:t>
            </a:r>
            <a:r>
              <a:rPr lang="en-US" dirty="0"/>
              <a:t>sonoojaiswal@javatpoint.com</a:t>
            </a:r>
            <a:r>
              <a:rPr lang="en-US" b="1" dirty="0"/>
              <a:t>&lt;/to&gt;</a:t>
            </a:r>
            <a:r>
              <a:rPr lang="en-US" dirty="0"/>
              <a:t>    </a:t>
            </a:r>
          </a:p>
          <a:p>
            <a:r>
              <a:rPr lang="en-US" dirty="0"/>
              <a:t>  </a:t>
            </a:r>
            <a:r>
              <a:rPr lang="en-US" b="1" dirty="0"/>
              <a:t>&lt;from&gt;</a:t>
            </a:r>
            <a:r>
              <a:rPr lang="en-US" dirty="0"/>
              <a:t>vimal@javatpoint.com</a:t>
            </a:r>
            <a:r>
              <a:rPr lang="en-US" b="1" dirty="0"/>
              <a:t>&lt;/from&gt;</a:t>
            </a:r>
            <a:r>
              <a:rPr lang="en-US" dirty="0"/>
              <a:t>    </a:t>
            </a:r>
          </a:p>
          <a:p>
            <a:r>
              <a:rPr lang="en-US" dirty="0"/>
              <a:t>  </a:t>
            </a:r>
            <a:r>
              <a:rPr lang="en-US" b="1" dirty="0"/>
              <a:t>&lt;body&gt;</a:t>
            </a:r>
            <a:r>
              <a:rPr lang="en-US" dirty="0"/>
              <a:t>Hello XML DOM</a:t>
            </a:r>
            <a:r>
              <a:rPr lang="en-US" b="1" dirty="0"/>
              <a:t>&lt;/body&gt;</a:t>
            </a:r>
            <a:r>
              <a:rPr lang="en-US" dirty="0"/>
              <a:t>    </a:t>
            </a:r>
          </a:p>
          <a:p>
            <a:r>
              <a:rPr lang="en-US" b="1" dirty="0"/>
              <a:t>&lt;/note&gt;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762000" y="228600"/>
            <a:ext cx="7086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Let's see the HTML file that extracts the data of XML document using DOM.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225689"/>
            <a:ext cx="762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xmldom.html</a:t>
            </a:r>
          </a:p>
          <a:p>
            <a:r>
              <a:rPr lang="en-US" dirty="0"/>
              <a:t>&lt;!DOCTYPE html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&lt;h1&gt;</a:t>
            </a:r>
            <a:r>
              <a:rPr lang="en-US" dirty="0"/>
              <a:t>Important Note</a:t>
            </a:r>
            <a:r>
              <a:rPr lang="en-US" b="1" dirty="0"/>
              <a:t>&lt;/h1&gt;</a:t>
            </a:r>
            <a:r>
              <a:rPr lang="en-US" dirty="0"/>
              <a:t>  </a:t>
            </a:r>
          </a:p>
          <a:p>
            <a:r>
              <a:rPr lang="en-US" b="1" dirty="0"/>
              <a:t>&lt;div&gt;</a:t>
            </a:r>
            <a:r>
              <a:rPr lang="en-US" dirty="0"/>
              <a:t>  </a:t>
            </a:r>
          </a:p>
          <a:p>
            <a:r>
              <a:rPr lang="en-US" b="1" dirty="0"/>
              <a:t>&lt;b&gt;</a:t>
            </a:r>
            <a:r>
              <a:rPr lang="en-US" dirty="0"/>
              <a:t>To:</a:t>
            </a:r>
            <a:r>
              <a:rPr lang="en-US" b="1" dirty="0"/>
              <a:t>&lt;/b&gt;</a:t>
            </a:r>
            <a:r>
              <a:rPr lang="en-US" dirty="0"/>
              <a:t> </a:t>
            </a:r>
            <a:r>
              <a:rPr lang="en-US" b="1" dirty="0"/>
              <a:t>&lt;span</a:t>
            </a:r>
            <a:r>
              <a:rPr lang="en-US" dirty="0"/>
              <a:t> id="to"</a:t>
            </a:r>
            <a:r>
              <a:rPr lang="en-US" b="1" dirty="0"/>
              <a:t>&gt;&lt;/span&gt;&lt;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&lt;b&gt;</a:t>
            </a:r>
            <a:r>
              <a:rPr lang="en-US" dirty="0"/>
              <a:t>From:</a:t>
            </a:r>
            <a:r>
              <a:rPr lang="en-US" b="1" dirty="0"/>
              <a:t>&lt;/b&gt;</a:t>
            </a:r>
            <a:r>
              <a:rPr lang="en-US" dirty="0"/>
              <a:t> </a:t>
            </a:r>
            <a:r>
              <a:rPr lang="en-US" b="1" dirty="0"/>
              <a:t>&lt;span</a:t>
            </a:r>
            <a:r>
              <a:rPr lang="en-US" dirty="0"/>
              <a:t> id="from"</a:t>
            </a:r>
            <a:r>
              <a:rPr lang="en-US" b="1" dirty="0"/>
              <a:t>&gt;&lt;/span&gt;&lt;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&lt;b&gt;</a:t>
            </a:r>
            <a:r>
              <a:rPr lang="en-US" dirty="0"/>
              <a:t>Message:</a:t>
            </a:r>
            <a:r>
              <a:rPr lang="en-US" b="1" dirty="0"/>
              <a:t>&lt;/b&gt;</a:t>
            </a:r>
            <a:r>
              <a:rPr lang="en-US" dirty="0"/>
              <a:t> </a:t>
            </a:r>
            <a:r>
              <a:rPr lang="en-US" b="1" dirty="0"/>
              <a:t>&lt;span</a:t>
            </a:r>
            <a:r>
              <a:rPr lang="en-US" dirty="0"/>
              <a:t> id="message"</a:t>
            </a:r>
            <a:r>
              <a:rPr lang="en-US" b="1" dirty="0"/>
              <a:t>&gt;&lt;/span&gt;</a:t>
            </a:r>
            <a:r>
              <a:rPr lang="en-US" dirty="0"/>
              <a:t>  </a:t>
            </a:r>
          </a:p>
          <a:p>
            <a:r>
              <a:rPr lang="en-US" b="1" dirty="0"/>
              <a:t>&lt;/div&gt;</a:t>
            </a:r>
            <a:r>
              <a:rPr lang="en-US" dirty="0"/>
              <a:t>  </a:t>
            </a:r>
          </a:p>
          <a:p>
            <a:r>
              <a:rPr lang="en-US" b="1" dirty="0"/>
              <a:t>&lt;script&gt;</a:t>
            </a:r>
            <a:r>
              <a:rPr lang="en-US" dirty="0"/>
              <a:t>  </a:t>
            </a:r>
          </a:p>
          <a:p>
            <a:r>
              <a:rPr lang="en-US" dirty="0"/>
              <a:t>if (</a:t>
            </a:r>
            <a:r>
              <a:rPr lang="en-US" dirty="0" err="1"/>
              <a:t>window.XMLHttpRequest</a:t>
            </a:r>
            <a:r>
              <a:rPr lang="en-US" dirty="0"/>
              <a:t>)  </a:t>
            </a:r>
          </a:p>
          <a:p>
            <a:r>
              <a:rPr lang="en-US" dirty="0"/>
              <a:t>  {// code for IE7+, Firefox, Chrome, Opera, Safari  </a:t>
            </a:r>
          </a:p>
          <a:p>
            <a:r>
              <a:rPr lang="en-US" dirty="0"/>
              <a:t>  </a:t>
            </a:r>
            <a:r>
              <a:rPr lang="en-US" dirty="0" err="1"/>
              <a:t>xmlhttp</a:t>
            </a:r>
            <a:r>
              <a:rPr lang="en-US" dirty="0"/>
              <a:t>=new </a:t>
            </a:r>
            <a:r>
              <a:rPr lang="en-US" dirty="0" err="1"/>
              <a:t>XMLHttpRequest</a:t>
            </a:r>
            <a:r>
              <a:rPr lang="en-US" dirty="0"/>
              <a:t>();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else  </a:t>
            </a:r>
          </a:p>
          <a:p>
            <a:r>
              <a:rPr lang="en-US" dirty="0"/>
              <a:t>  {// code for IE6, IE5  </a:t>
            </a:r>
          </a:p>
          <a:p>
            <a:r>
              <a:rPr lang="en-US" dirty="0"/>
              <a:t>  </a:t>
            </a:r>
            <a:r>
              <a:rPr lang="en-US" dirty="0" err="1"/>
              <a:t>xmlhttp</a:t>
            </a:r>
            <a:r>
              <a:rPr lang="en-US" dirty="0"/>
              <a:t>=new 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  </a:t>
            </a:r>
          </a:p>
          <a:p>
            <a:r>
              <a:rPr lang="en-US" dirty="0"/>
              <a:t>  }  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14300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xmlhttp.open</a:t>
            </a:r>
            <a:r>
              <a:rPr lang="en-US" dirty="0"/>
              <a:t>("</a:t>
            </a:r>
            <a:r>
              <a:rPr lang="en-US" dirty="0" err="1"/>
              <a:t>GET","note.xml",false</a:t>
            </a:r>
            <a:r>
              <a:rPr lang="en-US" dirty="0"/>
              <a:t>);  </a:t>
            </a:r>
          </a:p>
          <a:p>
            <a:r>
              <a:rPr lang="en-US" dirty="0" err="1"/>
              <a:t>xmlhttp.send</a:t>
            </a:r>
            <a:r>
              <a:rPr lang="en-US" dirty="0"/>
              <a:t>();  </a:t>
            </a:r>
          </a:p>
          <a:p>
            <a:r>
              <a:rPr lang="en-US" dirty="0" err="1"/>
              <a:t>xmlDoc</a:t>
            </a:r>
            <a:r>
              <a:rPr lang="en-US" dirty="0"/>
              <a:t>=</a:t>
            </a:r>
            <a:r>
              <a:rPr lang="en-US" dirty="0" err="1"/>
              <a:t>xmlhttp.responseXML</a:t>
            </a:r>
            <a:r>
              <a:rPr lang="en-US" dirty="0"/>
              <a:t>;  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("to").</a:t>
            </a:r>
            <a:r>
              <a:rPr lang="en-US" dirty="0" err="1"/>
              <a:t>innerHTML</a:t>
            </a:r>
            <a:r>
              <a:rPr lang="en-US" dirty="0"/>
              <a:t>=  </a:t>
            </a:r>
          </a:p>
          <a:p>
            <a:r>
              <a:rPr lang="en-US" dirty="0" err="1"/>
              <a:t>xmlDoc.getElementsByTagName</a:t>
            </a:r>
            <a:r>
              <a:rPr lang="en-US" dirty="0"/>
              <a:t>("to")[0].</a:t>
            </a:r>
            <a:r>
              <a:rPr lang="en-US" dirty="0" err="1"/>
              <a:t>childNodes</a:t>
            </a:r>
            <a:r>
              <a:rPr lang="en-US" dirty="0"/>
              <a:t>[0].</a:t>
            </a:r>
            <a:r>
              <a:rPr lang="en-US" dirty="0" err="1"/>
              <a:t>nodeValue</a:t>
            </a:r>
            <a:r>
              <a:rPr lang="en-US" dirty="0"/>
              <a:t>;  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("from").</a:t>
            </a:r>
            <a:r>
              <a:rPr lang="en-US" dirty="0" err="1"/>
              <a:t>innerHTML</a:t>
            </a:r>
            <a:r>
              <a:rPr lang="en-US" dirty="0"/>
              <a:t>=  </a:t>
            </a:r>
          </a:p>
          <a:p>
            <a:r>
              <a:rPr lang="en-US" dirty="0" err="1"/>
              <a:t>xmlDoc.getElementsByTagName</a:t>
            </a:r>
            <a:r>
              <a:rPr lang="en-US" dirty="0"/>
              <a:t>("from")[0].</a:t>
            </a:r>
            <a:r>
              <a:rPr lang="en-US" dirty="0" err="1"/>
              <a:t>childNodes</a:t>
            </a:r>
            <a:r>
              <a:rPr lang="en-US" dirty="0"/>
              <a:t>[0].</a:t>
            </a:r>
            <a:r>
              <a:rPr lang="en-US" dirty="0" err="1"/>
              <a:t>nodeValue</a:t>
            </a:r>
            <a:r>
              <a:rPr lang="en-US" dirty="0"/>
              <a:t>;  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("message").</a:t>
            </a:r>
            <a:r>
              <a:rPr lang="en-US" dirty="0" err="1"/>
              <a:t>innerHTML</a:t>
            </a:r>
            <a:r>
              <a:rPr lang="en-US" dirty="0"/>
              <a:t>=  </a:t>
            </a:r>
          </a:p>
          <a:p>
            <a:r>
              <a:rPr lang="en-US" dirty="0" err="1"/>
              <a:t>xmlDoc.getElementsByTagName</a:t>
            </a:r>
            <a:r>
              <a:rPr lang="en-US" dirty="0"/>
              <a:t>("body")[0].</a:t>
            </a:r>
            <a:r>
              <a:rPr lang="en-US" dirty="0" err="1"/>
              <a:t>childNodes</a:t>
            </a:r>
            <a:r>
              <a:rPr lang="en-US" dirty="0"/>
              <a:t>[0].</a:t>
            </a:r>
            <a:r>
              <a:rPr lang="en-US" dirty="0" err="1"/>
              <a:t>nodeValue</a:t>
            </a:r>
            <a:r>
              <a:rPr lang="en-US" dirty="0"/>
              <a:t>;  </a:t>
            </a:r>
          </a:p>
          <a:p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 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l="16398" t="36458" r="59005" b="42709"/>
          <a:stretch>
            <a:fillRect/>
          </a:stretch>
        </p:blipFill>
        <p:spPr bwMode="auto">
          <a:xfrm>
            <a:off x="1981200" y="4191000"/>
            <a:ext cx="4191000" cy="19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the acronym for 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REpresentational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State Transfer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REST is an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architectural style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for developing applications that can be accessed over the network.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Restful Web Services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Restful Web Services is a stateless client-server architecture where web services are resources and can be identified by their URIs.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 Client applications can use HTTP GET/POST methods to invoke Restful web services. REST doesn’t specify any specific protocol to use, but in almost all cases it’s used over HTTP/HTTPS. When compared to SOAP web services, these are lightweight and doesn’t follow any standard. We can use XML, JSON, text or any other type of data for request and response.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Web Services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API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 Services (JAX-RS) is the Java API for creating REST web services. JAX-RS uses annotations to simplify the development and deployment of web services. JAX-RS is part of JDK, so you don’t need to include anything to use it’s annotations.</a:t>
            </a:r>
          </a:p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Restful Web Services Annotations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of the important JAX-RS annotations are: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@Path: used to specify the relative path of class and methods. We can get the URI of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scanning the Path annotation value.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@GET, @PUT, @POST, @DELETE and @HEAD: used to specify the HTTP request type for a method.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@Produces, @Consumes: used to specify the request and response types.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PathParam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used to bind the method parameter to path value by parsing 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Restful Web Services and SOAP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SOAP is a protocol whereas REST is an architectural style.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SOAP server and client applications are tightly coupled and bind with the WSDL contract whereas there is no contract in REST web services and client.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Learning curve is easy for REST when compared to SOAP web services.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 web services request and response types can be XML, JSON, text etc. whereas SOAP works with XML only.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JAX-RS is the Java API for REST web services whereas JAX-WS is the Java API for SOAP web services.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REST API Implementations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two major implementations of JAX-RS API.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Jersey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2"/>
              </a:rPr>
              <a:t>Jersey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the reference implementation provided by Sun. For using Jersey as our JAX-RS implementation, all we need to configure its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web.xml and add required dependencies. Note that JAX-RS API is part of JDK not Jersey, so we have to add its dependency jars in our application.</a:t>
            </a:r>
          </a:p>
          <a:p>
            <a:pPr algn="just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RESTEasy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000" u="sng" dirty="0" err="1">
                <a:latin typeface="Times New Roman" pitchFamily="18" charset="0"/>
                <a:cs typeface="Times New Roman" pitchFamily="18" charset="0"/>
                <a:hlinkClick r:id="rId3"/>
              </a:rPr>
              <a:t>RESTEasy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JBoss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project that provides JAX-RS implementation.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	</a:t>
            </a:r>
            <a:r>
              <a:rPr lang="en-US" sz="2400" dirty="0"/>
              <a:t>Implement the concepts of XML parser, DOM parser, Web services using REST and HTTP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XML parser, DOM parser, Web services using REST and HTTP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https://www.youtube.com/watch?v=aLxrk1vK0ZU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https://www.tutorialspoint.com/xml/xml_parsers.htm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https://www.tutorialspoint.com/java_xml/java_xml_parsers.htm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4"/>
              </a:rPr>
              <a:t>https://www.w3schools.com/php/php_xml_parsers.asp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5"/>
              </a:rPr>
              <a:t>https://www.w3schools.com/xml/xml_parser.asp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6"/>
              </a:rPr>
              <a:t>http://www.stylusstudio.com/xml/parser.html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r>
              <a:rPr lang="en-US" sz="3600" dirty="0"/>
              <a:t>XML Parsers</a:t>
            </a: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818731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An XML parser is a software library or package that provides interfaces for client applications to work with an XML document.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XML Parser is designed to read the XML and create a way for programs to use XML.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XML parser validates the document and check that the document is well formatted.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r>
              <a:rPr lang="en-US" sz="3600" dirty="0"/>
              <a:t>XML Parsers</a:t>
            </a: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85800" y="1600200"/>
            <a:ext cx="81873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Let's understand the working of XML parser by the figure given below:</a:t>
            </a:r>
          </a:p>
        </p:txBody>
      </p:sp>
      <p:pic>
        <p:nvPicPr>
          <p:cNvPr id="32770" name="Picture 2" descr="XML pars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7877175" cy="279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r>
              <a:rPr lang="en-US" sz="3600" dirty="0"/>
              <a:t>Types of XML Parsers</a:t>
            </a: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85800" y="1600200"/>
            <a:ext cx="81873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These are the two main types of XML Parsers: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SAX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r>
              <a:rPr lang="en-US" sz="3600" dirty="0"/>
              <a:t>Types of XML Parsers</a:t>
            </a: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85800" y="1600200"/>
            <a:ext cx="818731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DOM (Document Object Model)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A DOM document is an object which contains all the information of an XML document. It is composed like a tree structure. The DOM Parser implements a DOM API. This API is very simple to use.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Features of DOM Parser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 DOM Parser creates an internal structure in memory which is a DOM document object and the client applications get information of the original XML document by invoking methods on this document object.</a:t>
            </a:r>
          </a:p>
          <a:p>
            <a:pPr algn="just"/>
            <a:r>
              <a:rPr lang="en-US" sz="2000" dirty="0"/>
              <a:t>DOM Parser has a tree based structure.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r>
              <a:rPr lang="en-US" sz="3600" dirty="0"/>
              <a:t>Types of XML Parsers</a:t>
            </a: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85800" y="1600200"/>
            <a:ext cx="818731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Advantages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1) It supports both read and write operations and the API is very simple to use.</a:t>
            </a:r>
          </a:p>
          <a:p>
            <a:pPr algn="just"/>
            <a:r>
              <a:rPr lang="en-US" sz="2000" dirty="0"/>
              <a:t>2) It is preferred when random access to widely separated parts of a document is required.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Disadvantages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1) It is memory inefficient. (consumes more memory because the whole XML document needs to loaded into memory).</a:t>
            </a:r>
          </a:p>
          <a:p>
            <a:pPr algn="just"/>
            <a:r>
              <a:rPr lang="en-US" sz="2000" dirty="0"/>
              <a:t>2) It is comparatively slower than other parsers.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r>
              <a:rPr lang="en-US" sz="3600" dirty="0"/>
              <a:t>SAX (Simple API for XML)</a:t>
            </a: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304800" y="1371600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 SAX Parser implements SAX API. This API is an event based API and less intuitive.</a:t>
            </a:r>
          </a:p>
          <a:p>
            <a:pPr algn="just"/>
            <a:r>
              <a:rPr lang="en-US" sz="2000" b="1" dirty="0"/>
              <a:t>Features of SAX Parser</a:t>
            </a:r>
          </a:p>
          <a:p>
            <a:pPr algn="just"/>
            <a:r>
              <a:rPr lang="en-US" sz="2000" dirty="0"/>
              <a:t>It does not create any internal structure.</a:t>
            </a:r>
          </a:p>
          <a:p>
            <a:pPr algn="just"/>
            <a:r>
              <a:rPr lang="en-US" sz="2000" dirty="0"/>
              <a:t>Clients does not know what methods to call, they just overrides the methods of the API and place his own code inside method.</a:t>
            </a:r>
          </a:p>
          <a:p>
            <a:pPr algn="just"/>
            <a:r>
              <a:rPr lang="en-US" sz="2000" dirty="0"/>
              <a:t>It is an event based parser, it works like an event handler in Java.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Advantages</a:t>
            </a:r>
          </a:p>
          <a:p>
            <a:pPr algn="just"/>
            <a:r>
              <a:rPr lang="en-US" sz="2000" dirty="0"/>
              <a:t>1) It is simple and memory efficient.</a:t>
            </a:r>
          </a:p>
          <a:p>
            <a:pPr algn="just"/>
            <a:r>
              <a:rPr lang="en-US" sz="2000" dirty="0"/>
              <a:t>2) It is very fast and works for huge documents.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Disadvantages</a:t>
            </a:r>
          </a:p>
          <a:p>
            <a:pPr algn="just"/>
            <a:r>
              <a:rPr lang="en-US" sz="2000" dirty="0"/>
              <a:t>1) It is event-based so its API is less intuitive.</a:t>
            </a:r>
          </a:p>
          <a:p>
            <a:pPr algn="just"/>
            <a:r>
              <a:rPr lang="en-US" sz="2000" dirty="0"/>
              <a:t>2) Clients never know the full information because the data is broken into pieces.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r>
              <a:rPr lang="en-US" sz="3600" dirty="0"/>
              <a:t>What is XML DOM</a:t>
            </a: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304800" y="1371600"/>
            <a:ext cx="8458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DOM is an acronym stands for Document Object Model. It defines a standard way to access and manipulate documents. The Document Object Model (DOM) is a programming API for HTML and XML documents. It defines the logical structure of documents and the way a document is accessed and manipulated.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As a W3C specification, one important objective for the Document Object Model is to provide a standard programming interface that can be used in a wide variety of environments and applications. The Document Object Model can be used with any programming language.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XML DOM defines a standard way to access and manipulate XML documents.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43</TotalTime>
  <Words>1686</Words>
  <Application>Microsoft Office PowerPoint</Application>
  <PresentationFormat>On-screen Show (4:3)</PresentationFormat>
  <Paragraphs>175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CU 2021</vt:lpstr>
      <vt:lpstr>Contents Slide Master</vt:lpstr>
      <vt:lpstr>CorelDRAW</vt:lpstr>
      <vt:lpstr>PowerPoint Presentation</vt:lpstr>
      <vt:lpstr>Lecture Objectives </vt:lpstr>
      <vt:lpstr>XML Parsers</vt:lpstr>
      <vt:lpstr>XML Parsers</vt:lpstr>
      <vt:lpstr>Types of XML Parsers</vt:lpstr>
      <vt:lpstr>Types of XML Parsers</vt:lpstr>
      <vt:lpstr>Types of XML Parsers</vt:lpstr>
      <vt:lpstr>SAX (Simple API for XML)</vt:lpstr>
      <vt:lpstr>What is XML DOM</vt:lpstr>
      <vt:lpstr>What does XML DOM</vt:lpstr>
      <vt:lpstr>PowerPoint Presentation</vt:lpstr>
      <vt:lpstr>PowerPoint Presentation</vt:lpstr>
      <vt:lpstr>PowerPoint Presentation</vt:lpstr>
      <vt:lpstr>PowerPoint Presentation</vt:lpstr>
      <vt:lpstr>REST</vt:lpstr>
      <vt:lpstr>Java RESTful Web Services API</vt:lpstr>
      <vt:lpstr>PowerPoint Presentation</vt:lpstr>
      <vt:lpstr>PowerPoint Presentation</vt:lpstr>
      <vt:lpstr>Summary: 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Rajalekshmy Mani (WT01 - TT PRP)</dc:creator>
  <cp:lastModifiedBy>Richa Dhiman</cp:lastModifiedBy>
  <cp:revision>10</cp:revision>
  <dcterms:created xsi:type="dcterms:W3CDTF">2021-03-05T05:55:29Z</dcterms:created>
  <dcterms:modified xsi:type="dcterms:W3CDTF">2022-10-19T06:01:21Z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2021-03-05T00:00:00Z</vt:filetime>
  </property>
</Properties>
</file>