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 id="2147483680" r:id="rId2"/>
  </p:sldMasterIdLst>
  <p:notesMasterIdLst>
    <p:notesMasterId r:id="rId19"/>
  </p:notesMasterIdLst>
  <p:sldIdLst>
    <p:sldId id="309" r:id="rId3"/>
    <p:sldId id="310" r:id="rId4"/>
    <p:sldId id="311" r:id="rId5"/>
    <p:sldId id="314" r:id="rId6"/>
    <p:sldId id="315" r:id="rId7"/>
    <p:sldId id="316" r:id="rId8"/>
    <p:sldId id="317" r:id="rId9"/>
    <p:sldId id="318" r:id="rId10"/>
    <p:sldId id="319" r:id="rId11"/>
    <p:sldId id="321" r:id="rId12"/>
    <p:sldId id="322" r:id="rId13"/>
    <p:sldId id="323" r:id="rId14"/>
    <p:sldId id="324" r:id="rId15"/>
    <p:sldId id="325" r:id="rId16"/>
    <p:sldId id="313" r:id="rId17"/>
    <p:sldId id="312" r:id="rId1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5E2EF59B-06F3-4076-B598-BA294D305464}" type="datetimeFigureOut">
              <a:rPr lang="en-US" smtClean="0"/>
              <a:pPr/>
              <a:t>10/19/2022</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67CEDCA5-0E97-4E4A-B9DC-F28E504018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71782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pPr>
            <a:fld id="{81D60167-4931-47E6-BA6A-407CBD079E47}" type="slidenum">
              <a:rPr lang="en-US" spc="-5" smtClean="0"/>
              <a:pPr marL="38100">
                <a:lnSpc>
                  <a:spcPct val="100000"/>
                </a:lnSpc>
              </a:pPr>
              <a:t>‹#›</a:t>
            </a:fld>
            <a:endParaRPr lang="en-US" spc="-5" dirty="0"/>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pPr>
            <a:fld id="{81D60167-4931-47E6-BA6A-407CBD079E47}" type="slidenum">
              <a:rPr lang="en-US" spc="-5" smtClean="0"/>
              <a:pPr marL="38100">
                <a:lnSpc>
                  <a:spcPct val="100000"/>
                </a:lnSpc>
              </a:pPr>
              <a:t>‹#›</a:t>
            </a:fld>
            <a:endParaRPr lang="en-US" spc="-5" dirty="0"/>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pPr>
            <a:fld id="{81D60167-4931-47E6-BA6A-407CBD079E47}" type="slidenum">
              <a:rPr lang="en-US" spc="-5" smtClean="0"/>
              <a:pPr marL="38100">
                <a:lnSpc>
                  <a:spcPct val="100000"/>
                </a:lnSpc>
              </a:pPr>
              <a:t>‹#›</a:t>
            </a:fld>
            <a:endParaRPr lang="en-US" spc="-5" dirty="0"/>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Титульный слайд">
    <p:spTree>
      <p:nvGrpSpPr>
        <p:cNvPr id="1" name=""/>
        <p:cNvGrpSpPr/>
        <p:nvPr/>
      </p:nvGrpSpPr>
      <p:grpSpPr>
        <a:xfrm>
          <a:off x="0" y="0"/>
          <a:ext cx="0" cy="0"/>
          <a:chOff x="0" y="0"/>
          <a:chExt cx="0" cy="0"/>
        </a:xfrm>
      </p:grpSpPr>
      <p:sp>
        <p:nvSpPr>
          <p:cNvPr id="3" name="Прямоугольник 1"/>
          <p:cNvSpPr/>
          <p:nvPr/>
        </p:nvSpPr>
        <p:spPr>
          <a:xfrm>
            <a:off x="-14288" y="1905000"/>
            <a:ext cx="9158288"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p:nvSpPr>
        <p:spPr>
          <a:xfrm>
            <a:off x="-14288" y="0"/>
            <a:ext cx="9158288"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p:nvSpPr>
        <p:spPr>
          <a:xfrm>
            <a:off x="814388" y="1009650"/>
            <a:ext cx="7515225"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385888" y="2819400"/>
            <a:ext cx="6372225"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pPr>
            <a:fld id="{81D60167-4931-47E6-BA6A-407CBD079E47}" type="slidenum">
              <a:rPr lang="en-US" spc="-5" smtClean="0"/>
              <a:pPr marL="38100">
                <a:lnSpc>
                  <a:spcPct val="100000"/>
                </a:lnSpc>
              </a:pPr>
              <a:t>‹#›</a:t>
            </a:fld>
            <a:endParaRPr lang="en-US" spc="-5" dirty="0"/>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3"/>
            <a:ext cx="9144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8"/>
            <a:ext cx="9144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3028030" y="6"/>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13"/>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3"/>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8"/>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3028030" y="6"/>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13"/>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051721" y="164643"/>
            <a:ext cx="7092280"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051721" y="932728"/>
            <a:ext cx="7092280"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1907704"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1"/>
            <a:ext cx="9144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6"/>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6"/>
            <a:ext cx="9144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187545" y="4677514"/>
            <a:ext cx="28803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3347785" y="4677514"/>
            <a:ext cx="28803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5508025" y="4677514"/>
            <a:ext cx="28803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7668262" y="4677514"/>
            <a:ext cx="28803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3028030" y="6"/>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13"/>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611560" y="2517005"/>
            <a:ext cx="144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2771799" y="2517005"/>
            <a:ext cx="144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4932038" y="2517005"/>
            <a:ext cx="144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7092277" y="2517005"/>
            <a:ext cx="144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3923928" y="2276877"/>
            <a:ext cx="4283968"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827584" y="1412776"/>
            <a:ext cx="342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pPr>
            <a:fld id="{81D60167-4931-47E6-BA6A-407CBD079E47}" type="slidenum">
              <a:rPr lang="en-US" spc="-5" smtClean="0"/>
              <a:pPr marL="38100">
                <a:lnSpc>
                  <a:spcPct val="100000"/>
                </a:lnSpc>
              </a:pPr>
              <a:t>‹#›</a:t>
            </a:fld>
            <a:endParaRPr lang="en-US" spc="-5" dirty="0"/>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1" y="990600"/>
            <a:ext cx="2915816"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3059832" y="4"/>
            <a:ext cx="6084168"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1" y="1013496"/>
            <a:ext cx="2915816"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6228184" y="0"/>
            <a:ext cx="2915816"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54"/>
            <a:ext cx="4572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1"/>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6"/>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46270" y="4101331"/>
            <a:ext cx="18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6897730" y="1700808"/>
            <a:ext cx="18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446270" y="1700808"/>
            <a:ext cx="18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6897730" y="4101331"/>
            <a:ext cx="18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2339754" y="4101331"/>
            <a:ext cx="4464497"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2339754" y="1700808"/>
            <a:ext cx="4464497"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532239" y="480060"/>
            <a:ext cx="3168352"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3844605" y="480061"/>
            <a:ext cx="4752528"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3844605" y="2948948"/>
            <a:ext cx="1476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5482869" y="2948948"/>
            <a:ext cx="1476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7121133" y="2948948"/>
            <a:ext cx="1476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1"/>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6"/>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10075" y="2276878"/>
            <a:ext cx="5428593" cy="3966041"/>
          </a:xfrm>
          <a:prstGeom prst="rect">
            <a:avLst/>
          </a:prstGeom>
        </p:spPr>
      </p:pic>
      <p:sp>
        <p:nvSpPr>
          <p:cNvPr id="7" name="Picture Placeholder 2"/>
          <p:cNvSpPr>
            <a:spLocks noGrp="1"/>
          </p:cNvSpPr>
          <p:nvPr>
            <p:ph type="pic" idx="1" hasCustomPrompt="1"/>
          </p:nvPr>
        </p:nvSpPr>
        <p:spPr>
          <a:xfrm>
            <a:off x="4279407" y="2485912"/>
            <a:ext cx="3624668"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3028030" y="6"/>
            <a:ext cx="3096344"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13"/>
            <a:ext cx="9144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1"/>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6"/>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2300" y="1815750"/>
            <a:ext cx="2520280"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305121" y="1815750"/>
            <a:ext cx="2520280"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27939" y="1815750"/>
            <a:ext cx="2520280"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682426" y="1957962"/>
            <a:ext cx="2305398"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3404671" y="1957962"/>
            <a:ext cx="2305398"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6126916" y="1957962"/>
            <a:ext cx="2305398"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3028030" y="6"/>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13"/>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9144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3"/>
            <a:ext cx="9144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2" name="Group 4"/>
          <p:cNvGrpSpPr/>
          <p:nvPr userDrawn="1"/>
        </p:nvGrpSpPr>
        <p:grpSpPr>
          <a:xfrm>
            <a:off x="354010" y="1508788"/>
            <a:ext cx="2849840"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pPr>
            <a:fld id="{81D60167-4931-47E6-BA6A-407CBD079E47}" type="slidenum">
              <a:rPr lang="en-US" spc="-5" smtClean="0"/>
              <a:pPr marL="38100">
                <a:lnSpc>
                  <a:spcPct val="100000"/>
                </a:lnSpc>
              </a:pPr>
              <a:t>‹#›</a:t>
            </a:fld>
            <a:endParaRPr lang="en-US" spc="-5" dirty="0"/>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pPr>
            <a:fld id="{81D60167-4931-47E6-BA6A-407CBD079E47}" type="slidenum">
              <a:rPr lang="en-US" spc="-5" smtClean="0"/>
              <a:pPr marL="38100">
                <a:lnSpc>
                  <a:spcPct val="100000"/>
                </a:lnSpc>
              </a:pPr>
              <a:t>‹#›</a:t>
            </a:fld>
            <a:endParaRPr lang="en-US" spc="-5" dirty="0"/>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pPr>
            <a:fld id="{81D60167-4931-47E6-BA6A-407CBD079E47}" type="slidenum">
              <a:rPr lang="en-US" spc="-5" smtClean="0"/>
              <a:pPr marL="38100">
                <a:lnSpc>
                  <a:spcPct val="100000"/>
                </a:lnSpc>
              </a:pPr>
              <a:t>‹#›</a:t>
            </a:fld>
            <a:endParaRPr lang="en-US" spc="-5" dirty="0"/>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pPr>
            <a:fld id="{81D60167-4931-47E6-BA6A-407CBD079E47}" type="slidenum">
              <a:rPr lang="en-US" spc="-5" smtClean="0"/>
              <a:pPr marL="38100">
                <a:lnSpc>
                  <a:spcPct val="100000"/>
                </a:lnSpc>
              </a:pPr>
              <a:t>‹#›</a:t>
            </a:fld>
            <a:endParaRPr lang="en-US" spc="-5" dirty="0"/>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pPr>
            <a:fld id="{81D60167-4931-47E6-BA6A-407CBD079E47}" type="slidenum">
              <a:rPr lang="en-US" spc="-5" smtClean="0"/>
              <a:pPr marL="38100">
                <a:lnSpc>
                  <a:spcPct val="100000"/>
                </a:lnSpc>
              </a:pPr>
              <a:t>‹#›</a:t>
            </a:fld>
            <a:endParaRPr lang="en-US" spc="-5" dirty="0"/>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pPr>
            <a:fld id="{81D60167-4931-47E6-BA6A-407CBD079E47}" type="slidenum">
              <a:rPr lang="en-US" spc="-5" smtClean="0"/>
              <a:pPr marL="38100">
                <a:lnSpc>
                  <a:spcPct val="100000"/>
                </a:lnSpc>
              </a:pPr>
              <a:t>‹#›</a:t>
            </a:fld>
            <a:endParaRPr lang="en-US" spc="-5" dirty="0"/>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pPr>
            <a:fld id="{81D60167-4931-47E6-BA6A-407CBD079E47}" type="slidenum">
              <a:rPr lang="en-US" spc="-5" smtClean="0"/>
              <a:pPr marL="38100">
                <a:lnSpc>
                  <a:spcPct val="100000"/>
                </a:lnSpc>
              </a:pPr>
              <a:t>‹#›</a:t>
            </a:fld>
            <a:endParaRPr lang="en-US" spc="-5" dirty="0"/>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10/19/2022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pPr>
            <a:fld id="{81D60167-4931-47E6-BA6A-407CBD079E47}" type="slidenum">
              <a:rPr lang="en-US" spc="-5" smtClean="0"/>
              <a:pPr marL="38100">
                <a:lnSpc>
                  <a:spcPct val="100000"/>
                </a:lnSpc>
              </a:pPr>
              <a:t>‹#›</a:t>
            </a:fld>
            <a:endParaRPr lang="en-US" spc="-5" dirty="0"/>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youtu.be/kyluPcfsyL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5427342"/>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226648" y="5901986"/>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6572250" y="65087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7130143"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57591" y="3121721"/>
          <a:ext cx="2477292" cy="3148059"/>
        </p:xfrm>
        <a:graphic>
          <a:graphicData uri="http://schemas.openxmlformats.org/presentationml/2006/ole">
            <mc:AlternateContent xmlns:mc="http://schemas.openxmlformats.org/markup-compatibility/2006">
              <mc:Choice xmlns:v="urn:schemas-microsoft-com:vml" Requires="v">
                <p:oleObj spid="_x0000_s1026" name="CorelDRAW" r:id="rId2" imgW="2169000" imgH="2169360" progId="">
                  <p:embed/>
                </p:oleObj>
              </mc:Choice>
              <mc:Fallback>
                <p:oleObj name="CorelDRAW" r:id="rId2" imgW="2169000" imgH="2169360" progId="">
                  <p:embed/>
                  <p:pic>
                    <p:nvPicPr>
                      <p:cNvPr id="0" name="Picture 2"/>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57591" y="3121721"/>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5284078" y="-64960"/>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9078" y="24501"/>
            <a:ext cx="2894815" cy="1538254"/>
          </a:xfrm>
          <a:prstGeom prst="rect">
            <a:avLst/>
          </a:prstGeom>
        </p:spPr>
      </p:pic>
      <p:sp>
        <p:nvSpPr>
          <p:cNvPr id="43" name="Right Triangle 42"/>
          <p:cNvSpPr/>
          <p:nvPr/>
        </p:nvSpPr>
        <p:spPr>
          <a:xfrm rot="10800000" flipV="1">
            <a:off x="7372348" y="5334000"/>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5161019" y="6029086"/>
            <a:ext cx="369645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5164336"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595893" y="2051946"/>
            <a:ext cx="6797489" cy="530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PROJECT BASED LEARNING IN JAVA</a:t>
            </a:r>
          </a:p>
          <a:p>
            <a:pPr lvl="0"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(CST-358/ITT-358)</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383B967-41CC-4702-9A6A-3CAB326C3F24}"/>
              </a:ext>
            </a:extLst>
          </p:cNvPr>
          <p:cNvSpPr txBox="1">
            <a:spLocks noChangeArrowheads="1"/>
          </p:cNvSpPr>
          <p:nvPr/>
        </p:nvSpPr>
        <p:spPr bwMode="auto">
          <a:xfrm>
            <a:off x="2362200" y="4953000"/>
            <a:ext cx="4824032"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id="{AC6DB94B-BA01-4C3C-92C8-ABB949BCB39B}"/>
              </a:ext>
            </a:extLst>
          </p:cNvPr>
          <p:cNvSpPr txBox="1"/>
          <p:nvPr/>
        </p:nvSpPr>
        <p:spPr>
          <a:xfrm>
            <a:off x="2438400" y="5257800"/>
            <a:ext cx="5285375" cy="830997"/>
          </a:xfrm>
          <a:prstGeom prst="rect">
            <a:avLst/>
          </a:prstGeom>
          <a:noFill/>
        </p:spPr>
        <p:txBody>
          <a:bodyPr wrap="square" rtlCol="0">
            <a:spAutoFit/>
          </a:bodyPr>
          <a:lstStyle/>
          <a:p>
            <a:pPr marL="12700" algn="ctr">
              <a:lnSpc>
                <a:spcPct val="100000"/>
              </a:lnSpc>
              <a:spcBef>
                <a:spcPts val="95"/>
              </a:spcBef>
            </a:pPr>
            <a:r>
              <a:rPr lang="en-US" sz="2400" dirty="0"/>
              <a:t>Creating web services for database access via remote servers (CO 5)</a:t>
            </a:r>
            <a:endParaRPr lang="en-US" sz="2000" dirty="0">
              <a:latin typeface="Arial"/>
              <a:cs typeface="Arial"/>
            </a:endParaRPr>
          </a:p>
        </p:txBody>
      </p:sp>
    </p:spTree>
    <p:extLst>
      <p:ext uri="{BB962C8B-B14F-4D97-AF65-F5344CB8AC3E}">
        <p14:creationId xmlns:p14="http://schemas.microsoft.com/office/powerpoint/2010/main"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4" name="Text Box 306"/>
          <p:cNvSpPr txBox="1">
            <a:spLocks noChangeArrowheads="1"/>
          </p:cNvSpPr>
          <p:nvPr/>
        </p:nvSpPr>
        <p:spPr bwMode="auto">
          <a:xfrm>
            <a:off x="762000" y="457200"/>
            <a:ext cx="7924800" cy="5632311"/>
          </a:xfrm>
          <a:prstGeom prst="rect">
            <a:avLst/>
          </a:prstGeom>
          <a:noFill/>
          <a:ln w="9525">
            <a:noFill/>
            <a:miter lim="800000"/>
            <a:headEnd/>
            <a:tailEnd/>
          </a:ln>
          <a:effectLst/>
        </p:spPr>
        <p:txBody>
          <a:bodyPr wrap="square">
            <a:spAutoFit/>
          </a:bodyPr>
          <a:lstStyle/>
          <a:p>
            <a:pPr algn="just"/>
            <a:r>
              <a:rPr lang="en-US" b="1" dirty="0">
                <a:latin typeface="Times New Roman" pitchFamily="18" charset="0"/>
                <a:cs typeface="Times New Roman" pitchFamily="18" charset="0"/>
              </a:rPr>
              <a:t>2) Provide the implementation of the remote interface</a:t>
            </a:r>
          </a:p>
          <a:p>
            <a:pPr algn="just"/>
            <a:r>
              <a:rPr lang="en-US" dirty="0">
                <a:latin typeface="Times New Roman" pitchFamily="18" charset="0"/>
                <a:cs typeface="Times New Roman" pitchFamily="18" charset="0"/>
              </a:rPr>
              <a:t>Now provide the implementation of the remote interface. For providing the implementation of the Remote interface, we need to</a:t>
            </a:r>
          </a:p>
          <a:p>
            <a:pPr algn="just"/>
            <a:r>
              <a:rPr lang="en-US" dirty="0">
                <a:latin typeface="Times New Roman" pitchFamily="18" charset="0"/>
                <a:cs typeface="Times New Roman" pitchFamily="18" charset="0"/>
              </a:rPr>
              <a:t>Either extend the </a:t>
            </a:r>
            <a:r>
              <a:rPr lang="en-US" dirty="0" err="1">
                <a:latin typeface="Times New Roman" pitchFamily="18" charset="0"/>
                <a:cs typeface="Times New Roman" pitchFamily="18" charset="0"/>
              </a:rPr>
              <a:t>UnicastRemoteObject</a:t>
            </a:r>
            <a:r>
              <a:rPr lang="en-US" dirty="0">
                <a:latin typeface="Times New Roman" pitchFamily="18" charset="0"/>
                <a:cs typeface="Times New Roman" pitchFamily="18" charset="0"/>
              </a:rPr>
              <a:t> class,</a:t>
            </a:r>
          </a:p>
          <a:p>
            <a:pPr algn="just"/>
            <a:r>
              <a:rPr lang="en-US" dirty="0">
                <a:latin typeface="Times New Roman" pitchFamily="18" charset="0"/>
                <a:cs typeface="Times New Roman" pitchFamily="18" charset="0"/>
              </a:rPr>
              <a:t>or use the </a:t>
            </a:r>
            <a:r>
              <a:rPr lang="en-US" dirty="0" err="1">
                <a:latin typeface="Times New Roman" pitchFamily="18" charset="0"/>
                <a:cs typeface="Times New Roman" pitchFamily="18" charset="0"/>
              </a:rPr>
              <a:t>exportObject</a:t>
            </a:r>
            <a:r>
              <a:rPr lang="en-US" dirty="0">
                <a:latin typeface="Times New Roman" pitchFamily="18" charset="0"/>
                <a:cs typeface="Times New Roman" pitchFamily="18" charset="0"/>
              </a:rPr>
              <a:t>() method of the </a:t>
            </a:r>
            <a:r>
              <a:rPr lang="en-US" dirty="0" err="1">
                <a:latin typeface="Times New Roman" pitchFamily="18" charset="0"/>
                <a:cs typeface="Times New Roman" pitchFamily="18" charset="0"/>
              </a:rPr>
              <a:t>UnicastRemoteObject</a:t>
            </a:r>
            <a:r>
              <a:rPr lang="en-US" dirty="0">
                <a:latin typeface="Times New Roman" pitchFamily="18" charset="0"/>
                <a:cs typeface="Times New Roman" pitchFamily="18" charset="0"/>
              </a:rPr>
              <a:t> class</a:t>
            </a:r>
          </a:p>
          <a:p>
            <a:pPr algn="just"/>
            <a:r>
              <a:rPr lang="en-US" dirty="0">
                <a:latin typeface="Times New Roman" pitchFamily="18" charset="0"/>
                <a:cs typeface="Times New Roman" pitchFamily="18" charset="0"/>
              </a:rPr>
              <a:t>In case, you extend the </a:t>
            </a:r>
            <a:r>
              <a:rPr lang="en-US" dirty="0" err="1">
                <a:latin typeface="Times New Roman" pitchFamily="18" charset="0"/>
                <a:cs typeface="Times New Roman" pitchFamily="18" charset="0"/>
              </a:rPr>
              <a:t>UnicastRemoteObject</a:t>
            </a:r>
            <a:r>
              <a:rPr lang="en-US" dirty="0">
                <a:latin typeface="Times New Roman" pitchFamily="18" charset="0"/>
                <a:cs typeface="Times New Roman" pitchFamily="18" charset="0"/>
              </a:rPr>
              <a:t> class, you must define a constructor that declares </a:t>
            </a:r>
            <a:r>
              <a:rPr lang="en-US" dirty="0" err="1">
                <a:latin typeface="Times New Roman" pitchFamily="18" charset="0"/>
                <a:cs typeface="Times New Roman" pitchFamily="18" charset="0"/>
              </a:rPr>
              <a:t>RemoteException</a:t>
            </a:r>
            <a:r>
              <a:rPr lang="en-US" dirty="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import</a:t>
            </a:r>
            <a:r>
              <a:rPr lang="en-US" dirty="0">
                <a:latin typeface="Times New Roman" pitchFamily="18" charset="0"/>
                <a:cs typeface="Times New Roman" pitchFamily="18" charset="0"/>
              </a:rPr>
              <a:t> java.rmi.*;  </a:t>
            </a:r>
          </a:p>
          <a:p>
            <a:pPr algn="just"/>
            <a:r>
              <a:rPr lang="en-US" b="1" dirty="0">
                <a:latin typeface="Times New Roman" pitchFamily="18" charset="0"/>
                <a:cs typeface="Times New Roman" pitchFamily="18" charset="0"/>
              </a:rPr>
              <a:t>import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java.rmi.server</a:t>
            </a:r>
            <a:r>
              <a:rPr lang="en-US" dirty="0">
                <a:latin typeface="Times New Roman" pitchFamily="18" charset="0"/>
                <a:cs typeface="Times New Roman" pitchFamily="18" charset="0"/>
              </a:rPr>
              <a:t>.*;  </a:t>
            </a:r>
          </a:p>
          <a:p>
            <a:pPr algn="just"/>
            <a:r>
              <a:rPr lang="en-US" b="1" dirty="0">
                <a:latin typeface="Times New Roman" pitchFamily="18" charset="0"/>
                <a:cs typeface="Times New Roman" pitchFamily="18" charset="0"/>
              </a:rPr>
              <a:t>public</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class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AdderRemote</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extends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UnicastRemoteObject</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implements</a:t>
            </a:r>
            <a:r>
              <a:rPr lang="en-US" dirty="0">
                <a:latin typeface="Times New Roman" pitchFamily="18" charset="0"/>
                <a:cs typeface="Times New Roman" pitchFamily="18" charset="0"/>
              </a:rPr>
              <a:t> Adder{  </a:t>
            </a:r>
          </a:p>
          <a:p>
            <a:pPr algn="just"/>
            <a:r>
              <a:rPr lang="en-US" dirty="0" err="1">
                <a:latin typeface="Times New Roman" pitchFamily="18" charset="0"/>
                <a:cs typeface="Times New Roman" pitchFamily="18" charset="0"/>
              </a:rPr>
              <a:t>AdderRemote</a:t>
            </a:r>
            <a:r>
              <a:rPr lang="en-US" dirty="0">
                <a:latin typeface="Times New Roman" pitchFamily="18" charset="0"/>
                <a:cs typeface="Times New Roman" pitchFamily="18" charset="0"/>
              </a:rPr>
              <a:t>()</a:t>
            </a:r>
            <a:r>
              <a:rPr lang="en-US" b="1" dirty="0">
                <a:latin typeface="Times New Roman" pitchFamily="18" charset="0"/>
                <a:cs typeface="Times New Roman" pitchFamily="18" charset="0"/>
              </a:rPr>
              <a:t>throws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RemoteException</a:t>
            </a:r>
            <a:r>
              <a:rPr lang="en-US" dirty="0">
                <a:latin typeface="Times New Roman" pitchFamily="18" charset="0"/>
                <a:cs typeface="Times New Roman" pitchFamily="18" charset="0"/>
              </a:rPr>
              <a:t>{  </a:t>
            </a:r>
          </a:p>
          <a:p>
            <a:pPr algn="just"/>
            <a:r>
              <a:rPr lang="en-US" b="1" dirty="0">
                <a:latin typeface="Times New Roman" pitchFamily="18" charset="0"/>
                <a:cs typeface="Times New Roman" pitchFamily="18" charset="0"/>
              </a:rPr>
              <a:t>super</a:t>
            </a:r>
            <a:r>
              <a:rPr lang="en-US" dirty="0">
                <a:latin typeface="Times New Roman" pitchFamily="18" charset="0"/>
                <a:cs typeface="Times New Roman" pitchFamily="18" charset="0"/>
              </a:rPr>
              <a:t>(); }  </a:t>
            </a:r>
          </a:p>
          <a:p>
            <a:pPr algn="just"/>
            <a:r>
              <a:rPr lang="en-US" b="1" dirty="0">
                <a:latin typeface="Times New Roman" pitchFamily="18" charset="0"/>
                <a:cs typeface="Times New Roman" pitchFamily="18" charset="0"/>
              </a:rPr>
              <a:t>public</a:t>
            </a: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add(</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a:t>
            </a:r>
            <a:r>
              <a:rPr lang="en-US" b="1" dirty="0" err="1">
                <a:latin typeface="Times New Roman" pitchFamily="18" charset="0"/>
                <a:cs typeface="Times New Roman" pitchFamily="18" charset="0"/>
              </a:rPr>
              <a:t>int</a:t>
            </a:r>
            <a:r>
              <a:rPr lang="en-US" dirty="0">
                <a:latin typeface="Times New Roman" pitchFamily="18" charset="0"/>
                <a:cs typeface="Times New Roman" pitchFamily="18" charset="0"/>
              </a:rPr>
              <a:t> y){</a:t>
            </a:r>
            <a:r>
              <a:rPr lang="en-US" b="1" dirty="0">
                <a:latin typeface="Times New Roman" pitchFamily="18" charset="0"/>
                <a:cs typeface="Times New Roman" pitchFamily="18" charset="0"/>
              </a:rPr>
              <a:t>return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x+y</a:t>
            </a:r>
            <a:r>
              <a:rPr lang="en-US" dirty="0">
                <a:latin typeface="Times New Roman" pitchFamily="18" charset="0"/>
                <a:cs typeface="Times New Roman" pitchFamily="18" charset="0"/>
              </a:rPr>
              <a:t>;}  }  </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3) create the stub and skeleton objects using the </a:t>
            </a:r>
            <a:r>
              <a:rPr lang="en-US" b="1" dirty="0" err="1">
                <a:latin typeface="Times New Roman" pitchFamily="18" charset="0"/>
                <a:cs typeface="Times New Roman" pitchFamily="18" charset="0"/>
              </a:rPr>
              <a:t>rmic</a:t>
            </a:r>
            <a:r>
              <a:rPr lang="en-US" b="1" dirty="0">
                <a:latin typeface="Times New Roman" pitchFamily="18" charset="0"/>
                <a:cs typeface="Times New Roman" pitchFamily="18" charset="0"/>
              </a:rPr>
              <a:t> tool.</a:t>
            </a:r>
          </a:p>
          <a:p>
            <a:pPr algn="just"/>
            <a:r>
              <a:rPr lang="en-US" dirty="0">
                <a:latin typeface="Times New Roman" pitchFamily="18" charset="0"/>
                <a:cs typeface="Times New Roman" pitchFamily="18" charset="0"/>
              </a:rPr>
              <a:t>Next step is to create stub and skeleton objects using the </a:t>
            </a:r>
            <a:r>
              <a:rPr lang="en-US" dirty="0" err="1">
                <a:latin typeface="Times New Roman" pitchFamily="18" charset="0"/>
                <a:cs typeface="Times New Roman" pitchFamily="18" charset="0"/>
              </a:rPr>
              <a:t>rmi</a:t>
            </a:r>
            <a:r>
              <a:rPr lang="en-US" dirty="0">
                <a:latin typeface="Times New Roman" pitchFamily="18" charset="0"/>
                <a:cs typeface="Times New Roman" pitchFamily="18" charset="0"/>
              </a:rPr>
              <a:t> compiler. The </a:t>
            </a:r>
            <a:r>
              <a:rPr lang="en-US" dirty="0" err="1">
                <a:latin typeface="Times New Roman" pitchFamily="18" charset="0"/>
                <a:cs typeface="Times New Roman" pitchFamily="18" charset="0"/>
              </a:rPr>
              <a:t>rmic</a:t>
            </a:r>
            <a:r>
              <a:rPr lang="en-US" dirty="0">
                <a:latin typeface="Times New Roman" pitchFamily="18" charset="0"/>
                <a:cs typeface="Times New Roman" pitchFamily="18" charset="0"/>
              </a:rPr>
              <a:t> tool invokes the RMI compiler and creates stub and skeleton objects.</a:t>
            </a:r>
          </a:p>
          <a:p>
            <a:pPr algn="just"/>
            <a:br>
              <a:rPr lang="en-US" dirty="0">
                <a:latin typeface="Times New Roman" pitchFamily="18" charset="0"/>
                <a:cs typeface="Times New Roman" pitchFamily="18" charset="0"/>
              </a:rPr>
            </a:br>
            <a:r>
              <a:rPr lang="en-US" dirty="0" err="1">
                <a:latin typeface="Times New Roman" pitchFamily="18" charset="0"/>
                <a:cs typeface="Times New Roman" pitchFamily="18" charset="0"/>
              </a:rPr>
              <a:t>rmic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AdderRemote</a:t>
            </a: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82986046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4" name="Text Box 306"/>
          <p:cNvSpPr txBox="1">
            <a:spLocks noChangeArrowheads="1"/>
          </p:cNvSpPr>
          <p:nvPr/>
        </p:nvSpPr>
        <p:spPr bwMode="auto">
          <a:xfrm>
            <a:off x="838200" y="685800"/>
            <a:ext cx="7086600" cy="5632311"/>
          </a:xfrm>
          <a:prstGeom prst="rect">
            <a:avLst/>
          </a:prstGeom>
          <a:noFill/>
          <a:ln w="9525">
            <a:noFill/>
            <a:miter lim="800000"/>
            <a:headEnd/>
            <a:tailEnd/>
          </a:ln>
          <a:effectLst/>
        </p:spPr>
        <p:txBody>
          <a:bodyPr wrap="square">
            <a:spAutoFit/>
          </a:bodyPr>
          <a:lstStyle/>
          <a:p>
            <a:pPr algn="just"/>
            <a:r>
              <a:rPr lang="en-US" b="1" dirty="0">
                <a:latin typeface="Times New Roman" pitchFamily="18" charset="0"/>
                <a:cs typeface="Times New Roman" pitchFamily="18" charset="0"/>
              </a:rPr>
              <a:t>4) Start the registry service by the </a:t>
            </a:r>
            <a:r>
              <a:rPr lang="en-US" b="1" dirty="0" err="1">
                <a:latin typeface="Times New Roman" pitchFamily="18" charset="0"/>
                <a:cs typeface="Times New Roman" pitchFamily="18" charset="0"/>
              </a:rPr>
              <a:t>rmiregistry</a:t>
            </a:r>
            <a:r>
              <a:rPr lang="en-US" b="1" dirty="0">
                <a:latin typeface="Times New Roman" pitchFamily="18" charset="0"/>
                <a:cs typeface="Times New Roman" pitchFamily="18" charset="0"/>
              </a:rPr>
              <a:t> tool</a:t>
            </a:r>
          </a:p>
          <a:p>
            <a:pPr algn="just"/>
            <a:r>
              <a:rPr lang="en-US" dirty="0">
                <a:latin typeface="Times New Roman" pitchFamily="18" charset="0"/>
                <a:cs typeface="Times New Roman" pitchFamily="18" charset="0"/>
              </a:rPr>
              <a:t>Now start the registry service by using the </a:t>
            </a:r>
            <a:r>
              <a:rPr lang="en-US" dirty="0" err="1">
                <a:latin typeface="Times New Roman" pitchFamily="18" charset="0"/>
                <a:cs typeface="Times New Roman" pitchFamily="18" charset="0"/>
              </a:rPr>
              <a:t>rmiregistry</a:t>
            </a:r>
            <a:r>
              <a:rPr lang="en-US" dirty="0">
                <a:latin typeface="Times New Roman" pitchFamily="18" charset="0"/>
                <a:cs typeface="Times New Roman" pitchFamily="18" charset="0"/>
              </a:rPr>
              <a:t> tool. If you don't specify the port number, it uses a default port number. In this example, we are using the port number 5000.</a:t>
            </a:r>
          </a:p>
          <a:p>
            <a:pPr algn="just"/>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a:p>
            <a:pPr algn="just"/>
            <a:r>
              <a:rPr lang="en-US" dirty="0" err="1">
                <a:latin typeface="Times New Roman" pitchFamily="18" charset="0"/>
                <a:cs typeface="Times New Roman" pitchFamily="18" charset="0"/>
              </a:rPr>
              <a:t>rmiregistry</a:t>
            </a:r>
            <a:r>
              <a:rPr lang="en-US" dirty="0">
                <a:latin typeface="Times New Roman" pitchFamily="18" charset="0"/>
                <a:cs typeface="Times New Roman" pitchFamily="18" charset="0"/>
              </a:rPr>
              <a:t> 5000  </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5) Create and run the server application</a:t>
            </a:r>
          </a:p>
          <a:p>
            <a:pPr algn="just"/>
            <a:r>
              <a:rPr lang="en-US" b="1" dirty="0">
                <a:latin typeface="Times New Roman" pitchFamily="18" charset="0"/>
                <a:cs typeface="Times New Roman" pitchFamily="18" charset="0"/>
              </a:rPr>
              <a:t>import</a:t>
            </a:r>
            <a:r>
              <a:rPr lang="en-US" dirty="0">
                <a:latin typeface="Times New Roman" pitchFamily="18" charset="0"/>
                <a:cs typeface="Times New Roman" pitchFamily="18" charset="0"/>
              </a:rPr>
              <a:t> java.rmi.*;  </a:t>
            </a:r>
          </a:p>
          <a:p>
            <a:pPr algn="just"/>
            <a:r>
              <a:rPr lang="en-US" b="1" dirty="0">
                <a:latin typeface="Times New Roman" pitchFamily="18" charset="0"/>
                <a:cs typeface="Times New Roman" pitchFamily="18" charset="0"/>
              </a:rPr>
              <a:t>import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java.rmi.registry</a:t>
            </a:r>
            <a:r>
              <a:rPr lang="en-US" dirty="0">
                <a:latin typeface="Times New Roman" pitchFamily="18" charset="0"/>
                <a:cs typeface="Times New Roman" pitchFamily="18" charset="0"/>
              </a:rPr>
              <a:t>.*;  </a:t>
            </a:r>
          </a:p>
          <a:p>
            <a:pPr algn="just"/>
            <a:r>
              <a:rPr lang="en-US" b="1" dirty="0">
                <a:latin typeface="Times New Roman" pitchFamily="18" charset="0"/>
                <a:cs typeface="Times New Roman" pitchFamily="18" charset="0"/>
              </a:rPr>
              <a:t>public</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class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MyServer</a:t>
            </a:r>
            <a:r>
              <a:rPr lang="en-US" dirty="0">
                <a:latin typeface="Times New Roman" pitchFamily="18" charset="0"/>
                <a:cs typeface="Times New Roman" pitchFamily="18" charset="0"/>
              </a:rPr>
              <a:t>{  </a:t>
            </a:r>
          </a:p>
          <a:p>
            <a:pPr algn="just"/>
            <a:r>
              <a:rPr lang="en-US" b="1" dirty="0">
                <a:latin typeface="Times New Roman" pitchFamily="18" charset="0"/>
                <a:cs typeface="Times New Roman" pitchFamily="18" charset="0"/>
              </a:rPr>
              <a:t>public</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static</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void</a:t>
            </a:r>
            <a:r>
              <a:rPr lang="en-US" dirty="0">
                <a:latin typeface="Times New Roman" pitchFamily="18" charset="0"/>
                <a:cs typeface="Times New Roman" pitchFamily="18" charset="0"/>
              </a:rPr>
              <a:t>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  </a:t>
            </a:r>
          </a:p>
          <a:p>
            <a:pPr algn="just"/>
            <a:r>
              <a:rPr lang="en-US" b="1" dirty="0">
                <a:latin typeface="Times New Roman" pitchFamily="18" charset="0"/>
                <a:cs typeface="Times New Roman" pitchFamily="18" charset="0"/>
              </a:rPr>
              <a:t>try</a:t>
            </a:r>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Adder stub=</a:t>
            </a:r>
            <a:r>
              <a:rPr lang="en-US" b="1" dirty="0">
                <a:latin typeface="Times New Roman" pitchFamily="18" charset="0"/>
                <a:cs typeface="Times New Roman" pitchFamily="18" charset="0"/>
              </a:rPr>
              <a:t>new</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AdderRemote</a:t>
            </a:r>
            <a:r>
              <a:rPr lang="en-US" dirty="0">
                <a:latin typeface="Times New Roman" pitchFamily="18" charset="0"/>
                <a:cs typeface="Times New Roman" pitchFamily="18" charset="0"/>
              </a:rPr>
              <a:t>();  </a:t>
            </a:r>
          </a:p>
          <a:p>
            <a:pPr algn="just"/>
            <a:r>
              <a:rPr lang="en-US" dirty="0" err="1">
                <a:latin typeface="Times New Roman" pitchFamily="18" charset="0"/>
                <a:cs typeface="Times New Roman" pitchFamily="18" charset="0"/>
              </a:rPr>
              <a:t>Naming.rebind</a:t>
            </a:r>
            <a:r>
              <a:rPr lang="en-US" dirty="0">
                <a:latin typeface="Times New Roman" pitchFamily="18" charset="0"/>
                <a:cs typeface="Times New Roman" pitchFamily="18" charset="0"/>
              </a:rPr>
              <a:t>("rmi://localhost:5000/sonoo",stub);  </a:t>
            </a:r>
          </a:p>
          <a:p>
            <a:pPr algn="just"/>
            <a:r>
              <a:rPr lang="en-US" dirty="0">
                <a:latin typeface="Times New Roman" pitchFamily="18" charset="0"/>
                <a:cs typeface="Times New Roman" pitchFamily="18" charset="0"/>
              </a:rPr>
              <a:t>}</a:t>
            </a:r>
            <a:r>
              <a:rPr lang="en-US" b="1" dirty="0">
                <a:latin typeface="Times New Roman" pitchFamily="18" charset="0"/>
                <a:cs typeface="Times New Roman" pitchFamily="18" charset="0"/>
              </a:rPr>
              <a:t>catch</a:t>
            </a:r>
            <a:r>
              <a:rPr lang="en-US" dirty="0">
                <a:latin typeface="Times New Roman" pitchFamily="18" charset="0"/>
                <a:cs typeface="Times New Roman" pitchFamily="18" charset="0"/>
              </a:rPr>
              <a:t>(Exception e){</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(e);}  </a:t>
            </a:r>
          </a:p>
          <a:p>
            <a:pPr algn="just"/>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  </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2986046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4" name="Text Box 306"/>
          <p:cNvSpPr txBox="1">
            <a:spLocks noChangeArrowheads="1"/>
          </p:cNvSpPr>
          <p:nvPr/>
        </p:nvSpPr>
        <p:spPr bwMode="auto">
          <a:xfrm>
            <a:off x="838200" y="685800"/>
            <a:ext cx="7086600" cy="400110"/>
          </a:xfrm>
          <a:prstGeom prst="rect">
            <a:avLst/>
          </a:prstGeom>
          <a:noFill/>
          <a:ln w="9525">
            <a:noFill/>
            <a:miter lim="800000"/>
            <a:headEnd/>
            <a:tailEnd/>
          </a:ln>
          <a:effectLst/>
        </p:spPr>
        <p:txBody>
          <a:bodyPr wrap="square">
            <a:spAutoFit/>
          </a:bodyPr>
          <a:lstStyle/>
          <a:p>
            <a:r>
              <a:rPr lang="en-US" sz="2000" b="1" dirty="0"/>
              <a:t>6) Create and run the client application</a:t>
            </a:r>
          </a:p>
        </p:txBody>
      </p:sp>
      <p:sp>
        <p:nvSpPr>
          <p:cNvPr id="6" name="Rectangle 5"/>
          <p:cNvSpPr/>
          <p:nvPr/>
        </p:nvSpPr>
        <p:spPr>
          <a:xfrm>
            <a:off x="685800" y="1219200"/>
            <a:ext cx="7848600" cy="2585323"/>
          </a:xfrm>
          <a:prstGeom prst="rect">
            <a:avLst/>
          </a:prstGeom>
        </p:spPr>
        <p:txBody>
          <a:bodyPr wrap="square">
            <a:spAutoFit/>
          </a:bodyPr>
          <a:lstStyle/>
          <a:p>
            <a:r>
              <a:rPr lang="en-US" b="1" dirty="0"/>
              <a:t>import</a:t>
            </a:r>
            <a:r>
              <a:rPr lang="en-US" dirty="0"/>
              <a:t> java.rmi.*;  </a:t>
            </a:r>
          </a:p>
          <a:p>
            <a:r>
              <a:rPr lang="en-US" b="1" dirty="0"/>
              <a:t>public</a:t>
            </a:r>
            <a:r>
              <a:rPr lang="en-US" dirty="0"/>
              <a:t> </a:t>
            </a:r>
            <a:r>
              <a:rPr lang="en-US" b="1" dirty="0"/>
              <a:t>class</a:t>
            </a:r>
            <a:r>
              <a:rPr lang="en-US" dirty="0"/>
              <a:t> </a:t>
            </a:r>
            <a:r>
              <a:rPr lang="en-US" dirty="0" err="1"/>
              <a:t>MyClient</a:t>
            </a:r>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b="1" dirty="0"/>
              <a:t>try</a:t>
            </a:r>
            <a:r>
              <a:rPr lang="en-US" dirty="0"/>
              <a:t>{  </a:t>
            </a:r>
          </a:p>
          <a:p>
            <a:r>
              <a:rPr lang="en-US" dirty="0"/>
              <a:t>Adder stub=(Adder)</a:t>
            </a:r>
            <a:r>
              <a:rPr lang="en-US" dirty="0" err="1"/>
              <a:t>Naming.lookup</a:t>
            </a:r>
            <a:r>
              <a:rPr lang="en-US" dirty="0"/>
              <a:t>("rmi://localhost:5000/sonoo");  </a:t>
            </a:r>
          </a:p>
          <a:p>
            <a:r>
              <a:rPr lang="en-US" dirty="0" err="1"/>
              <a:t>System.out.println</a:t>
            </a:r>
            <a:r>
              <a:rPr lang="en-US" dirty="0"/>
              <a:t>(</a:t>
            </a:r>
            <a:r>
              <a:rPr lang="en-US" dirty="0" err="1"/>
              <a:t>stub.add</a:t>
            </a:r>
            <a:r>
              <a:rPr lang="en-US" dirty="0"/>
              <a:t>(34,4));  </a:t>
            </a:r>
          </a:p>
          <a:p>
            <a:r>
              <a:rPr lang="en-US" dirty="0"/>
              <a:t>}</a:t>
            </a:r>
            <a:r>
              <a:rPr lang="en-US" b="1" dirty="0"/>
              <a:t>catch</a:t>
            </a:r>
            <a:r>
              <a:rPr lang="en-US" dirty="0"/>
              <a:t>(Exception e){}  </a:t>
            </a:r>
          </a:p>
          <a:p>
            <a:r>
              <a:rPr lang="en-US" dirty="0"/>
              <a:t>}  </a:t>
            </a:r>
          </a:p>
          <a:p>
            <a:r>
              <a:rPr lang="en-US" dirty="0"/>
              <a:t>}  </a:t>
            </a:r>
          </a:p>
        </p:txBody>
      </p:sp>
      <p:sp>
        <p:nvSpPr>
          <p:cNvPr id="7" name="Rectangle 6"/>
          <p:cNvSpPr/>
          <p:nvPr/>
        </p:nvSpPr>
        <p:spPr>
          <a:xfrm>
            <a:off x="838200" y="3581400"/>
            <a:ext cx="7086600" cy="3139321"/>
          </a:xfrm>
          <a:prstGeom prst="rect">
            <a:avLst/>
          </a:prstGeom>
        </p:spPr>
        <p:txBody>
          <a:bodyPr wrap="square">
            <a:spAutoFit/>
          </a:bodyPr>
          <a:lstStyle/>
          <a:p>
            <a:r>
              <a:rPr lang="en-US" dirty="0">
                <a:latin typeface="Times New Roman" pitchFamily="18" charset="0"/>
                <a:cs typeface="Times New Roman" pitchFamily="18" charset="0"/>
              </a:rPr>
              <a:t>F</a:t>
            </a:r>
            <a:r>
              <a:rPr lang="en-US" b="1" dirty="0">
                <a:latin typeface="Times New Roman" pitchFamily="18" charset="0"/>
                <a:cs typeface="Times New Roman" pitchFamily="18" charset="0"/>
              </a:rPr>
              <a:t>or running this </a:t>
            </a:r>
            <a:r>
              <a:rPr lang="en-US" b="1" dirty="0" err="1">
                <a:latin typeface="Times New Roman" pitchFamily="18" charset="0"/>
                <a:cs typeface="Times New Roman" pitchFamily="18" charset="0"/>
              </a:rPr>
              <a:t>rmi</a:t>
            </a:r>
            <a:r>
              <a:rPr lang="en-US" b="1" dirty="0">
                <a:latin typeface="Times New Roman" pitchFamily="18" charset="0"/>
                <a:cs typeface="Times New Roman" pitchFamily="18" charset="0"/>
              </a:rPr>
              <a:t> example,  </a:t>
            </a:r>
          </a:p>
          <a:p>
            <a:r>
              <a:rPr lang="en-US" dirty="0">
                <a:latin typeface="Times New Roman" pitchFamily="18" charset="0"/>
                <a:cs typeface="Times New Roman" pitchFamily="18" charset="0"/>
              </a:rPr>
              <a:t> 1) compile all the java files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javac</a:t>
            </a:r>
            <a:r>
              <a:rPr lang="en-US" dirty="0">
                <a:latin typeface="Times New Roman" pitchFamily="18" charset="0"/>
                <a:cs typeface="Times New Roman" pitchFamily="18" charset="0"/>
              </a:rPr>
              <a:t> *.java  </a:t>
            </a:r>
          </a:p>
          <a:p>
            <a:r>
              <a:rPr lang="en-US" dirty="0">
                <a:latin typeface="Times New Roman" pitchFamily="18" charset="0"/>
                <a:cs typeface="Times New Roman" pitchFamily="18" charset="0"/>
              </a:rPr>
              <a:t> 2)create stub and skeleton object by </a:t>
            </a:r>
            <a:r>
              <a:rPr lang="en-US" dirty="0" err="1">
                <a:latin typeface="Times New Roman" pitchFamily="18" charset="0"/>
                <a:cs typeface="Times New Roman" pitchFamily="18" charset="0"/>
              </a:rPr>
              <a:t>rmic</a:t>
            </a:r>
            <a:r>
              <a:rPr lang="en-US" dirty="0">
                <a:latin typeface="Times New Roman" pitchFamily="18" charset="0"/>
                <a:cs typeface="Times New Roman" pitchFamily="18" charset="0"/>
              </a:rPr>
              <a:t> tool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rmic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AdderRemote</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3)start </a:t>
            </a:r>
            <a:r>
              <a:rPr lang="en-US" dirty="0" err="1">
                <a:latin typeface="Times New Roman" pitchFamily="18" charset="0"/>
                <a:cs typeface="Times New Roman" pitchFamily="18" charset="0"/>
              </a:rPr>
              <a:t>rmi</a:t>
            </a:r>
            <a:r>
              <a:rPr lang="en-US" dirty="0">
                <a:latin typeface="Times New Roman" pitchFamily="18" charset="0"/>
                <a:cs typeface="Times New Roman" pitchFamily="18" charset="0"/>
              </a:rPr>
              <a:t> registry in one command prompt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rmiregistry</a:t>
            </a:r>
            <a:r>
              <a:rPr lang="en-US" dirty="0">
                <a:latin typeface="Times New Roman" pitchFamily="18" charset="0"/>
                <a:cs typeface="Times New Roman" pitchFamily="18" charset="0"/>
              </a:rPr>
              <a:t> 5000  </a:t>
            </a:r>
          </a:p>
          <a:p>
            <a:r>
              <a:rPr lang="en-US" dirty="0">
                <a:latin typeface="Times New Roman" pitchFamily="18" charset="0"/>
                <a:cs typeface="Times New Roman" pitchFamily="18" charset="0"/>
              </a:rPr>
              <a:t> 4)start the server in another command prompt  </a:t>
            </a:r>
          </a:p>
          <a:p>
            <a:r>
              <a:rPr lang="en-US" dirty="0">
                <a:latin typeface="Times New Roman" pitchFamily="18" charset="0"/>
                <a:cs typeface="Times New Roman" pitchFamily="18" charset="0"/>
              </a:rPr>
              <a:t> java </a:t>
            </a:r>
            <a:r>
              <a:rPr lang="en-US" dirty="0" err="1">
                <a:latin typeface="Times New Roman" pitchFamily="18" charset="0"/>
                <a:cs typeface="Times New Roman" pitchFamily="18" charset="0"/>
              </a:rPr>
              <a:t>MyServer</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5)start the client application in another command prompt  </a:t>
            </a:r>
          </a:p>
          <a:p>
            <a:r>
              <a:rPr lang="en-US" dirty="0">
                <a:latin typeface="Times New Roman" pitchFamily="18" charset="0"/>
                <a:cs typeface="Times New Roman" pitchFamily="18" charset="0"/>
              </a:rPr>
              <a:t> java </a:t>
            </a:r>
            <a:r>
              <a:rPr lang="en-US" dirty="0" err="1">
                <a:latin typeface="Times New Roman" pitchFamily="18" charset="0"/>
                <a:cs typeface="Times New Roman" pitchFamily="18" charset="0"/>
              </a:rPr>
              <a:t>MyClient</a:t>
            </a: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82986046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0" y="0"/>
            <a:ext cx="65" cy="123111"/>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1" i="0" u="none" strike="noStrike" cap="none" normalizeH="0" baseline="0" dirty="0">
              <a:ln>
                <a:noFill/>
              </a:ln>
              <a:solidFill>
                <a:srgbClr val="262626"/>
              </a:solidFill>
              <a:effectLst/>
              <a:latin typeface="Open Sans"/>
              <a:cs typeface="Arial" pitchFamily="34" charset="0"/>
            </a:endParaRPr>
          </a:p>
        </p:txBody>
      </p:sp>
      <p:pic>
        <p:nvPicPr>
          <p:cNvPr id="39938" name="Picture 2" descr="RMI"/>
          <p:cNvPicPr>
            <a:picLocks noChangeAspect="1" noChangeArrowheads="1"/>
          </p:cNvPicPr>
          <p:nvPr/>
        </p:nvPicPr>
        <p:blipFill>
          <a:blip r:embed="rId2"/>
          <a:srcRect/>
          <a:stretch>
            <a:fillRect/>
          </a:stretch>
        </p:blipFill>
        <p:spPr bwMode="auto">
          <a:xfrm>
            <a:off x="762000" y="228600"/>
            <a:ext cx="4343400" cy="3867150"/>
          </a:xfrm>
          <a:prstGeom prst="rect">
            <a:avLst/>
          </a:prstGeom>
          <a:noFill/>
        </p:spPr>
      </p:pic>
      <p:pic>
        <p:nvPicPr>
          <p:cNvPr id="39939" name="Picture 3" descr="RMI"/>
          <p:cNvPicPr>
            <a:picLocks noChangeAspect="1" noChangeArrowheads="1"/>
          </p:cNvPicPr>
          <p:nvPr/>
        </p:nvPicPr>
        <p:blipFill>
          <a:blip r:embed="rId3"/>
          <a:srcRect/>
          <a:stretch>
            <a:fillRect/>
          </a:stretch>
        </p:blipFill>
        <p:spPr bwMode="auto">
          <a:xfrm>
            <a:off x="914400" y="4114800"/>
            <a:ext cx="4572000" cy="1969994"/>
          </a:xfrm>
          <a:prstGeom prst="rect">
            <a:avLst/>
          </a:prstGeom>
          <a:noFill/>
        </p:spPr>
      </p:pic>
    </p:spTree>
    <p:extLst>
      <p:ext uri="{BB962C8B-B14F-4D97-AF65-F5344CB8AC3E}">
        <p14:creationId xmlns:p14="http://schemas.microsoft.com/office/powerpoint/2010/main" val="82986046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143000"/>
            <a:ext cx="7467600" cy="4801314"/>
          </a:xfrm>
          <a:prstGeom prst="rect">
            <a:avLst/>
          </a:prstGeom>
        </p:spPr>
        <p:txBody>
          <a:bodyPr wrap="square">
            <a:spAutoFit/>
          </a:bodyPr>
          <a:lstStyle/>
          <a:p>
            <a:r>
              <a:rPr lang="en-US" b="1" dirty="0"/>
              <a:t>Meaningful example of RMI application with database</a:t>
            </a:r>
          </a:p>
          <a:p>
            <a:r>
              <a:rPr lang="en-US" dirty="0"/>
              <a:t>Consider a scenario, there are two applications running in different machines. Let's say </a:t>
            </a:r>
            <a:r>
              <a:rPr lang="en-US" dirty="0" err="1"/>
              <a:t>MachineA</a:t>
            </a:r>
            <a:r>
              <a:rPr lang="en-US" dirty="0"/>
              <a:t> and </a:t>
            </a:r>
            <a:r>
              <a:rPr lang="en-US" dirty="0" err="1"/>
              <a:t>MachineB</a:t>
            </a:r>
            <a:r>
              <a:rPr lang="en-US" dirty="0"/>
              <a:t>, </a:t>
            </a:r>
            <a:r>
              <a:rPr lang="en-US" dirty="0" err="1"/>
              <a:t>machineA</a:t>
            </a:r>
            <a:r>
              <a:rPr lang="en-US" dirty="0"/>
              <a:t> is located in United States and </a:t>
            </a:r>
            <a:r>
              <a:rPr lang="en-US" dirty="0" err="1"/>
              <a:t>MachineB</a:t>
            </a:r>
            <a:r>
              <a:rPr lang="en-US" dirty="0"/>
              <a:t> in India. </a:t>
            </a:r>
            <a:r>
              <a:rPr lang="en-US" dirty="0" err="1"/>
              <a:t>MachineB</a:t>
            </a:r>
            <a:r>
              <a:rPr lang="en-US" dirty="0"/>
              <a:t> want to get list of all the customers of </a:t>
            </a:r>
            <a:r>
              <a:rPr lang="en-US" dirty="0" err="1"/>
              <a:t>MachineA</a:t>
            </a:r>
            <a:r>
              <a:rPr lang="en-US" dirty="0"/>
              <a:t> application.</a:t>
            </a:r>
          </a:p>
          <a:p>
            <a:endParaRPr lang="en-US" dirty="0"/>
          </a:p>
          <a:p>
            <a:r>
              <a:rPr lang="en-US" dirty="0"/>
              <a:t>Let's develop the RMI application by following the steps.</a:t>
            </a:r>
          </a:p>
          <a:p>
            <a:r>
              <a:rPr lang="en-US" b="1" dirty="0"/>
              <a:t>1) Create the table</a:t>
            </a:r>
          </a:p>
          <a:p>
            <a:r>
              <a:rPr lang="en-US" b="1" dirty="0"/>
              <a:t>2) Create Customer class and Remote interface</a:t>
            </a:r>
          </a:p>
          <a:p>
            <a:r>
              <a:rPr lang="en-US" b="1" dirty="0"/>
              <a:t>3) Create the class that provides the implementation of Remote interface</a:t>
            </a:r>
          </a:p>
          <a:p>
            <a:r>
              <a:rPr lang="en-US" b="1" dirty="0"/>
              <a:t>4) Compile the class </a:t>
            </a:r>
            <a:r>
              <a:rPr lang="en-US" b="1" dirty="0" err="1"/>
              <a:t>rmic</a:t>
            </a:r>
            <a:r>
              <a:rPr lang="en-US" b="1" dirty="0"/>
              <a:t> tool and start the registry service by </a:t>
            </a:r>
            <a:r>
              <a:rPr lang="en-US" b="1" dirty="0" err="1"/>
              <a:t>rmiregistry</a:t>
            </a:r>
            <a:r>
              <a:rPr lang="en-US" b="1" dirty="0"/>
              <a:t> tool</a:t>
            </a:r>
          </a:p>
          <a:p>
            <a:r>
              <a:rPr lang="en-US" b="1" dirty="0"/>
              <a:t>5) Create and run the Server</a:t>
            </a:r>
          </a:p>
          <a:p>
            <a:r>
              <a:rPr lang="en-US" b="1" dirty="0"/>
              <a:t>6) Create and run the Client</a:t>
            </a:r>
          </a:p>
          <a:p>
            <a:endParaRPr lang="en-US" b="1" dirty="0"/>
          </a:p>
          <a:p>
            <a:r>
              <a:rPr lang="en-US" b="1" dirty="0"/>
              <a:t>Download the example:</a:t>
            </a:r>
          </a:p>
          <a:p>
            <a:r>
              <a:rPr lang="en-US" dirty="0"/>
              <a:t>Link::  https://static.javatpoint.com/src/rmi/rmidb.zip</a:t>
            </a:r>
          </a:p>
        </p:txBody>
      </p:sp>
    </p:spTree>
    <p:extLst>
      <p:ext uri="{BB962C8B-B14F-4D97-AF65-F5344CB8AC3E}">
        <p14:creationId xmlns:p14="http://schemas.microsoft.com/office/powerpoint/2010/main" val="82986046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837248" y="524399"/>
            <a:ext cx="7886700" cy="776009"/>
          </a:xfrm>
        </p:spPr>
        <p:txBody>
          <a:bodyPr>
            <a:normAutofit/>
          </a:bodyPr>
          <a:lstStyle/>
          <a:p>
            <a:pPr algn="ctr"/>
            <a:r>
              <a:rPr lang="en-US" b="1" dirty="0">
                <a:latin typeface="Times New Roman" pitchFamily="18" charset="0"/>
                <a:cs typeface="Times New Roman" pitchFamily="18" charset="0"/>
              </a:rPr>
              <a:t>Summary: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499487" y="2141163"/>
            <a:ext cx="5681663" cy="1569660"/>
          </a:xfrm>
          <a:prstGeom prst="rect">
            <a:avLst/>
          </a:prstGeom>
          <a:noFill/>
          <a:ln w="9525">
            <a:noFill/>
            <a:miter lim="800000"/>
            <a:headEnd/>
            <a:tailEnd/>
          </a:ln>
          <a:effectLst/>
        </p:spPr>
        <p:txBody>
          <a:bodyPr wrap="square">
            <a:spAutoFit/>
          </a:bodyPr>
          <a:lstStyle/>
          <a:p>
            <a:r>
              <a:rPr lang="en-US" sz="2400" dirty="0">
                <a:latin typeface="Times New Roman" pitchFamily="18" charset="0"/>
                <a:cs typeface="Times New Roman" pitchFamily="18" charset="0"/>
              </a:rPr>
              <a:t>In this session, you were able to :</a:t>
            </a:r>
          </a:p>
          <a:p>
            <a:pPr marL="342900" indent="-342900"/>
            <a:r>
              <a:rPr lang="en-US" sz="2400" dirty="0">
                <a:latin typeface="Times New Roman" pitchFamily="18" charset="0"/>
                <a:cs typeface="Times New Roman" pitchFamily="18" charset="0"/>
              </a:rPr>
              <a:t>• 	</a:t>
            </a:r>
            <a:r>
              <a:rPr lang="en-US" sz="2400" dirty="0"/>
              <a:t>Creating web services for database access via remote servers</a:t>
            </a:r>
            <a:r>
              <a:rPr lang="en-US" sz="2000" dirty="0">
                <a:latin typeface="Arial"/>
                <a:cs typeface="Arial"/>
              </a:rPr>
              <a:t>.</a:t>
            </a:r>
            <a:endParaRPr lang="en-US" sz="2400" dirty="0">
              <a:latin typeface="Arial"/>
              <a:cs typeface="Arial"/>
            </a:endParaRPr>
          </a:p>
          <a:p>
            <a:pPr marL="342900" indent="-342900"/>
            <a:endParaRPr lang="en-IN" sz="2400" dirty="0">
              <a:latin typeface="Times New Roman" pitchFamily="18" charset="0"/>
              <a:cs typeface="Times New Roman" pitchFamily="18" charset="0"/>
            </a:endParaRPr>
          </a:p>
        </p:txBody>
      </p:sp>
      <p:grpSp>
        <p:nvGrpSpPr>
          <p:cNvPr id="2" name="Group 308"/>
          <p:cNvGrpSpPr>
            <a:grpSpLocks/>
          </p:cNvGrpSpPr>
          <p:nvPr/>
        </p:nvGrpSpPr>
        <p:grpSpPr bwMode="auto">
          <a:xfrm>
            <a:off x="7393781" y="2028826"/>
            <a:ext cx="1425179"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82986046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837248" y="524399"/>
            <a:ext cx="78867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420789" y="1391655"/>
            <a:ext cx="7275411" cy="5078313"/>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r>
              <a:rPr lang="en-IN" dirty="0">
                <a:latin typeface="Times New Roman" pitchFamily="18" charset="0"/>
                <a:cs typeface="Times New Roman" pitchFamily="18" charset="0"/>
              </a:rPr>
              <a:t>1. </a:t>
            </a:r>
            <a:r>
              <a:rPr lang="en-IN" dirty="0" err="1">
                <a:latin typeface="Times New Roman" pitchFamily="18" charset="0"/>
                <a:cs typeface="Times New Roman" pitchFamily="18" charset="0"/>
              </a:rPr>
              <a:t>Balaguruswamy</a:t>
            </a:r>
            <a:r>
              <a:rPr lang="en-IN" dirty="0">
                <a:latin typeface="Times New Roman" pitchFamily="18" charset="0"/>
                <a:cs typeface="Times New Roman" pitchFamily="18" charset="0"/>
              </a:rPr>
              <a:t>, </a:t>
            </a:r>
            <a:r>
              <a:rPr lang="en-IN" i="1" dirty="0">
                <a:latin typeface="Times New Roman" pitchFamily="18" charset="0"/>
                <a:cs typeface="Times New Roman" pitchFamily="18" charset="0"/>
              </a:rPr>
              <a:t>Java. </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2. A Primer, </a:t>
            </a:r>
            <a:r>
              <a:rPr lang="en-IN" dirty="0" err="1">
                <a:latin typeface="Times New Roman" pitchFamily="18" charset="0"/>
                <a:cs typeface="Times New Roman" pitchFamily="18" charset="0"/>
              </a:rPr>
              <a:t>E.Balaguruswamy</a:t>
            </a:r>
            <a:r>
              <a:rPr lang="en-IN" dirty="0">
                <a:latin typeface="Times New Roman" pitchFamily="18" charset="0"/>
                <a:cs typeface="Times New Roman" pitchFamily="18" charset="0"/>
              </a:rPr>
              <a:t>, </a:t>
            </a:r>
            <a:r>
              <a:rPr lang="en-IN" i="1" dirty="0">
                <a:latin typeface="Times New Roman" pitchFamily="18" charset="0"/>
                <a:cs typeface="Times New Roman" pitchFamily="18" charset="0"/>
              </a:rPr>
              <a:t>Programming with Java, </a:t>
            </a:r>
            <a:r>
              <a:rPr lang="en-IN" dirty="0">
                <a:latin typeface="Times New Roman" pitchFamily="18" charset="0"/>
                <a:cs typeface="Times New Roman" pitchFamily="18" charset="0"/>
              </a:rPr>
              <a:t>Tata McGraw Hill Companies </a:t>
            </a:r>
          </a:p>
          <a:p>
            <a:r>
              <a:rPr lang="en-US" dirty="0">
                <a:latin typeface="Times New Roman" pitchFamily="18" charset="0"/>
                <a:cs typeface="Times New Roman" pitchFamily="18" charset="0"/>
              </a:rPr>
              <a:t>3. John P. </a:t>
            </a:r>
            <a:r>
              <a:rPr lang="en-US" dirty="0" err="1">
                <a:latin typeface="Times New Roman" pitchFamily="18" charset="0"/>
                <a:cs typeface="Times New Roman" pitchFamily="18" charset="0"/>
              </a:rPr>
              <a:t>Flynt</a:t>
            </a:r>
            <a:r>
              <a:rPr lang="en-US" dirty="0">
                <a:latin typeface="Times New Roman" pitchFamily="18" charset="0"/>
                <a:cs typeface="Times New Roman" pitchFamily="18" charset="0"/>
              </a:rPr>
              <a:t> Thomson, </a:t>
            </a:r>
            <a:r>
              <a:rPr lang="en-US" i="1" dirty="0">
                <a:latin typeface="Times New Roman" pitchFamily="18" charset="0"/>
                <a:cs typeface="Times New Roman" pitchFamily="18" charset="0"/>
              </a:rPr>
              <a:t>Java Programming. </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Video Lectures : </a:t>
            </a:r>
            <a:endParaRPr lang="en-US" dirty="0">
              <a:latin typeface="Times New Roman" pitchFamily="18" charset="0"/>
              <a:cs typeface="Times New Roman" pitchFamily="18" charset="0"/>
            </a:endParaRPr>
          </a:p>
          <a:p>
            <a:r>
              <a:rPr lang="en-IN" dirty="0">
                <a:latin typeface="Times New Roman" pitchFamily="18" charset="0"/>
                <a:cs typeface="Times New Roman" pitchFamily="18" charset="0"/>
                <a:hlinkClick r:id="rId2"/>
              </a:rPr>
              <a:t>https://youtu.be/kyluPcfsyLU</a:t>
            </a:r>
            <a:endParaRPr lang="en-IN" dirty="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r>
              <a:rPr lang="en-IN" b="1" dirty="0">
                <a:latin typeface="Times New Roman" pitchFamily="18" charset="0"/>
                <a:cs typeface="Times New Roman" pitchFamily="18" charset="0"/>
              </a:rPr>
              <a:t>Reference Links:</a:t>
            </a:r>
          </a:p>
          <a:p>
            <a:r>
              <a:rPr lang="en-US" dirty="0"/>
              <a:t>https://www.tutorialspoint.com/java_rmi/java_rmi_introduction.htm</a:t>
            </a:r>
          </a:p>
          <a:p>
            <a:r>
              <a:rPr lang="en-US" dirty="0"/>
              <a:t>https://www.geeksforgeeks.org/remote-method-invocation-in-java/</a:t>
            </a:r>
          </a:p>
          <a:p>
            <a:r>
              <a:rPr lang="en-US" dirty="0"/>
              <a:t>https://docs.oracle.com/javase/7/docs/technotes/guides/rmi/hello/hello-world.html</a:t>
            </a:r>
          </a:p>
          <a:p>
            <a:r>
              <a:rPr lang="en-US" dirty="0"/>
              <a:t>https://docs.oracle.com/javase/tutorial/rmi/index.html</a:t>
            </a:r>
          </a:p>
          <a:p>
            <a:r>
              <a:rPr lang="en-US" dirty="0"/>
              <a:t>https://www.studytonight.com/java/rmi-in-java.php</a:t>
            </a:r>
          </a:p>
          <a:p>
            <a:endParaRPr lang="en-IN"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grpSp>
        <p:nvGrpSpPr>
          <p:cNvPr id="2" name="Group 308"/>
          <p:cNvGrpSpPr>
            <a:grpSpLocks/>
          </p:cNvGrpSpPr>
          <p:nvPr/>
        </p:nvGrpSpPr>
        <p:grpSpPr bwMode="auto">
          <a:xfrm>
            <a:off x="7391400" y="2590800"/>
            <a:ext cx="1425179"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58069430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1066800" y="304800"/>
            <a:ext cx="450365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4" name="Text Placeholder 3"/>
          <p:cNvSpPr>
            <a:spLocks noGrp="1"/>
          </p:cNvSpPr>
          <p:nvPr>
            <p:ph type="body" sz="half" idx="2"/>
          </p:nvPr>
        </p:nvSpPr>
        <p:spPr>
          <a:xfrm>
            <a:off x="336947" y="1840230"/>
            <a:ext cx="3242072" cy="4516120"/>
          </a:xfrm>
        </p:spPr>
        <p:txBody>
          <a:bodyPr>
            <a:normAutofit/>
          </a:bodyPr>
          <a:lstStyle/>
          <a:p>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In this lecture, we will discuss:</a:t>
            </a:r>
          </a:p>
          <a:p>
            <a:pPr>
              <a:spcBef>
                <a:spcPts val="0"/>
              </a:spcBef>
              <a:buFont typeface="Arial" pitchFamily="34" charset="0"/>
              <a:buChar char="•"/>
            </a:pPr>
            <a:r>
              <a:rPr lang="en-US" sz="2000" dirty="0"/>
              <a:t>Creating web services for database access via remote servers.</a:t>
            </a:r>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6629400" y="6356351"/>
            <a:ext cx="2057400" cy="365125"/>
          </a:xfrm>
        </p:spPr>
        <p:txBody>
          <a:bodyPr/>
          <a:lstStyle/>
          <a:p>
            <a:fld id="{BDCDBBEF-AA6C-4BA6-85B2-A17D7F280E38}" type="slidenum">
              <a:rPr lang="en-US" smtClean="0"/>
              <a:pPr/>
              <a:t>2</a:t>
            </a:fld>
            <a:endParaRPr lang="en-US" dirty="0"/>
          </a:p>
        </p:txBody>
      </p:sp>
      <p:sp>
        <p:nvSpPr>
          <p:cNvPr id="2" name="Rectangle 1"/>
          <p:cNvSpPr/>
          <p:nvPr/>
        </p:nvSpPr>
        <p:spPr>
          <a:xfrm>
            <a:off x="3971925" y="1752600"/>
            <a:ext cx="4400550" cy="46037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36946" y="1611630"/>
            <a:ext cx="324207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412957" y="6324601"/>
            <a:ext cx="333375"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80FB9F60-C0EA-46DF-90E1-77B6313A89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2133600"/>
            <a:ext cx="3228975" cy="3775710"/>
          </a:xfrm>
          <a:prstGeom prst="rect">
            <a:avLst/>
          </a:prstGeom>
        </p:spPr>
      </p:pic>
    </p:spTree>
    <p:extLst>
      <p:ext uri="{BB962C8B-B14F-4D97-AF65-F5344CB8AC3E}">
        <p14:creationId xmlns:p14="http://schemas.microsoft.com/office/powerpoint/2010/main" val="69380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837248" y="524399"/>
            <a:ext cx="7886700" cy="776009"/>
          </a:xfrm>
        </p:spPr>
        <p:txBody>
          <a:bodyPr>
            <a:normAutofit/>
          </a:bodyPr>
          <a:lstStyle/>
          <a:p>
            <a:r>
              <a:rPr lang="en-US" sz="3600" b="1" dirty="0"/>
              <a:t>RMI (Remote Method Invocation)</a:t>
            </a:r>
          </a:p>
        </p:txBody>
      </p:sp>
      <p:sp>
        <p:nvSpPr>
          <p:cNvPr id="140594" name="Text Box 306"/>
          <p:cNvSpPr txBox="1">
            <a:spLocks noChangeArrowheads="1"/>
          </p:cNvSpPr>
          <p:nvPr/>
        </p:nvSpPr>
        <p:spPr bwMode="auto">
          <a:xfrm>
            <a:off x="499487" y="2141163"/>
            <a:ext cx="8187313" cy="1938992"/>
          </a:xfrm>
          <a:prstGeom prst="rect">
            <a:avLst/>
          </a:prstGeom>
          <a:noFill/>
          <a:ln w="9525">
            <a:noFill/>
            <a:miter lim="800000"/>
            <a:headEnd/>
            <a:tailEnd/>
          </a:ln>
          <a:effectLst/>
        </p:spPr>
        <p:txBody>
          <a:bodyPr wrap="square">
            <a:spAutoFit/>
          </a:bodyPr>
          <a:lstStyle/>
          <a:p>
            <a:pPr algn="just"/>
            <a:r>
              <a:rPr lang="en-US" sz="2000" dirty="0"/>
              <a:t>The </a:t>
            </a:r>
            <a:r>
              <a:rPr lang="en-US" sz="2000" b="1" dirty="0"/>
              <a:t>RMI</a:t>
            </a:r>
            <a:r>
              <a:rPr lang="en-US" sz="2000" dirty="0"/>
              <a:t> (Remote Method Invocation) is an API that provides a mechanism to create distributed application in java. The RMI allows an object to invoke methods on an object running in another JVM.</a:t>
            </a:r>
          </a:p>
          <a:p>
            <a:pPr algn="just"/>
            <a:endParaRPr lang="en-US" sz="2000" dirty="0"/>
          </a:p>
          <a:p>
            <a:pPr algn="just"/>
            <a:r>
              <a:rPr lang="en-US" sz="2000" dirty="0"/>
              <a:t>The RMI provides remote communication between the applications using two objects </a:t>
            </a:r>
            <a:r>
              <a:rPr lang="en-US" sz="2000" i="1" dirty="0"/>
              <a:t>stub</a:t>
            </a:r>
            <a:r>
              <a:rPr lang="en-US" sz="2000" dirty="0"/>
              <a:t> and </a:t>
            </a:r>
            <a:r>
              <a:rPr lang="en-US" sz="2000" i="1" dirty="0"/>
              <a:t>skeleton</a:t>
            </a:r>
            <a:r>
              <a:rPr lang="en-US" sz="2000" dirty="0"/>
              <a:t>.</a:t>
            </a:r>
          </a:p>
        </p:txBody>
      </p:sp>
    </p:spTree>
    <p:extLst>
      <p:ext uri="{BB962C8B-B14F-4D97-AF65-F5344CB8AC3E}">
        <p14:creationId xmlns:p14="http://schemas.microsoft.com/office/powerpoint/2010/main" val="82986046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837248" y="524399"/>
            <a:ext cx="7886700" cy="776009"/>
          </a:xfrm>
        </p:spPr>
        <p:txBody>
          <a:bodyPr>
            <a:normAutofit/>
          </a:bodyPr>
          <a:lstStyle/>
          <a:p>
            <a:r>
              <a:rPr lang="en-US" sz="3600" b="1" dirty="0"/>
              <a:t>Understanding stub and skeleton</a:t>
            </a:r>
          </a:p>
        </p:txBody>
      </p:sp>
      <p:sp>
        <p:nvSpPr>
          <p:cNvPr id="140594" name="Text Box 306"/>
          <p:cNvSpPr txBox="1">
            <a:spLocks noChangeArrowheads="1"/>
          </p:cNvSpPr>
          <p:nvPr/>
        </p:nvSpPr>
        <p:spPr bwMode="auto">
          <a:xfrm>
            <a:off x="685800" y="1600200"/>
            <a:ext cx="8187313" cy="5016758"/>
          </a:xfrm>
          <a:prstGeom prst="rect">
            <a:avLst/>
          </a:prstGeom>
          <a:noFill/>
          <a:ln w="9525">
            <a:noFill/>
            <a:miter lim="800000"/>
            <a:headEnd/>
            <a:tailEnd/>
          </a:ln>
          <a:effectLst/>
        </p:spPr>
        <p:txBody>
          <a:bodyPr wrap="square">
            <a:spAutoFit/>
          </a:bodyPr>
          <a:lstStyle/>
          <a:p>
            <a:r>
              <a:rPr lang="en-US" sz="2000" dirty="0"/>
              <a:t>RMI uses stub and skeleton object for communication with the remote object.</a:t>
            </a:r>
          </a:p>
          <a:p>
            <a:br>
              <a:rPr lang="en-US" sz="2000" dirty="0"/>
            </a:br>
            <a:r>
              <a:rPr lang="en-US" sz="2000" dirty="0"/>
              <a:t>A </a:t>
            </a:r>
            <a:r>
              <a:rPr lang="en-US" sz="2000" b="1" dirty="0"/>
              <a:t>remote object</a:t>
            </a:r>
            <a:r>
              <a:rPr lang="en-US" sz="2000" dirty="0"/>
              <a:t> is an object whose method can be invoked from another JVM. Let's understand the stub and skeleton objects:</a:t>
            </a:r>
          </a:p>
          <a:p>
            <a:r>
              <a:rPr lang="en-US" sz="2000" b="1" dirty="0"/>
              <a:t>stub</a:t>
            </a:r>
          </a:p>
          <a:p>
            <a:r>
              <a:rPr lang="en-US" sz="2000" dirty="0"/>
              <a:t>The stub is an object, acts as a gateway for the client side. All the outgoing requests are routed through it. It resides at the client side and represents the remote object. When the caller invokes method on the stub object, it does the following tasks:</a:t>
            </a:r>
          </a:p>
          <a:p>
            <a:pPr marL="457200" indent="-457200">
              <a:buFont typeface="+mj-lt"/>
              <a:buAutoNum type="arabicPeriod"/>
            </a:pPr>
            <a:r>
              <a:rPr lang="en-US" sz="2000" dirty="0"/>
              <a:t>It initiates a connection with remote Virtual Machine (JVM),</a:t>
            </a:r>
          </a:p>
          <a:p>
            <a:pPr marL="457200" indent="-457200">
              <a:buFont typeface="+mj-lt"/>
              <a:buAutoNum type="arabicPeriod"/>
            </a:pPr>
            <a:r>
              <a:rPr lang="en-US" sz="2000" dirty="0"/>
              <a:t>It writes and transmits (marshals) the parameters to the remote Virtual Machine (JVM),</a:t>
            </a:r>
          </a:p>
          <a:p>
            <a:pPr marL="457200" indent="-457200">
              <a:buFont typeface="+mj-lt"/>
              <a:buAutoNum type="arabicPeriod"/>
            </a:pPr>
            <a:r>
              <a:rPr lang="en-US" sz="2000" dirty="0"/>
              <a:t>It waits for the result</a:t>
            </a:r>
          </a:p>
          <a:p>
            <a:pPr marL="457200" indent="-457200">
              <a:buFont typeface="+mj-lt"/>
              <a:buAutoNum type="arabicPeriod"/>
            </a:pPr>
            <a:r>
              <a:rPr lang="en-US" sz="2000" dirty="0"/>
              <a:t>It reads (</a:t>
            </a:r>
            <a:r>
              <a:rPr lang="en-US" sz="2000" dirty="0" err="1"/>
              <a:t>unmarshals</a:t>
            </a:r>
            <a:r>
              <a:rPr lang="en-US" sz="2000" dirty="0"/>
              <a:t>) the return value or exception, and</a:t>
            </a:r>
          </a:p>
          <a:p>
            <a:pPr marL="457200" indent="-457200">
              <a:buFont typeface="+mj-lt"/>
              <a:buAutoNum type="arabicPeriod"/>
            </a:pPr>
            <a:r>
              <a:rPr lang="en-US" sz="2000" dirty="0"/>
              <a:t>It finally, returns the value to the caller.</a:t>
            </a:r>
          </a:p>
        </p:txBody>
      </p:sp>
    </p:spTree>
    <p:extLst>
      <p:ext uri="{BB962C8B-B14F-4D97-AF65-F5344CB8AC3E}">
        <p14:creationId xmlns:p14="http://schemas.microsoft.com/office/powerpoint/2010/main" val="82986046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4" name="Text Box 306"/>
          <p:cNvSpPr txBox="1">
            <a:spLocks noChangeArrowheads="1"/>
          </p:cNvSpPr>
          <p:nvPr/>
        </p:nvSpPr>
        <p:spPr bwMode="auto">
          <a:xfrm>
            <a:off x="685800" y="1600200"/>
            <a:ext cx="8187313" cy="3477875"/>
          </a:xfrm>
          <a:prstGeom prst="rect">
            <a:avLst/>
          </a:prstGeom>
          <a:noFill/>
          <a:ln w="9525">
            <a:noFill/>
            <a:miter lim="800000"/>
            <a:headEnd/>
            <a:tailEnd/>
          </a:ln>
          <a:effectLst/>
        </p:spPr>
        <p:txBody>
          <a:bodyPr wrap="square">
            <a:spAutoFit/>
          </a:bodyPr>
          <a:lstStyle/>
          <a:p>
            <a:r>
              <a:rPr lang="en-US" sz="2000" b="1" dirty="0"/>
              <a:t>Skeleton</a:t>
            </a:r>
          </a:p>
          <a:p>
            <a:endParaRPr lang="en-US" sz="2000" b="1" dirty="0"/>
          </a:p>
          <a:p>
            <a:r>
              <a:rPr lang="en-US" sz="2000" dirty="0"/>
              <a:t>The skeleton is an object, acts as a gateway for the server side object. All the incoming requests are routed through it. When the skeleton receives the incoming request, it does the following tasks:</a:t>
            </a:r>
          </a:p>
          <a:p>
            <a:endParaRPr lang="en-US" sz="2000" dirty="0"/>
          </a:p>
          <a:p>
            <a:pPr marL="457200" indent="-457200">
              <a:buFont typeface="+mj-lt"/>
              <a:buAutoNum type="arabicPeriod"/>
            </a:pPr>
            <a:r>
              <a:rPr lang="en-US" sz="2000" dirty="0"/>
              <a:t>It reads the parameter for the remote method</a:t>
            </a:r>
          </a:p>
          <a:p>
            <a:pPr marL="457200" indent="-457200">
              <a:buFont typeface="+mj-lt"/>
              <a:buAutoNum type="arabicPeriod"/>
            </a:pPr>
            <a:r>
              <a:rPr lang="en-US" sz="2000" dirty="0"/>
              <a:t>It invokes the method on the actual remote object, and</a:t>
            </a:r>
          </a:p>
          <a:p>
            <a:pPr marL="457200" indent="-457200">
              <a:buFont typeface="+mj-lt"/>
              <a:buAutoNum type="arabicPeriod"/>
            </a:pPr>
            <a:r>
              <a:rPr lang="en-US" sz="2000" dirty="0"/>
              <a:t>It writes and transmits (marshals) the result to the caller.</a:t>
            </a:r>
          </a:p>
          <a:p>
            <a:br>
              <a:rPr lang="en-US" sz="2000" dirty="0"/>
            </a:br>
            <a:endParaRPr lang="en-US" sz="2000" dirty="0"/>
          </a:p>
        </p:txBody>
      </p:sp>
    </p:spTree>
    <p:extLst>
      <p:ext uri="{BB962C8B-B14F-4D97-AF65-F5344CB8AC3E}">
        <p14:creationId xmlns:p14="http://schemas.microsoft.com/office/powerpoint/2010/main" val="82986046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457200" y="1066800"/>
            <a:ext cx="8077200" cy="5232202"/>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Times New Roman" pitchFamily="18" charset="0"/>
                <a:cs typeface="Times New Roman" pitchFamily="18" charset="0"/>
              </a:rPr>
              <a:t>In the Java 2 SDK, an stub protocol was introduced that eliminates the need for skeletons. </a:t>
            </a:r>
            <a:r>
              <a:rPr kumimoji="0" lang="en-US" b="0" i="0" u="none" strike="noStrike" cap="none" normalizeH="0" baseline="0" dirty="0">
                <a:ln>
                  <a:noFill/>
                </a:ln>
                <a:solidFill>
                  <a:srgbClr val="262626"/>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262626"/>
              </a:solidFill>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262626"/>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400" b="1" dirty="0">
              <a:solidFill>
                <a:srgbClr val="262626"/>
              </a:solidFill>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262626"/>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400" b="1" dirty="0">
              <a:solidFill>
                <a:srgbClr val="262626"/>
              </a:solidFill>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262626"/>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400" b="1" dirty="0">
              <a:solidFill>
                <a:srgbClr val="262626"/>
              </a:solidFill>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262626"/>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400" b="1" dirty="0">
              <a:solidFill>
                <a:srgbClr val="262626"/>
              </a:solidFill>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262626"/>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400" b="1" dirty="0">
              <a:solidFill>
                <a:srgbClr val="262626"/>
              </a:solidFill>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262626"/>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262626"/>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262626"/>
                </a:solidFill>
                <a:effectLst/>
                <a:latin typeface="Times New Roman" pitchFamily="18" charset="0"/>
                <a:cs typeface="Times New Roman" pitchFamily="18" charset="0"/>
              </a:rPr>
              <a:t>Understanding requirements for the distributed applications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62626"/>
                </a:solidFill>
                <a:effectLst/>
                <a:latin typeface="Times New Roman" pitchFamily="18" charset="0"/>
                <a:cs typeface="Times New Roman" pitchFamily="18" charset="0"/>
              </a:rPr>
              <a:t>If any application performs these tasks, it can be distributed application.</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Times New Roman" pitchFamily="18" charset="0"/>
                <a:cs typeface="Times New Roman" pitchFamily="18" charset="0"/>
              </a:rPr>
              <a:t>.</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b="0" i="0" u="none" strike="noStrike" cap="none" normalizeH="0" baseline="0" dirty="0">
                <a:ln>
                  <a:noFill/>
                </a:ln>
                <a:solidFill>
                  <a:srgbClr val="262626"/>
                </a:solidFill>
                <a:effectLst/>
                <a:latin typeface="Times New Roman" pitchFamily="18" charset="0"/>
                <a:cs typeface="Times New Roman" pitchFamily="18" charset="0"/>
              </a:rPr>
              <a:t>The application need to locate the remote method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b="0" i="0" u="none" strike="noStrike" cap="none" normalizeH="0" baseline="0" dirty="0">
                <a:ln>
                  <a:noFill/>
                </a:ln>
                <a:solidFill>
                  <a:srgbClr val="262626"/>
                </a:solidFill>
                <a:effectLst/>
                <a:latin typeface="Times New Roman" pitchFamily="18" charset="0"/>
                <a:cs typeface="Times New Roman" pitchFamily="18" charset="0"/>
              </a:rPr>
              <a:t>It need to provide the communication with the remote objects, and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b="0" i="0" u="none" strike="noStrike" cap="none" normalizeH="0" baseline="0" dirty="0">
                <a:ln>
                  <a:noFill/>
                </a:ln>
                <a:solidFill>
                  <a:srgbClr val="262626"/>
                </a:solidFill>
                <a:effectLst/>
                <a:latin typeface="Times New Roman" pitchFamily="18" charset="0"/>
                <a:cs typeface="Times New Roman" pitchFamily="18" charset="0"/>
              </a:rPr>
              <a:t>The application need to load the class definitions for the objects.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62626"/>
                </a:solidFill>
                <a:effectLst/>
                <a:latin typeface="Times New Roman" pitchFamily="18" charset="0"/>
                <a:cs typeface="Times New Roman" pitchFamily="18" charset="0"/>
              </a:rPr>
              <a:t>The RMI application have all these features, so it is called the distributed application.</a:t>
            </a:r>
            <a:endParaRPr kumimoji="0" lang="en-US" sz="59300" b="0" i="0" u="none" strike="noStrike" cap="none" normalizeH="0" baseline="0" dirty="0">
              <a:ln>
                <a:noFill/>
              </a:ln>
              <a:solidFill>
                <a:srgbClr val="262626"/>
              </a:solidFill>
              <a:effectLst/>
              <a:latin typeface="Times New Roman" pitchFamily="18" charset="0"/>
              <a:cs typeface="Times New Roman" pitchFamily="18" charset="0"/>
            </a:endParaRPr>
          </a:p>
        </p:txBody>
      </p:sp>
      <p:pic>
        <p:nvPicPr>
          <p:cNvPr id="47106" name="Picture 2" descr="stub and skeleton in RMI"/>
          <p:cNvPicPr>
            <a:picLocks noChangeAspect="1" noChangeArrowheads="1"/>
          </p:cNvPicPr>
          <p:nvPr/>
        </p:nvPicPr>
        <p:blipFill>
          <a:blip r:embed="rId2"/>
          <a:srcRect/>
          <a:stretch>
            <a:fillRect/>
          </a:stretch>
        </p:blipFill>
        <p:spPr bwMode="auto">
          <a:xfrm>
            <a:off x="2590800" y="1752600"/>
            <a:ext cx="3962400" cy="2493449"/>
          </a:xfrm>
          <a:prstGeom prst="rect">
            <a:avLst/>
          </a:prstGeom>
          <a:noFill/>
        </p:spPr>
      </p:pic>
    </p:spTree>
    <p:extLst>
      <p:ext uri="{BB962C8B-B14F-4D97-AF65-F5344CB8AC3E}">
        <p14:creationId xmlns:p14="http://schemas.microsoft.com/office/powerpoint/2010/main" val="82986046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837248" y="524399"/>
            <a:ext cx="7886700" cy="776009"/>
          </a:xfrm>
        </p:spPr>
        <p:txBody>
          <a:bodyPr>
            <a:normAutofit/>
          </a:bodyPr>
          <a:lstStyle/>
          <a:p>
            <a:r>
              <a:rPr lang="en-US" sz="3600" b="1" dirty="0"/>
              <a:t>Java RMI Example</a:t>
            </a:r>
          </a:p>
        </p:txBody>
      </p:sp>
      <p:sp>
        <p:nvSpPr>
          <p:cNvPr id="140594" name="Text Box 306"/>
          <p:cNvSpPr txBox="1">
            <a:spLocks noChangeArrowheads="1"/>
          </p:cNvSpPr>
          <p:nvPr/>
        </p:nvSpPr>
        <p:spPr bwMode="auto">
          <a:xfrm>
            <a:off x="685800" y="1600200"/>
            <a:ext cx="8187313" cy="3170099"/>
          </a:xfrm>
          <a:prstGeom prst="rect">
            <a:avLst/>
          </a:prstGeom>
          <a:noFill/>
          <a:ln w="9525">
            <a:noFill/>
            <a:miter lim="800000"/>
            <a:headEnd/>
            <a:tailEnd/>
          </a:ln>
          <a:effectLst/>
        </p:spPr>
        <p:txBody>
          <a:bodyPr wrap="square">
            <a:spAutoFit/>
          </a:bodyPr>
          <a:lstStyle/>
          <a:p>
            <a:br>
              <a:rPr lang="en-US" sz="2000" b="1" dirty="0"/>
            </a:br>
            <a:endParaRPr lang="en-US" sz="2000" b="1" dirty="0"/>
          </a:p>
          <a:p>
            <a:r>
              <a:rPr lang="en-US" sz="2000" dirty="0"/>
              <a:t>The is given the 6 steps to write the RMI program.</a:t>
            </a:r>
          </a:p>
          <a:p>
            <a:pPr marL="457200" indent="-457200">
              <a:buFont typeface="+mj-lt"/>
              <a:buAutoNum type="arabicPeriod"/>
            </a:pPr>
            <a:r>
              <a:rPr lang="en-US" sz="2000" dirty="0"/>
              <a:t>Create the remote interface</a:t>
            </a:r>
          </a:p>
          <a:p>
            <a:pPr marL="457200" indent="-457200">
              <a:buFont typeface="+mj-lt"/>
              <a:buAutoNum type="arabicPeriod"/>
            </a:pPr>
            <a:r>
              <a:rPr lang="en-US" sz="2000" dirty="0"/>
              <a:t>Provide the implementation of the remote interface</a:t>
            </a:r>
          </a:p>
          <a:p>
            <a:pPr marL="457200" indent="-457200">
              <a:buFont typeface="+mj-lt"/>
              <a:buAutoNum type="arabicPeriod"/>
            </a:pPr>
            <a:r>
              <a:rPr lang="en-US" sz="2000" dirty="0"/>
              <a:t>Compile the implementation class and create the stub and skeleton objects using the </a:t>
            </a:r>
            <a:r>
              <a:rPr lang="en-US" sz="2000" dirty="0" err="1"/>
              <a:t>rmic</a:t>
            </a:r>
            <a:r>
              <a:rPr lang="en-US" sz="2000" dirty="0"/>
              <a:t> tool</a:t>
            </a:r>
          </a:p>
          <a:p>
            <a:pPr marL="457200" indent="-457200">
              <a:buFont typeface="+mj-lt"/>
              <a:buAutoNum type="arabicPeriod"/>
            </a:pPr>
            <a:r>
              <a:rPr lang="en-US" sz="2000" dirty="0"/>
              <a:t>Start the registry service by </a:t>
            </a:r>
            <a:r>
              <a:rPr lang="en-US" sz="2000" dirty="0" err="1"/>
              <a:t>rmiregistry</a:t>
            </a:r>
            <a:r>
              <a:rPr lang="en-US" sz="2000" dirty="0"/>
              <a:t> tool</a:t>
            </a:r>
          </a:p>
          <a:p>
            <a:pPr marL="457200" indent="-457200">
              <a:buFont typeface="+mj-lt"/>
              <a:buAutoNum type="arabicPeriod"/>
            </a:pPr>
            <a:r>
              <a:rPr lang="en-US" sz="2000" dirty="0"/>
              <a:t>Create and start the remote application</a:t>
            </a:r>
          </a:p>
          <a:p>
            <a:pPr marL="457200" indent="-457200">
              <a:buFont typeface="+mj-lt"/>
              <a:buAutoNum type="arabicPeriod"/>
            </a:pPr>
            <a:r>
              <a:rPr lang="en-US" sz="2000" dirty="0"/>
              <a:t>Create and start the client application</a:t>
            </a:r>
          </a:p>
        </p:txBody>
      </p:sp>
    </p:spTree>
    <p:extLst>
      <p:ext uri="{BB962C8B-B14F-4D97-AF65-F5344CB8AC3E}">
        <p14:creationId xmlns:p14="http://schemas.microsoft.com/office/powerpoint/2010/main" val="82986046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4" name="Text Box 306"/>
          <p:cNvSpPr txBox="1">
            <a:spLocks noChangeArrowheads="1"/>
          </p:cNvSpPr>
          <p:nvPr/>
        </p:nvSpPr>
        <p:spPr bwMode="auto">
          <a:xfrm>
            <a:off x="838200" y="609600"/>
            <a:ext cx="7620000" cy="2554545"/>
          </a:xfrm>
          <a:prstGeom prst="rect">
            <a:avLst/>
          </a:prstGeom>
          <a:noFill/>
          <a:ln w="9525">
            <a:noFill/>
            <a:miter lim="800000"/>
            <a:headEnd/>
            <a:tailEnd/>
          </a:ln>
          <a:effectLst/>
        </p:spPr>
        <p:txBody>
          <a:bodyPr wrap="square">
            <a:spAutoFit/>
          </a:bodyPr>
          <a:lstStyle/>
          <a:p>
            <a:pPr algn="just"/>
            <a:r>
              <a:rPr lang="en-US" sz="2000" b="1" dirty="0"/>
              <a:t>RMI Example</a:t>
            </a:r>
          </a:p>
          <a:p>
            <a:pPr algn="just"/>
            <a:r>
              <a:rPr lang="en-US" sz="2000" dirty="0"/>
              <a:t>In this example, we have followed all the 6 steps to create and run the </a:t>
            </a:r>
            <a:r>
              <a:rPr lang="en-US" sz="2000" dirty="0" err="1"/>
              <a:t>rmi</a:t>
            </a:r>
            <a:r>
              <a:rPr lang="en-US" sz="2000" dirty="0"/>
              <a:t> application. The client application need only two files, remote interface and client application. In the </a:t>
            </a:r>
            <a:r>
              <a:rPr lang="en-US" sz="2000" dirty="0" err="1"/>
              <a:t>rmi</a:t>
            </a:r>
            <a:r>
              <a:rPr lang="en-US" sz="2000" dirty="0"/>
              <a:t> application, both client and server interacts with the remote interface. The client application invokes methods on the proxy object, RMI sends the request to the remote JVM. The return value is sent back to the proxy object and then to the client application.</a:t>
            </a:r>
          </a:p>
        </p:txBody>
      </p:sp>
      <p:pic>
        <p:nvPicPr>
          <p:cNvPr id="45058" name="Picture 2" descr="RMI example"/>
          <p:cNvPicPr>
            <a:picLocks noChangeAspect="1" noChangeArrowheads="1"/>
          </p:cNvPicPr>
          <p:nvPr/>
        </p:nvPicPr>
        <p:blipFill>
          <a:blip r:embed="rId2"/>
          <a:srcRect/>
          <a:stretch>
            <a:fillRect/>
          </a:stretch>
        </p:blipFill>
        <p:spPr bwMode="auto">
          <a:xfrm>
            <a:off x="1828800" y="3124200"/>
            <a:ext cx="5267325" cy="3448051"/>
          </a:xfrm>
          <a:prstGeom prst="rect">
            <a:avLst/>
          </a:prstGeom>
          <a:noFill/>
        </p:spPr>
      </p:pic>
    </p:spTree>
    <p:extLst>
      <p:ext uri="{BB962C8B-B14F-4D97-AF65-F5344CB8AC3E}">
        <p14:creationId xmlns:p14="http://schemas.microsoft.com/office/powerpoint/2010/main" val="82986046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4" name="Text Box 306"/>
          <p:cNvSpPr txBox="1">
            <a:spLocks noChangeArrowheads="1"/>
          </p:cNvSpPr>
          <p:nvPr/>
        </p:nvSpPr>
        <p:spPr bwMode="auto">
          <a:xfrm>
            <a:off x="304800" y="1371600"/>
            <a:ext cx="8458200" cy="3785652"/>
          </a:xfrm>
          <a:prstGeom prst="rect">
            <a:avLst/>
          </a:prstGeom>
          <a:noFill/>
          <a:ln w="9525">
            <a:noFill/>
            <a:miter lim="800000"/>
            <a:headEnd/>
            <a:tailEnd/>
          </a:ln>
          <a:effectLst/>
        </p:spPr>
        <p:txBody>
          <a:bodyPr wrap="square">
            <a:spAutoFit/>
          </a:bodyPr>
          <a:lstStyle/>
          <a:p>
            <a:r>
              <a:rPr lang="en-US" sz="2000" b="1" dirty="0"/>
              <a:t>interface</a:t>
            </a:r>
          </a:p>
          <a:p>
            <a:r>
              <a:rPr lang="en-US" sz="2000" dirty="0"/>
              <a:t>For creating the remote interface, extend the Remote interface and declare the </a:t>
            </a:r>
            <a:r>
              <a:rPr lang="en-US" sz="2000" dirty="0" err="1"/>
              <a:t>RemoteException</a:t>
            </a:r>
            <a:r>
              <a:rPr lang="en-US" sz="2000" dirty="0"/>
              <a:t> with all the methods of the remote interface. Here, we are creating a remote interface that extends the Remote interface. There is only one method named add() and it declares </a:t>
            </a:r>
            <a:r>
              <a:rPr lang="en-US" sz="2000" dirty="0" err="1"/>
              <a:t>RemoteException</a:t>
            </a:r>
            <a:r>
              <a:rPr lang="en-US" sz="2000" dirty="0"/>
              <a:t>.</a:t>
            </a:r>
          </a:p>
          <a:p>
            <a:br>
              <a:rPr lang="en-US" sz="2000" dirty="0"/>
            </a:br>
            <a:br>
              <a:rPr lang="en-US" sz="2000" dirty="0"/>
            </a:br>
            <a:endParaRPr lang="en-US" sz="2000" dirty="0"/>
          </a:p>
          <a:p>
            <a:r>
              <a:rPr lang="en-US" sz="2000" b="1" dirty="0"/>
              <a:t>import</a:t>
            </a:r>
            <a:r>
              <a:rPr lang="en-US" sz="2000" dirty="0"/>
              <a:t> java.rmi.*;  </a:t>
            </a:r>
          </a:p>
          <a:p>
            <a:r>
              <a:rPr lang="en-US" sz="2000" b="1" dirty="0"/>
              <a:t>public</a:t>
            </a:r>
            <a:r>
              <a:rPr lang="en-US" sz="2000" dirty="0"/>
              <a:t> </a:t>
            </a:r>
            <a:r>
              <a:rPr lang="en-US" sz="2000" b="1" dirty="0"/>
              <a:t>interface</a:t>
            </a:r>
            <a:r>
              <a:rPr lang="en-US" sz="2000" dirty="0"/>
              <a:t> Adder </a:t>
            </a:r>
            <a:r>
              <a:rPr lang="en-US" sz="2000" b="1" dirty="0"/>
              <a:t>extends</a:t>
            </a:r>
            <a:r>
              <a:rPr lang="en-US" sz="2000" dirty="0"/>
              <a:t> Remote{  </a:t>
            </a:r>
          </a:p>
          <a:p>
            <a:r>
              <a:rPr lang="en-US" sz="2000" b="1" dirty="0"/>
              <a:t>public</a:t>
            </a:r>
            <a:r>
              <a:rPr lang="en-US" sz="2000" dirty="0"/>
              <a:t> </a:t>
            </a:r>
            <a:r>
              <a:rPr lang="en-US" sz="2000" b="1" dirty="0" err="1"/>
              <a:t>int</a:t>
            </a:r>
            <a:r>
              <a:rPr lang="en-US" sz="2000" dirty="0"/>
              <a:t> add(</a:t>
            </a:r>
            <a:r>
              <a:rPr lang="en-US" sz="2000" b="1" dirty="0" err="1"/>
              <a:t>int</a:t>
            </a:r>
            <a:r>
              <a:rPr lang="en-US" sz="2000" dirty="0"/>
              <a:t> </a:t>
            </a:r>
            <a:r>
              <a:rPr lang="en-US" sz="2000" dirty="0" err="1"/>
              <a:t>x,</a:t>
            </a:r>
            <a:r>
              <a:rPr lang="en-US" sz="2000" b="1" dirty="0" err="1"/>
              <a:t>int</a:t>
            </a:r>
            <a:r>
              <a:rPr lang="en-US" sz="2000" dirty="0"/>
              <a:t> y)</a:t>
            </a:r>
            <a:r>
              <a:rPr lang="en-US" sz="2000" b="1" dirty="0"/>
              <a:t>throws</a:t>
            </a:r>
            <a:r>
              <a:rPr lang="en-US" sz="2000" dirty="0"/>
              <a:t> </a:t>
            </a:r>
            <a:r>
              <a:rPr lang="en-US" sz="2000" dirty="0" err="1"/>
              <a:t>RemoteException</a:t>
            </a:r>
            <a:r>
              <a:rPr lang="en-US" sz="2000" dirty="0"/>
              <a:t>;  </a:t>
            </a:r>
          </a:p>
          <a:p>
            <a:r>
              <a:rPr lang="en-US" sz="2000" dirty="0"/>
              <a:t>}  </a:t>
            </a:r>
          </a:p>
        </p:txBody>
      </p:sp>
    </p:spTree>
    <p:extLst>
      <p:ext uri="{BB962C8B-B14F-4D97-AF65-F5344CB8AC3E}">
        <p14:creationId xmlns:p14="http://schemas.microsoft.com/office/powerpoint/2010/main" val="829860464"/>
      </p:ext>
    </p:extLst>
  </p:cSld>
  <p:clrMapOvr>
    <a:masterClrMapping/>
  </p:clrMapOvr>
  <p:transition/>
</p:sld>
</file>

<file path=ppt/theme/theme1.xml><?xml version="1.0" encoding="utf-8"?>
<a:theme xmlns:a="http://schemas.openxmlformats.org/drawingml/2006/main" name="CU 20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 2021</Template>
  <TotalTime>59</TotalTime>
  <Words>1363</Words>
  <Application>Microsoft Office PowerPoint</Application>
  <PresentationFormat>On-screen Show (4:3)</PresentationFormat>
  <Paragraphs>161</Paragraphs>
  <Slides>16</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7" baseType="lpstr">
      <vt:lpstr>Arial</vt:lpstr>
      <vt:lpstr>Arial Black</vt:lpstr>
      <vt:lpstr>Calibri</vt:lpstr>
      <vt:lpstr>Calibri Light</vt:lpstr>
      <vt:lpstr>Casper</vt:lpstr>
      <vt:lpstr>Open Sans</vt:lpstr>
      <vt:lpstr>Raleway ExtraBold</vt:lpstr>
      <vt:lpstr>Times New Roman</vt:lpstr>
      <vt:lpstr>CU 2021</vt:lpstr>
      <vt:lpstr>Contents Slide Master</vt:lpstr>
      <vt:lpstr>CorelDRAW</vt:lpstr>
      <vt:lpstr>PowerPoint Presentation</vt:lpstr>
      <vt:lpstr>Lecture Objectives </vt:lpstr>
      <vt:lpstr>RMI (Remote Method Invocation)</vt:lpstr>
      <vt:lpstr>Understanding stub and skeleton</vt:lpstr>
      <vt:lpstr>PowerPoint Presentation</vt:lpstr>
      <vt:lpstr>PowerPoint Presentation</vt:lpstr>
      <vt:lpstr>Java RMI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dc:title>
  <dc:creator>Rajalekshmy Mani (WT01 - TT PRP)</dc:creator>
  <cp:lastModifiedBy>Richa Dhiman</cp:lastModifiedBy>
  <cp:revision>13</cp:revision>
  <dcterms:created xsi:type="dcterms:W3CDTF">2021-03-05T05:55:29Z</dcterms:created>
  <dcterms:modified xsi:type="dcterms:W3CDTF">2022-10-19T06:01:37Z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2015-07-21T00:00:00Z</vt:filetime>
  </property>
  <property fmtid="{D5CDD505-2E9C-101B-9397-08002B2CF9AE}" pid="3" name="Creator">
    <vt:lpwstr>Microsoft® PowerPoint® 2013</vt:lpwstr>
  </property>
  <property fmtid="{D5CDD505-2E9C-101B-9397-08002B2CF9AE}" pid="4" name="LastSaved">
    <vt:filetime>2021-03-05T00:00:00Z</vt:filetime>
  </property>
</Properties>
</file>