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Calibri" pitchFamily="34" charset="0"/>
      <p:regular r:id="rId18"/>
      <p:bold r:id="rId19"/>
      <p:italic r:id="rId20"/>
      <p:boldItalic r:id="rId21"/>
    </p:embeddedFont>
    <p:embeddedFont>
      <p:font typeface="Arial Black" pitchFamily="34" charset="0"/>
      <p:bold r:id="rId22"/>
    </p:embeddedFont>
    <p:embeddedFont>
      <p:font typeface="Raleway Thin"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txaOjzqrrcGwgX1PcnfoYh9l7M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71" name="Google Shape;171;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SzPts val="1200"/>
                <a:buNone/>
              </a:p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87" name="Google Shape;187;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SzPts val="1200"/>
                <a:buNone/>
              </a:p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e84802b53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de84802b53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de84802b53_1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76"/>
        <p:cNvGrpSpPr/>
        <p:nvPr/>
      </p:nvGrpSpPr>
      <p:grpSpPr>
        <a:xfrm>
          <a:off x="0" y="0"/>
          <a:ext cx="0" cy="0"/>
          <a:chOff x="0" y="0"/>
          <a:chExt cx="0" cy="0"/>
        </a:xfrm>
      </p:grpSpPr>
      <p:sp>
        <p:nvSpPr>
          <p:cNvPr id="77" name="Google Shape;77;p35"/>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 name="Google Shape;78;p35"/>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 name="Google Shape;79;p35"/>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Google Shape;80;p35"/>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a:spLocks noGrp="1"/>
          </p:cNvSpPr>
          <p:nvPr>
            <p:ph type="pic" idx="2"/>
          </p:nvPr>
        </p:nvSpPr>
        <p:spPr>
          <a:xfrm>
            <a:off x="5183188" y="987425"/>
            <a:ext cx="6172200" cy="4873625"/>
          </a:xfrm>
          <a:prstGeom prst="rect">
            <a:avLst/>
          </a:prstGeom>
          <a:noFill/>
          <a:ln>
            <a:noFill/>
          </a:ln>
        </p:spPr>
      </p:sp>
      <p:sp>
        <p:nvSpPr>
          <p:cNvPr id="60" name="Google Shape;60;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erve.com/domani/introduction-to-computer-software-powerpoint-ppt-present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geeksforgeeks.org/types-of-software/?ref=gcse" TargetMode="External"/><Relationship Id="rId4" Type="http://schemas.openxmlformats.org/officeDocument/2006/relationships/hyperlink" Target="https://w3htmlschool.com/blog/introduction-to-softwar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89" name="Google Shape;8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0" name="Google Shape;90;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1" name="Google Shape;91;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a:stretch/>
        </p:blipFill>
        <p:spPr>
          <a:xfrm>
            <a:off x="12104" y="24501"/>
            <a:ext cx="3859753" cy="1538254"/>
          </a:xfrm>
          <a:prstGeom prst="rect">
            <a:avLst/>
          </a:prstGeom>
          <a:noFill/>
          <a:ln>
            <a:noFill/>
          </a:ln>
        </p:spPr>
      </p:pic>
      <p:sp>
        <p:nvSpPr>
          <p:cNvPr id="93" name="Google Shape;93;p1"/>
          <p:cNvSpPr/>
          <p:nvPr/>
        </p:nvSpPr>
        <p:spPr>
          <a:xfrm flipH="1">
            <a:off x="9829797" y="535304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95" name="Google Shape;95;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97" name="Google Shape;97;p1"/>
          <p:cNvSpPr txBox="1"/>
          <p:nvPr/>
        </p:nvSpPr>
        <p:spPr>
          <a:xfrm>
            <a:off x="2127857" y="2051945"/>
            <a:ext cx="9063318" cy="525114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University Institute of Engineering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OF COMPUTER SCIENCE &amp; ENGINEERING</a:t>
            </a:r>
            <a:endParaRPr sz="32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Name: System Programming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Code: CST-315</a:t>
            </a: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rgbClr val="262626"/>
                </a:solidFill>
                <a:latin typeface="Times New Roman"/>
                <a:ea typeface="Times New Roman"/>
                <a:cs typeface="Times New Roman"/>
                <a:sym typeface="Times New Roman"/>
              </a:rPr>
              <a:t> </a:t>
            </a:r>
            <a:endParaRPr sz="3200" b="1" i="0" u="none" strike="noStrike" cap="none">
              <a:solidFill>
                <a:srgbClr val="262626"/>
              </a:solidFill>
              <a:latin typeface="Times New Roman"/>
              <a:ea typeface="Times New Roman"/>
              <a:cs typeface="Times New Roman"/>
              <a:sym typeface="Times New Roman"/>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a:solidFill>
                <a:schemeClr val="dk1"/>
              </a:solidFill>
              <a:latin typeface="Raleway Thin"/>
              <a:ea typeface="Raleway Thin"/>
              <a:cs typeface="Raleway Thin"/>
              <a:sym typeface="Raleway Thin"/>
            </a:endParaRPr>
          </a:p>
        </p:txBody>
      </p:sp>
      <p:sp>
        <p:nvSpPr>
          <p:cNvPr id="98" name="Google Shape;98;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99" name="Google Shape;9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sp>
        <p:nvSpPr>
          <p:cNvPr id="100" name="Google Shape;100;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Assemblers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161" name="Google Shape;161;p56"/>
          <p:cNvSpPr/>
          <p:nvPr/>
        </p:nvSpPr>
        <p:spPr>
          <a:xfrm>
            <a:off x="942115" y="179100"/>
            <a:ext cx="10255767" cy="62786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sng" strike="noStrike" cap="none" dirty="0">
                <a:solidFill>
                  <a:srgbClr val="000000"/>
                </a:solidFill>
                <a:latin typeface="Times New Roman"/>
                <a:ea typeface="Times New Roman"/>
                <a:cs typeface="Times New Roman"/>
                <a:sym typeface="Times New Roman"/>
              </a:rPr>
              <a:t>Applications Software</a:t>
            </a:r>
            <a:endParaRPr b="1" u="sng"/>
          </a:p>
          <a:p>
            <a:pPr marL="0" marR="0" lvl="0" indent="0" algn="l" rtl="0">
              <a:lnSpc>
                <a:spcPct val="100000"/>
              </a:lnSpc>
              <a:spcBef>
                <a:spcPts val="0"/>
              </a:spcBef>
              <a:spcAft>
                <a:spcPts val="0"/>
              </a:spcAft>
              <a:buNone/>
            </a:pPr>
            <a:endParaRPr sz="4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Application software is all the computer software that causes a computer to perform useful tasks beyond the running of the computer itself. A specific instance of such software is called a software application, application program, application or app.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Applications software comprises programs designed for an end user.</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1" i="0" u="none" strike="noStrike" cap="none" dirty="0">
                <a:solidFill>
                  <a:srgbClr val="000000"/>
                </a:solidFill>
                <a:latin typeface="Times New Roman"/>
                <a:ea typeface="Times New Roman"/>
                <a:cs typeface="Times New Roman"/>
                <a:sym typeface="Times New Roman"/>
              </a:rPr>
              <a:t>Examples </a:t>
            </a:r>
            <a:endParaRPr sz="2200" b="1">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accounting software enterprise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smtClean="0">
                <a:solidFill>
                  <a:srgbClr val="000000"/>
                </a:solidFill>
                <a:latin typeface="Times New Roman"/>
                <a:ea typeface="Times New Roman"/>
                <a:cs typeface="Times New Roman"/>
                <a:sym typeface="Times New Roman"/>
              </a:rPr>
              <a:t>Graphics </a:t>
            </a:r>
            <a:r>
              <a:rPr lang="en-US" sz="2200" b="0" i="0" u="none" strike="noStrike" cap="none" dirty="0">
                <a:solidFill>
                  <a:srgbClr val="000000"/>
                </a:solidFill>
                <a:latin typeface="Times New Roman"/>
                <a:ea typeface="Times New Roman"/>
                <a:cs typeface="Times New Roman"/>
                <a:sym typeface="Times New Roman"/>
              </a:rPr>
              <a:t>software,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media players, </a:t>
            </a: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word processors, database systems, and spreadsheet programs.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Figuratively speaking, applications software sits on top of systems software because it is unable to run without the operating system and systems utilities.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167" name="Google Shape;167;p57"/>
          <p:cNvSpPr/>
          <p:nvPr/>
        </p:nvSpPr>
        <p:spPr>
          <a:xfrm>
            <a:off x="928048" y="545910"/>
            <a:ext cx="9103056" cy="57041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u="sng">
                <a:latin typeface="Times New Roman"/>
                <a:ea typeface="Times New Roman"/>
                <a:cs typeface="Times New Roman"/>
                <a:sym typeface="Times New Roman"/>
              </a:rPr>
              <a:t>Types of </a:t>
            </a:r>
            <a:r>
              <a:rPr lang="en-US" sz="4000" b="0" i="0" u="sng" strike="noStrike" cap="none">
                <a:solidFill>
                  <a:srgbClr val="000000"/>
                </a:solidFill>
                <a:latin typeface="Times New Roman"/>
                <a:ea typeface="Times New Roman"/>
                <a:cs typeface="Times New Roman"/>
                <a:sym typeface="Times New Roman"/>
              </a:rPr>
              <a:t>Applications Software</a:t>
            </a:r>
            <a:endParaRPr u="sng"/>
          </a:p>
          <a:p>
            <a:pPr marL="0" marR="0" lvl="0" indent="0" algn="just" rtl="0">
              <a:lnSpc>
                <a:spcPct val="100000"/>
              </a:lnSpc>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Application software can also be seen as being either horizontal or vertical.</a:t>
            </a:r>
            <a:endParaRPr/>
          </a:p>
          <a:p>
            <a:pPr marL="0" marR="0" lvl="0" indent="0" algn="just" rtl="0">
              <a:lnSpc>
                <a:spcPct val="100000"/>
              </a:lnSpc>
              <a:spcBef>
                <a:spcPts val="0"/>
              </a:spcBef>
              <a:spcAft>
                <a:spcPts val="0"/>
              </a:spcAft>
              <a:buNone/>
            </a:pPr>
            <a:endParaRPr sz="2200" b="0" i="0" u="none" strike="noStrike" cap="none" baseline="30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Horizontal applications </a:t>
            </a:r>
            <a:r>
              <a:rPr lang="en-US" sz="2200" b="0" i="0" u="none" strike="noStrike" cap="none">
                <a:solidFill>
                  <a:srgbClr val="000000"/>
                </a:solidFill>
                <a:latin typeface="Times New Roman"/>
                <a:ea typeface="Times New Roman"/>
                <a:cs typeface="Times New Roman"/>
                <a:sym typeface="Times New Roman"/>
              </a:rPr>
              <a:t>are more popular and widespread, because they are general purpose, for example word processors or databases. </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Vertical applications </a:t>
            </a:r>
            <a:r>
              <a:rPr lang="en-US" sz="2200" b="0" i="0" u="none" strike="noStrike" cap="none">
                <a:solidFill>
                  <a:srgbClr val="000000"/>
                </a:solidFill>
                <a:latin typeface="Times New Roman"/>
                <a:ea typeface="Times New Roman"/>
                <a:cs typeface="Times New Roman"/>
                <a:sym typeface="Times New Roman"/>
              </a:rPr>
              <a:t>are niche products, designed for a particular type of industry or business, or department within an organization. Integrated suites of software will try to handle every specific aspect possible of, for example, manufacturing or banking systems, or accounting, or customer service.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
        <p:nvSpPr>
          <p:cNvPr id="174" name="Google Shape;174;p59"/>
          <p:cNvSpPr/>
          <p:nvPr/>
        </p:nvSpPr>
        <p:spPr>
          <a:xfrm>
            <a:off x="-3548542" y="4726746"/>
            <a:ext cx="257612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pic>
        <p:nvPicPr>
          <p:cNvPr id="175" name="Google Shape;175;p59" descr="See the source image"/>
          <p:cNvPicPr preferRelativeResize="0"/>
          <p:nvPr/>
        </p:nvPicPr>
        <p:blipFill rotWithShape="1">
          <a:blip r:embed="rId3">
            <a:alphaModFix/>
          </a:blip>
          <a:srcRect/>
          <a:stretch/>
        </p:blipFill>
        <p:spPr>
          <a:xfrm>
            <a:off x="1503905" y="0"/>
            <a:ext cx="9570496"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0"/>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81" name="Google Shape;181;p60"/>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ctr" rtl="0">
                <a:lnSpc>
                  <a:spcPct val="100000"/>
                </a:lnSpc>
                <a:spcBef>
                  <a:spcPts val="0"/>
                </a:spcBef>
                <a:spcAft>
                  <a:spcPts val="0"/>
                </a:spcAft>
                <a:buClr>
                  <a:srgbClr val="000000"/>
                </a:buClr>
                <a:buSzPts val="1400"/>
                <a:buFont typeface="Arial"/>
                <a:buNone/>
              </a:pPr>
              <a:t>13</a:t>
            </a:fld>
            <a:endParaRPr sz="1200" b="0" i="0" u="none" strike="noStrike" cap="none">
              <a:solidFill>
                <a:srgbClr val="888888"/>
              </a:solidFill>
              <a:latin typeface="Calibri"/>
              <a:ea typeface="Calibri"/>
              <a:cs typeface="Calibri"/>
              <a:sym typeface="Calibri"/>
            </a:endParaRPr>
          </a:p>
        </p:txBody>
      </p:sp>
      <p:sp>
        <p:nvSpPr>
          <p:cNvPr id="182" name="Google Shape;182;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System Programming</a:t>
            </a:r>
            <a:endParaRPr/>
          </a:p>
        </p:txBody>
      </p:sp>
      <p:sp>
        <p:nvSpPr>
          <p:cNvPr id="183" name="Google Shape;183;p60"/>
          <p:cNvSpPr txBox="1">
            <a:spLocks noGrp="1"/>
          </p:cNvSpPr>
          <p:nvPr>
            <p:ph type="body" idx="1"/>
          </p:nvPr>
        </p:nvSpPr>
        <p:spPr>
          <a:xfrm>
            <a:off x="647114" y="1391528"/>
            <a:ext cx="10874326" cy="4770120"/>
          </a:xfrm>
          <a:prstGeom prst="rect">
            <a:avLst/>
          </a:prstGeom>
          <a:noFill/>
          <a:ln>
            <a:noFill/>
          </a:ln>
        </p:spPr>
        <p:txBody>
          <a:bodyPr spcFirstLastPara="1" wrap="square" lIns="91425" tIns="45700" rIns="91425" bIns="45700" anchor="t" anchorCtr="0">
            <a:noAutofit/>
          </a:bodyPr>
          <a:lstStyle/>
          <a:p>
            <a:pPr marL="457200" lvl="0" indent="-342900" algn="just" rtl="0">
              <a:lnSpc>
                <a:spcPct val="90000"/>
              </a:lnSpc>
              <a:spcBef>
                <a:spcPts val="1000"/>
              </a:spcBef>
              <a:spcAft>
                <a:spcPts val="0"/>
              </a:spcAft>
              <a:buSzPts val="1800"/>
              <a:buChar char="•"/>
            </a:pPr>
            <a:r>
              <a:rPr lang="en-US" sz="2400" dirty="0"/>
              <a:t>System programming (or systems programming) is the activity of programming the system software. The primary distinguishing characteristic of systems programming when compared to application programming is that application programming aims to produce software which provides services to the user (e.g. word processor), whereas systems programming aims to produce software which provides services to the computer hardware (e.g. disk defragmenter). It requires a greater degree of hardware awareness.</a:t>
            </a:r>
            <a:endParaRPr sz="3600"/>
          </a:p>
          <a:p>
            <a:pPr marL="457200" lvl="0" indent="-342900" algn="just" rtl="0">
              <a:lnSpc>
                <a:spcPct val="90000"/>
              </a:lnSpc>
              <a:spcBef>
                <a:spcPts val="1000"/>
              </a:spcBef>
              <a:spcAft>
                <a:spcPts val="0"/>
              </a:spcAft>
              <a:buSzPts val="1800"/>
              <a:buChar char="•"/>
            </a:pPr>
            <a:r>
              <a:rPr lang="en-US" sz="2400" dirty="0"/>
              <a:t>An example is an operating system, which usually acts as the interface between the user, the application software, and computer hardware. The OS provides an environment that enables users to execute other programs efficiently. Comprising of a set of system programs, the operating system functions include storage management, file handling, memory management, CPU and device scheduling and management, error handling, process control and more.</a:t>
            </a:r>
            <a:endParaRPr sz="2400" b="1">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
        <p:nvSpPr>
          <p:cNvPr id="190" name="Google Shape;190;p61"/>
          <p:cNvSpPr/>
          <p:nvPr/>
        </p:nvSpPr>
        <p:spPr>
          <a:xfrm>
            <a:off x="801858" y="661183"/>
            <a:ext cx="11390142" cy="40626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rgbClr val="000000"/>
                </a:solidFill>
                <a:latin typeface="Times New Roman"/>
                <a:ea typeface="Times New Roman"/>
                <a:cs typeface="Times New Roman"/>
                <a:sym typeface="Times New Roman"/>
              </a:rPr>
              <a:t>References</a:t>
            </a:r>
            <a:endParaRPr/>
          </a:p>
          <a:p>
            <a:pPr marL="0" marR="0" lvl="0" indent="0" algn="l" rtl="0">
              <a:lnSpc>
                <a:spcPct val="100000"/>
              </a:lnSpc>
              <a:spcBef>
                <a:spcPts val="0"/>
              </a:spcBef>
              <a:spcAft>
                <a:spcPts val="0"/>
              </a:spcAft>
              <a:buNone/>
            </a:pPr>
            <a:endParaRPr sz="4000" b="1"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Introduction to Computer Software PowerPoint Presentation, free download - ID:5644955 (slideserve.com)</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Introduction to software | computer Software (w3htmlschool.com)</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of Software – GeeksforGeeks</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21"/>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196" name="Google Shape;196;p21"/>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197" name="Google Shape;197;p21"/>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198" name="Google Shape;198;p21"/>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199" name="Google Shape;199;p21"/>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00" name="Google Shape;200;p21"/>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201" name="Google Shape;201;p21"/>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 name="Google Shape;202;p21"/>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3" name="Google Shape;203;p21"/>
          <p:cNvGrpSpPr/>
          <p:nvPr/>
        </p:nvGrpSpPr>
        <p:grpSpPr>
          <a:xfrm>
            <a:off x="237520" y="152400"/>
            <a:ext cx="410563" cy="1612900"/>
            <a:chOff x="83821" y="0"/>
            <a:chExt cx="219636" cy="903079"/>
          </a:xfrm>
        </p:grpSpPr>
        <p:sp>
          <p:nvSpPr>
            <p:cNvPr id="204" name="Google Shape;204;p21"/>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Google Shape;205;p21"/>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21"/>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7" name="Google Shape;20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pPr marL="0" lvl="0" indent="0" algn="r" rtl="0">
                <a:lnSpc>
                  <a:spcPct val="100000"/>
                </a:lnSpc>
                <a:spcBef>
                  <a:spcPts val="0"/>
                </a:spcBef>
                <a:spcAft>
                  <a:spcPts val="0"/>
                </a:spcAft>
                <a:buSzPts val="1200"/>
                <a:buNone/>
              </a:pPr>
              <a:t>15</a:t>
            </a:fld>
            <a:endParaRPr>
              <a:solidFill>
                <a:srgbClr val="888888"/>
              </a:solidFill>
            </a:endParaRPr>
          </a:p>
        </p:txBody>
      </p:sp>
      <p:pic>
        <p:nvPicPr>
          <p:cNvPr id="208" name="Google Shape;208;p21" descr="rId1"/>
          <p:cNvPicPr preferRelativeResize="0"/>
          <p:nvPr/>
        </p:nvPicPr>
        <p:blipFill rotWithShape="1">
          <a:blip r:embed="rId3">
            <a:alphaModFix/>
          </a:blip>
          <a:srcRect/>
          <a:stretch/>
        </p:blipFill>
        <p:spPr>
          <a:xfrm>
            <a:off x="88900" y="228600"/>
            <a:ext cx="177800" cy="1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a:latin typeface="Times New Roman"/>
                <a:ea typeface="Times New Roman"/>
                <a:cs typeface="Times New Roman"/>
                <a:sym typeface="Times New Roman"/>
              </a:rPr>
              <a:t>Chapter-1</a:t>
            </a:r>
            <a:br>
              <a:rPr lang="en-US">
                <a:latin typeface="Times New Roman"/>
                <a:ea typeface="Times New Roman"/>
                <a:cs typeface="Times New Roman"/>
                <a:sym typeface="Times New Roman"/>
              </a:rPr>
            </a:br>
            <a:r>
              <a:rPr lang="en-US"/>
              <a:t>Overview of System Software</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SzPts val="2400"/>
              <a:buChar char="•"/>
            </a:pPr>
            <a:r>
              <a:rPr lang="en-US"/>
              <a:t>Introduction</a:t>
            </a:r>
            <a:endParaRPr/>
          </a:p>
          <a:p>
            <a:pPr marL="228600" lvl="0" indent="-228600" algn="l" rtl="0">
              <a:lnSpc>
                <a:spcPct val="150000"/>
              </a:lnSpc>
              <a:spcBef>
                <a:spcPts val="0"/>
              </a:spcBef>
              <a:spcAft>
                <a:spcPts val="0"/>
              </a:spcAft>
              <a:buSzPts val="2400"/>
              <a:buChar char="•"/>
            </a:pPr>
            <a:r>
              <a:rPr lang="en-US"/>
              <a:t>Software</a:t>
            </a:r>
            <a:endParaRPr/>
          </a:p>
          <a:p>
            <a:pPr marL="228600" lvl="0" indent="-228600" algn="l" rtl="0">
              <a:lnSpc>
                <a:spcPct val="150000"/>
              </a:lnSpc>
              <a:spcBef>
                <a:spcPts val="0"/>
              </a:spcBef>
              <a:spcAft>
                <a:spcPts val="0"/>
              </a:spcAft>
              <a:buSzPts val="2400"/>
              <a:buChar char="•"/>
            </a:pPr>
            <a:r>
              <a:rPr lang="en-US"/>
              <a:t>Software Hierarchy</a:t>
            </a:r>
            <a:endParaRPr/>
          </a:p>
          <a:p>
            <a:pPr marL="228600" lvl="0" indent="-228600" algn="l" rtl="0">
              <a:lnSpc>
                <a:spcPct val="150000"/>
              </a:lnSpc>
              <a:spcBef>
                <a:spcPts val="0"/>
              </a:spcBef>
              <a:spcAft>
                <a:spcPts val="0"/>
              </a:spcAft>
              <a:buSzPts val="2400"/>
              <a:buChar char="•"/>
            </a:pPr>
            <a:r>
              <a:rPr lang="en-US"/>
              <a:t>System Programming</a:t>
            </a:r>
            <a:endParaRPr/>
          </a:p>
        </p:txBody>
      </p:sp>
      <p:sp>
        <p:nvSpPr>
          <p:cNvPr id="108" name="Google Shape;108;p3"/>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de84802b53_1_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a:solidFill>
                  <a:schemeClr val="dk1"/>
                </a:solidFill>
              </a:rPr>
              <a:t>Introduction-Software</a:t>
            </a:r>
            <a:endParaRPr sz="4000" b="1">
              <a:latin typeface="Times New Roman"/>
              <a:ea typeface="Times New Roman"/>
              <a:cs typeface="Times New Roman"/>
              <a:sym typeface="Times New Roman"/>
            </a:endParaRPr>
          </a:p>
        </p:txBody>
      </p:sp>
      <p:sp>
        <p:nvSpPr>
          <p:cNvPr id="118" name="Google Shape;118;gde84802b53_1_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dirty="0"/>
              <a:t>Software means </a:t>
            </a:r>
            <a:r>
              <a:rPr lang="en-US" dirty="0" smtClean="0"/>
              <a:t>set of computer Program to perform a </a:t>
            </a:r>
            <a:r>
              <a:rPr lang="en-US" dirty="0" smtClean="0"/>
              <a:t>task.</a:t>
            </a:r>
          </a:p>
          <a:p>
            <a:pPr marL="457200" lvl="0" indent="-342900" algn="just" rtl="0">
              <a:lnSpc>
                <a:spcPct val="90000"/>
              </a:lnSpc>
              <a:spcBef>
                <a:spcPts val="1000"/>
              </a:spcBef>
              <a:spcAft>
                <a:spcPts val="0"/>
              </a:spcAft>
              <a:buSzPts val="1800"/>
              <a:buChar char="•"/>
            </a:pPr>
            <a:r>
              <a:rPr lang="en-US" dirty="0" smtClean="0"/>
              <a:t>A program is set of instructions. </a:t>
            </a:r>
            <a:endParaRPr/>
          </a:p>
          <a:p>
            <a:pPr marL="457200" lvl="0" indent="-342900" algn="just" rtl="0">
              <a:lnSpc>
                <a:spcPct val="90000"/>
              </a:lnSpc>
              <a:spcBef>
                <a:spcPts val="1000"/>
              </a:spcBef>
              <a:spcAft>
                <a:spcPts val="0"/>
              </a:spcAft>
              <a:buSzPts val="1800"/>
              <a:buChar char="•"/>
            </a:pPr>
            <a:r>
              <a:rPr lang="en-US" dirty="0"/>
              <a:t>A computer system consists of two components; Hardware (the physical component of which includes keyboard, mouse, printer etc) and the software (the electronic  working components). Hence, software is indispensable for any computer system</a:t>
            </a:r>
            <a:endParaRPr/>
          </a:p>
          <a:p>
            <a:pPr marL="0" lvl="0" indent="0" algn="l" rtl="0">
              <a:lnSpc>
                <a:spcPct val="90000"/>
              </a:lnSpc>
              <a:spcBef>
                <a:spcPts val="1000"/>
              </a:spcBef>
              <a:spcAft>
                <a:spcPts val="0"/>
              </a:spcAft>
              <a:buSzPts val="1800"/>
              <a:buNone/>
            </a:pPr>
            <a:endParaRPr/>
          </a:p>
        </p:txBody>
      </p:sp>
      <p:sp>
        <p:nvSpPr>
          <p:cNvPr id="119" name="Google Shape;119;gde84802b53_1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pic>
        <p:nvPicPr>
          <p:cNvPr id="125" name="Google Shape;125;p51" descr="See the source image"/>
          <p:cNvPicPr preferRelativeResize="0"/>
          <p:nvPr/>
        </p:nvPicPr>
        <p:blipFill rotWithShape="1">
          <a:blip r:embed="rId3">
            <a:alphaModFix/>
          </a:blip>
          <a:srcRect/>
          <a:stretch/>
        </p:blipFill>
        <p:spPr>
          <a:xfrm>
            <a:off x="1132764" y="464025"/>
            <a:ext cx="9335069" cy="58044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39682" y="1720069"/>
            <a:ext cx="8353425" cy="371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131" name="Google Shape;131;p52"/>
          <p:cNvSpPr/>
          <p:nvPr/>
        </p:nvSpPr>
        <p:spPr>
          <a:xfrm>
            <a:off x="668740" y="95535"/>
            <a:ext cx="11523260" cy="72480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dirty="0">
                <a:solidFill>
                  <a:schemeClr val="dk1"/>
                </a:solidFill>
                <a:latin typeface="Arial"/>
                <a:ea typeface="Arial"/>
                <a:cs typeface="Arial"/>
                <a:sym typeface="Arial"/>
              </a:rPr>
              <a:t>Categories of Software</a:t>
            </a:r>
            <a:endParaRPr/>
          </a:p>
          <a:p>
            <a:pPr marL="0" marR="0" lvl="0" indent="0" algn="just" rtl="0">
              <a:lnSpc>
                <a:spcPct val="100000"/>
              </a:lnSpc>
              <a:spcBef>
                <a:spcPts val="0"/>
              </a:spcBef>
              <a:spcAft>
                <a:spcPts val="0"/>
              </a:spcAft>
              <a:buNone/>
            </a:pPr>
            <a:r>
              <a:rPr lang="en-US" sz="2000" b="0" i="0" u="none" strike="noStrike" cap="none" dirty="0" smtClean="0">
                <a:solidFill>
                  <a:srgbClr val="000000"/>
                </a:solidFill>
                <a:latin typeface="Times New Roman"/>
                <a:ea typeface="Times New Roman"/>
                <a:cs typeface="Times New Roman"/>
                <a:sym typeface="Times New Roman"/>
              </a:rPr>
              <a:t>Software </a:t>
            </a:r>
            <a:r>
              <a:rPr lang="en-US" sz="2000" b="0" i="0" u="none" strike="noStrike" cap="none" dirty="0">
                <a:solidFill>
                  <a:srgbClr val="000000"/>
                </a:solidFill>
                <a:latin typeface="Times New Roman"/>
                <a:ea typeface="Times New Roman"/>
                <a:cs typeface="Times New Roman"/>
                <a:sym typeface="Times New Roman"/>
              </a:rPr>
              <a:t>is categorized into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Systems software and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Applications software.</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Development Software</a:t>
            </a:r>
            <a:endParaRPr sz="2000" b="0" i="0" u="none" strike="noStrike" cap="none">
              <a:solidFill>
                <a:srgbClr val="000000"/>
              </a:solidFill>
              <a:latin typeface="Times New Roman"/>
              <a:ea typeface="Times New Roman"/>
              <a:cs typeface="Times New Roman"/>
              <a:sym typeface="Times New Roman"/>
            </a:endParaRPr>
          </a:p>
          <a:p>
            <a:pPr marL="0" marR="0" lvl="1" indent="0" algn="just" rtl="0">
              <a:lnSpc>
                <a:spcPct val="100000"/>
              </a:lnSpc>
              <a:spcBef>
                <a:spcPts val="58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-Systems Software refers to set of programs that coordinates activities and functions of the hardware and various other programs</a:t>
            </a:r>
            <a:r>
              <a:rPr lang="en-US" sz="2000" b="0" i="0" u="none" strike="noStrike" cap="none" dirty="0" smtClean="0">
                <a:solidFill>
                  <a:srgbClr val="000000"/>
                </a:solidFill>
                <a:latin typeface="Times New Roman"/>
                <a:ea typeface="Times New Roman"/>
                <a:cs typeface="Times New Roman"/>
                <a:sym typeface="Times New Roman"/>
              </a:rPr>
              <a:t>. It </a:t>
            </a:r>
            <a:r>
              <a:rPr lang="en-US" sz="2000" b="0" i="0" u="none" strike="noStrike" cap="none" dirty="0">
                <a:solidFill>
                  <a:srgbClr val="000000"/>
                </a:solidFill>
                <a:latin typeface="Times New Roman"/>
                <a:ea typeface="Times New Roman"/>
                <a:cs typeface="Times New Roman"/>
                <a:sym typeface="Times New Roman"/>
              </a:rPr>
              <a:t>is  operating system and all utility programs that manage computer resources at a low level.</a:t>
            </a:r>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The systems software consists of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operating systems </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Utility systems</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Devices drivers and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programming languages.</a:t>
            </a:r>
            <a:endParaRPr/>
          </a:p>
          <a:p>
            <a:pPr marL="0" marR="0" lvl="0" indent="0" algn="just" rtl="0">
              <a:lnSpc>
                <a:spcPct val="100000"/>
              </a:lnSpc>
              <a:spcBef>
                <a:spcPts val="0"/>
              </a:spcBef>
              <a:spcAft>
                <a:spcPts val="0"/>
              </a:spcAft>
              <a:buNone/>
            </a:pPr>
            <a:r>
              <a:rPr lang="en-US" sz="2000" b="1" dirty="0">
                <a:latin typeface="Times New Roman"/>
                <a:ea typeface="Times New Roman"/>
                <a:cs typeface="Times New Roman"/>
                <a:sym typeface="Times New Roman"/>
              </a:rPr>
              <a:t>O</a:t>
            </a:r>
            <a:r>
              <a:rPr lang="en-US" sz="2000" b="1" i="0" u="none" strike="noStrike" cap="none" dirty="0">
                <a:solidFill>
                  <a:srgbClr val="000000"/>
                </a:solidFill>
                <a:latin typeface="Times New Roman"/>
                <a:ea typeface="Times New Roman"/>
                <a:cs typeface="Times New Roman"/>
                <a:sym typeface="Times New Roman"/>
              </a:rPr>
              <a:t>perating system </a:t>
            </a:r>
            <a:r>
              <a:rPr lang="en-US" sz="2000" b="0" i="0" u="none" strike="noStrike" cap="none" dirty="0">
                <a:solidFill>
                  <a:srgbClr val="000000"/>
                </a:solidFill>
                <a:latin typeface="Times New Roman"/>
                <a:ea typeface="Times New Roman"/>
                <a:cs typeface="Times New Roman"/>
                <a:sym typeface="Times New Roman"/>
              </a:rPr>
              <a:t> refers to the system which runs a computer.  Operating systems consist of the master system of programs that manage the basic operations of the computer.. Examples of OS for the PC include Windows, Unix etc.</a:t>
            </a:r>
            <a:endParaRPr/>
          </a:p>
          <a:p>
            <a:pPr marL="0" marR="0" lvl="0" indent="0" algn="just" rtl="0">
              <a:lnSpc>
                <a:spcPct val="100000"/>
              </a:lnSpc>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Utility Software</a:t>
            </a:r>
            <a:r>
              <a:rPr lang="en-US" sz="2000" b="0" i="0" u="none" strike="noStrike" cap="none" dirty="0">
                <a:solidFill>
                  <a:srgbClr val="000000"/>
                </a:solidFill>
                <a:latin typeface="Times New Roman"/>
                <a:ea typeface="Times New Roman"/>
                <a:cs typeface="Times New Roman"/>
                <a:sym typeface="Times New Roman"/>
              </a:rPr>
              <a:t>- Utility software (a type of system software) is designed to help you monitor and configure settings for your computer system equipment, the operating system, or application software.  </a:t>
            </a:r>
            <a:endParaRPr lang="en-US" sz="2000" b="0" i="0" u="none" strike="noStrike" cap="none" dirty="0" smtClean="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IN" sz="2000" dirty="0" smtClean="0">
                <a:latin typeface="Times New Roman"/>
                <a:ea typeface="Times New Roman"/>
                <a:cs typeface="Times New Roman"/>
                <a:sym typeface="Times New Roman"/>
              </a:rPr>
              <a:t>Backup, Compression, Defrag</a:t>
            </a:r>
            <a:endParaRPr lang="en-US" sz="2000" b="0" i="0" u="none" strike="noStrike" cap="none" dirty="0" smtClean="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000" b="0" i="0" u="none" strike="noStrike" cap="none" dirty="0" smtClean="0">
                <a:solidFill>
                  <a:srgbClr val="000000"/>
                </a:solidFill>
                <a:latin typeface="Times New Roman"/>
                <a:ea typeface="Times New Roman"/>
                <a:cs typeface="Times New Roman"/>
                <a:sym typeface="Times New Roman"/>
              </a:rPr>
              <a:t>A </a:t>
            </a:r>
            <a:r>
              <a:rPr lang="en-US" sz="2000" b="0" i="0" u="none" strike="noStrike" cap="none" dirty="0">
                <a:solidFill>
                  <a:srgbClr val="000000"/>
                </a:solidFill>
                <a:latin typeface="Times New Roman"/>
                <a:ea typeface="Times New Roman"/>
                <a:cs typeface="Times New Roman"/>
                <a:sym typeface="Times New Roman"/>
              </a:rPr>
              <a:t>desktop </a:t>
            </a:r>
            <a:r>
              <a:rPr lang="en-US" sz="2000" b="0" i="0" u="none" strike="noStrike" cap="none" dirty="0" smtClean="0">
                <a:solidFill>
                  <a:srgbClr val="000000"/>
                </a:solidFill>
                <a:latin typeface="Times New Roman"/>
                <a:ea typeface="Times New Roman"/>
                <a:cs typeface="Times New Roman"/>
                <a:sym typeface="Times New Roman"/>
              </a:rPr>
              <a:t>widget is </a:t>
            </a:r>
            <a:r>
              <a:rPr lang="en-US" sz="2000" b="0" i="0" u="none" strike="noStrike" cap="none" dirty="0">
                <a:solidFill>
                  <a:srgbClr val="000000"/>
                </a:solidFill>
                <a:latin typeface="Times New Roman"/>
                <a:ea typeface="Times New Roman"/>
                <a:cs typeface="Times New Roman"/>
                <a:sym typeface="Times New Roman"/>
              </a:rPr>
              <a:t>a specialized utility program that appears on a computer’s screen-based desktop</a:t>
            </a:r>
            <a:endParaRPr/>
          </a:p>
          <a:p>
            <a:pPr marL="0" marR="0" lvl="0" indent="0" algn="l" rtl="0">
              <a:lnSpc>
                <a:spcPct val="10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3"/>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37" name="Google Shape;137;p5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ctr" rtl="0">
                <a:lnSpc>
                  <a:spcPct val="100000"/>
                </a:lnSpc>
                <a:spcBef>
                  <a:spcPts val="0"/>
                </a:spcBef>
                <a:spcAft>
                  <a:spcPts val="0"/>
                </a:spcAft>
                <a:buClr>
                  <a:srgbClr val="000000"/>
                </a:buClr>
                <a:buSzPts val="1400"/>
                <a:buFont typeface="Arial"/>
                <a:buNone/>
              </a:pPr>
              <a:t>7</a:t>
            </a:fld>
            <a:endParaRPr sz="1200" b="0" i="0" u="none" strike="noStrike" cap="none">
              <a:solidFill>
                <a:srgbClr val="888888"/>
              </a:solidFill>
              <a:latin typeface="Calibri"/>
              <a:ea typeface="Calibri"/>
              <a:cs typeface="Calibri"/>
              <a:sym typeface="Calibri"/>
            </a:endParaRPr>
          </a:p>
        </p:txBody>
      </p:sp>
      <p:sp>
        <p:nvSpPr>
          <p:cNvPr id="138" name="Google Shape;138;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Systems Software</a:t>
            </a:r>
            <a:endParaRPr/>
          </a:p>
        </p:txBody>
      </p:sp>
      <p:sp>
        <p:nvSpPr>
          <p:cNvPr id="139" name="Google Shape;139;p53"/>
          <p:cNvSpPr txBox="1">
            <a:spLocks noGrp="1"/>
          </p:cNvSpPr>
          <p:nvPr>
            <p:ph type="body" idx="1"/>
          </p:nvPr>
        </p:nvSpPr>
        <p:spPr>
          <a:xfrm>
            <a:off x="1524000" y="1447800"/>
            <a:ext cx="9347200" cy="44958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2200" b="1" dirty="0">
                <a:latin typeface="Times New Roman"/>
                <a:ea typeface="Times New Roman"/>
                <a:cs typeface="Times New Roman"/>
                <a:sym typeface="Times New Roman"/>
              </a:rPr>
              <a:t>Device Drivers</a:t>
            </a:r>
            <a:r>
              <a:rPr lang="en-US" sz="2200" dirty="0">
                <a:latin typeface="Times New Roman"/>
                <a:ea typeface="Times New Roman"/>
                <a:cs typeface="Times New Roman"/>
                <a:sym typeface="Times New Roman"/>
              </a:rPr>
              <a:t> .  A device driver is software that helps a peripheral device establish communication with a computer. </a:t>
            </a:r>
            <a:r>
              <a:rPr lang="en-US" sz="2200" dirty="0" err="1">
                <a:latin typeface="Times New Roman"/>
                <a:ea typeface="Times New Roman"/>
                <a:cs typeface="Times New Roman"/>
                <a:sym typeface="Times New Roman"/>
              </a:rPr>
              <a:t>Eg</a:t>
            </a:r>
            <a:r>
              <a:rPr lang="en-US" sz="2200" dirty="0">
                <a:latin typeface="Times New Roman"/>
                <a:ea typeface="Times New Roman"/>
                <a:cs typeface="Times New Roman"/>
                <a:sym typeface="Times New Roman"/>
              </a:rPr>
              <a:t>., Windows Device </a:t>
            </a:r>
            <a:r>
              <a:rPr lang="en-US" sz="2200" dirty="0" smtClean="0">
                <a:latin typeface="Times New Roman"/>
                <a:ea typeface="Times New Roman"/>
                <a:cs typeface="Times New Roman"/>
                <a:sym typeface="Times New Roman"/>
              </a:rPr>
              <a:t>Manager, Printer Device Drivers.</a:t>
            </a:r>
            <a:endParaRPr/>
          </a:p>
          <a:p>
            <a:pPr marL="274320" lvl="1" indent="-274320" algn="just" rtl="0">
              <a:lnSpc>
                <a:spcPct val="90000"/>
              </a:lnSpc>
              <a:spcBef>
                <a:spcPts val="580"/>
              </a:spcBef>
              <a:spcAft>
                <a:spcPts val="0"/>
              </a:spcAft>
              <a:buClr>
                <a:schemeClr val="accent1"/>
              </a:buClr>
              <a:buSzPts val="1800"/>
              <a:buChar char="•"/>
            </a:pPr>
            <a:r>
              <a:rPr lang="en-US" sz="2200" dirty="0">
                <a:latin typeface="Times New Roman"/>
                <a:ea typeface="Times New Roman"/>
                <a:cs typeface="Times New Roman"/>
                <a:sym typeface="Times New Roman"/>
              </a:rPr>
              <a:t>The Programming Languages refers to c</a:t>
            </a:r>
            <a:r>
              <a:rPr lang="en-US" dirty="0">
                <a:latin typeface="Times New Roman"/>
                <a:ea typeface="Times New Roman"/>
                <a:cs typeface="Times New Roman"/>
                <a:sym typeface="Times New Roman"/>
              </a:rPr>
              <a:t>oding schemes used to write both systems and application software</a:t>
            </a:r>
            <a:endParaRPr sz="22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200" dirty="0">
                <a:latin typeface="Times New Roman"/>
                <a:ea typeface="Times New Roman"/>
                <a:cs typeface="Times New Roman"/>
                <a:sym typeface="Times New Roman"/>
              </a:rPr>
              <a:t>Hence, systems software refers to the operating system and all utility programs that manage computer resources at a low level. The system software serves the application, which in turn serves the user.</a:t>
            </a:r>
            <a:endParaRPr/>
          </a:p>
          <a:p>
            <a:pPr marL="457200" lvl="0" indent="-342900" algn="just" rtl="0">
              <a:lnSpc>
                <a:spcPct val="90000"/>
              </a:lnSpc>
              <a:spcBef>
                <a:spcPts val="1000"/>
              </a:spcBef>
              <a:spcAft>
                <a:spcPts val="0"/>
              </a:spcAft>
              <a:buSzPts val="1800"/>
              <a:buChar char="•"/>
            </a:pPr>
            <a:r>
              <a:rPr lang="en-US" sz="2400" b="1" dirty="0">
                <a:latin typeface="Times New Roman"/>
                <a:ea typeface="Times New Roman"/>
                <a:cs typeface="Times New Roman"/>
                <a:sym typeface="Times New Roman"/>
              </a:rPr>
              <a:t>Systems software:</a:t>
            </a:r>
            <a:r>
              <a:rPr lang="en-US" sz="2400" i="1" dirty="0">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coordinates the activities and functions of hardware and programs</a:t>
            </a:r>
            <a:endParaRPr/>
          </a:p>
          <a:p>
            <a:pPr marL="457200" lvl="0" indent="-228600" algn="just" rtl="0">
              <a:lnSpc>
                <a:spcPct val="90000"/>
              </a:lnSpc>
              <a:spcBef>
                <a:spcPts val="1000"/>
              </a:spcBef>
              <a:spcAft>
                <a:spcPts val="0"/>
              </a:spcAft>
              <a:buSzPts val="1800"/>
              <a:buNone/>
            </a:pP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4"/>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45" name="Google Shape;145;p54"/>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ctr" rtl="0">
                <a:lnSpc>
                  <a:spcPct val="100000"/>
                </a:lnSpc>
                <a:spcBef>
                  <a:spcPts val="0"/>
                </a:spcBef>
                <a:spcAft>
                  <a:spcPts val="0"/>
                </a:spcAft>
                <a:buClr>
                  <a:srgbClr val="000000"/>
                </a:buClr>
                <a:buSzPts val="1400"/>
                <a:buFont typeface="Arial"/>
                <a:buNone/>
              </a:pPr>
              <a:t>8</a:t>
            </a:fld>
            <a:endParaRPr sz="1200" b="0" i="0" u="none" strike="noStrike" cap="none">
              <a:solidFill>
                <a:srgbClr val="888888"/>
              </a:solidFill>
              <a:latin typeface="Calibri"/>
              <a:ea typeface="Calibri"/>
              <a:cs typeface="Calibri"/>
              <a:sym typeface="Calibri"/>
            </a:endParaRPr>
          </a:p>
        </p:txBody>
      </p:sp>
      <p:sp>
        <p:nvSpPr>
          <p:cNvPr id="146" name="Google Shape;146;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Operating Systems Functions</a:t>
            </a:r>
            <a:endParaRPr/>
          </a:p>
        </p:txBody>
      </p:sp>
      <p:sp>
        <p:nvSpPr>
          <p:cNvPr id="147" name="Google Shape;147;p54"/>
          <p:cNvSpPr txBox="1">
            <a:spLocks noGrp="1"/>
          </p:cNvSpPr>
          <p:nvPr>
            <p:ph type="body" idx="1"/>
          </p:nvPr>
        </p:nvSpPr>
        <p:spPr>
          <a:xfrm>
            <a:off x="914400" y="1447800"/>
            <a:ext cx="10363200" cy="3886200"/>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just" rtl="0">
              <a:lnSpc>
                <a:spcPct val="90000"/>
              </a:lnSpc>
              <a:spcBef>
                <a:spcPts val="1000"/>
              </a:spcBef>
              <a:spcAft>
                <a:spcPts val="0"/>
              </a:spcAft>
              <a:buSzPct val="69498"/>
              <a:buFont typeface="Times New Roman"/>
              <a:buAutoNum type="arabicPeriod"/>
            </a:pPr>
            <a:r>
              <a:rPr lang="en-US" dirty="0">
                <a:latin typeface="Times New Roman"/>
                <a:ea typeface="Times New Roman"/>
                <a:cs typeface="Times New Roman"/>
                <a:sym typeface="Times New Roman"/>
              </a:rPr>
              <a:t>User interface and input/output management</a:t>
            </a:r>
            <a:endParaRPr/>
          </a:p>
          <a:p>
            <a:pPr marL="914400" lvl="1" indent="-342900" algn="just" rtl="0">
              <a:lnSpc>
                <a:spcPct val="90000"/>
              </a:lnSpc>
              <a:spcBef>
                <a:spcPts val="500"/>
              </a:spcBef>
              <a:spcAft>
                <a:spcPts val="0"/>
              </a:spcAft>
              <a:buSzPct val="81081"/>
              <a:buChar char="•"/>
            </a:pPr>
            <a:r>
              <a:rPr lang="en-US" dirty="0">
                <a:latin typeface="Times New Roman"/>
                <a:ea typeface="Times New Roman"/>
                <a:cs typeface="Times New Roman"/>
                <a:sym typeface="Times New Roman"/>
              </a:rPr>
              <a:t>User interface: allows individuals to access and command the computer </a:t>
            </a:r>
            <a:r>
              <a:rPr lang="en-US" dirty="0" smtClean="0">
                <a:latin typeface="Times New Roman"/>
                <a:ea typeface="Times New Roman"/>
                <a:cs typeface="Times New Roman"/>
                <a:sym typeface="Times New Roman"/>
              </a:rPr>
              <a:t>system</a:t>
            </a:r>
          </a:p>
          <a:p>
            <a:pPr marL="914400" lvl="1" indent="-342900" algn="just" rtl="0">
              <a:lnSpc>
                <a:spcPct val="90000"/>
              </a:lnSpc>
              <a:spcBef>
                <a:spcPts val="500"/>
              </a:spcBef>
              <a:spcAft>
                <a:spcPts val="0"/>
              </a:spcAft>
              <a:buSzPct val="81081"/>
              <a:buNone/>
            </a:pPr>
            <a:endParaRPr/>
          </a:p>
          <a:p>
            <a:pPr marL="914400" lvl="1" indent="-342900" algn="just" rtl="0">
              <a:lnSpc>
                <a:spcPct val="90000"/>
              </a:lnSpc>
              <a:spcBef>
                <a:spcPts val="500"/>
              </a:spcBef>
              <a:spcAft>
                <a:spcPts val="0"/>
              </a:spcAft>
              <a:buSzPct val="81081"/>
              <a:buChar char="•"/>
            </a:pPr>
            <a:r>
              <a:rPr lang="en-US" dirty="0">
                <a:latin typeface="Times New Roman"/>
                <a:ea typeface="Times New Roman"/>
                <a:cs typeface="Times New Roman"/>
                <a:sym typeface="Times New Roman"/>
              </a:rPr>
              <a:t>Command-based user interface: requires that text commands be given to the computer to perform basic </a:t>
            </a:r>
            <a:r>
              <a:rPr lang="en-US" dirty="0" smtClean="0">
                <a:latin typeface="Times New Roman"/>
                <a:ea typeface="Times New Roman"/>
                <a:cs typeface="Times New Roman"/>
                <a:sym typeface="Times New Roman"/>
              </a:rPr>
              <a:t>activities</a:t>
            </a:r>
          </a:p>
          <a:p>
            <a:pPr marL="914400" lvl="1" indent="-342900" algn="just" rtl="0">
              <a:lnSpc>
                <a:spcPct val="90000"/>
              </a:lnSpc>
              <a:spcBef>
                <a:spcPts val="500"/>
              </a:spcBef>
              <a:spcAft>
                <a:spcPts val="0"/>
              </a:spcAft>
              <a:buSzPct val="81081"/>
              <a:buNone/>
            </a:pPr>
            <a:endParaRPr/>
          </a:p>
          <a:p>
            <a:pPr marL="914400" lvl="1" indent="-342900" algn="just" rtl="0">
              <a:lnSpc>
                <a:spcPct val="90000"/>
              </a:lnSpc>
              <a:spcBef>
                <a:spcPts val="500"/>
              </a:spcBef>
              <a:spcAft>
                <a:spcPts val="0"/>
              </a:spcAft>
              <a:buSzPct val="81081"/>
              <a:buChar char="•"/>
            </a:pPr>
            <a:r>
              <a:rPr lang="en-US" dirty="0">
                <a:latin typeface="Times New Roman"/>
                <a:ea typeface="Times New Roman"/>
                <a:cs typeface="Times New Roman"/>
                <a:sym typeface="Times New Roman"/>
              </a:rPr>
              <a:t>Graphical user interface (GUI): uses icons and menus displayed on screen to send commands to the computer system</a:t>
            </a:r>
            <a:endParaRPr/>
          </a:p>
          <a:p>
            <a:pPr marL="514350" lvl="0" indent="-514350" algn="just" rtl="0">
              <a:lnSpc>
                <a:spcPct val="90000"/>
              </a:lnSpc>
              <a:spcBef>
                <a:spcPts val="1000"/>
              </a:spcBef>
              <a:spcAft>
                <a:spcPts val="0"/>
              </a:spcAft>
              <a:buSzPct val="69498"/>
              <a:buFont typeface="Times New Roman"/>
              <a:buAutoNum type="arabicPeriod"/>
            </a:pPr>
            <a:r>
              <a:rPr lang="en-US" dirty="0">
                <a:latin typeface="Times New Roman"/>
                <a:ea typeface="Times New Roman"/>
                <a:cs typeface="Times New Roman"/>
                <a:sym typeface="Times New Roman"/>
              </a:rPr>
              <a:t>Hardware independence</a:t>
            </a:r>
            <a:endParaRPr/>
          </a:p>
          <a:p>
            <a:pPr marL="914400" lvl="1" indent="-342900" algn="just" rtl="0">
              <a:lnSpc>
                <a:spcPct val="90000"/>
              </a:lnSpc>
              <a:spcBef>
                <a:spcPts val="500"/>
              </a:spcBef>
              <a:spcAft>
                <a:spcPts val="0"/>
              </a:spcAft>
              <a:buSzPct val="81081"/>
              <a:buChar char="•"/>
            </a:pPr>
            <a:r>
              <a:rPr lang="en-US" dirty="0">
                <a:latin typeface="Times New Roman"/>
                <a:ea typeface="Times New Roman"/>
                <a:cs typeface="Times New Roman"/>
                <a:sym typeface="Times New Roman"/>
              </a:rPr>
              <a:t>Application program interface (API): allows applications to make use of the operating system</a:t>
            </a:r>
            <a:endParaRPr/>
          </a:p>
          <a:p>
            <a:pPr marL="514350" lvl="0" indent="-514350" algn="just" rtl="0">
              <a:lnSpc>
                <a:spcPct val="90000"/>
              </a:lnSpc>
              <a:spcBef>
                <a:spcPts val="1000"/>
              </a:spcBef>
              <a:spcAft>
                <a:spcPts val="0"/>
              </a:spcAft>
              <a:buSzPct val="69498"/>
              <a:buFont typeface="Times New Roman"/>
              <a:buAutoNum type="arabicPeriod"/>
            </a:pPr>
            <a:r>
              <a:rPr lang="en-US" dirty="0">
                <a:latin typeface="Times New Roman"/>
                <a:ea typeface="Times New Roman"/>
                <a:cs typeface="Times New Roman"/>
                <a:sym typeface="Times New Roman"/>
              </a:rPr>
              <a:t>Memory management</a:t>
            </a:r>
            <a:endParaRPr/>
          </a:p>
          <a:p>
            <a:pPr marL="914400" lvl="1" indent="-342900" algn="just" rtl="0">
              <a:lnSpc>
                <a:spcPct val="90000"/>
              </a:lnSpc>
              <a:spcBef>
                <a:spcPts val="500"/>
              </a:spcBef>
              <a:spcAft>
                <a:spcPts val="0"/>
              </a:spcAft>
              <a:buSzPct val="81081"/>
              <a:buChar char="•"/>
            </a:pPr>
            <a:r>
              <a:rPr lang="en-US" dirty="0">
                <a:latin typeface="Times New Roman"/>
                <a:ea typeface="Times New Roman"/>
                <a:cs typeface="Times New Roman"/>
                <a:sym typeface="Times New Roman"/>
              </a:rPr>
              <a:t>Control how memory is accessed and maximize available memory and storage</a:t>
            </a:r>
            <a:endParaRPr/>
          </a:p>
          <a:p>
            <a:pPr marL="457200" lvl="0" indent="-228600" algn="l" rtl="0">
              <a:lnSpc>
                <a:spcPct val="90000"/>
              </a:lnSpc>
              <a:spcBef>
                <a:spcPts val="1000"/>
              </a:spcBef>
              <a:spcAft>
                <a:spcPts val="0"/>
              </a:spcAft>
              <a:buClr>
                <a:schemeClr val="dk1"/>
              </a:buClr>
              <a:buSzPct val="108108"/>
              <a:buNone/>
            </a:pPr>
            <a:endParaRPr sz="1800" b="1">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5"/>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53" name="Google Shape;153;p5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ctr" rtl="0">
                <a:lnSpc>
                  <a:spcPct val="100000"/>
                </a:lnSpc>
                <a:spcBef>
                  <a:spcPts val="0"/>
                </a:spcBef>
                <a:spcAft>
                  <a:spcPts val="0"/>
                </a:spcAft>
                <a:buClr>
                  <a:srgbClr val="000000"/>
                </a:buClr>
                <a:buSzPts val="1400"/>
                <a:buFont typeface="Arial"/>
                <a:buNone/>
              </a:pPr>
              <a:t>9</a:t>
            </a:fld>
            <a:endParaRPr sz="1200" b="0" i="0" u="none" strike="noStrike" cap="none">
              <a:solidFill>
                <a:srgbClr val="888888"/>
              </a:solidFill>
              <a:latin typeface="Calibri"/>
              <a:ea typeface="Calibri"/>
              <a:cs typeface="Calibri"/>
              <a:sym typeface="Calibri"/>
            </a:endParaRPr>
          </a:p>
        </p:txBody>
      </p:sp>
      <p:sp>
        <p:nvSpPr>
          <p:cNvPr id="154" name="Google Shape;154;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solidFill>
                  <a:schemeClr val="dk1"/>
                </a:solidFill>
              </a:rPr>
              <a:t>Operating Systems Functions</a:t>
            </a:r>
            <a:endParaRPr/>
          </a:p>
        </p:txBody>
      </p:sp>
      <p:sp>
        <p:nvSpPr>
          <p:cNvPr id="155" name="Google Shape;155;p55"/>
          <p:cNvSpPr txBox="1">
            <a:spLocks noGrp="1"/>
          </p:cNvSpPr>
          <p:nvPr>
            <p:ph type="body" idx="1"/>
          </p:nvPr>
        </p:nvSpPr>
        <p:spPr>
          <a:xfrm>
            <a:off x="1256714" y="1332912"/>
            <a:ext cx="9347200" cy="3886200"/>
          </a:xfrm>
          <a:prstGeom prst="rect">
            <a:avLst/>
          </a:prstGeom>
          <a:noFill/>
          <a:ln>
            <a:noFill/>
          </a:ln>
        </p:spPr>
        <p:txBody>
          <a:bodyPr spcFirstLastPara="1" wrap="square" lIns="91425" tIns="45700" rIns="91425" bIns="45700" anchor="t" anchorCtr="0">
            <a:noAutofit/>
          </a:bodyPr>
          <a:lstStyle/>
          <a:p>
            <a:pPr marL="514350" lvl="0" indent="-514350" algn="just" rtl="0">
              <a:lnSpc>
                <a:spcPct val="90000"/>
              </a:lnSpc>
              <a:spcBef>
                <a:spcPts val="1000"/>
              </a:spcBef>
              <a:spcAft>
                <a:spcPts val="0"/>
              </a:spcAft>
              <a:buSzPct val="91836"/>
              <a:buFont typeface="Times New Roman"/>
              <a:buAutoNum type="arabicPeriod" startAt="4"/>
            </a:pPr>
            <a:r>
              <a:rPr lang="en-US" dirty="0">
                <a:latin typeface="Times New Roman"/>
                <a:ea typeface="Times New Roman"/>
                <a:cs typeface="Times New Roman"/>
                <a:sym typeface="Times New Roman"/>
              </a:rPr>
              <a:t>Processing tasks</a:t>
            </a:r>
            <a:endParaRPr/>
          </a:p>
          <a:p>
            <a:pPr marL="914400" lvl="1" indent="-342900" algn="just" rtl="0">
              <a:lnSpc>
                <a:spcPct val="90000"/>
              </a:lnSpc>
              <a:spcBef>
                <a:spcPts val="500"/>
              </a:spcBef>
              <a:spcAft>
                <a:spcPts val="0"/>
              </a:spcAft>
              <a:buSzPct val="107142"/>
              <a:buChar char="•"/>
            </a:pPr>
            <a:r>
              <a:rPr lang="en-US" sz="2000" b="1" dirty="0">
                <a:latin typeface="Times New Roman"/>
                <a:ea typeface="Times New Roman"/>
                <a:cs typeface="Times New Roman"/>
                <a:sym typeface="Times New Roman"/>
              </a:rPr>
              <a:t>Multitasking: </a:t>
            </a:r>
            <a:r>
              <a:rPr lang="en-US" sz="2000" dirty="0">
                <a:latin typeface="Times New Roman"/>
                <a:ea typeface="Times New Roman"/>
                <a:cs typeface="Times New Roman"/>
                <a:sym typeface="Times New Roman"/>
              </a:rPr>
              <a:t>more than one program can run at the same time</a:t>
            </a:r>
            <a:endParaRPr sz="2000"/>
          </a:p>
          <a:p>
            <a:pPr marL="914400" lvl="1" indent="-342900" algn="just" rtl="0">
              <a:lnSpc>
                <a:spcPct val="90000"/>
              </a:lnSpc>
              <a:spcBef>
                <a:spcPts val="500"/>
              </a:spcBef>
              <a:spcAft>
                <a:spcPts val="0"/>
              </a:spcAft>
              <a:buSzPct val="107142"/>
              <a:buChar char="•"/>
            </a:pPr>
            <a:r>
              <a:rPr lang="en-US" sz="2000" b="1" dirty="0">
                <a:latin typeface="Times New Roman"/>
                <a:ea typeface="Times New Roman"/>
                <a:cs typeface="Times New Roman"/>
                <a:sym typeface="Times New Roman"/>
              </a:rPr>
              <a:t>Time-sharing:</a:t>
            </a:r>
            <a:r>
              <a:rPr lang="en-US" sz="2000" dirty="0">
                <a:latin typeface="Times New Roman"/>
                <a:ea typeface="Times New Roman"/>
                <a:cs typeface="Times New Roman"/>
                <a:sym typeface="Times New Roman"/>
              </a:rPr>
              <a:t> allows more than one person to use a computer system at the same time</a:t>
            </a:r>
            <a:endParaRPr sz="2000"/>
          </a:p>
          <a:p>
            <a:pPr marL="914400" lvl="1" indent="-342900" algn="just" rtl="0">
              <a:lnSpc>
                <a:spcPct val="90000"/>
              </a:lnSpc>
              <a:spcBef>
                <a:spcPts val="500"/>
              </a:spcBef>
              <a:spcAft>
                <a:spcPts val="0"/>
              </a:spcAft>
              <a:buSzPct val="107142"/>
              <a:buChar char="•"/>
            </a:pPr>
            <a:r>
              <a:rPr lang="en-US" sz="2000" b="1" dirty="0">
                <a:latin typeface="Times New Roman"/>
                <a:ea typeface="Times New Roman"/>
                <a:cs typeface="Times New Roman"/>
                <a:sym typeface="Times New Roman"/>
              </a:rPr>
              <a:t>Scalability:</a:t>
            </a:r>
            <a:r>
              <a:rPr lang="en-US" sz="2000" dirty="0">
                <a:latin typeface="Times New Roman"/>
                <a:ea typeface="Times New Roman"/>
                <a:cs typeface="Times New Roman"/>
                <a:sym typeface="Times New Roman"/>
              </a:rPr>
              <a:t> ability of the computer to handle an increasing number of concurrent users smoothly</a:t>
            </a:r>
            <a:endParaRPr sz="2000"/>
          </a:p>
          <a:p>
            <a:pPr marL="514350" lvl="0" indent="-514350" algn="just" rtl="0">
              <a:lnSpc>
                <a:spcPct val="90000"/>
              </a:lnSpc>
              <a:spcBef>
                <a:spcPts val="1000"/>
              </a:spcBef>
              <a:spcAft>
                <a:spcPts val="0"/>
              </a:spcAft>
              <a:buSzPct val="91836"/>
              <a:buFont typeface="Times New Roman"/>
              <a:buAutoNum type="arabicPeriod" startAt="4"/>
            </a:pPr>
            <a:r>
              <a:rPr lang="en-US" dirty="0">
                <a:latin typeface="Times New Roman"/>
                <a:ea typeface="Times New Roman"/>
                <a:cs typeface="Times New Roman"/>
                <a:sym typeface="Times New Roman"/>
              </a:rPr>
              <a:t>Networking capability</a:t>
            </a:r>
            <a:endParaRPr/>
          </a:p>
          <a:p>
            <a:pPr marL="914400" lvl="1" indent="-342900" algn="just" rtl="0">
              <a:lnSpc>
                <a:spcPct val="90000"/>
              </a:lnSpc>
              <a:spcBef>
                <a:spcPts val="500"/>
              </a:spcBef>
              <a:spcAft>
                <a:spcPts val="0"/>
              </a:spcAft>
              <a:buSzPct val="107142"/>
              <a:buChar char="•"/>
            </a:pPr>
            <a:r>
              <a:rPr lang="en-US" sz="2000" dirty="0">
                <a:latin typeface="Times New Roman"/>
                <a:ea typeface="Times New Roman"/>
                <a:cs typeface="Times New Roman"/>
                <a:sym typeface="Times New Roman"/>
              </a:rPr>
              <a:t>Features and capabilities of the OS that aid users in connecting to a computer network</a:t>
            </a:r>
            <a:endParaRPr sz="2000"/>
          </a:p>
          <a:p>
            <a:pPr marL="514350" lvl="0" indent="-514350" algn="just" rtl="0">
              <a:lnSpc>
                <a:spcPct val="90000"/>
              </a:lnSpc>
              <a:spcBef>
                <a:spcPts val="1000"/>
              </a:spcBef>
              <a:spcAft>
                <a:spcPts val="0"/>
              </a:spcAft>
              <a:buSzPct val="91836"/>
              <a:buFont typeface="Times New Roman"/>
              <a:buAutoNum type="arabicPeriod" startAt="4"/>
            </a:pPr>
            <a:r>
              <a:rPr lang="en-US" dirty="0">
                <a:latin typeface="Times New Roman"/>
                <a:ea typeface="Times New Roman"/>
                <a:cs typeface="Times New Roman"/>
                <a:sym typeface="Times New Roman"/>
              </a:rPr>
              <a:t>Access to system resources and security</a:t>
            </a:r>
            <a:endParaRPr/>
          </a:p>
          <a:p>
            <a:pPr marL="914400" lvl="1" indent="-342900" algn="just" rtl="0">
              <a:lnSpc>
                <a:spcPct val="90000"/>
              </a:lnSpc>
              <a:spcBef>
                <a:spcPts val="500"/>
              </a:spcBef>
              <a:spcAft>
                <a:spcPts val="0"/>
              </a:spcAft>
              <a:buSzPct val="107142"/>
              <a:buChar char="•"/>
            </a:pPr>
            <a:r>
              <a:rPr lang="en-US" sz="2000" dirty="0">
                <a:latin typeface="Times New Roman"/>
                <a:ea typeface="Times New Roman"/>
                <a:cs typeface="Times New Roman"/>
                <a:sym typeface="Times New Roman"/>
              </a:rPr>
              <a:t>Protection against unauthorized access</a:t>
            </a:r>
            <a:endParaRPr sz="2000"/>
          </a:p>
          <a:p>
            <a:pPr marL="914400" lvl="1" indent="-342900" algn="just" rtl="0">
              <a:lnSpc>
                <a:spcPct val="90000"/>
              </a:lnSpc>
              <a:spcBef>
                <a:spcPts val="500"/>
              </a:spcBef>
              <a:spcAft>
                <a:spcPts val="0"/>
              </a:spcAft>
              <a:buSzPct val="107142"/>
              <a:buChar char="•"/>
            </a:pPr>
            <a:r>
              <a:rPr lang="en-US" sz="2000" dirty="0">
                <a:latin typeface="Times New Roman"/>
                <a:ea typeface="Times New Roman"/>
                <a:cs typeface="Times New Roman"/>
                <a:sym typeface="Times New Roman"/>
              </a:rPr>
              <a:t>Logins and passwords</a:t>
            </a:r>
            <a:endParaRPr sz="2000"/>
          </a:p>
          <a:p>
            <a:pPr marL="514350" lvl="0" indent="-514350" algn="just" rtl="0">
              <a:lnSpc>
                <a:spcPct val="90000"/>
              </a:lnSpc>
              <a:spcBef>
                <a:spcPts val="1000"/>
              </a:spcBef>
              <a:spcAft>
                <a:spcPts val="0"/>
              </a:spcAft>
              <a:buSzPct val="91836"/>
              <a:buFont typeface="Times New Roman"/>
              <a:buAutoNum type="arabicPeriod" startAt="4"/>
            </a:pPr>
            <a:r>
              <a:rPr lang="en-US" dirty="0">
                <a:latin typeface="Times New Roman"/>
                <a:ea typeface="Times New Roman"/>
                <a:cs typeface="Times New Roman"/>
                <a:sym typeface="Times New Roman"/>
              </a:rPr>
              <a:t>File management</a:t>
            </a:r>
            <a:endParaRPr/>
          </a:p>
          <a:p>
            <a:pPr marL="914400" lvl="1" indent="-342900" algn="just" rtl="0">
              <a:lnSpc>
                <a:spcPct val="90000"/>
              </a:lnSpc>
              <a:spcBef>
                <a:spcPts val="500"/>
              </a:spcBef>
              <a:spcAft>
                <a:spcPts val="0"/>
              </a:spcAft>
              <a:buSzPct val="107142"/>
              <a:buChar char="•"/>
            </a:pPr>
            <a:r>
              <a:rPr lang="en-US" sz="2000" dirty="0">
                <a:latin typeface="Times New Roman"/>
                <a:ea typeface="Times New Roman"/>
                <a:cs typeface="Times New Roman"/>
                <a:sym typeface="Times New Roman"/>
              </a:rPr>
              <a:t>Ensures that files in secondary storage are available when needed and that they are protected from access by unauthorized users</a:t>
            </a:r>
            <a:endParaRPr sz="2000"/>
          </a:p>
          <a:p>
            <a:pPr marL="457200" lvl="0" indent="-228600" algn="l" rtl="0">
              <a:lnSpc>
                <a:spcPct val="90000"/>
              </a:lnSpc>
              <a:spcBef>
                <a:spcPts val="1000"/>
              </a:spcBef>
              <a:spcAft>
                <a:spcPts val="0"/>
              </a:spcAft>
              <a:buClr>
                <a:schemeClr val="dk1"/>
              </a:buClr>
              <a:buSzPct val="91836"/>
              <a:buNone/>
            </a:pPr>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946</Words>
  <PresentationFormat>Custom</PresentationFormat>
  <Paragraphs>120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Arial Black</vt:lpstr>
      <vt:lpstr>Times New Roman</vt:lpstr>
      <vt:lpstr>Raleway Thin</vt:lpstr>
      <vt:lpstr>1_Office Theme</vt:lpstr>
      <vt:lpstr>Slide 1</vt:lpstr>
      <vt:lpstr>Chapter-1 Overview of System Software</vt:lpstr>
      <vt:lpstr>Introduction-Software</vt:lpstr>
      <vt:lpstr>Slide 4</vt:lpstr>
      <vt:lpstr>Slide 5</vt:lpstr>
      <vt:lpstr>Slide 6</vt:lpstr>
      <vt:lpstr>Systems Software</vt:lpstr>
      <vt:lpstr>Operating Systems Functions</vt:lpstr>
      <vt:lpstr>Operating Systems Functions</vt:lpstr>
      <vt:lpstr>Slide 10</vt:lpstr>
      <vt:lpstr>Slide 11</vt:lpstr>
      <vt:lpstr>Slide 12</vt:lpstr>
      <vt:lpstr>System Programming</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Dr Singla</cp:lastModifiedBy>
  <cp:revision>3</cp:revision>
  <dcterms:created xsi:type="dcterms:W3CDTF">2019-01-09T10:33:58Z</dcterms:created>
  <dcterms:modified xsi:type="dcterms:W3CDTF">2022-08-02T07:58:48Z</dcterms:modified>
</cp:coreProperties>
</file>