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5" r:id="rId18"/>
    <p:sldId id="287" r:id="rId19"/>
    <p:sldId id="288" r:id="rId20"/>
    <p:sldId id="259" r:id="rId21"/>
    <p:sldId id="258" r:id="rId22"/>
    <p:sldId id="271" r:id="rId23"/>
    <p:sldId id="270" r:id="rId24"/>
    <p:sldId id="260" r:id="rId25"/>
    <p:sldId id="261" r:id="rId26"/>
    <p:sldId id="262" r:id="rId27"/>
    <p:sldId id="263" r:id="rId28"/>
    <p:sldId id="290" r:id="rId29"/>
    <p:sldId id="289" r:id="rId30"/>
    <p:sldId id="291" r:id="rId31"/>
    <p:sldId id="292" r:id="rId32"/>
    <p:sldId id="297" r:id="rId33"/>
    <p:sldId id="293" r:id="rId34"/>
    <p:sldId id="294" r:id="rId35"/>
    <p:sldId id="295" r:id="rId36"/>
    <p:sldId id="299" r:id="rId37"/>
    <p:sldId id="298" r:id="rId38"/>
    <p:sldId id="264" r:id="rId39"/>
    <p:sldId id="265" r:id="rId40"/>
    <p:sldId id="267" r:id="rId41"/>
    <p:sldId id="268" r:id="rId42"/>
    <p:sldId id="266" r:id="rId43"/>
    <p:sldId id="269" r:id="rId44"/>
  </p:sldIdLst>
  <p:sldSz cx="12192000" cy="6858000"/>
  <p:notesSz cx="6858000" cy="9144000"/>
  <p:embeddedFontLst>
    <p:embeddedFont>
      <p:font typeface="Calibri" pitchFamily="34" charset="0"/>
      <p:regular r:id="rId46"/>
      <p:bold r:id="rId47"/>
      <p:italic r:id="rId48"/>
      <p:boldItalic r:id="rId49"/>
    </p:embeddedFont>
    <p:embeddedFont>
      <p:font typeface="Arial Black" pitchFamily="34" charset="0"/>
      <p:bold r:id="rId50"/>
    </p:embeddedFont>
    <p:embeddedFont>
      <p:font typeface="Raleway Thin"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hWMWjXyXOrmY8bATigXiFTM1vM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84802b5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de84802b5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de84802b53_1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84802b5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de84802b5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de84802b53_1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67" name="Google Shape;167;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39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8" name="Google Shape;188;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41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76"/>
        <p:cNvGrpSpPr/>
        <p:nvPr/>
      </p:nvGrpSpPr>
      <p:grpSpPr>
        <a:xfrm>
          <a:off x="0" y="0"/>
          <a:ext cx="0" cy="0"/>
          <a:chOff x="0" y="0"/>
          <a:chExt cx="0" cy="0"/>
        </a:xfrm>
      </p:grpSpPr>
      <p:sp>
        <p:nvSpPr>
          <p:cNvPr id="77" name="Google Shape;77;p35"/>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3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3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3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a:spLocks noGrp="1"/>
          </p:cNvSpPr>
          <p:nvPr>
            <p:ph type="pic" idx="2"/>
          </p:nvPr>
        </p:nvSpPr>
        <p:spPr>
          <a:xfrm>
            <a:off x="5183188" y="987425"/>
            <a:ext cx="6172200" cy="4873625"/>
          </a:xfrm>
          <a:prstGeom prst="rect">
            <a:avLst/>
          </a:prstGeom>
          <a:noFill/>
          <a:ln>
            <a:noFill/>
          </a:ln>
        </p:spPr>
      </p:sp>
      <p:sp>
        <p:nvSpPr>
          <p:cNvPr id="60" name="Google Shape;60;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mage2.slideserve.com/4403217/reserved-words-and-identifiers-l.jp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image2.slideserve.com/4403217/data-definition-statement-l.jpg" TargetMode="External"/><Relationship Id="rId3" Type="http://schemas.openxmlformats.org/officeDocument/2006/relationships/hyperlink" Target="https://image2.slideserve.com/4403217/comments-l.jpg" TargetMode="External"/><Relationship Id="rId7" Type="http://schemas.openxmlformats.org/officeDocument/2006/relationships/hyperlink" Target="https://image2.slideserve.com/4403217/intrinsic-data-types-2-of-2-l.jp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image2.slideserve.com/4403217/intrinsic-data-types-1-of-2-l.jpg" TargetMode="External"/><Relationship Id="rId5" Type="http://schemas.openxmlformats.org/officeDocument/2006/relationships/hyperlink" Target="https://image2.slideserve.com/4403217/defining-data-l.jpg" TargetMode="External"/><Relationship Id="rId4" Type="http://schemas.openxmlformats.org/officeDocument/2006/relationships/hyperlink" Target="https://image2.slideserve.com/4403217/example-adding-subtracting-integers-l.jpg" TargetMode="External"/><Relationship Id="rId9" Type="http://schemas.openxmlformats.org/officeDocument/2006/relationships/hyperlink" Target="https://image2.slideserve.com/4403217/integer-constants-l.jpg"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image2.slideserve.com/4403217/defining-multiple-bytes-l.jpg" TargetMode="External"/><Relationship Id="rId3" Type="http://schemas.openxmlformats.org/officeDocument/2006/relationships/hyperlink" Target="https://image2.slideserve.com/4403217/integer-expressions-l.jpg" TargetMode="External"/><Relationship Id="rId7" Type="http://schemas.openxmlformats.org/officeDocument/2006/relationships/hyperlink" Target="https://image2.slideserve.com/4403217/defining-byte-and-sbyte-data-l.jp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image2.slideserve.com/4403217/character-and-string-constants-l.jpg" TargetMode="External"/><Relationship Id="rId5" Type="http://schemas.openxmlformats.org/officeDocument/2006/relationships/hyperlink" Target="https://image2.slideserve.com/4403217/real-number-constants-decimal-reals-l.jpg" TargetMode="External"/><Relationship Id="rId10" Type="http://schemas.openxmlformats.org/officeDocument/2006/relationships/hyperlink" Target="https://image2.slideserve.com/4403217/defining-strings-2-of-2-l.jpg" TargetMode="External"/><Relationship Id="rId4" Type="http://schemas.openxmlformats.org/officeDocument/2006/relationships/hyperlink" Target="https://image2.slideserve.com/4403217/real-number-constants-encoded-reals-l.jpg" TargetMode="External"/><Relationship Id="rId9" Type="http://schemas.openxmlformats.org/officeDocument/2006/relationships/hyperlink" Target="https://image2.slideserve.com/4403217/defining-strings-1-of-2-l.jp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lideserve.com/wirt/intel-x86-assembly-fundamental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www.geeksforgeeks.org/types-of-software/?ref=gcse" TargetMode="External"/><Relationship Id="rId4" Type="http://schemas.openxmlformats.org/officeDocument/2006/relationships/hyperlink" Target="https://w3htmlschool.com/blog/introduction-to-software/"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89" name="Google Shape;89;p1"/>
          <p:cNvSpPr/>
          <p:nvPr/>
        </p:nvSpPr>
        <p:spPr>
          <a:xfrm rot="10800000" flipH="1">
            <a:off x="9506857" y="5939880"/>
            <a:ext cx="1291772" cy="1157606"/>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0" name="Google Shape;90;p1"/>
          <p:cNvSpPr/>
          <p:nvPr/>
        </p:nvSpPr>
        <p:spPr>
          <a:xfrm flipH="1">
            <a:off x="7045437" y="-64960"/>
            <a:ext cx="5146562" cy="5852440"/>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a:stretch/>
        </p:blipFill>
        <p:spPr>
          <a:xfrm>
            <a:off x="12104" y="24501"/>
            <a:ext cx="3859753" cy="1538254"/>
          </a:xfrm>
          <a:prstGeom prst="rect">
            <a:avLst/>
          </a:prstGeom>
          <a:noFill/>
          <a:ln>
            <a:noFill/>
          </a:ln>
        </p:spPr>
      </p:pic>
      <p:sp>
        <p:nvSpPr>
          <p:cNvPr id="93" name="Google Shape;93;p1"/>
          <p:cNvSpPr/>
          <p:nvPr/>
        </p:nvSpPr>
        <p:spPr>
          <a:xfrm flipH="1">
            <a:off x="9829797" y="535304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95" name="Google Shape;95;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97" name="Google Shape;97;p1"/>
          <p:cNvSpPr txBox="1"/>
          <p:nvPr/>
        </p:nvSpPr>
        <p:spPr>
          <a:xfrm>
            <a:off x="2127857" y="2051945"/>
            <a:ext cx="9063318" cy="525114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University Institute of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Name: System Programming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Code: CST-315</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rgbClr val="262626"/>
                </a:solidFill>
                <a:latin typeface="Times New Roman"/>
                <a:ea typeface="Times New Roman"/>
                <a:cs typeface="Times New Roman"/>
                <a:sym typeface="Times New Roman"/>
              </a:rPr>
              <a:t> </a:t>
            </a:r>
            <a:endParaRPr sz="3200" b="1"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a:solidFill>
                <a:schemeClr val="dk1"/>
              </a:solidFill>
              <a:latin typeface="Raleway Thin"/>
              <a:ea typeface="Raleway Thin"/>
              <a:cs typeface="Raleway Thin"/>
              <a:sym typeface="Raleway Thin"/>
            </a:endParaRPr>
          </a:p>
        </p:txBody>
      </p:sp>
      <p:sp>
        <p:nvSpPr>
          <p:cNvPr id="98" name="Google Shape;98;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99" name="Google Shape;9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100" name="Google Shape;100;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Assemblers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lgn="ctr">
              <a:buNone/>
            </a:pPr>
            <a:r>
              <a:rPr lang="en-US" sz="3200" b="1" dirty="0" smtClean="0"/>
              <a:t>DATA STRUCTURE/TABLES USED BY ASSEMBLER </a:t>
            </a:r>
          </a:p>
          <a:p>
            <a:pPr>
              <a:buNone/>
            </a:pPr>
            <a:r>
              <a:rPr lang="en-US" dirty="0" smtClean="0"/>
              <a:t>1. Machine-</a:t>
            </a:r>
            <a:r>
              <a:rPr lang="en-US" dirty="0" err="1" smtClean="0"/>
              <a:t>Opcode</a:t>
            </a:r>
            <a:r>
              <a:rPr lang="en-US" dirty="0" smtClean="0"/>
              <a:t> Table (MOT) or (Operation Code Table) or Mnemonics table : </a:t>
            </a:r>
          </a:p>
          <a:p>
            <a:pPr>
              <a:buNone/>
            </a:pPr>
            <a:r>
              <a:rPr lang="en-US" dirty="0" smtClean="0"/>
              <a:t>A mnemonic is an abbreviation for an operation. </a:t>
            </a:r>
          </a:p>
          <a:p>
            <a:pPr>
              <a:buNone/>
            </a:pPr>
            <a:r>
              <a:rPr lang="en-US" dirty="0" smtClean="0"/>
              <a:t>This table consists of the fields: </a:t>
            </a:r>
            <a:r>
              <a:rPr lang="en-US" b="1" dirty="0" smtClean="0"/>
              <a:t>Name of mnemonic, binary value, instruction length, format of instruction. </a:t>
            </a:r>
          </a:p>
          <a:p>
            <a:r>
              <a:rPr lang="en-US" dirty="0" smtClean="0"/>
              <a:t>MOT table is used to look up mnemonic operation codes and translate them to their machine language equivalents</a:t>
            </a:r>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7" name="Text Placeholder 6"/>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sz="3400" b="1" dirty="0" smtClean="0"/>
              <a:t>Machine-</a:t>
            </a:r>
            <a:r>
              <a:rPr lang="en-US" sz="3400" b="1" dirty="0" err="1" smtClean="0"/>
              <a:t>Opcode</a:t>
            </a:r>
            <a:r>
              <a:rPr lang="en-US" sz="3400" b="1" dirty="0" smtClean="0"/>
              <a:t> Table (MOT) or (Operation Code Table) or Mnemonics table</a:t>
            </a:r>
            <a:endParaRPr lang="en-US" sz="3400" b="1" dirty="0"/>
          </a:p>
        </p:txBody>
      </p:sp>
      <p:pic>
        <p:nvPicPr>
          <p:cNvPr id="2050" name="Picture 2"/>
          <p:cNvPicPr>
            <a:picLocks noChangeAspect="1" noChangeArrowheads="1"/>
          </p:cNvPicPr>
          <p:nvPr/>
        </p:nvPicPr>
        <p:blipFill>
          <a:blip r:embed="rId3"/>
          <a:srcRect l="36653" t="30769" r="8747" b="22308"/>
          <a:stretch>
            <a:fillRect/>
          </a:stretch>
        </p:blipFill>
        <p:spPr bwMode="auto">
          <a:xfrm>
            <a:off x="1742145" y="1434905"/>
            <a:ext cx="8530842" cy="4121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lgn="ctr">
              <a:buNone/>
            </a:pPr>
            <a:r>
              <a:rPr lang="en-US" sz="3200" b="1" dirty="0" smtClean="0"/>
              <a:t>DATA STRUCTURE/TABLES USED BY ASSEMBLER </a:t>
            </a:r>
          </a:p>
          <a:p>
            <a:pPr>
              <a:buNone/>
            </a:pPr>
            <a:r>
              <a:rPr lang="en-US" dirty="0" smtClean="0"/>
              <a:t>2. </a:t>
            </a:r>
            <a:r>
              <a:rPr lang="en-US" b="1" dirty="0" smtClean="0"/>
              <a:t>Pseudo </a:t>
            </a:r>
            <a:r>
              <a:rPr lang="en-US" b="1" dirty="0" err="1" smtClean="0"/>
              <a:t>Opcode</a:t>
            </a:r>
            <a:r>
              <a:rPr lang="en-US" b="1" dirty="0" smtClean="0"/>
              <a:t> Table (POT): </a:t>
            </a:r>
          </a:p>
          <a:p>
            <a:pPr>
              <a:buNone/>
            </a:pPr>
            <a:r>
              <a:rPr lang="en-US" dirty="0" smtClean="0"/>
              <a:t>This table consists of the fields: </a:t>
            </a:r>
          </a:p>
          <a:p>
            <a:pPr>
              <a:buNone/>
            </a:pPr>
            <a:r>
              <a:rPr lang="en-US" b="1" i="1" dirty="0" smtClean="0"/>
              <a:t>Name of Pseudo code  </a:t>
            </a:r>
          </a:p>
          <a:p>
            <a:pPr>
              <a:buNone/>
            </a:pPr>
            <a:r>
              <a:rPr lang="en-US" b="1" i="1" dirty="0" smtClean="0"/>
              <a:t>Action associated with Pseudo code. </a:t>
            </a:r>
          </a:p>
          <a:p>
            <a:pPr>
              <a:buNone/>
            </a:pPr>
            <a:r>
              <a:rPr lang="en-US" dirty="0" smtClean="0"/>
              <a:t>POT is the fixed length table. This direct assembler what action should be taken corresponding to any pseudo code given in the program. </a:t>
            </a:r>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7" name="Text Placeholder 6"/>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sz="5100" b="1" dirty="0" smtClean="0"/>
              <a:t>Pseudo </a:t>
            </a:r>
            <a:r>
              <a:rPr lang="en-US" sz="5100" b="1" dirty="0" err="1" smtClean="0"/>
              <a:t>Opcode</a:t>
            </a:r>
            <a:r>
              <a:rPr lang="en-US" sz="5100" b="1" dirty="0" smtClean="0"/>
              <a:t> Table (POT)</a:t>
            </a:r>
            <a:endParaRPr lang="en-US" sz="5700" b="1" dirty="0"/>
          </a:p>
        </p:txBody>
      </p:sp>
      <p:pic>
        <p:nvPicPr>
          <p:cNvPr id="3074" name="Picture 2"/>
          <p:cNvPicPr>
            <a:picLocks noChangeAspect="1" noChangeArrowheads="1"/>
          </p:cNvPicPr>
          <p:nvPr/>
        </p:nvPicPr>
        <p:blipFill>
          <a:blip r:embed="rId3"/>
          <a:srcRect l="38275" t="25962" r="9936" b="40192"/>
          <a:stretch>
            <a:fillRect/>
          </a:stretch>
        </p:blipFill>
        <p:spPr bwMode="auto">
          <a:xfrm>
            <a:off x="2335237" y="1885070"/>
            <a:ext cx="7619018" cy="2799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lgn="ctr">
              <a:buNone/>
            </a:pPr>
            <a:r>
              <a:rPr lang="en-US" sz="3200" b="1" dirty="0" smtClean="0"/>
              <a:t>DATA STRUCTURE/TABLES USED BY ASSEMBLER </a:t>
            </a:r>
          </a:p>
          <a:p>
            <a:pPr>
              <a:buNone/>
            </a:pPr>
            <a:r>
              <a:rPr lang="en-US" b="1" dirty="0" smtClean="0"/>
              <a:t>3. Symbol Table (ST) </a:t>
            </a:r>
          </a:p>
          <a:p>
            <a:pPr>
              <a:buNone/>
            </a:pPr>
            <a:r>
              <a:rPr lang="en-US" dirty="0" smtClean="0"/>
              <a:t> Symbol table is used for keeping the track of symbol that are defined in the program. </a:t>
            </a:r>
          </a:p>
          <a:p>
            <a:pPr>
              <a:buNone/>
            </a:pPr>
            <a:r>
              <a:rPr lang="en-US" dirty="0" smtClean="0"/>
              <a:t>It is used to give a location for a symbol specified.</a:t>
            </a:r>
          </a:p>
          <a:p>
            <a:pPr>
              <a:buNone/>
            </a:pPr>
            <a:r>
              <a:rPr lang="en-US" dirty="0" smtClean="0"/>
              <a:t>The assembler creates the symbol table section for the object file. It makes an entry in the symbol table for each symbol that is defined or referenced in the input file and is needed during linking </a:t>
            </a:r>
          </a:p>
          <a:p>
            <a:pPr>
              <a:buNone/>
            </a:pPr>
            <a:r>
              <a:rPr lang="en-US" dirty="0" smtClean="0"/>
              <a:t>• In pass 1, whenever a symbol is defined corresponding entry is made in symbol table. </a:t>
            </a:r>
          </a:p>
          <a:p>
            <a:pPr>
              <a:buNone/>
            </a:pPr>
            <a:r>
              <a:rPr lang="en-US" dirty="0" smtClean="0"/>
              <a:t>• In pass2, symbol table is used for generating machine code of a symbol.</a:t>
            </a:r>
          </a:p>
          <a:p>
            <a:pPr>
              <a:buNone/>
            </a:pPr>
            <a:endParaRPr lang="en-US" dirty="0" smtClean="0"/>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7" name="Text Placeholder 6"/>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sz="5100" b="1" dirty="0" smtClean="0"/>
              <a:t>Symbol Table </a:t>
            </a:r>
            <a:endParaRPr lang="en-US" sz="5700" b="1" dirty="0"/>
          </a:p>
        </p:txBody>
      </p:sp>
      <p:pic>
        <p:nvPicPr>
          <p:cNvPr id="4098" name="Picture 2"/>
          <p:cNvPicPr>
            <a:picLocks noChangeAspect="1" noChangeArrowheads="1"/>
          </p:cNvPicPr>
          <p:nvPr/>
        </p:nvPicPr>
        <p:blipFill>
          <a:blip r:embed="rId3"/>
          <a:srcRect l="38166" t="34808" r="9720" b="37500"/>
          <a:stretch>
            <a:fillRect/>
          </a:stretch>
        </p:blipFill>
        <p:spPr bwMode="auto">
          <a:xfrm>
            <a:off x="1406770" y="1955408"/>
            <a:ext cx="9182102" cy="2743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lgn="ctr">
              <a:buNone/>
            </a:pPr>
            <a:r>
              <a:rPr lang="en-US" sz="3200" b="1" dirty="0" smtClean="0"/>
              <a:t>DATA STRUCTURE/TABLES USED BY ASSEMBLER </a:t>
            </a:r>
          </a:p>
          <a:p>
            <a:pPr>
              <a:buNone/>
            </a:pPr>
            <a:r>
              <a:rPr lang="en-US" b="1" dirty="0" smtClean="0"/>
              <a:t>4. Literal  Table (LT) </a:t>
            </a:r>
          </a:p>
          <a:p>
            <a:pPr>
              <a:buNone/>
            </a:pPr>
            <a:r>
              <a:rPr lang="en-US" dirty="0" smtClean="0"/>
              <a:t>Literal table is used for keeping track of literals that are encountered in the programs. </a:t>
            </a:r>
          </a:p>
          <a:p>
            <a:pPr>
              <a:buNone/>
            </a:pPr>
            <a:r>
              <a:rPr lang="en-US" dirty="0" smtClean="0"/>
              <a:t>• We directly specify the value, literal is used to give a location for the value. </a:t>
            </a:r>
          </a:p>
          <a:p>
            <a:pPr>
              <a:buNone/>
            </a:pPr>
            <a:r>
              <a:rPr lang="en-US" dirty="0" smtClean="0"/>
              <a:t>• In pass 1, whenever a Literal is defined and for entry is made in Literal table. </a:t>
            </a:r>
          </a:p>
          <a:p>
            <a:pPr>
              <a:buNone/>
            </a:pPr>
            <a:r>
              <a:rPr lang="en-US" dirty="0" smtClean="0"/>
              <a:t>• In pass2, Literal table is used for generating binary code of a Literal. </a:t>
            </a:r>
          </a:p>
          <a:p>
            <a:pPr>
              <a:buNone/>
            </a:pPr>
            <a:r>
              <a:rPr lang="en-US" dirty="0" smtClean="0"/>
              <a:t>Literals are always encountered in the operand field of an instruction.</a:t>
            </a:r>
          </a:p>
          <a:p>
            <a:pPr>
              <a:buNone/>
            </a:pPr>
            <a:endParaRPr lang="en-US" dirty="0" smtClean="0"/>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7" name="Text Placeholder 6"/>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sz="5100" b="1" dirty="0" smtClean="0"/>
              <a:t>Literal Table </a:t>
            </a:r>
            <a:endParaRPr lang="en-US" sz="5700" b="1" dirty="0"/>
          </a:p>
        </p:txBody>
      </p:sp>
      <p:pic>
        <p:nvPicPr>
          <p:cNvPr id="5122" name="Picture 2"/>
          <p:cNvPicPr>
            <a:picLocks noChangeAspect="1" noChangeArrowheads="1"/>
          </p:cNvPicPr>
          <p:nvPr/>
        </p:nvPicPr>
        <p:blipFill>
          <a:blip r:embed="rId3"/>
          <a:srcRect l="38599" t="31731" r="9611" b="49231"/>
          <a:stretch>
            <a:fillRect/>
          </a:stretch>
        </p:blipFill>
        <p:spPr bwMode="auto">
          <a:xfrm>
            <a:off x="1392701" y="2180491"/>
            <a:ext cx="10413926" cy="21523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lgn="ctr">
              <a:buNone/>
            </a:pPr>
            <a:r>
              <a:rPr lang="en-US" sz="3200" b="1" dirty="0" smtClean="0"/>
              <a:t>DATA STRUCTURE/TABLES USED BY ASSEMBLER </a:t>
            </a:r>
          </a:p>
          <a:p>
            <a:pPr>
              <a:buNone/>
            </a:pPr>
            <a:r>
              <a:rPr lang="en-US" b="1" dirty="0" smtClean="0"/>
              <a:t>5. Base Table (BT) </a:t>
            </a:r>
          </a:p>
          <a:p>
            <a:pPr>
              <a:buNone/>
            </a:pPr>
            <a:r>
              <a:rPr lang="en-US" dirty="0" smtClean="0"/>
              <a:t>This store the information of available register in hardware of the system. Example, Register1  is free but R2 and R3 are not free.</a:t>
            </a:r>
          </a:p>
          <a:p>
            <a:pPr>
              <a:buNone/>
            </a:pPr>
            <a:endParaRPr lang="en-US" dirty="0" smtClean="0"/>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graphicFrame>
        <p:nvGraphicFramePr>
          <p:cNvPr id="7" name="Table 6"/>
          <p:cNvGraphicFramePr>
            <a:graphicFrameLocks noGrp="1"/>
          </p:cNvGraphicFramePr>
          <p:nvPr/>
        </p:nvGraphicFramePr>
        <p:xfrm>
          <a:off x="1905391" y="3209647"/>
          <a:ext cx="8127999" cy="1483360"/>
        </p:xfrm>
        <a:graphic>
          <a:graphicData uri="http://schemas.openxmlformats.org/drawingml/2006/table">
            <a:tbl>
              <a:tblPr firstRow="1" bandRow="1">
                <a:tableStyleId>{2D5ABB26-0587-4C30-8999-92F81FD0307C}</a:tableStyleId>
              </a:tblPr>
              <a:tblGrid>
                <a:gridCol w="2709333"/>
                <a:gridCol w="2709333"/>
                <a:gridCol w="2709333"/>
              </a:tblGrid>
              <a:tr h="370840">
                <a:tc>
                  <a:txBody>
                    <a:bodyPr/>
                    <a:lstStyle/>
                    <a:p>
                      <a:r>
                        <a:rPr lang="en-US" dirty="0" smtClean="0"/>
                        <a:t>Register</a:t>
                      </a:r>
                      <a:endParaRPr lang="en-US" dirty="0"/>
                    </a:p>
                  </a:txBody>
                  <a:tcPr/>
                </a:tc>
                <a:tc>
                  <a:txBody>
                    <a:bodyPr/>
                    <a:lstStyle/>
                    <a:p>
                      <a:r>
                        <a:rPr lang="en-US" sz="1400" u="none" strike="noStrike" cap="none" dirty="0" smtClean="0">
                          <a:sym typeface="Arial"/>
                        </a:rPr>
                        <a:t>Available</a:t>
                      </a:r>
                      <a:endParaRPr lang="en-US" dirty="0"/>
                    </a:p>
                  </a:txBody>
                  <a:tcPr/>
                </a:tc>
                <a:tc>
                  <a:txBody>
                    <a:bodyPr/>
                    <a:lstStyle/>
                    <a:p>
                      <a:endParaRPr lang="en-US" dirty="0"/>
                    </a:p>
                  </a:txBody>
                  <a:tcPr/>
                </a:tc>
              </a:tr>
              <a:tr h="370840">
                <a:tc>
                  <a:txBody>
                    <a:bodyPr/>
                    <a:lstStyle/>
                    <a:p>
                      <a:r>
                        <a:rPr lang="en-US" dirty="0" smtClean="0"/>
                        <a:t>R1</a:t>
                      </a:r>
                      <a:endParaRPr lang="en-US" dirty="0"/>
                    </a:p>
                  </a:txBody>
                  <a:tcPr/>
                </a:tc>
                <a:tc>
                  <a:txBody>
                    <a:bodyPr/>
                    <a:lstStyle/>
                    <a:p>
                      <a:r>
                        <a:rPr lang="en-US" sz="1400" b="0" i="0" u="none" strike="noStrike" cap="none" dirty="0" smtClean="0">
                          <a:solidFill>
                            <a:schemeClr val="tx1"/>
                          </a:solidFill>
                          <a:latin typeface="+mn-lt"/>
                          <a:ea typeface="+mn-ea"/>
                          <a:cs typeface="+mn-cs"/>
                          <a:sym typeface="Arial"/>
                        </a:rPr>
                        <a:t>Free</a:t>
                      </a:r>
                      <a:endParaRPr lang="en-US" dirty="0"/>
                    </a:p>
                  </a:txBody>
                  <a:tcPr/>
                </a:tc>
                <a:tc>
                  <a:txBody>
                    <a:bodyPr/>
                    <a:lstStyle/>
                    <a:p>
                      <a:endParaRPr lang="en-US" dirty="0"/>
                    </a:p>
                  </a:txBody>
                  <a:tcPr/>
                </a:tc>
              </a:tr>
              <a:tr h="370840">
                <a:tc>
                  <a:txBody>
                    <a:bodyPr/>
                    <a:lstStyle/>
                    <a:p>
                      <a:r>
                        <a:rPr lang="en-US" dirty="0" smtClean="0"/>
                        <a:t>R2</a:t>
                      </a:r>
                      <a:endParaRPr lang="en-US" dirty="0"/>
                    </a:p>
                  </a:txBody>
                  <a:tcPr/>
                </a:tc>
                <a:tc>
                  <a:txBody>
                    <a:bodyPr/>
                    <a:lstStyle/>
                    <a:p>
                      <a:r>
                        <a:rPr lang="en-US" sz="1400" b="0" i="0" u="none" strike="noStrike" cap="none" dirty="0" smtClean="0">
                          <a:solidFill>
                            <a:schemeClr val="tx1"/>
                          </a:solidFill>
                          <a:latin typeface="+mn-lt"/>
                          <a:ea typeface="+mn-ea"/>
                          <a:cs typeface="+mn-cs"/>
                          <a:sym typeface="Arial"/>
                        </a:rPr>
                        <a:t>Not Free</a:t>
                      </a:r>
                      <a:endParaRPr lang="en-US" dirty="0"/>
                    </a:p>
                  </a:txBody>
                  <a:tcPr/>
                </a:tc>
                <a:tc>
                  <a:txBody>
                    <a:bodyPr/>
                    <a:lstStyle/>
                    <a:p>
                      <a:endParaRPr lang="en-US" dirty="0"/>
                    </a:p>
                  </a:txBody>
                  <a:tcPr/>
                </a:tc>
              </a:tr>
              <a:tr h="370840">
                <a:tc>
                  <a:txBody>
                    <a:bodyPr/>
                    <a:lstStyle/>
                    <a:p>
                      <a:r>
                        <a:rPr lang="en-US" dirty="0" smtClean="0"/>
                        <a:t>R3</a:t>
                      </a:r>
                      <a:endParaRPr lang="en-US" dirty="0"/>
                    </a:p>
                  </a:txBody>
                  <a:tcPr/>
                </a:tc>
                <a:tc>
                  <a:txBody>
                    <a:bodyPr/>
                    <a:lstStyle/>
                    <a:p>
                      <a:r>
                        <a:rPr lang="en-US" sz="1400" b="0" i="0" u="none" strike="noStrike" cap="none" dirty="0" smtClean="0">
                          <a:solidFill>
                            <a:schemeClr val="tx1"/>
                          </a:solidFill>
                          <a:latin typeface="+mn-lt"/>
                          <a:ea typeface="+mn-ea"/>
                          <a:cs typeface="+mn-cs"/>
                          <a:sym typeface="Arial"/>
                        </a:rPr>
                        <a:t>Not Free</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pic>
        <p:nvPicPr>
          <p:cNvPr id="6146" name="Picture 2"/>
          <p:cNvPicPr>
            <a:picLocks noChangeAspect="1" noChangeArrowheads="1"/>
          </p:cNvPicPr>
          <p:nvPr/>
        </p:nvPicPr>
        <p:blipFill>
          <a:blip r:embed="rId3"/>
          <a:srcRect l="35680" t="31731" r="17180" b="17885"/>
          <a:stretch>
            <a:fillRect/>
          </a:stretch>
        </p:blipFill>
        <p:spPr bwMode="auto">
          <a:xfrm>
            <a:off x="1913205" y="801858"/>
            <a:ext cx="6133514" cy="3685736"/>
          </a:xfrm>
          <a:prstGeom prst="rect">
            <a:avLst/>
          </a:prstGeom>
          <a:noFill/>
          <a:ln w="9525">
            <a:noFill/>
            <a:miter lim="800000"/>
            <a:headEnd/>
            <a:tailEnd/>
          </a:ln>
          <a:effectLst/>
        </p:spPr>
      </p:pic>
      <p:sp>
        <p:nvSpPr>
          <p:cNvPr id="5" name="TextBox 4"/>
          <p:cNvSpPr txBox="1"/>
          <p:nvPr/>
        </p:nvSpPr>
        <p:spPr>
          <a:xfrm>
            <a:off x="3671667" y="3713870"/>
            <a:ext cx="6893170" cy="954107"/>
          </a:xfrm>
          <a:prstGeom prst="rect">
            <a:avLst/>
          </a:prstGeom>
          <a:noFill/>
        </p:spPr>
        <p:txBody>
          <a:bodyPr wrap="square" rtlCol="0">
            <a:spAutoFit/>
          </a:bodyPr>
          <a:lstStyle/>
          <a:p>
            <a:r>
              <a:rPr lang="en-US" dirty="0" smtClean="0"/>
              <a:t>FIVE 	DC 	F’3’ </a:t>
            </a:r>
          </a:p>
          <a:p>
            <a:r>
              <a:rPr lang="en-US" dirty="0" smtClean="0"/>
              <a:t>TEMP 	DS 	1F </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a:latin typeface="Times New Roman"/>
                <a:ea typeface="Times New Roman"/>
                <a:cs typeface="Times New Roman"/>
                <a:sym typeface="Times New Roman"/>
              </a:rPr>
              <a:t>Chapter-1.2</a:t>
            </a:r>
            <a:br>
              <a:rPr lang="en-US">
                <a:latin typeface="Times New Roman"/>
                <a:ea typeface="Times New Roman"/>
                <a:cs typeface="Times New Roman"/>
                <a:sym typeface="Times New Roman"/>
              </a:rPr>
            </a:br>
            <a:r>
              <a:rPr lang="en-US"/>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Single pass Assembler for Intel x86 </a:t>
            </a:r>
            <a:endParaRPr/>
          </a:p>
          <a:p>
            <a:pPr marL="457200" lvl="0" indent="-342900" algn="l" rtl="0">
              <a:lnSpc>
                <a:spcPct val="90000"/>
              </a:lnSpc>
              <a:spcBef>
                <a:spcPts val="1000"/>
              </a:spcBef>
              <a:spcAft>
                <a:spcPts val="0"/>
              </a:spcAft>
              <a:buClr>
                <a:schemeClr val="dk1"/>
              </a:buClr>
              <a:buSzPts val="1800"/>
              <a:buChar char="•"/>
            </a:pPr>
            <a:r>
              <a:rPr lang="en-US"/>
              <a:t>Algorithm of Single Pass Assembler</a:t>
            </a:r>
            <a:endParaRPr/>
          </a:p>
          <a:p>
            <a:pPr marL="457200" lvl="0" indent="-342900" algn="l" rtl="0">
              <a:lnSpc>
                <a:spcPct val="90000"/>
              </a:lnSpc>
              <a:spcBef>
                <a:spcPts val="1000"/>
              </a:spcBef>
              <a:spcAft>
                <a:spcPts val="0"/>
              </a:spcAft>
              <a:buSzPts val="1800"/>
              <a:buNone/>
            </a:pPr>
            <a:endParaRPr/>
          </a:p>
        </p:txBody>
      </p:sp>
      <p:sp>
        <p:nvSpPr>
          <p:cNvPr id="108" name="Google Shape;108;p3"/>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pic>
        <p:nvPicPr>
          <p:cNvPr id="1027" name="Picture 3"/>
          <p:cNvPicPr>
            <a:picLocks noChangeAspect="1" noChangeArrowheads="1"/>
          </p:cNvPicPr>
          <p:nvPr/>
        </p:nvPicPr>
        <p:blipFill>
          <a:blip r:embed="rId3"/>
          <a:srcRect l="12662" t="43125" r="2247" b="28029"/>
          <a:stretch>
            <a:fillRect/>
          </a:stretch>
        </p:blipFill>
        <p:spPr bwMode="auto">
          <a:xfrm>
            <a:off x="239150" y="2560320"/>
            <a:ext cx="11071275" cy="21101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de84802b53_1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u="sng"/>
              <a:t>Single pass Assembler for Intel x86</a:t>
            </a:r>
            <a:endParaRPr sz="4000" b="1" u="sng">
              <a:latin typeface="Times New Roman"/>
              <a:ea typeface="Times New Roman"/>
              <a:cs typeface="Times New Roman"/>
              <a:sym typeface="Times New Roman"/>
            </a:endParaRPr>
          </a:p>
        </p:txBody>
      </p:sp>
      <p:sp>
        <p:nvSpPr>
          <p:cNvPr id="118" name="Google Shape;118;gde84802b53_1_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7500" lnSpcReduction="20000"/>
          </a:bodyPr>
          <a:lstStyle/>
          <a:p>
            <a:pPr algn="just"/>
            <a:r>
              <a:rPr lang="en-US" b="1" dirty="0" smtClean="0"/>
              <a:t>General-Purpose Registers (GPR) - 16-bit naming conventions</a:t>
            </a:r>
          </a:p>
          <a:p>
            <a:pPr algn="just"/>
            <a:r>
              <a:rPr lang="en-US" dirty="0" smtClean="0"/>
              <a:t>The 8 GPRs are as follows:</a:t>
            </a:r>
          </a:p>
          <a:p>
            <a:pPr algn="just"/>
            <a:r>
              <a:rPr lang="en-US" dirty="0" smtClean="0"/>
              <a:t>Accumulator register (AX). Used in arithmetic operations</a:t>
            </a:r>
          </a:p>
          <a:p>
            <a:pPr algn="just"/>
            <a:r>
              <a:rPr lang="en-US" dirty="0" smtClean="0"/>
              <a:t>Counter register (CX). Used in shift/rotate instructions and loops.</a:t>
            </a:r>
          </a:p>
          <a:p>
            <a:pPr algn="just"/>
            <a:r>
              <a:rPr lang="en-US" dirty="0" smtClean="0"/>
              <a:t>Data register (DX). Used in arithmetic operations and I/O operations.</a:t>
            </a:r>
          </a:p>
          <a:p>
            <a:pPr algn="just"/>
            <a:r>
              <a:rPr lang="en-US" dirty="0" smtClean="0"/>
              <a:t>Base register (BX). Used as a pointer to data (located in segment register DS, when in segmented mode).</a:t>
            </a:r>
          </a:p>
          <a:p>
            <a:pPr algn="just"/>
            <a:r>
              <a:rPr lang="en-US" dirty="0" smtClean="0"/>
              <a:t>Stack Pointer register (SP). Pointer to the top of the stack.</a:t>
            </a:r>
          </a:p>
          <a:p>
            <a:pPr algn="just"/>
            <a:r>
              <a:rPr lang="en-US" dirty="0" smtClean="0"/>
              <a:t>Stack Base Pointer register (BP). Used to point to the base of the stack.</a:t>
            </a:r>
          </a:p>
          <a:p>
            <a:pPr algn="just"/>
            <a:r>
              <a:rPr lang="en-US" dirty="0" smtClean="0"/>
              <a:t>Source Index register (SI). Used as a pointer to a source in stream operations.</a:t>
            </a:r>
          </a:p>
          <a:p>
            <a:pPr algn="just"/>
            <a:r>
              <a:rPr lang="en-US" dirty="0" smtClean="0"/>
              <a:t>Destination Index register (DI). Used as a pointer to a destination in stream operations.</a:t>
            </a:r>
            <a:endParaRPr lang="en-US" dirty="0"/>
          </a:p>
        </p:txBody>
      </p:sp>
      <p:sp>
        <p:nvSpPr>
          <p:cNvPr id="119" name="Google Shape;119;gde84802b53_1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de84802b53_1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u="sng"/>
              <a:t>Single pass Assembler for Intel x86</a:t>
            </a:r>
            <a:endParaRPr sz="4000" b="1" u="sng">
              <a:latin typeface="Times New Roman"/>
              <a:ea typeface="Times New Roman"/>
              <a:cs typeface="Times New Roman"/>
              <a:sym typeface="Times New Roman"/>
            </a:endParaRPr>
          </a:p>
        </p:txBody>
      </p:sp>
      <p:sp>
        <p:nvSpPr>
          <p:cNvPr id="118" name="Google Shape;118;gde84802b53_1_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r>
              <a:rPr lang="en-US" dirty="0" smtClean="0"/>
              <a:t>The 6 Segment Registers are:</a:t>
            </a:r>
          </a:p>
          <a:p>
            <a:r>
              <a:rPr lang="en-US" dirty="0" smtClean="0"/>
              <a:t>Stack Segment (SS). Pointer to the stack ('S' stands for 'Stack').</a:t>
            </a:r>
          </a:p>
          <a:p>
            <a:r>
              <a:rPr lang="en-US" dirty="0" smtClean="0"/>
              <a:t>Code Segment (CS). Pointer to the code ('C' stands for 'Code').</a:t>
            </a:r>
          </a:p>
          <a:p>
            <a:r>
              <a:rPr lang="en-US" dirty="0" smtClean="0"/>
              <a:t>Data Segment (DS). Pointer to the data ('D' comes after 'C').</a:t>
            </a:r>
          </a:p>
          <a:p>
            <a:r>
              <a:rPr lang="en-US" dirty="0" smtClean="0"/>
              <a:t>Extra Segment (ES). Pointer to extra data ('E' stands for 'Extra').</a:t>
            </a:r>
          </a:p>
          <a:p>
            <a:r>
              <a:rPr lang="en-US" dirty="0" smtClean="0"/>
              <a:t>F Segment (FS). Pointer to more extra data ('F' comes after 'E').</a:t>
            </a:r>
          </a:p>
          <a:p>
            <a:r>
              <a:rPr lang="en-US" dirty="0" smtClean="0"/>
              <a:t>G Segment (GS). </a:t>
            </a:r>
            <a:r>
              <a:rPr lang="en-US" smtClean="0"/>
              <a:t>Pointer to still more extra data ('G' comes after 'F').</a:t>
            </a:r>
            <a:endParaRPr lang="en-US"/>
          </a:p>
        </p:txBody>
      </p:sp>
      <p:sp>
        <p:nvSpPr>
          <p:cNvPr id="119" name="Google Shape;119;gde84802b53_1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
        <p:nvSpPr>
          <p:cNvPr id="125" name="Google Shape;125;p52"/>
          <p:cNvSpPr/>
          <p:nvPr/>
        </p:nvSpPr>
        <p:spPr>
          <a:xfrm>
            <a:off x="668740" y="95535"/>
            <a:ext cx="11523260" cy="667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dirty="0">
                <a:solidFill>
                  <a:srgbClr val="000000"/>
                </a:solidFill>
                <a:latin typeface="Arial"/>
                <a:ea typeface="Arial"/>
                <a:cs typeface="Arial"/>
                <a:sym typeface="Arial"/>
              </a:rPr>
              <a:t>Single pass Assembler for Intel x86</a:t>
            </a:r>
            <a:endParaRPr/>
          </a:p>
          <a:p>
            <a:pPr marL="0" marR="0" lvl="0" indent="0" algn="l" rtl="0">
              <a:lnSpc>
                <a:spcPct val="100000"/>
              </a:lnSpc>
              <a:spcBef>
                <a:spcPts val="0"/>
              </a:spcBef>
              <a:spcAft>
                <a:spcPts val="0"/>
              </a:spcAft>
              <a:buNone/>
            </a:pPr>
            <a:endParaRPr sz="2800" b="1" u="sng"/>
          </a:p>
          <a:p>
            <a:pPr marL="0" marR="0" lvl="0" indent="0" algn="l" rtl="0">
              <a:lnSpc>
                <a:spcPct val="100000"/>
              </a:lnSpc>
              <a:spcBef>
                <a:spcPts val="0"/>
              </a:spcBef>
              <a:spcAft>
                <a:spcPts val="0"/>
              </a:spcAft>
              <a:buNone/>
            </a:pPr>
            <a:r>
              <a:rPr lang="en-US" sz="2800" b="1" i="0" u="sng" strike="noStrike" cap="none" dirty="0">
                <a:solidFill>
                  <a:srgbClr val="000000"/>
                </a:solidFill>
                <a:latin typeface="Arial"/>
                <a:ea typeface="Arial"/>
                <a:cs typeface="Arial"/>
                <a:sym typeface="Arial"/>
              </a:rPr>
              <a:t>Labels</a:t>
            </a:r>
            <a:endParaRPr sz="28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Act as place markers</a:t>
            </a:r>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marks the address (offset) of code and data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Easier to memorize and more flexible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a:t>
            </a:r>
            <a:r>
              <a:rPr lang="en-US" sz="2800" b="0" i="0" u="none" strike="noStrike" cap="none" dirty="0" err="1">
                <a:solidFill>
                  <a:srgbClr val="000000"/>
                </a:solidFill>
                <a:latin typeface="Arial"/>
                <a:ea typeface="Arial"/>
                <a:cs typeface="Arial"/>
                <a:sym typeface="Arial"/>
              </a:rPr>
              <a:t>eg</a:t>
            </a:r>
            <a:r>
              <a:rPr lang="en-US" sz="2800" b="0" i="0" u="none" strike="noStrike" cap="none" dirty="0">
                <a:solidFill>
                  <a:srgbClr val="000000"/>
                </a:solidFill>
                <a:latin typeface="Arial"/>
                <a:ea typeface="Arial"/>
                <a:cs typeface="Arial"/>
                <a:sym typeface="Arial"/>
              </a:rPr>
              <a:t>. </a:t>
            </a:r>
            <a:r>
              <a:rPr lang="en-US" sz="2800" b="0" i="0" u="none" strike="noStrike" cap="none" dirty="0" err="1">
                <a:solidFill>
                  <a:srgbClr val="000000"/>
                </a:solidFill>
                <a:latin typeface="Arial"/>
                <a:ea typeface="Arial"/>
                <a:cs typeface="Arial"/>
                <a:sym typeface="Arial"/>
              </a:rPr>
              <a:t>mov</a:t>
            </a:r>
            <a:r>
              <a:rPr lang="en-US" sz="2800" b="0" i="0" u="none" strike="noStrike" cap="none" dirty="0">
                <a:solidFill>
                  <a:srgbClr val="000000"/>
                </a:solidFill>
                <a:latin typeface="Arial"/>
                <a:ea typeface="Arial"/>
                <a:cs typeface="Arial"/>
                <a:sym typeface="Arial"/>
              </a:rPr>
              <a:t> ax, [0020]→</a:t>
            </a:r>
            <a:r>
              <a:rPr lang="en-US" sz="2800" b="0" i="0" u="none" strike="noStrike" cap="none" dirty="0" err="1">
                <a:solidFill>
                  <a:srgbClr val="000000"/>
                </a:solidFill>
                <a:latin typeface="Arial"/>
                <a:ea typeface="Arial"/>
                <a:cs typeface="Arial"/>
                <a:sym typeface="Arial"/>
              </a:rPr>
              <a:t>mov</a:t>
            </a:r>
            <a:r>
              <a:rPr lang="en-US" sz="2800" b="0" i="0" u="none" strike="noStrike" cap="none" dirty="0">
                <a:solidFill>
                  <a:srgbClr val="000000"/>
                </a:solidFill>
                <a:latin typeface="Arial"/>
                <a:ea typeface="Arial"/>
                <a:cs typeface="Arial"/>
                <a:sym typeface="Arial"/>
              </a:rPr>
              <a:t> ax, </a:t>
            </a:r>
            <a:r>
              <a:rPr lang="en-US" sz="2800" b="0" i="0" u="none" strike="noStrike" cap="none" dirty="0" err="1">
                <a:solidFill>
                  <a:srgbClr val="000000"/>
                </a:solidFill>
                <a:latin typeface="Arial"/>
                <a:ea typeface="Arial"/>
                <a:cs typeface="Arial"/>
                <a:sym typeface="Arial"/>
              </a:rPr>
              <a:t>val</a:t>
            </a:r>
            <a:r>
              <a:rPr lang="en-US" sz="2800" b="0" i="0" u="none" strike="noStrike" cap="none" dirty="0">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Follow identifier rules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300" b="1" i="0" u="none" strike="noStrike" cap="none" dirty="0">
                <a:solidFill>
                  <a:srgbClr val="000000"/>
                </a:solidFill>
              </a:rPr>
              <a:t> </a:t>
            </a:r>
            <a:r>
              <a:rPr lang="en-US" sz="2300" b="1" i="0" u="sng" strike="noStrike" cap="none" dirty="0">
                <a:solidFill>
                  <a:srgbClr val="000000"/>
                </a:solidFill>
              </a:rPr>
              <a:t>Data label </a:t>
            </a:r>
            <a:endParaRPr sz="2300" b="1" i="0" u="sng" strike="noStrike" cap="none">
              <a:solidFill>
                <a:srgbClr val="000000"/>
              </a:solidFil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must be unique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example: </a:t>
            </a:r>
            <a:r>
              <a:rPr lang="en-US" sz="2800" b="0" i="0" u="none" strike="noStrike" cap="none" dirty="0" err="1">
                <a:solidFill>
                  <a:srgbClr val="000000"/>
                </a:solidFill>
                <a:latin typeface="Arial"/>
                <a:ea typeface="Arial"/>
                <a:cs typeface="Arial"/>
                <a:sym typeface="Arial"/>
              </a:rPr>
              <a:t>myArray</a:t>
            </a:r>
            <a:r>
              <a:rPr lang="en-US" sz="2800" b="0" i="0" u="none" strike="noStrike" cap="none" dirty="0">
                <a:solidFill>
                  <a:srgbClr val="000000"/>
                </a:solidFill>
                <a:latin typeface="Arial"/>
                <a:ea typeface="Arial"/>
                <a:cs typeface="Arial"/>
                <a:sym typeface="Arial"/>
              </a:rPr>
              <a:t> BYTE 10</a:t>
            </a:r>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 Code label (ends with a colon)</a:t>
            </a:r>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 target of jump and loop instructions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    example: L1: </a:t>
            </a:r>
            <a:r>
              <a:rPr lang="en-US" sz="2800" b="0" i="0" u="none" strike="noStrike" cap="none" dirty="0" err="1">
                <a:solidFill>
                  <a:srgbClr val="000000"/>
                </a:solidFill>
                <a:latin typeface="Arial"/>
                <a:ea typeface="Arial"/>
                <a:cs typeface="Arial"/>
                <a:sym typeface="Arial"/>
              </a:rPr>
              <a:t>mov</a:t>
            </a:r>
            <a:r>
              <a:rPr lang="en-US" sz="2800" b="0" i="0" u="none" strike="noStrike" cap="none" dirty="0">
                <a:solidFill>
                  <a:srgbClr val="000000"/>
                </a:solidFill>
                <a:latin typeface="Arial"/>
                <a:ea typeface="Arial"/>
                <a:cs typeface="Arial"/>
                <a:sym typeface="Arial"/>
              </a:rPr>
              <a:t> ax, </a:t>
            </a:r>
            <a:r>
              <a:rPr lang="en-US" sz="2800" b="0" i="0" u="none" strike="noStrike" cap="none" dirty="0" err="1">
                <a:solidFill>
                  <a:srgbClr val="000000"/>
                </a:solidFill>
                <a:latin typeface="Arial"/>
                <a:ea typeface="Arial"/>
                <a:cs typeface="Arial"/>
                <a:sym typeface="Arial"/>
              </a:rPr>
              <a:t>bx</a:t>
            </a:r>
            <a:r>
              <a:rPr lang="en-US" sz="2800" b="0" i="0" u="none" strike="noStrike" cap="none" dirty="0">
                <a:solidFill>
                  <a:srgbClr val="000000"/>
                </a:solidFill>
                <a:latin typeface="Arial"/>
                <a:ea typeface="Arial"/>
                <a:cs typeface="Arial"/>
                <a:sym typeface="Arial"/>
              </a:rPr>
              <a:t> ... </a:t>
            </a:r>
            <a:r>
              <a:rPr lang="en-US" sz="4000" b="0" i="0" u="none" strike="noStrike" cap="none" dirty="0" err="1">
                <a:solidFill>
                  <a:srgbClr val="000000"/>
                </a:solidFill>
                <a:latin typeface="Arial"/>
                <a:ea typeface="Arial"/>
                <a:cs typeface="Arial"/>
                <a:sym typeface="Arial"/>
              </a:rPr>
              <a:t>jmp</a:t>
            </a:r>
            <a:r>
              <a:rPr lang="en-US" sz="4000" b="0" i="0" u="none" strike="noStrike" cap="none" dirty="0">
                <a:solidFill>
                  <a:srgbClr val="000000"/>
                </a:solidFill>
                <a:latin typeface="Arial"/>
                <a:ea typeface="Arial"/>
                <a:cs typeface="Arial"/>
                <a:sym typeface="Arial"/>
              </a:rPr>
              <a:t> L1</a:t>
            </a:r>
            <a:endParaRPr sz="4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31" name="Google Shape;131;p5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24</a:t>
            </a:fld>
            <a:endParaRPr sz="1200" b="0" i="0" u="none" strike="noStrike" cap="none">
              <a:solidFill>
                <a:srgbClr val="888888"/>
              </a:solidFill>
              <a:latin typeface="Calibri"/>
              <a:ea typeface="Calibri"/>
              <a:cs typeface="Calibri"/>
              <a:sym typeface="Calibri"/>
            </a:endParaRPr>
          </a:p>
        </p:txBody>
      </p:sp>
      <p:sp>
        <p:nvSpPr>
          <p:cNvPr id="132" name="Google Shape;13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u="sng"/>
              <a:t>Single pass Assembler for Intel x86</a:t>
            </a:r>
            <a:endParaRPr/>
          </a:p>
        </p:txBody>
      </p:sp>
      <p:sp>
        <p:nvSpPr>
          <p:cNvPr id="133" name="Google Shape;133;p53"/>
          <p:cNvSpPr txBox="1">
            <a:spLocks noGrp="1"/>
          </p:cNvSpPr>
          <p:nvPr>
            <p:ph type="body" idx="1"/>
          </p:nvPr>
        </p:nvSpPr>
        <p:spPr>
          <a:xfrm>
            <a:off x="1524000" y="1447800"/>
            <a:ext cx="9347200" cy="4495800"/>
          </a:xfrm>
          <a:prstGeom prst="rect">
            <a:avLst/>
          </a:prstGeom>
          <a:noFill/>
          <a:ln>
            <a:noFill/>
          </a:ln>
        </p:spPr>
        <p:txBody>
          <a:bodyPr spcFirstLastPara="1" wrap="square" lIns="91425" tIns="45700" rIns="91425" bIns="45700" anchor="t" anchorCtr="0">
            <a:normAutofit/>
          </a:bodyPr>
          <a:lstStyle/>
          <a:p>
            <a:pPr marL="457200" lvl="0" indent="-228600" algn="just" rtl="0">
              <a:lnSpc>
                <a:spcPct val="90000"/>
              </a:lnSpc>
              <a:spcBef>
                <a:spcPts val="1000"/>
              </a:spcBef>
              <a:spcAft>
                <a:spcPts val="0"/>
              </a:spcAft>
              <a:buSzPts val="1800"/>
              <a:buNone/>
            </a:pPr>
            <a:r>
              <a:rPr lang="en-US" sz="2400" b="1" u="sng">
                <a:hlinkClick r:id="rId3"/>
              </a:rPr>
              <a:t>Reserved words and identifiers</a:t>
            </a:r>
            <a:r>
              <a:rPr lang="en-US" sz="2400"/>
              <a:t> </a:t>
            </a:r>
            <a:endParaRPr sz="2400"/>
          </a:p>
          <a:p>
            <a:pPr marL="457200" lvl="0" indent="-228600" algn="just" rtl="0">
              <a:lnSpc>
                <a:spcPct val="90000"/>
              </a:lnSpc>
              <a:spcBef>
                <a:spcPts val="1000"/>
              </a:spcBef>
              <a:spcAft>
                <a:spcPts val="0"/>
              </a:spcAft>
              <a:buSzPts val="1800"/>
              <a:buNone/>
            </a:pPr>
            <a:r>
              <a:rPr lang="en-US" sz="2400"/>
              <a:t>• Reserved words cannot be used as identifiers </a:t>
            </a:r>
            <a:endParaRPr sz="2400"/>
          </a:p>
          <a:p>
            <a:pPr marL="457200" lvl="0" indent="-228600" algn="just" rtl="0">
              <a:lnSpc>
                <a:spcPct val="90000"/>
              </a:lnSpc>
              <a:spcBef>
                <a:spcPts val="1000"/>
              </a:spcBef>
              <a:spcAft>
                <a:spcPts val="0"/>
              </a:spcAft>
              <a:buSzPts val="1800"/>
              <a:buNone/>
            </a:pPr>
            <a:r>
              <a:rPr lang="en-US" sz="2400"/>
              <a:t>•Instruction mnemonics, directives, type attributes, operators, predefined symbols </a:t>
            </a:r>
            <a:endParaRPr sz="2400"/>
          </a:p>
          <a:p>
            <a:pPr marL="457200" lvl="0" indent="-228600" algn="just" rtl="0">
              <a:lnSpc>
                <a:spcPct val="90000"/>
              </a:lnSpc>
              <a:spcBef>
                <a:spcPts val="1000"/>
              </a:spcBef>
              <a:spcAft>
                <a:spcPts val="0"/>
              </a:spcAft>
              <a:buSzPts val="1800"/>
              <a:buNone/>
            </a:pPr>
            <a:r>
              <a:rPr lang="en-US" sz="2400"/>
              <a:t>• Identifiers</a:t>
            </a:r>
            <a:endParaRPr sz="2400"/>
          </a:p>
          <a:p>
            <a:pPr marL="457200" lvl="0" indent="-228600" algn="just" rtl="0">
              <a:lnSpc>
                <a:spcPct val="90000"/>
              </a:lnSpc>
              <a:spcBef>
                <a:spcPts val="1000"/>
              </a:spcBef>
              <a:spcAft>
                <a:spcPts val="0"/>
              </a:spcAft>
              <a:buSzPts val="1800"/>
              <a:buNone/>
            </a:pPr>
            <a:r>
              <a:rPr lang="en-US" sz="2400"/>
              <a:t> • 1-247 characters, including digits </a:t>
            </a:r>
            <a:endParaRPr sz="2400"/>
          </a:p>
          <a:p>
            <a:pPr marL="457200" lvl="0" indent="-228600" algn="just" rtl="0">
              <a:lnSpc>
                <a:spcPct val="90000"/>
              </a:lnSpc>
              <a:spcBef>
                <a:spcPts val="1000"/>
              </a:spcBef>
              <a:spcAft>
                <a:spcPts val="0"/>
              </a:spcAft>
              <a:buSzPts val="1800"/>
              <a:buNone/>
            </a:pPr>
            <a:r>
              <a:rPr lang="en-US" sz="2400"/>
              <a:t>• case insensitive (by default) </a:t>
            </a:r>
            <a:endParaRPr sz="2400"/>
          </a:p>
          <a:p>
            <a:pPr marL="457200" lvl="0" indent="-228600" algn="just" rtl="0">
              <a:lnSpc>
                <a:spcPct val="90000"/>
              </a:lnSpc>
              <a:spcBef>
                <a:spcPts val="1000"/>
              </a:spcBef>
              <a:spcAft>
                <a:spcPts val="0"/>
              </a:spcAft>
              <a:buSzPts val="1800"/>
              <a:buNone/>
            </a:pPr>
            <a:r>
              <a:rPr lang="en-US" sz="2400"/>
              <a:t>• first character must be a letter, _, @, or $ </a:t>
            </a:r>
            <a:endParaRPr sz="2400"/>
          </a:p>
          <a:p>
            <a:pPr marL="457200" lvl="0" indent="-228600" algn="just" rtl="0">
              <a:lnSpc>
                <a:spcPct val="90000"/>
              </a:lnSpc>
              <a:spcBef>
                <a:spcPts val="1000"/>
              </a:spcBef>
              <a:spcAft>
                <a:spcPts val="0"/>
              </a:spcAft>
              <a:buSzPts val="1800"/>
              <a:buNone/>
            </a:pPr>
            <a:r>
              <a:rPr lang="en-US" sz="2400"/>
              <a:t> examples: var1 Count $first _main MAX open_file @@myfile xVal _12345</a:t>
            </a:r>
            <a:endParaRPr sz="22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39" name="Google Shape;139;p5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25</a:t>
            </a:fld>
            <a:endParaRPr sz="1200" b="0" i="0" u="none" strike="noStrike" cap="none">
              <a:solidFill>
                <a:srgbClr val="888888"/>
              </a:solidFill>
              <a:latin typeface="Calibri"/>
              <a:ea typeface="Calibri"/>
              <a:cs typeface="Calibri"/>
              <a:sym typeface="Calibri"/>
            </a:endParaRPr>
          </a:p>
        </p:txBody>
      </p:sp>
      <p:sp>
        <p:nvSpPr>
          <p:cNvPr id="140" name="Google Shape;14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u="sng"/>
              <a:t>Single pass Assembler for Intel x86</a:t>
            </a:r>
            <a:endParaRPr/>
          </a:p>
        </p:txBody>
      </p:sp>
      <p:sp>
        <p:nvSpPr>
          <p:cNvPr id="141" name="Google Shape;141;p54"/>
          <p:cNvSpPr txBox="1">
            <a:spLocks noGrp="1"/>
          </p:cNvSpPr>
          <p:nvPr>
            <p:ph type="body" idx="1"/>
          </p:nvPr>
        </p:nvSpPr>
        <p:spPr>
          <a:xfrm>
            <a:off x="914400" y="1447800"/>
            <a:ext cx="10363200" cy="3886200"/>
          </a:xfrm>
          <a:prstGeom prst="rect">
            <a:avLst/>
          </a:prstGeom>
          <a:noFill/>
          <a:ln>
            <a:noFill/>
          </a:ln>
        </p:spPr>
        <p:txBody>
          <a:bodyPr spcFirstLastPara="1" wrap="square" lIns="91425" tIns="45700" rIns="91425" bIns="45700" anchor="t" anchorCtr="0">
            <a:noAutofit/>
          </a:bodyPr>
          <a:lstStyle/>
          <a:p>
            <a:pPr marL="457200" lvl="0" indent="-361950" algn="l" rtl="0">
              <a:lnSpc>
                <a:spcPct val="70000"/>
              </a:lnSpc>
              <a:spcBef>
                <a:spcPts val="1000"/>
              </a:spcBef>
              <a:spcAft>
                <a:spcPts val="0"/>
              </a:spcAft>
              <a:buSzPts val="2100"/>
              <a:buChar char="•"/>
            </a:pPr>
            <a:r>
              <a:rPr lang="en-US" sz="1695" b="1" u="sng">
                <a:hlinkClick r:id="rId3"/>
              </a:rPr>
              <a:t>Comments</a:t>
            </a:r>
            <a:r>
              <a:rPr lang="en-US" sz="1695"/>
              <a:t> • Comments are good! • explain the program's purpose • tricky coding techniques • application-specific explanations • Single-line comments • begin with semicolon (;) • block comments • begin with COMMENT directive and a programmer-chosen character and end with the same programmer-chosen character COMMENT ! This is a comment and this line is also a comment !</a:t>
            </a:r>
            <a:endParaRPr sz="2470"/>
          </a:p>
          <a:p>
            <a:pPr marL="457200" lvl="0" indent="-361950" algn="l" rtl="0">
              <a:lnSpc>
                <a:spcPct val="70000"/>
              </a:lnSpc>
              <a:spcBef>
                <a:spcPts val="1000"/>
              </a:spcBef>
              <a:spcAft>
                <a:spcPts val="0"/>
              </a:spcAft>
              <a:buSzPts val="2100"/>
              <a:buChar char="•"/>
            </a:pPr>
            <a:r>
              <a:rPr lang="en-US" sz="1695" b="1" u="sng">
                <a:hlinkClick r:id="rId4"/>
              </a:rPr>
              <a:t>directive marking a comment</a:t>
            </a:r>
            <a:r>
              <a:rPr lang="en-US" sz="1695"/>
              <a:t> comment copy definitions from Irvine32.inc code segment. 3 segments: code, data, stack beginning of a procedure destination source defined in Irvine32.inc to end a program marks the last line and define the startup procedure Example: adding/subtracting integers TITLE Add and Subtract (AddSub.asm) ; This program adds and subtracts 32-bit integers.</a:t>
            </a:r>
            <a:endParaRPr sz="2470"/>
          </a:p>
          <a:p>
            <a:pPr marL="457200" lvl="0" indent="-361950" algn="l" rtl="0">
              <a:lnSpc>
                <a:spcPct val="70000"/>
              </a:lnSpc>
              <a:spcBef>
                <a:spcPts val="1000"/>
              </a:spcBef>
              <a:spcAft>
                <a:spcPts val="0"/>
              </a:spcAft>
              <a:buSzPts val="2100"/>
              <a:buChar char="•"/>
            </a:pPr>
            <a:r>
              <a:rPr lang="en-US" sz="1695" b="1" u="sng">
                <a:hlinkClick r:id="rId5"/>
              </a:rPr>
              <a:t>Defining data</a:t>
            </a:r>
            <a:endParaRPr sz="1695"/>
          </a:p>
          <a:p>
            <a:pPr marL="457200" lvl="0" indent="-361950" algn="l" rtl="0">
              <a:lnSpc>
                <a:spcPct val="70000"/>
              </a:lnSpc>
              <a:spcBef>
                <a:spcPts val="1000"/>
              </a:spcBef>
              <a:spcAft>
                <a:spcPts val="0"/>
              </a:spcAft>
              <a:buSzPts val="2100"/>
              <a:buChar char="•"/>
            </a:pPr>
            <a:r>
              <a:rPr lang="en-US" sz="1695" b="1" u="sng">
                <a:hlinkClick r:id="rId6"/>
              </a:rPr>
              <a:t>Intrinsic data types (1 of 2)</a:t>
            </a:r>
            <a:r>
              <a:rPr lang="en-US" sz="1695"/>
              <a:t> • BYTE, SBYTE • 8-bit unsigned integer; 8-bit signed integer • WORD, SWORD • 16-bit unsigned &amp; signed integer • DWORD, SDWORD • 32-bit unsigned &amp; signed integer • QWORD • 64-bit integer • TBYTE • 80-bit integer</a:t>
            </a:r>
            <a:endParaRPr sz="2470"/>
          </a:p>
          <a:p>
            <a:pPr marL="457200" lvl="0" indent="-361950" algn="l" rtl="0">
              <a:lnSpc>
                <a:spcPct val="70000"/>
              </a:lnSpc>
              <a:spcBef>
                <a:spcPts val="1000"/>
              </a:spcBef>
              <a:spcAft>
                <a:spcPts val="0"/>
              </a:spcAft>
              <a:buSzPts val="2100"/>
              <a:buChar char="•"/>
            </a:pPr>
            <a:r>
              <a:rPr lang="en-US" sz="1695" b="1" u="sng">
                <a:hlinkClick r:id="rId7"/>
              </a:rPr>
              <a:t>Intrinsic data types (2 of 2)</a:t>
            </a:r>
            <a:r>
              <a:rPr lang="en-US" sz="1695"/>
              <a:t> • REAL4 • 4-byte IEEE short real • REAL8 • 8-byte IEEE long real • REAL10 • 10-byte IEEE extended real</a:t>
            </a:r>
            <a:endParaRPr sz="2470"/>
          </a:p>
          <a:p>
            <a:pPr marL="457200" lvl="0" indent="-361950" algn="l" rtl="0">
              <a:lnSpc>
                <a:spcPct val="70000"/>
              </a:lnSpc>
              <a:spcBef>
                <a:spcPts val="1000"/>
              </a:spcBef>
              <a:spcAft>
                <a:spcPts val="0"/>
              </a:spcAft>
              <a:buSzPts val="2100"/>
              <a:buChar char="•"/>
            </a:pPr>
            <a:r>
              <a:rPr lang="en-US" sz="1695" b="1" u="sng">
                <a:hlinkClick r:id="rId8"/>
              </a:rPr>
              <a:t>Data definition statement</a:t>
            </a:r>
            <a:r>
              <a:rPr lang="en-US" sz="1695"/>
              <a:t> • A data definition statement sets aside storage in memory for a variable. • May optionally assign a name (label) to the data. • Only size matters, other attributes such as signed are just reminders for programmers. • Syntax: [name] directiveinitializer [,initializer] . . . At least one initializer is required, can be ? • All initializers become binary data in memory</a:t>
            </a:r>
            <a:endParaRPr sz="2470"/>
          </a:p>
          <a:p>
            <a:pPr marL="457200" lvl="0" indent="-361950" algn="l" rtl="0">
              <a:lnSpc>
                <a:spcPct val="70000"/>
              </a:lnSpc>
              <a:spcBef>
                <a:spcPts val="1000"/>
              </a:spcBef>
              <a:spcAft>
                <a:spcPts val="0"/>
              </a:spcAft>
              <a:buSzPts val="2100"/>
              <a:buChar char="•"/>
            </a:pPr>
            <a:r>
              <a:rPr lang="en-US" sz="1695" b="1" u="sng">
                <a:hlinkClick r:id="rId9"/>
              </a:rPr>
              <a:t>Integer constants</a:t>
            </a:r>
            <a:r>
              <a:rPr lang="en-US" sz="1695"/>
              <a:t> • [{+|-}] digits [radix] • Optional leading + or – sign • binary, decimal, hexadecimal, or octal digits • Common radix characters: • h– hexadecimal • d– decimal (default) • b– binary • r– encoded real • o– octal Examples: 30d, 6Ah, 42, 42o, 1101b Hexadecimal beginning with letter: 0A5h</a:t>
            </a:r>
            <a:endParaRPr sz="2470"/>
          </a:p>
          <a:p>
            <a:pPr marL="457200" lvl="0" indent="-228600" algn="l" rtl="0">
              <a:lnSpc>
                <a:spcPct val="70000"/>
              </a:lnSpc>
              <a:spcBef>
                <a:spcPts val="1000"/>
              </a:spcBef>
              <a:spcAft>
                <a:spcPts val="0"/>
              </a:spcAft>
              <a:buClr>
                <a:schemeClr val="dk1"/>
              </a:buClr>
              <a:buSzPts val="1508"/>
              <a:buNone/>
            </a:pPr>
            <a:endParaRPr sz="1595" b="1">
              <a:solidFill>
                <a:schemeClr val="l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888888"/>
              </a:solidFill>
              <a:latin typeface="Calibri"/>
              <a:ea typeface="Calibri"/>
              <a:cs typeface="Calibri"/>
              <a:sym typeface="Calibri"/>
            </a:endParaRPr>
          </a:p>
        </p:txBody>
      </p:sp>
      <p:sp>
        <p:nvSpPr>
          <p:cNvPr id="147" name="Google Shape;147;p5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ctr" rtl="0">
                <a:lnSpc>
                  <a:spcPct val="100000"/>
                </a:lnSpc>
                <a:spcBef>
                  <a:spcPts val="0"/>
                </a:spcBef>
                <a:spcAft>
                  <a:spcPts val="0"/>
                </a:spcAft>
                <a:buClr>
                  <a:srgbClr val="000000"/>
                </a:buClr>
                <a:buSzPts val="1400"/>
                <a:buFont typeface="Arial"/>
                <a:buNone/>
              </a:pPr>
              <a:t>26</a:t>
            </a:fld>
            <a:endParaRPr sz="1200" b="0" i="0" u="none" strike="noStrike" cap="none">
              <a:solidFill>
                <a:srgbClr val="888888"/>
              </a:solidFill>
              <a:latin typeface="Calibri"/>
              <a:ea typeface="Calibri"/>
              <a:cs typeface="Calibri"/>
              <a:sym typeface="Calibri"/>
            </a:endParaRPr>
          </a:p>
        </p:txBody>
      </p:sp>
      <p:sp>
        <p:nvSpPr>
          <p:cNvPr id="148" name="Google Shape;148;p55"/>
          <p:cNvSpPr txBox="1">
            <a:spLocks noGrp="1"/>
          </p:cNvSpPr>
          <p:nvPr>
            <p:ph type="title"/>
          </p:nvPr>
        </p:nvSpPr>
        <p:spPr>
          <a:xfrm>
            <a:off x="694981" y="35410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u="sng"/>
              <a:t>Single pass Assembler for Intel x86</a:t>
            </a:r>
            <a:endParaRPr/>
          </a:p>
        </p:txBody>
      </p:sp>
      <p:sp>
        <p:nvSpPr>
          <p:cNvPr id="149" name="Google Shape;149;p55"/>
          <p:cNvSpPr txBox="1">
            <a:spLocks noGrp="1"/>
          </p:cNvSpPr>
          <p:nvPr>
            <p:ph type="body" idx="1"/>
          </p:nvPr>
        </p:nvSpPr>
        <p:spPr>
          <a:xfrm>
            <a:off x="1524000" y="1600200"/>
            <a:ext cx="9347200" cy="3886200"/>
          </a:xfrm>
          <a:prstGeom prst="rect">
            <a:avLst/>
          </a:prstGeom>
          <a:noFill/>
          <a:ln>
            <a:noFill/>
          </a:ln>
        </p:spPr>
        <p:txBody>
          <a:bodyPr spcFirstLastPara="1" wrap="square" lIns="91425" tIns="45700" rIns="91425" bIns="45700" anchor="t" anchorCtr="0">
            <a:noAutofit/>
          </a:bodyPr>
          <a:lstStyle/>
          <a:p>
            <a:pPr marL="457200" lvl="0" indent="-349250" algn="l" rtl="0">
              <a:lnSpc>
                <a:spcPct val="70000"/>
              </a:lnSpc>
              <a:spcBef>
                <a:spcPts val="1000"/>
              </a:spcBef>
              <a:spcAft>
                <a:spcPts val="0"/>
              </a:spcAft>
              <a:buSzPts val="1900"/>
              <a:buChar char="•"/>
            </a:pPr>
            <a:r>
              <a:rPr lang="en-US" sz="1430" b="1" u="sng" dirty="0" smtClean="0">
                <a:hlinkClick r:id="rId3"/>
              </a:rPr>
              <a:t>Integer expressions</a:t>
            </a:r>
            <a:r>
              <a:rPr lang="en-US" sz="1430" dirty="0" smtClean="0"/>
              <a:t> • Operators and precedence levels: • Examples:</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4"/>
              </a:rPr>
              <a:t>Real number constants (encoded </a:t>
            </a:r>
            <a:r>
              <a:rPr lang="en-US" sz="1430" b="1" u="sng" dirty="0" err="1" smtClean="0">
                <a:hlinkClick r:id="rId4"/>
              </a:rPr>
              <a:t>reals</a:t>
            </a:r>
            <a:r>
              <a:rPr lang="en-US" sz="1430" b="1" u="sng" dirty="0" smtClean="0">
                <a:hlinkClick r:id="rId4"/>
              </a:rPr>
              <a:t>)</a:t>
            </a:r>
            <a:r>
              <a:rPr lang="en-US" sz="1430" dirty="0" smtClean="0"/>
              <a:t> • Fixed point </a:t>
            </a:r>
            <a:r>
              <a:rPr lang="en-US" sz="1430" dirty="0" err="1" smtClean="0"/>
              <a:t>v.s</a:t>
            </a:r>
            <a:r>
              <a:rPr lang="en-US" sz="1430" dirty="0" smtClean="0"/>
              <a:t>. floating point • Example 3F800000r=+1.0,37.75=42170000r • double 1 8 23 S E M ±1.bbbb×2 (E-127) 1 11 52 S E M</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5"/>
              </a:rPr>
              <a:t>Real number constants (decimal </a:t>
            </a:r>
            <a:r>
              <a:rPr lang="en-US" sz="1430" b="1" u="sng" dirty="0" err="1" smtClean="0">
                <a:hlinkClick r:id="rId5"/>
              </a:rPr>
              <a:t>reals</a:t>
            </a:r>
            <a:r>
              <a:rPr lang="en-US" sz="1430" b="1" u="sng" dirty="0" smtClean="0">
                <a:hlinkClick r:id="rId5"/>
              </a:rPr>
              <a:t>)</a:t>
            </a:r>
            <a:r>
              <a:rPr lang="en-US" sz="1430" dirty="0" smtClean="0"/>
              <a:t> • [sign]integer.[integer][exponent] sign → {+|-} exponent → E[{+|-}]integer • Examples: 2. +3.0 -44.2E+05 26.E5</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6"/>
              </a:rPr>
              <a:t>Character and string constants</a:t>
            </a:r>
            <a:r>
              <a:rPr lang="en-US" sz="1430" dirty="0" smtClean="0"/>
              <a:t> • Enclose character in single or double quotes • 'A', "x" • ASCII character = 1 byte • Enclose strings in single or double quotes • "ABC" • 'xyz' • Each character occupies a single byte • Embedded quotes: • ‘Say "Goodnight," Gracie’ • "This isn't a test"</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7"/>
              </a:rPr>
              <a:t>Defining BYTE and SBYTE Data</a:t>
            </a:r>
            <a:r>
              <a:rPr lang="en-US" sz="1430" dirty="0" smtClean="0"/>
              <a:t> Each of the following defines a single byte of storage: value1 BYTE 'A‘ ; character constant value2 BYTE 0 ; smallest unsigned byte value3 BYTE 255 ; largest unsigned byte value4 SBYTE -128 ; smallest signed byte value5 SBYTE +127 ; largest signed byte value6 BYTE ? ; uninitialized byte A variable name is a data label that implies an offset (an address).</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8"/>
              </a:rPr>
              <a:t>Defining multiple bytes</a:t>
            </a:r>
            <a:r>
              <a:rPr lang="en-US" sz="1430" dirty="0" smtClean="0"/>
              <a:t> Examples that use multiple </a:t>
            </a:r>
            <a:r>
              <a:rPr lang="en-US" sz="1430" dirty="0" err="1" smtClean="0"/>
              <a:t>initializers</a:t>
            </a:r>
            <a:r>
              <a:rPr lang="en-US" sz="1430" dirty="0" smtClean="0"/>
              <a:t>: list1 BYTE 10,20,30,40 list2 BYTE 10,20,30,40 BYTE 50,60,70,80 BYTE 81,82,83,84 list3 BYTE ?,32,41h,00100010b list4 BYTE 0Ah,20h,‘A’,22h</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9"/>
              </a:rPr>
              <a:t>Defining strings (1 of 2)</a:t>
            </a:r>
            <a:r>
              <a:rPr lang="en-US" sz="1430" dirty="0" smtClean="0"/>
              <a:t> • A string is implemented as an array of characters • For convenience, it is usually enclosed in quotation marks • It usually has a null byte at the end • Examples: str1 BYTE "Enter your name",0 str2 BYTE 'Error: halting program',0 str3 BYTE 'A','E','I','O','U' greeting1 BYTE "Welcome to the Encryption Demo program " BYTE "created by Kip Irvine.",0 greeting2 \ BYTE "Welcome to the Encryption Demo program " BYTE "created by Kip Irvine.",0</a:t>
            </a:r>
            <a:endParaRPr sz="1430" smtClean="0"/>
          </a:p>
          <a:p>
            <a:pPr marL="457200" lvl="0" indent="-349250" algn="l" rtl="0">
              <a:lnSpc>
                <a:spcPct val="70000"/>
              </a:lnSpc>
              <a:spcBef>
                <a:spcPts val="1000"/>
              </a:spcBef>
              <a:spcAft>
                <a:spcPts val="0"/>
              </a:spcAft>
              <a:buSzPts val="1900"/>
              <a:buChar char="•"/>
            </a:pPr>
            <a:r>
              <a:rPr lang="en-US" sz="1430" b="1" u="sng" dirty="0" smtClean="0">
                <a:hlinkClick r:id="rId10"/>
              </a:rPr>
              <a:t>Defining strings (2 of 2)</a:t>
            </a:r>
            <a:r>
              <a:rPr lang="en-US" sz="1430" dirty="0" smtClean="0"/>
              <a:t> • End-of-line character sequence: • 0Dh = carriage return • 0Ah = line feed str1 BYTE "Enter your name: ",0Dh,0Ah BYTE "Enter your address: ",0 </a:t>
            </a:r>
            <a:r>
              <a:rPr lang="en-US" sz="1430" dirty="0" err="1" smtClean="0"/>
              <a:t>newLine</a:t>
            </a:r>
            <a:r>
              <a:rPr lang="en-US" sz="1430" dirty="0" smtClean="0"/>
              <a:t> BYTE 0Dh,0Ah,0 Idea: Define all strings used by your program in the same area of the data segment.</a:t>
            </a:r>
            <a:endParaRPr sz="1430" smtClean="0"/>
          </a:p>
          <a:p>
            <a:pPr marL="457200" lvl="0" indent="-228600" algn="l" rtl="0">
              <a:lnSpc>
                <a:spcPct val="70000"/>
              </a:lnSpc>
              <a:spcBef>
                <a:spcPts val="1000"/>
              </a:spcBef>
              <a:spcAft>
                <a:spcPts val="0"/>
              </a:spcAft>
              <a:buClr>
                <a:schemeClr val="dk1"/>
              </a:buClr>
              <a:buSzPts val="1221"/>
              <a:buNone/>
            </a:pPr>
            <a:endParaRPr sz="133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sp>
        <p:nvSpPr>
          <p:cNvPr id="155" name="Google Shape;155;p57"/>
          <p:cNvSpPr/>
          <p:nvPr/>
        </p:nvSpPr>
        <p:spPr>
          <a:xfrm>
            <a:off x="928048" y="545910"/>
            <a:ext cx="9103056"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a:solidFill>
                  <a:srgbClr val="000000"/>
                </a:solidFill>
                <a:latin typeface="Arial"/>
                <a:ea typeface="Arial"/>
                <a:cs typeface="Arial"/>
                <a:sym typeface="Arial"/>
              </a:rPr>
              <a:t>Single pass Assembler for Intel x86</a:t>
            </a:r>
            <a:endParaRPr sz="4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6" name="Google Shape;156;p57" descr="https://image2.slideserve.com/4403217/addressing-modes-l.jpg"/>
          <p:cNvPicPr preferRelativeResize="0"/>
          <p:nvPr/>
        </p:nvPicPr>
        <p:blipFill rotWithShape="1">
          <a:blip r:embed="rId3">
            <a:alphaModFix/>
          </a:blip>
          <a:srcRect/>
          <a:stretch/>
        </p:blipFill>
        <p:spPr>
          <a:xfrm>
            <a:off x="396607" y="1608462"/>
            <a:ext cx="9753600" cy="4757451"/>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fontScale="92500" lnSpcReduction="10000"/>
          </a:bodyPr>
          <a:lstStyle/>
          <a:p>
            <a:pPr>
              <a:buNone/>
            </a:pPr>
            <a:r>
              <a:rPr lang="en-US" dirty="0" smtClean="0"/>
              <a:t>Assembly - Addressing Modes</a:t>
            </a:r>
          </a:p>
          <a:p>
            <a:pPr>
              <a:buNone/>
            </a:pPr>
            <a:r>
              <a:rPr lang="en-US" dirty="0" smtClean="0"/>
              <a:t>Most assembly language instructions require operands to be processed. An operand address provides the location, where the data to be processed is stored. Some instructions do not require an operand, whereas some other instructions may require one, two, or three operands.</a:t>
            </a:r>
          </a:p>
          <a:p>
            <a:pPr algn="just">
              <a:buNone/>
            </a:pPr>
            <a:r>
              <a:rPr lang="en-US" dirty="0" smtClean="0"/>
              <a:t>When an instruction requires two operands, the first operand is generally the destination, which contains data in a register or memory location and the second operand is the source. Source contains either the data to be delivered (immediate addressing) or the address (in register or memory) of the data. Generally, the source data remains unaltered after the operation.</a:t>
            </a:r>
          </a:p>
          <a:p>
            <a:pPr>
              <a:buNone/>
            </a:pPr>
            <a:r>
              <a:rPr lang="en-US" b="1" dirty="0" smtClean="0"/>
              <a:t>The three basic modes of addressing are −</a:t>
            </a:r>
          </a:p>
          <a:p>
            <a:pPr>
              <a:buNone/>
            </a:pPr>
            <a:r>
              <a:rPr lang="en-US" dirty="0" smtClean="0"/>
              <a:t>1. Register addressing</a:t>
            </a:r>
          </a:p>
          <a:p>
            <a:pPr>
              <a:buNone/>
            </a:pPr>
            <a:r>
              <a:rPr lang="en-US" dirty="0" smtClean="0"/>
              <a:t>2. Immediate addressing</a:t>
            </a:r>
          </a:p>
          <a:p>
            <a:pPr>
              <a:buNone/>
            </a:pPr>
            <a:r>
              <a:rPr lang="en-US" dirty="0" smtClean="0"/>
              <a:t>3. Memory addressing</a:t>
            </a: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buNone/>
            </a:pPr>
            <a:r>
              <a:rPr lang="en-US" b="1" dirty="0" smtClean="0"/>
              <a:t>1. Register Addressing</a:t>
            </a:r>
          </a:p>
          <a:p>
            <a:pPr>
              <a:buNone/>
            </a:pPr>
            <a:r>
              <a:rPr lang="en-US" dirty="0" smtClean="0"/>
              <a:t>In this addressing mode, a register contains the operand. Depending upon the instruction, the register may be the first operand, the second operand or both.</a:t>
            </a:r>
          </a:p>
          <a:p>
            <a:pPr>
              <a:buNone/>
            </a:pPr>
            <a:r>
              <a:rPr lang="en-US" dirty="0" smtClean="0"/>
              <a:t>For example,</a:t>
            </a:r>
          </a:p>
          <a:p>
            <a:pPr>
              <a:buNone/>
            </a:pPr>
            <a:r>
              <a:rPr lang="en-US" dirty="0" smtClean="0"/>
              <a:t>MOV DX, TAX_RATE   	 ; Register in first operand </a:t>
            </a:r>
          </a:p>
          <a:p>
            <a:pPr>
              <a:buNone/>
            </a:pPr>
            <a:r>
              <a:rPr lang="en-US" dirty="0" smtClean="0"/>
              <a:t>MOV COUNT, CX   	  ; Register in second operand </a:t>
            </a:r>
          </a:p>
          <a:p>
            <a:pPr>
              <a:buNone/>
            </a:pPr>
            <a:r>
              <a:rPr lang="en-US" dirty="0" smtClean="0"/>
              <a:t>MOV EAX, EBX         	; Both the operands are in registers</a:t>
            </a:r>
          </a:p>
          <a:p>
            <a:pPr>
              <a:buNone/>
            </a:pPr>
            <a:r>
              <a:rPr lang="en-US" dirty="0" smtClean="0"/>
              <a:t>As processing data between registers does not involve memory, it provides fastest processing of data.</a:t>
            </a:r>
          </a:p>
          <a:p>
            <a:pPr>
              <a:buNone/>
            </a:pP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5" y="1069144"/>
            <a:ext cx="11493304" cy="5613009"/>
          </a:xfrm>
          <a:prstGeom prst="rect">
            <a:avLst/>
          </a:prstGeom>
          <a:noFill/>
          <a:ln>
            <a:noFill/>
          </a:ln>
        </p:spPr>
        <p:txBody>
          <a:bodyPr spcFirstLastPara="1" wrap="square" lIns="91425" tIns="45700" rIns="91425" bIns="45700" anchor="t" anchorCtr="0">
            <a:normAutofit lnSpcReduction="10000"/>
          </a:bodyPr>
          <a:lstStyle/>
          <a:p>
            <a:pPr algn="just">
              <a:buNone/>
            </a:pPr>
            <a:r>
              <a:rPr lang="en-US" dirty="0" smtClean="0"/>
              <a:t>The CPU consists of an instruction interpreter, a location counter, an instruction register and various  working registers and general registers. </a:t>
            </a:r>
          </a:p>
          <a:p>
            <a:r>
              <a:rPr lang="en-US" dirty="0" smtClean="0"/>
              <a:t>Example:   </a:t>
            </a:r>
          </a:p>
          <a:p>
            <a:r>
              <a:rPr lang="en-US" dirty="0" smtClean="0"/>
              <a:t>To illustrate how these components of the machine structure interact, let us consider a simple computer </a:t>
            </a:r>
            <a:r>
              <a:rPr lang="en-US" b="1" dirty="0" smtClean="0">
                <a:solidFill>
                  <a:srgbClr val="00B0F0"/>
                </a:solidFill>
              </a:rPr>
              <a:t>(SC-6251). The SC-6251 </a:t>
            </a:r>
            <a:r>
              <a:rPr lang="en-US" b="1" dirty="0" smtClean="0"/>
              <a:t>has four general registers, designated 00, 01, 10 and 11 in the binary notation. </a:t>
            </a:r>
          </a:p>
          <a:p>
            <a:r>
              <a:rPr lang="en-US" dirty="0" smtClean="0"/>
              <a:t>The instruction format is as follows:</a:t>
            </a:r>
          </a:p>
          <a:p>
            <a:endParaRPr lang="en-US" dirty="0" smtClean="0"/>
          </a:p>
          <a:p>
            <a:endParaRPr lang="en-US" dirty="0" smtClean="0"/>
          </a:p>
          <a:p>
            <a:r>
              <a:rPr lang="en-US" dirty="0" smtClean="0"/>
              <a:t>For example, the instruction ADDR 2, 176  Would cause the data stored in memory location 176 to be added to the current contents of the general register 2. </a:t>
            </a:r>
            <a:r>
              <a:rPr lang="en-US" b="1" dirty="0" smtClean="0"/>
              <a:t>The resulting sum would be left as the new contents of register 2.</a:t>
            </a:r>
          </a:p>
          <a:p>
            <a:endParaRPr lang="en-US" dirty="0" smtClean="0"/>
          </a:p>
          <a:p>
            <a:pPr algn="just">
              <a:buNone/>
            </a:pPr>
            <a:endParaRPr lang="en-US" dirty="0" smtClean="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pic>
        <p:nvPicPr>
          <p:cNvPr id="1026" name="Picture 2"/>
          <p:cNvPicPr>
            <a:picLocks noChangeAspect="1" noChangeArrowheads="1"/>
          </p:cNvPicPr>
          <p:nvPr/>
        </p:nvPicPr>
        <p:blipFill>
          <a:blip r:embed="rId3"/>
          <a:srcRect l="35572" t="41538" r="10152" b="48077"/>
          <a:stretch>
            <a:fillRect/>
          </a:stretch>
        </p:blipFill>
        <p:spPr bwMode="auto">
          <a:xfrm>
            <a:off x="3291840" y="3910819"/>
            <a:ext cx="7061981" cy="7596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196948" y="1069144"/>
            <a:ext cx="11995051" cy="5430130"/>
          </a:xfrm>
          <a:prstGeom prst="rect">
            <a:avLst/>
          </a:prstGeom>
          <a:noFill/>
          <a:ln>
            <a:noFill/>
          </a:ln>
        </p:spPr>
        <p:txBody>
          <a:bodyPr spcFirstLastPara="1" wrap="square" lIns="91425" tIns="45700" rIns="91425" bIns="45700" anchor="t" anchorCtr="0">
            <a:normAutofit/>
          </a:bodyPr>
          <a:lstStyle/>
          <a:p>
            <a:pPr>
              <a:buNone/>
            </a:pPr>
            <a:r>
              <a:rPr lang="en-US" b="1" dirty="0" smtClean="0"/>
              <a:t>2. Immediate Addressing</a:t>
            </a:r>
          </a:p>
          <a:p>
            <a:pPr>
              <a:buNone/>
            </a:pPr>
            <a:r>
              <a:rPr lang="en-US" dirty="0" smtClean="0"/>
              <a:t>An immediate operand has a constant value or an expression. When an instruction with two operands uses immediate addressing, the first operand may be a register or memory location, and the second operand is an immediate constant. The first operand defines the length of the data.</a:t>
            </a:r>
          </a:p>
          <a:p>
            <a:pPr>
              <a:buNone/>
            </a:pPr>
            <a:r>
              <a:rPr lang="en-US" dirty="0" smtClean="0"/>
              <a:t>For example,</a:t>
            </a:r>
          </a:p>
          <a:p>
            <a:pPr>
              <a:buNone/>
            </a:pPr>
            <a:r>
              <a:rPr lang="en-US" dirty="0" smtClean="0"/>
              <a:t>BYTE_VALUE 	DB 	150	 ; A byte value is defined </a:t>
            </a:r>
          </a:p>
          <a:p>
            <a:pPr>
              <a:buNone/>
            </a:pPr>
            <a:r>
              <a:rPr lang="en-US" dirty="0" smtClean="0"/>
              <a:t>WORD_VALUE 	DW 	300 	; A word value is defined </a:t>
            </a:r>
          </a:p>
          <a:p>
            <a:pPr>
              <a:buNone/>
            </a:pPr>
            <a:r>
              <a:rPr lang="en-US" dirty="0" smtClean="0"/>
              <a:t>ADD 		BYTE_VALUE,    65 		; An immediate operand 65 is added </a:t>
            </a:r>
          </a:p>
          <a:p>
            <a:pPr>
              <a:buNone/>
            </a:pPr>
            <a:r>
              <a:rPr lang="en-US" dirty="0" smtClean="0"/>
              <a:t>MOV 	AX, 		45H 	; Immediate constant 45H is transferred to AX</a:t>
            </a: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196948" y="1069144"/>
            <a:ext cx="11995051" cy="5430130"/>
          </a:xfrm>
          <a:prstGeom prst="rect">
            <a:avLst/>
          </a:prstGeom>
          <a:noFill/>
          <a:ln>
            <a:noFill/>
          </a:ln>
        </p:spPr>
        <p:txBody>
          <a:bodyPr spcFirstLastPara="1" wrap="square" lIns="91425" tIns="45700" rIns="91425" bIns="45700" anchor="t" anchorCtr="0">
            <a:normAutofit/>
          </a:bodyPr>
          <a:lstStyle/>
          <a:p>
            <a:pPr>
              <a:buNone/>
            </a:pPr>
            <a:r>
              <a:rPr lang="en-US" b="1" dirty="0" smtClean="0"/>
              <a:t>3. Direct Memory Addressing</a:t>
            </a:r>
          </a:p>
          <a:p>
            <a:r>
              <a:rPr lang="en-US" dirty="0" smtClean="0"/>
              <a:t>When operands are specified in memory addressing mode, direct access to main memory, usually to the data segment, is required. This way of addressing results in slower processing of data. To locate the exact location of data in memory, we need the segment start address, which is typically found in the </a:t>
            </a:r>
            <a:r>
              <a:rPr lang="en-US" b="1" dirty="0" smtClean="0"/>
              <a:t>DS register </a:t>
            </a:r>
            <a:r>
              <a:rPr lang="en-US" dirty="0" smtClean="0"/>
              <a:t>and an offset value. This offset value is also called </a:t>
            </a:r>
            <a:r>
              <a:rPr lang="en-US" b="1" dirty="0" smtClean="0"/>
              <a:t>effective address</a:t>
            </a:r>
            <a:r>
              <a:rPr lang="en-US" dirty="0" smtClean="0"/>
              <a:t>.</a:t>
            </a:r>
          </a:p>
          <a:p>
            <a:r>
              <a:rPr lang="en-US" dirty="0" smtClean="0"/>
              <a:t>In direct addressing mode, the offset value is specified directly as part of the instruction, usually indicated by the variable name. The assembler calculates the offset value and maintains a symbol table, which stores the offset values of all the variables used in the program.</a:t>
            </a:r>
            <a:endParaRPr lang="en-US"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196948" y="1069144"/>
            <a:ext cx="11995051" cy="5430130"/>
          </a:xfrm>
          <a:prstGeom prst="rect">
            <a:avLst/>
          </a:prstGeom>
          <a:noFill/>
          <a:ln>
            <a:noFill/>
          </a:ln>
        </p:spPr>
        <p:txBody>
          <a:bodyPr spcFirstLastPara="1" wrap="square" lIns="91425" tIns="45700" rIns="91425" bIns="45700" anchor="t" anchorCtr="0">
            <a:normAutofit/>
          </a:bodyPr>
          <a:lstStyle/>
          <a:p>
            <a:pPr>
              <a:buNone/>
            </a:pPr>
            <a:r>
              <a:rPr lang="en-US" b="1" dirty="0" smtClean="0"/>
              <a:t>3. Direct Memory Addressing</a:t>
            </a:r>
          </a:p>
          <a:p>
            <a:r>
              <a:rPr lang="en-US" dirty="0" smtClean="0"/>
              <a:t>In direct memory addressing, one of the operands refers to a memory location and the other operand references a register.</a:t>
            </a:r>
          </a:p>
          <a:p>
            <a:pPr>
              <a:buNone/>
            </a:pPr>
            <a:endParaRPr lang="en-US" dirty="0" smtClean="0"/>
          </a:p>
          <a:p>
            <a:pPr>
              <a:buNone/>
            </a:pPr>
            <a:endParaRPr lang="en-US" dirty="0" smtClean="0"/>
          </a:p>
          <a:p>
            <a:pPr>
              <a:buNone/>
            </a:pPr>
            <a:endParaRPr lang="en-US" b="1" dirty="0" smtClean="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pic>
        <p:nvPicPr>
          <p:cNvPr id="1026" name="Picture 2"/>
          <p:cNvPicPr>
            <a:picLocks noChangeAspect="1" noChangeArrowheads="1"/>
          </p:cNvPicPr>
          <p:nvPr/>
        </p:nvPicPr>
        <p:blipFill>
          <a:blip r:embed="rId3"/>
          <a:srcRect l="25192" t="50577" r="29181" b="33461"/>
          <a:stretch>
            <a:fillRect/>
          </a:stretch>
        </p:blipFill>
        <p:spPr bwMode="auto">
          <a:xfrm>
            <a:off x="1815748" y="2208626"/>
            <a:ext cx="8225360" cy="16177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196948" y="1069144"/>
            <a:ext cx="11995051" cy="5430130"/>
          </a:xfrm>
          <a:prstGeom prst="rect">
            <a:avLst/>
          </a:prstGeom>
          <a:noFill/>
          <a:ln>
            <a:noFill/>
          </a:ln>
        </p:spPr>
        <p:txBody>
          <a:bodyPr spcFirstLastPara="1" wrap="square" lIns="91425" tIns="45700" rIns="91425" bIns="45700" anchor="t" anchorCtr="0">
            <a:normAutofit/>
          </a:bodyPr>
          <a:lstStyle/>
          <a:p>
            <a:pPr>
              <a:buNone/>
            </a:pPr>
            <a:r>
              <a:rPr lang="en-US" b="1" dirty="0" smtClean="0"/>
              <a:t>Direct-Offset Addressing</a:t>
            </a:r>
          </a:p>
          <a:p>
            <a:pPr>
              <a:buNone/>
            </a:pPr>
            <a:r>
              <a:rPr lang="en-US" dirty="0" smtClean="0"/>
              <a:t>This addressing mode uses the arithmetic operators to modify an address. For example, look at the following definitions that define tables of data</a:t>
            </a:r>
          </a:p>
          <a:p>
            <a:pPr>
              <a:buNone/>
            </a:pPr>
            <a:endParaRPr lang="en-US" dirty="0" smtClean="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pic>
        <p:nvPicPr>
          <p:cNvPr id="1027" name="Picture 3"/>
          <p:cNvPicPr>
            <a:picLocks noChangeAspect="1" noChangeArrowheads="1"/>
          </p:cNvPicPr>
          <p:nvPr/>
        </p:nvPicPr>
        <p:blipFill>
          <a:blip r:embed="rId3"/>
          <a:srcRect l="25841" t="41731" r="30479" b="25961"/>
          <a:stretch>
            <a:fillRect/>
          </a:stretch>
        </p:blipFill>
        <p:spPr bwMode="auto">
          <a:xfrm>
            <a:off x="4680298" y="2565904"/>
            <a:ext cx="5683348" cy="2363373"/>
          </a:xfrm>
          <a:prstGeom prst="rect">
            <a:avLst/>
          </a:prstGeom>
          <a:noFill/>
          <a:ln w="9525">
            <a:noFill/>
            <a:miter lim="800000"/>
            <a:headEnd/>
            <a:tailEnd/>
          </a:ln>
          <a:effectLst/>
        </p:spPr>
      </p:pic>
      <p:sp>
        <p:nvSpPr>
          <p:cNvPr id="9" name="Oval 8"/>
          <p:cNvSpPr/>
          <p:nvPr/>
        </p:nvSpPr>
        <p:spPr>
          <a:xfrm>
            <a:off x="5303520" y="3812344"/>
            <a:ext cx="1209822" cy="323557"/>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196948" y="1069144"/>
            <a:ext cx="11995051" cy="5430130"/>
          </a:xfrm>
          <a:prstGeom prst="rect">
            <a:avLst/>
          </a:prstGeom>
          <a:noFill/>
          <a:ln>
            <a:noFill/>
          </a:ln>
        </p:spPr>
        <p:txBody>
          <a:bodyPr spcFirstLastPara="1" wrap="square" lIns="91425" tIns="45700" rIns="91425" bIns="45700" anchor="t" anchorCtr="0">
            <a:normAutofit/>
          </a:bodyPr>
          <a:lstStyle/>
          <a:p>
            <a:pPr>
              <a:buNone/>
            </a:pPr>
            <a:r>
              <a:rPr lang="en-US" b="1" dirty="0" smtClean="0"/>
              <a:t>4.  Indirect Memory Addressing</a:t>
            </a:r>
          </a:p>
          <a:p>
            <a:pPr>
              <a:buNone/>
            </a:pPr>
            <a:r>
              <a:rPr lang="en-US" dirty="0" smtClean="0"/>
              <a:t>This addressing mode utilizes the computer's ability of  </a:t>
            </a:r>
            <a:r>
              <a:rPr lang="en-US" i="1" dirty="0" smtClean="0"/>
              <a:t>Segment: Offset</a:t>
            </a:r>
            <a:r>
              <a:rPr lang="en-US" dirty="0" smtClean="0"/>
              <a:t> addressing. </a:t>
            </a:r>
          </a:p>
          <a:p>
            <a:pPr>
              <a:buNone/>
            </a:pPr>
            <a:r>
              <a:rPr lang="en-US" dirty="0" smtClean="0"/>
              <a:t>Generally, the base registers EBX, EBP (or BX, BP) and the index registers (DI, SI), coded within square brackets for memory references, are used for this purpose.</a:t>
            </a:r>
          </a:p>
          <a:p>
            <a:r>
              <a:rPr lang="en-US" b="1" dirty="0" smtClean="0"/>
              <a:t>Indirect addressing is generally used for variables containing several elements like, arrays. </a:t>
            </a:r>
          </a:p>
          <a:p>
            <a:r>
              <a:rPr lang="en-US" dirty="0" smtClean="0"/>
              <a:t>Starting address of the array is stored in, say, the </a:t>
            </a:r>
            <a:r>
              <a:rPr lang="en-US" b="1" dirty="0" smtClean="0"/>
              <a:t>EBX register.</a:t>
            </a:r>
          </a:p>
          <a:p>
            <a:r>
              <a:rPr lang="en-US" dirty="0" smtClean="0"/>
              <a:t>The following code snippet shows how to access different elements of the variable.</a:t>
            </a:r>
            <a:endParaRPr lang="en-US" b="1" dirty="0" smtClean="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pic>
        <p:nvPicPr>
          <p:cNvPr id="2050" name="Picture 2"/>
          <p:cNvPicPr>
            <a:picLocks noChangeAspect="1" noChangeArrowheads="1"/>
          </p:cNvPicPr>
          <p:nvPr/>
        </p:nvPicPr>
        <p:blipFill>
          <a:blip r:embed="rId3"/>
          <a:srcRect l="24327" t="37885" r="26803" b="39615"/>
          <a:stretch>
            <a:fillRect/>
          </a:stretch>
        </p:blipFill>
        <p:spPr bwMode="auto">
          <a:xfrm>
            <a:off x="548640" y="2025747"/>
            <a:ext cx="10978091" cy="2841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pic>
        <p:nvPicPr>
          <p:cNvPr id="3074" name="Picture 2"/>
          <p:cNvPicPr>
            <a:picLocks noChangeAspect="1" noChangeArrowheads="1"/>
          </p:cNvPicPr>
          <p:nvPr/>
        </p:nvPicPr>
        <p:blipFill>
          <a:blip r:embed="rId3"/>
          <a:srcRect l="39140" t="26731" r="20640" b="23077"/>
          <a:stretch>
            <a:fillRect/>
          </a:stretch>
        </p:blipFill>
        <p:spPr bwMode="auto">
          <a:xfrm>
            <a:off x="2082019" y="815925"/>
            <a:ext cx="8454683" cy="5931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pic>
        <p:nvPicPr>
          <p:cNvPr id="1026" name="Picture 2"/>
          <p:cNvPicPr>
            <a:picLocks noChangeAspect="1" noChangeArrowheads="1"/>
          </p:cNvPicPr>
          <p:nvPr/>
        </p:nvPicPr>
        <p:blipFill>
          <a:blip r:embed="rId3"/>
          <a:srcRect l="37193" t="20385" r="13720" b="24808"/>
          <a:stretch>
            <a:fillRect/>
          </a:stretch>
        </p:blipFill>
        <p:spPr bwMode="auto">
          <a:xfrm>
            <a:off x="1871003" y="1167617"/>
            <a:ext cx="8159262" cy="5122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sp>
        <p:nvSpPr>
          <p:cNvPr id="162" name="Google Shape;162;p56"/>
          <p:cNvSpPr/>
          <p:nvPr/>
        </p:nvSpPr>
        <p:spPr>
          <a:xfrm>
            <a:off x="928048" y="545910"/>
            <a:ext cx="91032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a:solidFill>
                  <a:srgbClr val="000000"/>
                </a:solidFill>
                <a:latin typeface="Arial"/>
                <a:ea typeface="Arial"/>
                <a:cs typeface="Arial"/>
                <a:sym typeface="Arial"/>
              </a:rPr>
              <a:t>Single pass Assembler for Intel x86</a:t>
            </a:r>
            <a:endParaRPr/>
          </a:p>
          <a:p>
            <a:pPr marL="0" marR="0" lvl="0" indent="0" algn="l" rtl="0">
              <a:lnSpc>
                <a:spcPct val="100000"/>
              </a:lnSpc>
              <a:spcBef>
                <a:spcPts val="0"/>
              </a:spcBef>
              <a:spcAft>
                <a:spcPts val="0"/>
              </a:spcAft>
              <a:buNone/>
            </a:pPr>
            <a:endParaRPr sz="4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 name="Google Shape;163;p56" descr="https://image2.slideserve.com/4403217/operand-types-l.jpg"/>
          <p:cNvPicPr preferRelativeResize="0"/>
          <p:nvPr/>
        </p:nvPicPr>
        <p:blipFill rotWithShape="1">
          <a:blip r:embed="rId3">
            <a:alphaModFix/>
          </a:blip>
          <a:srcRect/>
          <a:stretch/>
        </p:blipFill>
        <p:spPr>
          <a:xfrm>
            <a:off x="804231" y="1586429"/>
            <a:ext cx="9169706" cy="499982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sp>
        <p:nvSpPr>
          <p:cNvPr id="170" name="Google Shape;170;p59"/>
          <p:cNvSpPr/>
          <p:nvPr/>
        </p:nvSpPr>
        <p:spPr>
          <a:xfrm>
            <a:off x="-3548542" y="4726746"/>
            <a:ext cx="257612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
        <p:nvSpPr>
          <p:cNvPr id="171" name="Google Shape;171;p59"/>
          <p:cNvSpPr/>
          <p:nvPr/>
        </p:nvSpPr>
        <p:spPr>
          <a:xfrm>
            <a:off x="1936059" y="656089"/>
            <a:ext cx="8226932"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a:solidFill>
                  <a:srgbClr val="000000"/>
                </a:solidFill>
                <a:latin typeface="Arial"/>
                <a:ea typeface="Arial"/>
                <a:cs typeface="Arial"/>
                <a:sym typeface="Arial"/>
              </a:rPr>
              <a:t>Single pass Assembler for Intel x86</a:t>
            </a:r>
            <a:endParaRPr/>
          </a:p>
          <a:p>
            <a:pPr marL="0" marR="0" lvl="0" indent="0" algn="l" rtl="0">
              <a:lnSpc>
                <a:spcPct val="100000"/>
              </a:lnSpc>
              <a:spcBef>
                <a:spcPts val="0"/>
              </a:spcBef>
              <a:spcAft>
                <a:spcPts val="0"/>
              </a:spcAft>
              <a:buNone/>
            </a:pPr>
            <a:endParaRPr sz="40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000" b="0" i="0" u="sng" strike="noStrike" cap="none">
              <a:solidFill>
                <a:srgbClr val="000000"/>
              </a:solidFill>
              <a:latin typeface="Arial"/>
              <a:ea typeface="Arial"/>
              <a:cs typeface="Arial"/>
              <a:sym typeface="Arial"/>
            </a:endParaRPr>
          </a:p>
        </p:txBody>
      </p:sp>
      <p:pic>
        <p:nvPicPr>
          <p:cNvPr id="172" name="Google Shape;172;p59" descr="https://image2.slideserve.com/4403217/instruction-operand-notation-l.jpg"/>
          <p:cNvPicPr preferRelativeResize="0"/>
          <p:nvPr/>
        </p:nvPicPr>
        <p:blipFill rotWithShape="1">
          <a:blip r:embed="rId3">
            <a:alphaModFix/>
          </a:blip>
          <a:srcRect/>
          <a:stretch/>
        </p:blipFill>
        <p:spPr>
          <a:xfrm>
            <a:off x="530578" y="1253067"/>
            <a:ext cx="11308996" cy="560493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5" y="1069144"/>
            <a:ext cx="11493304" cy="5613009"/>
          </a:xfrm>
          <a:prstGeom prst="rect">
            <a:avLst/>
          </a:prstGeom>
          <a:noFill/>
          <a:ln>
            <a:noFill/>
          </a:ln>
        </p:spPr>
        <p:txBody>
          <a:bodyPr spcFirstLastPara="1" wrap="square" lIns="91425" tIns="45700" rIns="91425" bIns="45700" anchor="t" anchorCtr="0">
            <a:normAutofit/>
          </a:bodyPr>
          <a:lstStyle/>
          <a:p>
            <a:r>
              <a:rPr lang="en-US" dirty="0" smtClean="0"/>
              <a:t>MEMORY </a:t>
            </a:r>
          </a:p>
          <a:p>
            <a:r>
              <a:rPr lang="en-US" dirty="0" smtClean="0"/>
              <a:t>The basic unit of memory is a byte- 8 bits of information, </a:t>
            </a:r>
            <a:r>
              <a:rPr lang="en-US" dirty="0" err="1" smtClean="0"/>
              <a:t>i.e</a:t>
            </a:r>
            <a:r>
              <a:rPr lang="en-US" dirty="0" smtClean="0"/>
              <a:t>, each addressable position in memory can  contain eight bits of information. </a:t>
            </a:r>
          </a:p>
          <a:p>
            <a:r>
              <a:rPr lang="en-US" dirty="0" smtClean="0"/>
              <a:t>BYTE 			1  BYTE 	8 BITS </a:t>
            </a:r>
          </a:p>
          <a:p>
            <a:r>
              <a:rPr lang="en-US" dirty="0" smtClean="0"/>
              <a:t>HALFWORD 		2 BYTES 	16 BITS </a:t>
            </a:r>
          </a:p>
          <a:p>
            <a:r>
              <a:rPr lang="en-US" dirty="0" smtClean="0"/>
              <a:t>WORD 			4 BYTES 	32 BITS </a:t>
            </a:r>
          </a:p>
          <a:p>
            <a:r>
              <a:rPr lang="en-US" dirty="0" smtClean="0"/>
              <a:t>DOUBLEWORD 		8 BYTES 	64 BITS </a:t>
            </a:r>
          </a:p>
          <a:p>
            <a:pPr>
              <a:buNone/>
            </a:pPr>
            <a:r>
              <a:rPr lang="en-US" dirty="0" smtClean="0"/>
              <a:t>The size of memory is up to 2</a:t>
            </a:r>
            <a:r>
              <a:rPr lang="en-US" baseline="30000" dirty="0" smtClean="0"/>
              <a:t>24</a:t>
            </a:r>
            <a:r>
              <a:rPr lang="en-US" dirty="0" smtClean="0"/>
              <a:t> bytes</a:t>
            </a:r>
          </a:p>
          <a:p>
            <a:pPr algn="just">
              <a:buNone/>
            </a:pPr>
            <a:endParaRPr lang="en-US" dirty="0" smtClean="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40</a:t>
            </a:fld>
            <a:endParaRPr/>
          </a:p>
        </p:txBody>
      </p:sp>
      <p:sp>
        <p:nvSpPr>
          <p:cNvPr id="184" name="Google Shape;184;p4"/>
          <p:cNvSpPr/>
          <p:nvPr/>
        </p:nvSpPr>
        <p:spPr>
          <a:xfrm>
            <a:off x="1090669" y="627962"/>
            <a:ext cx="8956713" cy="60939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a:solidFill>
                  <a:srgbClr val="000000"/>
                </a:solidFill>
                <a:latin typeface="Arial"/>
                <a:ea typeface="Arial"/>
                <a:cs typeface="Arial"/>
                <a:sym typeface="Arial"/>
              </a:rPr>
              <a:t>Single Pass Storage algorithm</a:t>
            </a:r>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Algorithm for Pass 1 assembler: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begin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if starting address is given</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LOCCTR = starting address;</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else</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LOCCTR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while OPCODE != END do ;; or EOF</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begin</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read a line from the code</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if there is a label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if this label is in SYMTAB, then error</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else insert (label, LOCCTR) into SYMTAB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search OPTAB for the op code</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if found</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LOCCTR += N ;; N is the length of this instruction (4 for MIPS)</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else if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this is an assembly directive</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update LOCCTR as directed</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else error</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write line to intermediate file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program size = LOCCTR - starting address;</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end</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41</a:t>
            </a:fld>
            <a:endParaRPr/>
          </a:p>
        </p:txBody>
      </p:sp>
      <p:sp>
        <p:nvSpPr>
          <p:cNvPr id="191" name="Google Shape;191;p61"/>
          <p:cNvSpPr/>
          <p:nvPr/>
        </p:nvSpPr>
        <p:spPr>
          <a:xfrm>
            <a:off x="801858" y="661183"/>
            <a:ext cx="11390142" cy="4062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1"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PPT - Intel x86 Assembly Fundamentals PowerPoint Presentation, free download - ID:4403217 (slideserve.com)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Introduction to software | computer Software (w3htmlschool.com)</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Software – GeeksforGeeks</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42</a:t>
            </a:fld>
            <a:endParaRPr/>
          </a:p>
        </p:txBody>
      </p:sp>
      <p:sp>
        <p:nvSpPr>
          <p:cNvPr id="178" name="Google Shape;178;p2"/>
          <p:cNvSpPr/>
          <p:nvPr/>
        </p:nvSpPr>
        <p:spPr>
          <a:xfrm>
            <a:off x="1013552" y="892365"/>
            <a:ext cx="10212636" cy="58785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sng" strike="noStrike" cap="none">
                <a:solidFill>
                  <a:srgbClr val="000000"/>
                </a:solidFill>
                <a:latin typeface="Arial"/>
                <a:ea typeface="Arial"/>
                <a:cs typeface="Arial"/>
                <a:sym typeface="Arial"/>
              </a:rPr>
              <a:t>Single Pass Storage algorithm </a:t>
            </a:r>
            <a:endParaRPr sz="40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One-pass assemblers are used when</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it is necessary or desirable to avoid a second pass over the source program the external storage for the intermediate file between two passes is slow or is inconvenient to use Main problem: forward references to both data and instructions.</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Data Structures Required are:</a:t>
            </a:r>
            <a:endParaRPr/>
          </a:p>
          <a:p>
            <a:pPr marL="0" marR="0" lvl="0" indent="-15240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Op code table</a:t>
            </a:r>
            <a:endParaRPr/>
          </a:p>
          <a:p>
            <a:pPr marL="0" marR="0" lvl="0" indent="-15240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Symbol table</a:t>
            </a:r>
            <a:endParaRPr/>
          </a:p>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pass 1: </a:t>
            </a:r>
            <a:r>
              <a:rPr lang="en-US" sz="2400" b="0" i="0" u="none" strike="noStrike" cap="none">
                <a:solidFill>
                  <a:srgbClr val="000000"/>
                </a:solidFill>
                <a:latin typeface="Arial"/>
                <a:ea typeface="Arial"/>
                <a:cs typeface="Arial"/>
                <a:sym typeface="Arial"/>
              </a:rPr>
              <a:t>loop until the end of the program</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1. Read in a line of assembly code</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2. Assign an address to this line increment N (word addressing or byte addressing) </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3. Save address values assigned to labels in symbol tables</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 4. Process assembler directives constant declaration space reservation </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197" name="Google Shape;197;p2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198" name="Google Shape;198;p2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199" name="Google Shape;199;p2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00" name="Google Shape;200;p2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01" name="Google Shape;201;p2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02" name="Google Shape;202;p2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 name="Google Shape;203;p2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4" name="Google Shape;204;p21"/>
          <p:cNvGrpSpPr/>
          <p:nvPr/>
        </p:nvGrpSpPr>
        <p:grpSpPr>
          <a:xfrm>
            <a:off x="237520" y="152400"/>
            <a:ext cx="410563" cy="1612900"/>
            <a:chOff x="83821" y="0"/>
            <a:chExt cx="219636" cy="903079"/>
          </a:xfrm>
        </p:grpSpPr>
        <p:sp>
          <p:nvSpPr>
            <p:cNvPr id="205" name="Google Shape;205;p2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2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7" name="Google Shape;207;p2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8" name="Google Shape;20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pPr marL="0" lvl="0" indent="0" algn="r" rtl="0">
                <a:lnSpc>
                  <a:spcPct val="100000"/>
                </a:lnSpc>
                <a:spcBef>
                  <a:spcPts val="0"/>
                </a:spcBef>
                <a:spcAft>
                  <a:spcPts val="0"/>
                </a:spcAft>
                <a:buSzPts val="1200"/>
                <a:buNone/>
              </a:pPr>
              <a:t>43</a:t>
            </a:fld>
            <a:endParaRPr>
              <a:solidFill>
                <a:srgbClr val="888888"/>
              </a:solidFill>
            </a:endParaRPr>
          </a:p>
        </p:txBody>
      </p:sp>
      <p:pic>
        <p:nvPicPr>
          <p:cNvPr id="209" name="Google Shape;209;p21" descr="rId1"/>
          <p:cNvPicPr preferRelativeResize="0"/>
          <p:nvPr/>
        </p:nvPicPr>
        <p:blipFill rotWithShape="1">
          <a:blip r:embed="rId3">
            <a:alphaModFix/>
          </a:blip>
          <a:srcRect/>
          <a:stretch/>
        </p:blipFill>
        <p:spPr>
          <a:xfrm>
            <a:off x="88900" y="228600"/>
            <a:ext cx="177800" cy="17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5" y="1069144"/>
            <a:ext cx="11493304" cy="5613009"/>
          </a:xfrm>
          <a:prstGeom prst="rect">
            <a:avLst/>
          </a:prstGeom>
          <a:noFill/>
          <a:ln>
            <a:noFill/>
          </a:ln>
        </p:spPr>
        <p:txBody>
          <a:bodyPr spcFirstLastPara="1" wrap="square" lIns="91425" tIns="45700" rIns="91425" bIns="45700" anchor="t" anchorCtr="0">
            <a:normAutofit fontScale="85000" lnSpcReduction="20000"/>
          </a:bodyPr>
          <a:lstStyle/>
          <a:p>
            <a:pPr algn="just">
              <a:buNone/>
            </a:pPr>
            <a:r>
              <a:rPr lang="en-US" b="1" dirty="0" smtClean="0"/>
              <a:t>Advantages of assembly language </a:t>
            </a:r>
          </a:p>
          <a:p>
            <a:pPr algn="just"/>
            <a:r>
              <a:rPr lang="en-US" dirty="0" smtClean="0"/>
              <a:t>Since mnemonics replace machine instruction it is easy to write, debug and understand in comparison to machine codes. </a:t>
            </a:r>
          </a:p>
          <a:p>
            <a:pPr algn="just"/>
            <a:r>
              <a:rPr lang="en-US" dirty="0" smtClean="0"/>
              <a:t>Useful to write lightweight application (in embedded system like traffic light) because it  needs fewer codes than high level language.</a:t>
            </a:r>
          </a:p>
          <a:p>
            <a:pPr>
              <a:buNone/>
            </a:pPr>
            <a:r>
              <a:rPr lang="en-US" dirty="0" smtClean="0"/>
              <a:t/>
            </a:r>
            <a:br>
              <a:rPr lang="en-US" dirty="0" smtClean="0"/>
            </a:br>
            <a:endParaRPr lang="en-US" dirty="0" smtClean="0"/>
          </a:p>
          <a:p>
            <a:pPr algn="just">
              <a:buNone/>
            </a:pPr>
            <a:r>
              <a:rPr lang="en-US" b="1" dirty="0" smtClean="0"/>
              <a:t>Disadvantages of assembly language </a:t>
            </a:r>
          </a:p>
          <a:p>
            <a:pPr algn="just"/>
            <a:r>
              <a:rPr lang="en-US" dirty="0" smtClean="0"/>
              <a:t>Mnemonics in assembly language are in abbreviated form and in large number, so they are hard to remember. </a:t>
            </a:r>
          </a:p>
          <a:p>
            <a:pPr algn="just"/>
            <a:r>
              <a:rPr lang="en-US" dirty="0" smtClean="0"/>
              <a:t>Program written in assembly language are machine dependent, so are incompatible for  different type of machines. </a:t>
            </a:r>
          </a:p>
          <a:p>
            <a:pPr algn="just"/>
            <a:r>
              <a:rPr lang="en-US" dirty="0" smtClean="0"/>
              <a:t>A program written in assembly language is less efficient to same program in machine  language. </a:t>
            </a:r>
          </a:p>
          <a:p>
            <a:pPr algn="just"/>
            <a:r>
              <a:rPr lang="en-US" dirty="0" smtClean="0"/>
              <a:t>Mnemonics can be different for different machines according to manufacturer’s so  assembly language suffers from the defect of non-standardization</a:t>
            </a:r>
            <a:endParaRPr lang="en-US"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5" y="1069144"/>
            <a:ext cx="11493304" cy="5613009"/>
          </a:xfrm>
          <a:prstGeom prst="rect">
            <a:avLst/>
          </a:prstGeom>
          <a:noFill/>
          <a:ln>
            <a:noFill/>
          </a:ln>
        </p:spPr>
        <p:txBody>
          <a:bodyPr spcFirstLastPara="1" wrap="square" lIns="91425" tIns="45700" rIns="91425" bIns="45700" anchor="t" anchorCtr="0">
            <a:normAutofit fontScale="92500" lnSpcReduction="10000"/>
          </a:bodyPr>
          <a:lstStyle/>
          <a:p>
            <a:pPr>
              <a:buNone/>
            </a:pPr>
            <a:r>
              <a:rPr lang="en-US" b="1" dirty="0" smtClean="0"/>
              <a:t>ELEMENTS OF ASSEMBLY LANGUAGE PROGRAMMING</a:t>
            </a:r>
          </a:p>
          <a:p>
            <a:pPr>
              <a:buNone/>
            </a:pPr>
            <a:r>
              <a:rPr lang="en-US" dirty="0" smtClean="0"/>
              <a:t>An assembly language provides the following five basic facilities that simplifies programming: </a:t>
            </a:r>
          </a:p>
          <a:p>
            <a:pPr marL="628650" indent="-514350">
              <a:buAutoNum type="arabicPeriod"/>
            </a:pPr>
            <a:r>
              <a:rPr lang="en-US" b="1" dirty="0" smtClean="0"/>
              <a:t>Mnemonic operation code</a:t>
            </a:r>
            <a:r>
              <a:rPr lang="en-US" dirty="0" smtClean="0"/>
              <a:t>: A small word that acts as an identifier for the instruction. The mnemonics are written in code segment. In following examples </a:t>
            </a:r>
            <a:r>
              <a:rPr lang="en-US" dirty="0" err="1" smtClean="0"/>
              <a:t>mov</a:t>
            </a:r>
            <a:r>
              <a:rPr lang="en-US" dirty="0" smtClean="0"/>
              <a:t>, sub, add, </a:t>
            </a:r>
            <a:r>
              <a:rPr lang="en-US" dirty="0" err="1" smtClean="0"/>
              <a:t>jmp</a:t>
            </a:r>
            <a:r>
              <a:rPr lang="en-US" dirty="0" smtClean="0"/>
              <a:t>, call, and </a:t>
            </a:r>
            <a:r>
              <a:rPr lang="en-US" dirty="0" err="1" smtClean="0"/>
              <a:t>mul</a:t>
            </a:r>
            <a:r>
              <a:rPr lang="en-US" dirty="0" smtClean="0"/>
              <a:t> are the mnemonics</a:t>
            </a:r>
          </a:p>
          <a:p>
            <a:pPr>
              <a:buNone/>
            </a:pPr>
            <a:r>
              <a:rPr lang="en-US" dirty="0" smtClean="0"/>
              <a:t>a. MOV Move/assign one value to another (label) </a:t>
            </a:r>
          </a:p>
          <a:p>
            <a:pPr>
              <a:buNone/>
            </a:pPr>
            <a:r>
              <a:rPr lang="en-US" dirty="0" smtClean="0"/>
              <a:t>b. SUB Subtract one value from another </a:t>
            </a:r>
          </a:p>
          <a:p>
            <a:pPr>
              <a:buNone/>
            </a:pPr>
            <a:r>
              <a:rPr lang="en-US" dirty="0" smtClean="0"/>
              <a:t>c. ADD Adds two values </a:t>
            </a:r>
          </a:p>
          <a:p>
            <a:pPr>
              <a:buNone/>
            </a:pPr>
            <a:r>
              <a:rPr lang="en-US" dirty="0" smtClean="0"/>
              <a:t>d. JMP Jump to a specific location </a:t>
            </a:r>
          </a:p>
          <a:p>
            <a:pPr>
              <a:buNone/>
            </a:pPr>
            <a:r>
              <a:rPr lang="en-US" dirty="0" smtClean="0"/>
              <a:t>e. CALL </a:t>
            </a:r>
            <a:r>
              <a:rPr lang="en-US" dirty="0" err="1" smtClean="0"/>
              <a:t>Call</a:t>
            </a:r>
            <a:r>
              <a:rPr lang="en-US" dirty="0" smtClean="0"/>
              <a:t> a procedure/module </a:t>
            </a:r>
          </a:p>
          <a:p>
            <a:pPr>
              <a:buNone/>
            </a:pPr>
            <a:r>
              <a:rPr lang="en-US" dirty="0" smtClean="0"/>
              <a:t>f. MUL Multiply two values </a:t>
            </a:r>
          </a:p>
          <a:p>
            <a:pPr>
              <a:buNone/>
            </a:pPr>
            <a:r>
              <a:rPr lang="en-US" dirty="0" smtClean="0"/>
              <a:t>g. </a:t>
            </a:r>
            <a:r>
              <a:rPr lang="en-US" sz="3500" b="1" dirty="0" smtClean="0"/>
              <a:t>Example: ADD R1, R2</a:t>
            </a:r>
            <a:endParaRPr lang="en-US" b="1" dirty="0" smtClean="0"/>
          </a:p>
          <a:p>
            <a:pPr marL="628650" indent="-514350">
              <a:buNone/>
            </a:pPr>
            <a:endParaRPr lang="en-US" dirty="0" smtClean="0"/>
          </a:p>
          <a:p>
            <a:pPr>
              <a:buNone/>
            </a:pPr>
            <a:endParaRPr lang="en-US"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5" y="1069144"/>
            <a:ext cx="11493304" cy="5613009"/>
          </a:xfrm>
          <a:prstGeom prst="rect">
            <a:avLst/>
          </a:prstGeom>
          <a:noFill/>
          <a:ln>
            <a:noFill/>
          </a:ln>
        </p:spPr>
        <p:txBody>
          <a:bodyPr spcFirstLastPara="1" wrap="square" lIns="91425" tIns="45700" rIns="91425" bIns="45700" anchor="t" anchorCtr="0">
            <a:normAutofit/>
          </a:bodyPr>
          <a:lstStyle/>
          <a:p>
            <a:pPr>
              <a:buNone/>
            </a:pPr>
            <a:r>
              <a:rPr lang="en-US" dirty="0" smtClean="0"/>
              <a:t>2. </a:t>
            </a:r>
            <a:r>
              <a:rPr lang="en-US" b="1" dirty="0" smtClean="0"/>
              <a:t>Symbols / Labels: </a:t>
            </a:r>
            <a:r>
              <a:rPr lang="en-US" dirty="0" smtClean="0"/>
              <a:t>Symbols or labels are just </a:t>
            </a:r>
            <a:r>
              <a:rPr lang="en-US" b="1" dirty="0" smtClean="0"/>
              <a:t>like variables </a:t>
            </a:r>
            <a:r>
              <a:rPr lang="en-US" dirty="0" smtClean="0"/>
              <a:t>in any other language. </a:t>
            </a:r>
          </a:p>
          <a:p>
            <a:pPr>
              <a:buNone/>
            </a:pPr>
            <a:r>
              <a:rPr lang="en-US" dirty="0" smtClean="0"/>
              <a:t>Example  </a:t>
            </a:r>
            <a:r>
              <a:rPr lang="en-US" dirty="0" err="1" smtClean="0"/>
              <a:t>int</a:t>
            </a:r>
            <a:r>
              <a:rPr lang="en-US" dirty="0" smtClean="0"/>
              <a:t> a=5; Symbol table is used to handle such things </a:t>
            </a:r>
          </a:p>
          <a:p>
            <a:pPr>
              <a:buNone/>
            </a:pPr>
            <a:r>
              <a:rPr lang="en-US" dirty="0" smtClean="0"/>
              <a:t>3. </a:t>
            </a:r>
            <a:r>
              <a:rPr lang="en-US" b="1" dirty="0" smtClean="0"/>
              <a:t>Data declarations: </a:t>
            </a:r>
            <a:r>
              <a:rPr lang="en-US" dirty="0" smtClean="0"/>
              <a:t>Data can be declared in a variety of notations, including </a:t>
            </a:r>
            <a:r>
              <a:rPr lang="en-US" b="1" dirty="0" smtClean="0"/>
              <a:t>the decimal notation. </a:t>
            </a:r>
            <a:r>
              <a:rPr lang="en-US" dirty="0" smtClean="0"/>
              <a:t>It avoids the need to manually specify constants in representations that a computer can understand, for example, specify -5 as (11111011)</a:t>
            </a:r>
            <a:endParaRPr lang="en-US" baseline="30000" dirty="0" smtClean="0"/>
          </a:p>
          <a:p>
            <a:pPr>
              <a:buNone/>
            </a:pPr>
            <a:r>
              <a:rPr lang="en-US" dirty="0" smtClean="0"/>
              <a:t>4. </a:t>
            </a:r>
            <a:r>
              <a:rPr lang="en-US" b="1" dirty="0" smtClean="0"/>
              <a:t>Location Counter (LC): </a:t>
            </a:r>
            <a:r>
              <a:rPr lang="en-US" dirty="0" smtClean="0"/>
              <a:t>Indicate next instruction to be executed </a:t>
            </a:r>
          </a:p>
          <a:p>
            <a:pPr>
              <a:buNone/>
            </a:pPr>
            <a:r>
              <a:rPr lang="en-US" dirty="0" smtClean="0"/>
              <a:t>5. </a:t>
            </a:r>
            <a:r>
              <a:rPr lang="en-US" b="1" dirty="0" smtClean="0"/>
              <a:t>Literals: Constant value. </a:t>
            </a:r>
          </a:p>
          <a:p>
            <a:pPr>
              <a:buNone/>
            </a:pPr>
            <a:r>
              <a:rPr lang="en-US" dirty="0" smtClean="0"/>
              <a:t>Example: R1=a+8, 8 is literal. Literals are stored in literal table data structure.</a:t>
            </a:r>
          </a:p>
          <a:p>
            <a:pPr>
              <a:buNone/>
            </a:pPr>
            <a:endParaRPr lang="en-US"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fontScale="85000" lnSpcReduction="20000"/>
          </a:bodyPr>
          <a:lstStyle/>
          <a:p>
            <a:pPr>
              <a:buNone/>
            </a:pPr>
            <a:r>
              <a:rPr lang="en-US" b="1" dirty="0" smtClean="0"/>
              <a:t>ASSEMBLY LANGUAGE STATEMENTS </a:t>
            </a:r>
          </a:p>
          <a:p>
            <a:pPr marL="628650" indent="-514350">
              <a:buAutoNum type="arabicPeriod"/>
            </a:pPr>
            <a:r>
              <a:rPr lang="en-US" b="1" dirty="0" smtClean="0"/>
              <a:t>Imperative Statements: </a:t>
            </a:r>
            <a:r>
              <a:rPr lang="en-US" dirty="0" smtClean="0"/>
              <a:t>indicates an action to be performed during the execution of  the assembled program. </a:t>
            </a:r>
          </a:p>
          <a:p>
            <a:pPr marL="628650" indent="-514350">
              <a:buNone/>
            </a:pPr>
            <a:r>
              <a:rPr lang="en-US" dirty="0" smtClean="0"/>
              <a:t>Each imperative statement typically translates into one  machine instruction. </a:t>
            </a:r>
          </a:p>
          <a:p>
            <a:pPr marL="628650" indent="-514350">
              <a:buNone/>
            </a:pPr>
            <a:endParaRPr lang="en-US" dirty="0" smtClean="0"/>
          </a:p>
          <a:p>
            <a:pPr>
              <a:buNone/>
            </a:pPr>
            <a:r>
              <a:rPr lang="en-US" dirty="0" smtClean="0"/>
              <a:t>2. </a:t>
            </a:r>
            <a:r>
              <a:rPr lang="en-US" b="1" dirty="0" smtClean="0"/>
              <a:t>Declaration Statements: </a:t>
            </a:r>
            <a:r>
              <a:rPr lang="en-US" dirty="0" smtClean="0"/>
              <a:t>the syntax of declaration statements is: </a:t>
            </a:r>
          </a:p>
          <a:p>
            <a:pPr>
              <a:buNone/>
            </a:pPr>
            <a:r>
              <a:rPr lang="en-US" dirty="0" smtClean="0"/>
              <a:t>[Label] DS </a:t>
            </a:r>
          </a:p>
          <a:p>
            <a:pPr>
              <a:buNone/>
            </a:pPr>
            <a:r>
              <a:rPr lang="en-US" dirty="0" smtClean="0"/>
              <a:t>[Label] DC </a:t>
            </a:r>
          </a:p>
          <a:p>
            <a:pPr>
              <a:buNone/>
            </a:pPr>
            <a:r>
              <a:rPr lang="en-US" dirty="0" smtClean="0"/>
              <a:t>The DS (short) for declare storage statement reserves areas of memory and associates  names with them .e.g. </a:t>
            </a:r>
          </a:p>
          <a:p>
            <a:pPr>
              <a:buNone/>
            </a:pPr>
            <a:r>
              <a:rPr lang="en-US" b="1" dirty="0" smtClean="0"/>
              <a:t>A DS 1 </a:t>
            </a:r>
            <a:r>
              <a:rPr lang="en-US" dirty="0" smtClean="0"/>
              <a:t>The above statement reserves a memory area of 1 word and associates the name  A with it. </a:t>
            </a:r>
          </a:p>
          <a:p>
            <a:pPr>
              <a:buNone/>
            </a:pPr>
            <a:r>
              <a:rPr lang="en-US" dirty="0" smtClean="0"/>
              <a:t>The DC (short for declare constant) statement declare memory words containing  constants.</a:t>
            </a:r>
          </a:p>
          <a:p>
            <a:pPr>
              <a:buNone/>
            </a:pPr>
            <a:r>
              <a:rPr lang="en-US" dirty="0" smtClean="0"/>
              <a:t> </a:t>
            </a:r>
          </a:p>
          <a:p>
            <a:pPr>
              <a:buNone/>
            </a:pPr>
            <a:r>
              <a:rPr lang="en-US" dirty="0" smtClean="0"/>
              <a:t>3. </a:t>
            </a:r>
            <a:r>
              <a:rPr lang="en-US" b="1" dirty="0" smtClean="0"/>
              <a:t>Assembler Directives: </a:t>
            </a:r>
            <a:r>
              <a:rPr lang="en-US" dirty="0" smtClean="0"/>
              <a:t>Assembler directives are Pseudo-Instructions. They provide instructions to the assembler itself. They are not translated into machine operation  codes</a:t>
            </a:r>
          </a:p>
          <a:p>
            <a:pPr>
              <a:buNone/>
            </a:pPr>
            <a:endParaRPr lang="en-US"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94471" y="0"/>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smtClean="0">
                <a:latin typeface="Times New Roman"/>
                <a:ea typeface="Times New Roman"/>
                <a:cs typeface="Times New Roman"/>
                <a:sym typeface="Times New Roman"/>
              </a:rPr>
              <a:t>Chapter-1.2 </a:t>
            </a:r>
            <a:r>
              <a:rPr lang="en-US" dirty="0" smtClean="0"/>
              <a:t>Assemblers</a:t>
            </a:r>
            <a:endParaRPr>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337624" y="1069144"/>
            <a:ext cx="11854375" cy="5788856"/>
          </a:xfrm>
          <a:prstGeom prst="rect">
            <a:avLst/>
          </a:prstGeom>
          <a:noFill/>
          <a:ln>
            <a:noFill/>
          </a:ln>
        </p:spPr>
        <p:txBody>
          <a:bodyPr spcFirstLastPara="1" wrap="square" lIns="91425" tIns="45700" rIns="91425" bIns="45700" anchor="t" anchorCtr="0">
            <a:normAutofit/>
          </a:bodyPr>
          <a:lstStyle/>
          <a:p>
            <a:pPr>
              <a:buNone/>
            </a:pPr>
            <a:r>
              <a:rPr lang="en-US" dirty="0" smtClean="0"/>
              <a:t>Basic assembler directives are: </a:t>
            </a:r>
          </a:p>
          <a:p>
            <a:pPr>
              <a:buNone/>
            </a:pPr>
            <a:r>
              <a:rPr lang="en-US" b="1" dirty="0" smtClean="0"/>
              <a:t>ASSUME</a:t>
            </a:r>
            <a:r>
              <a:rPr lang="en-US" dirty="0" smtClean="0"/>
              <a:t> (The ASSUME directive is used to tell the assembler that the name of the logical segment should be used for a specified segment.) </a:t>
            </a:r>
          </a:p>
          <a:p>
            <a:pPr>
              <a:buNone/>
            </a:pPr>
            <a:r>
              <a:rPr lang="en-US" b="1" dirty="0" smtClean="0"/>
              <a:t>DB - Defined Byte </a:t>
            </a:r>
            <a:r>
              <a:rPr lang="en-US" dirty="0" smtClean="0"/>
              <a:t>(DB directive is used to declare a byte type variable or to store a byte in memory location) </a:t>
            </a:r>
          </a:p>
          <a:p>
            <a:pPr>
              <a:buNone/>
            </a:pPr>
            <a:r>
              <a:rPr lang="en-US" b="1" dirty="0" smtClean="0"/>
              <a:t>DD - Defined Double Word </a:t>
            </a:r>
          </a:p>
          <a:p>
            <a:pPr>
              <a:buNone/>
            </a:pPr>
            <a:r>
              <a:rPr lang="en-US" b="1" dirty="0" smtClean="0"/>
              <a:t>DQ - Defined Quad Word </a:t>
            </a:r>
          </a:p>
          <a:p>
            <a:pPr>
              <a:buNone/>
            </a:pPr>
            <a:r>
              <a:rPr lang="en-US" b="1" dirty="0" smtClean="0"/>
              <a:t>DT - Define Ten Byte</a:t>
            </a:r>
            <a:endParaRPr lang="en-US" b="1" dirty="0"/>
          </a:p>
        </p:txBody>
      </p:sp>
      <p:sp>
        <p:nvSpPr>
          <p:cNvPr id="109" name="Google Shape;109;p3"/>
          <p:cNvSpPr/>
          <p:nvPr/>
        </p:nvSpPr>
        <p:spPr>
          <a:xfrm>
            <a:off x="807720" y="390841"/>
            <a:ext cx="10515600" cy="62203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TotalTime>
  <Words>2129</Words>
  <PresentationFormat>Custom</PresentationFormat>
  <Paragraphs>417</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Arial Black</vt:lpstr>
      <vt:lpstr>Times New Roman</vt:lpstr>
      <vt:lpstr>Raleway Thin</vt:lpstr>
      <vt:lpstr>1_Office Theme</vt:lpstr>
      <vt:lpstr>Slide 1</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Slide 19</vt:lpstr>
      <vt:lpstr>Slide 20</vt:lpstr>
      <vt:lpstr>Single pass Assembler for Intel x86</vt:lpstr>
      <vt:lpstr>Single pass Assembler for Intel x86</vt:lpstr>
      <vt:lpstr>Slide 23</vt:lpstr>
      <vt:lpstr>Single pass Assembler for Intel x86</vt:lpstr>
      <vt:lpstr>Single pass Assembler for Intel x86</vt:lpstr>
      <vt:lpstr>Single pass Assembler for Intel x86</vt:lpstr>
      <vt:lpstr>Slide 27</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Chapter-1.2 Assemblers</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CU</cp:lastModifiedBy>
  <cp:revision>49</cp:revision>
  <dcterms:created xsi:type="dcterms:W3CDTF">2019-01-09T10:33:58Z</dcterms:created>
  <dcterms:modified xsi:type="dcterms:W3CDTF">2022-08-23T04:38:17Z</dcterms:modified>
</cp:coreProperties>
</file>