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42" r:id="rId2"/>
  </p:sldMasterIdLst>
  <p:sldIdLst>
    <p:sldId id="256" r:id="rId3"/>
    <p:sldId id="317" r:id="rId4"/>
    <p:sldId id="339" r:id="rId5"/>
    <p:sldId id="335" r:id="rId6"/>
    <p:sldId id="321" r:id="rId7"/>
    <p:sldId id="322" r:id="rId8"/>
    <p:sldId id="316" r:id="rId9"/>
    <p:sldId id="323" r:id="rId10"/>
    <p:sldId id="324" r:id="rId11"/>
    <p:sldId id="325" r:id="rId12"/>
    <p:sldId id="318" r:id="rId13"/>
    <p:sldId id="319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20" r:id="rId24"/>
    <p:sldId id="338" r:id="rId25"/>
    <p:sldId id="337" r:id="rId26"/>
    <p:sldId id="336" r:id="rId27"/>
    <p:sldId id="311" r:id="rId28"/>
    <p:sldId id="312" r:id="rId29"/>
  </p:sldIdLst>
  <p:sldSz cx="10680700" cy="7556500"/>
  <p:notesSz cx="10680700" cy="7556500"/>
  <p:defaultTextStyle>
    <a:defPPr>
      <a:defRPr lang="en-US"/>
    </a:defPPr>
    <a:lvl1pPr marL="0" algn="l" defTabSz="9136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833" algn="l" defTabSz="9136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659" algn="l" defTabSz="9136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497" algn="l" defTabSz="9136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329" algn="l" defTabSz="9136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162" algn="l" defTabSz="9136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0993" algn="l" defTabSz="9136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7826" algn="l" defTabSz="9136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4657" algn="l" defTabSz="9136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29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056" y="2342526"/>
            <a:ext cx="907859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2105" y="4231640"/>
            <a:ext cx="747649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marL="38071">
              <a:lnSpc>
                <a:spcPct val="100000"/>
              </a:lnSpc>
              <a:spcBef>
                <a:spcPts val="10"/>
              </a:spcBef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fld id="{81D60167-4931-47E6-BA6A-407CBD079E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035" y="302610"/>
            <a:ext cx="9612630" cy="125941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035" y="1691467"/>
            <a:ext cx="4719164" cy="70492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0965" indent="0">
              <a:buNone/>
              <a:defRPr sz="2300" b="1"/>
            </a:lvl2pPr>
            <a:lvl3pPr marL="1041931" indent="0">
              <a:buNone/>
              <a:defRPr sz="2100" b="1"/>
            </a:lvl3pPr>
            <a:lvl4pPr marL="1562895" indent="0">
              <a:buNone/>
              <a:defRPr sz="1800" b="1"/>
            </a:lvl4pPr>
            <a:lvl5pPr marL="2083860" indent="0">
              <a:buNone/>
              <a:defRPr sz="1800" b="1"/>
            </a:lvl5pPr>
            <a:lvl6pPr marL="2604827" indent="0">
              <a:buNone/>
              <a:defRPr sz="1800" b="1"/>
            </a:lvl6pPr>
            <a:lvl7pPr marL="3125792" indent="0">
              <a:buNone/>
              <a:defRPr sz="1800" b="1"/>
            </a:lvl7pPr>
            <a:lvl8pPr marL="3646756" indent="0">
              <a:buNone/>
              <a:defRPr sz="1800" b="1"/>
            </a:lvl8pPr>
            <a:lvl9pPr marL="416772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035" y="2396390"/>
            <a:ext cx="4719164" cy="435373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5649" y="1691467"/>
            <a:ext cx="4721018" cy="70492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0965" indent="0">
              <a:buNone/>
              <a:defRPr sz="2300" b="1"/>
            </a:lvl2pPr>
            <a:lvl3pPr marL="1041931" indent="0">
              <a:buNone/>
              <a:defRPr sz="2100" b="1"/>
            </a:lvl3pPr>
            <a:lvl4pPr marL="1562895" indent="0">
              <a:buNone/>
              <a:defRPr sz="1800" b="1"/>
            </a:lvl4pPr>
            <a:lvl5pPr marL="2083860" indent="0">
              <a:buNone/>
              <a:defRPr sz="1800" b="1"/>
            </a:lvl5pPr>
            <a:lvl6pPr marL="2604827" indent="0">
              <a:buNone/>
              <a:defRPr sz="1800" b="1"/>
            </a:lvl6pPr>
            <a:lvl7pPr marL="3125792" indent="0">
              <a:buNone/>
              <a:defRPr sz="1800" b="1"/>
            </a:lvl7pPr>
            <a:lvl8pPr marL="3646756" indent="0">
              <a:buNone/>
              <a:defRPr sz="1800" b="1"/>
            </a:lvl8pPr>
            <a:lvl9pPr marL="416772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5649" y="2396390"/>
            <a:ext cx="4721018" cy="435373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037" y="300862"/>
            <a:ext cx="3513877" cy="1280407"/>
          </a:xfrm>
        </p:spPr>
        <p:txBody>
          <a:bodyPr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5857" y="300863"/>
            <a:ext cx="5970808" cy="644926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037" y="1581268"/>
            <a:ext cx="3513877" cy="5168856"/>
          </a:xfrm>
        </p:spPr>
        <p:txBody>
          <a:bodyPr/>
          <a:lstStyle>
            <a:lvl1pPr marL="0" indent="0">
              <a:buNone/>
              <a:defRPr sz="1600"/>
            </a:lvl1pPr>
            <a:lvl2pPr marL="520965" indent="0">
              <a:buNone/>
              <a:defRPr sz="1400"/>
            </a:lvl2pPr>
            <a:lvl3pPr marL="1041931" indent="0">
              <a:buNone/>
              <a:defRPr sz="1100"/>
            </a:lvl3pPr>
            <a:lvl4pPr marL="1562895" indent="0">
              <a:buNone/>
              <a:defRPr sz="1000"/>
            </a:lvl4pPr>
            <a:lvl5pPr marL="2083860" indent="0">
              <a:buNone/>
              <a:defRPr sz="1000"/>
            </a:lvl5pPr>
            <a:lvl6pPr marL="2604827" indent="0">
              <a:buNone/>
              <a:defRPr sz="1000"/>
            </a:lvl6pPr>
            <a:lvl7pPr marL="3125792" indent="0">
              <a:buNone/>
              <a:defRPr sz="1000"/>
            </a:lvl7pPr>
            <a:lvl8pPr marL="3646756" indent="0">
              <a:buNone/>
              <a:defRPr sz="1000"/>
            </a:lvl8pPr>
            <a:lvl9pPr marL="416772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3492" y="5289550"/>
            <a:ext cx="6408420" cy="624461"/>
          </a:xfrm>
        </p:spPr>
        <p:txBody>
          <a:bodyPr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3492" y="675187"/>
            <a:ext cx="6408420" cy="4533900"/>
          </a:xfrm>
        </p:spPr>
        <p:txBody>
          <a:bodyPr/>
          <a:lstStyle>
            <a:lvl1pPr marL="0" indent="0">
              <a:buNone/>
              <a:defRPr sz="3600"/>
            </a:lvl1pPr>
            <a:lvl2pPr marL="520965" indent="0">
              <a:buNone/>
              <a:defRPr sz="3200"/>
            </a:lvl2pPr>
            <a:lvl3pPr marL="1041931" indent="0">
              <a:buNone/>
              <a:defRPr sz="2700"/>
            </a:lvl3pPr>
            <a:lvl4pPr marL="1562895" indent="0">
              <a:buNone/>
              <a:defRPr sz="2300"/>
            </a:lvl4pPr>
            <a:lvl5pPr marL="2083860" indent="0">
              <a:buNone/>
              <a:defRPr sz="2300"/>
            </a:lvl5pPr>
            <a:lvl6pPr marL="2604827" indent="0">
              <a:buNone/>
              <a:defRPr sz="2300"/>
            </a:lvl6pPr>
            <a:lvl7pPr marL="3125792" indent="0">
              <a:buNone/>
              <a:defRPr sz="2300"/>
            </a:lvl7pPr>
            <a:lvl8pPr marL="3646756" indent="0">
              <a:buNone/>
              <a:defRPr sz="2300"/>
            </a:lvl8pPr>
            <a:lvl9pPr marL="4167722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3492" y="5914011"/>
            <a:ext cx="6408420" cy="886839"/>
          </a:xfrm>
        </p:spPr>
        <p:txBody>
          <a:bodyPr/>
          <a:lstStyle>
            <a:lvl1pPr marL="0" indent="0">
              <a:buNone/>
              <a:defRPr sz="1600"/>
            </a:lvl1pPr>
            <a:lvl2pPr marL="520965" indent="0">
              <a:buNone/>
              <a:defRPr sz="1400"/>
            </a:lvl2pPr>
            <a:lvl3pPr marL="1041931" indent="0">
              <a:buNone/>
              <a:defRPr sz="1100"/>
            </a:lvl3pPr>
            <a:lvl4pPr marL="1562895" indent="0">
              <a:buNone/>
              <a:defRPr sz="1000"/>
            </a:lvl4pPr>
            <a:lvl5pPr marL="2083860" indent="0">
              <a:buNone/>
              <a:defRPr sz="1000"/>
            </a:lvl5pPr>
            <a:lvl6pPr marL="2604827" indent="0">
              <a:buNone/>
              <a:defRPr sz="1000"/>
            </a:lvl6pPr>
            <a:lvl7pPr marL="3125792" indent="0">
              <a:buNone/>
              <a:defRPr sz="1000"/>
            </a:lvl7pPr>
            <a:lvl8pPr marL="3646756" indent="0">
              <a:buNone/>
              <a:defRPr sz="1000"/>
            </a:lvl8pPr>
            <a:lvl9pPr marL="416772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10000" y="251883"/>
            <a:ext cx="2269649" cy="64650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1052" y="251883"/>
            <a:ext cx="6630935" cy="64650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0141" y="728483"/>
            <a:ext cx="8060435" cy="615553"/>
          </a:xfrm>
        </p:spPr>
        <p:txBody>
          <a:bodyPr lIns="0" tIns="0" rIns="0" bIns="0"/>
          <a:lstStyle>
            <a:lvl1pPr>
              <a:defRPr sz="4000" b="0" i="0">
                <a:solidFill>
                  <a:srgbClr val="42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0132" y="2151895"/>
            <a:ext cx="8053070" cy="323165"/>
          </a:xfrm>
        </p:spPr>
        <p:txBody>
          <a:bodyPr lIns="0" tIns="0" rIns="0" bIns="0"/>
          <a:lstStyle>
            <a:lvl1pPr>
              <a:defRPr sz="2100" b="1" i="0">
                <a:solidFill>
                  <a:srgbClr val="0000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marL="38071">
              <a:lnSpc>
                <a:spcPct val="100000"/>
              </a:lnSpc>
              <a:spcBef>
                <a:spcPts val="10"/>
              </a:spcBef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fld id="{81D60167-4931-47E6-BA6A-407CBD079E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0141" y="728483"/>
            <a:ext cx="8060435" cy="615553"/>
          </a:xfrm>
        </p:spPr>
        <p:txBody>
          <a:bodyPr lIns="0" tIns="0" rIns="0" bIns="0"/>
          <a:lstStyle>
            <a:lvl1pPr>
              <a:defRPr sz="4000" b="0" i="0">
                <a:solidFill>
                  <a:srgbClr val="42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036" y="1737995"/>
            <a:ext cx="464610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0565" y="1737995"/>
            <a:ext cx="464610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marL="38071">
              <a:lnSpc>
                <a:spcPct val="100000"/>
              </a:lnSpc>
              <a:spcBef>
                <a:spcPts val="10"/>
              </a:spcBef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fld id="{81D60167-4931-47E6-BA6A-407CBD079E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31391" y="210057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8305800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12807" y="50037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512807" y="50037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54610" y="500379"/>
            <a:ext cx="8455660" cy="228600"/>
          </a:xfrm>
          <a:custGeom>
            <a:avLst/>
            <a:gdLst/>
            <a:ahLst/>
            <a:cxnLst/>
            <a:rect l="l" t="t" r="r" b="b"/>
            <a:pathLst>
              <a:path w="8455660" h="228600">
                <a:moveTo>
                  <a:pt x="8455152" y="0"/>
                </a:moveTo>
                <a:lnTo>
                  <a:pt x="0" y="0"/>
                </a:lnTo>
                <a:lnTo>
                  <a:pt x="0" y="228600"/>
                </a:lnTo>
                <a:lnTo>
                  <a:pt x="8455152" y="228600"/>
                </a:lnTo>
                <a:lnTo>
                  <a:pt x="8455152" y="0"/>
                </a:lnTo>
                <a:close/>
              </a:path>
            </a:pathLst>
          </a:custGeom>
          <a:solidFill>
            <a:srgbClr val="99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4610" y="500379"/>
            <a:ext cx="8455660" cy="228600"/>
          </a:xfrm>
          <a:custGeom>
            <a:avLst/>
            <a:gdLst/>
            <a:ahLst/>
            <a:cxnLst/>
            <a:rect l="l" t="t" r="r" b="b"/>
            <a:pathLst>
              <a:path w="8455660" h="228600">
                <a:moveTo>
                  <a:pt x="0" y="228600"/>
                </a:moveTo>
                <a:lnTo>
                  <a:pt x="8455152" y="228600"/>
                </a:lnTo>
                <a:lnTo>
                  <a:pt x="8455152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54610" y="728990"/>
            <a:ext cx="8455660" cy="140335"/>
          </a:xfrm>
          <a:custGeom>
            <a:avLst/>
            <a:gdLst/>
            <a:ahLst/>
            <a:cxnLst/>
            <a:rect l="l" t="t" r="r" b="b"/>
            <a:pathLst>
              <a:path w="8455660" h="140334">
                <a:moveTo>
                  <a:pt x="8455152" y="0"/>
                </a:moveTo>
                <a:lnTo>
                  <a:pt x="0" y="0"/>
                </a:lnTo>
                <a:lnTo>
                  <a:pt x="0" y="140207"/>
                </a:lnTo>
                <a:lnTo>
                  <a:pt x="8455152" y="140207"/>
                </a:lnTo>
                <a:lnTo>
                  <a:pt x="8455152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54610" y="728990"/>
            <a:ext cx="8455660" cy="140335"/>
          </a:xfrm>
          <a:custGeom>
            <a:avLst/>
            <a:gdLst/>
            <a:ahLst/>
            <a:cxnLst/>
            <a:rect l="l" t="t" r="r" b="b"/>
            <a:pathLst>
              <a:path w="8455660" h="140334">
                <a:moveTo>
                  <a:pt x="0" y="140207"/>
                </a:moveTo>
                <a:lnTo>
                  <a:pt x="8455152" y="140207"/>
                </a:lnTo>
                <a:lnTo>
                  <a:pt x="8455152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12807" y="728980"/>
            <a:ext cx="228600" cy="137160"/>
          </a:xfrm>
          <a:custGeom>
            <a:avLst/>
            <a:gdLst/>
            <a:ahLst/>
            <a:cxnLst/>
            <a:rect l="l" t="t" r="r" b="b"/>
            <a:pathLst>
              <a:path w="228600" h="137159">
                <a:moveTo>
                  <a:pt x="228600" y="0"/>
                </a:moveTo>
                <a:lnTo>
                  <a:pt x="0" y="0"/>
                </a:lnTo>
                <a:lnTo>
                  <a:pt x="0" y="137159"/>
                </a:lnTo>
                <a:lnTo>
                  <a:pt x="228600" y="137159"/>
                </a:lnTo>
                <a:lnTo>
                  <a:pt x="228600" y="0"/>
                </a:lnTo>
                <a:close/>
              </a:path>
            </a:pathLst>
          </a:custGeom>
          <a:solidFill>
            <a:srgbClr val="99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512807" y="728980"/>
            <a:ext cx="228600" cy="137160"/>
          </a:xfrm>
          <a:custGeom>
            <a:avLst/>
            <a:gdLst/>
            <a:ahLst/>
            <a:cxnLst/>
            <a:rect l="l" t="t" r="r" b="b"/>
            <a:pathLst>
              <a:path w="228600" h="137159">
                <a:moveTo>
                  <a:pt x="0" y="137159"/>
                </a:moveTo>
                <a:lnTo>
                  <a:pt x="228600" y="137159"/>
                </a:lnTo>
                <a:lnTo>
                  <a:pt x="228600" y="0"/>
                </a:lnTo>
                <a:lnTo>
                  <a:pt x="0" y="0"/>
                </a:lnTo>
                <a:lnTo>
                  <a:pt x="0" y="13715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0141" y="728483"/>
            <a:ext cx="8060435" cy="615553"/>
          </a:xfrm>
        </p:spPr>
        <p:txBody>
          <a:bodyPr lIns="0" tIns="0" rIns="0" bIns="0"/>
          <a:lstStyle>
            <a:lvl1pPr>
              <a:defRPr sz="4000" b="0" i="0">
                <a:solidFill>
                  <a:srgbClr val="42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marL="38071">
              <a:lnSpc>
                <a:spcPct val="100000"/>
              </a:lnSpc>
              <a:spcBef>
                <a:spcPts val="10"/>
              </a:spcBef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fld id="{81D60167-4931-47E6-BA6A-407CBD079E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31391" y="210057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8305800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12808" y="50037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54610" y="500379"/>
            <a:ext cx="8455660" cy="228600"/>
          </a:xfrm>
          <a:custGeom>
            <a:avLst/>
            <a:gdLst/>
            <a:ahLst/>
            <a:cxnLst/>
            <a:rect l="l" t="t" r="r" b="b"/>
            <a:pathLst>
              <a:path w="8455660" h="228600">
                <a:moveTo>
                  <a:pt x="8455152" y="0"/>
                </a:moveTo>
                <a:lnTo>
                  <a:pt x="0" y="0"/>
                </a:lnTo>
                <a:lnTo>
                  <a:pt x="0" y="228600"/>
                </a:lnTo>
                <a:lnTo>
                  <a:pt x="8455152" y="228600"/>
                </a:lnTo>
                <a:lnTo>
                  <a:pt x="8455152" y="0"/>
                </a:lnTo>
                <a:close/>
              </a:path>
            </a:pathLst>
          </a:custGeom>
          <a:solidFill>
            <a:srgbClr val="99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54610" y="728990"/>
            <a:ext cx="8455660" cy="140335"/>
          </a:xfrm>
          <a:custGeom>
            <a:avLst/>
            <a:gdLst/>
            <a:ahLst/>
            <a:cxnLst/>
            <a:rect l="l" t="t" r="r" b="b"/>
            <a:pathLst>
              <a:path w="8455660" h="140334">
                <a:moveTo>
                  <a:pt x="8455152" y="0"/>
                </a:moveTo>
                <a:lnTo>
                  <a:pt x="0" y="0"/>
                </a:lnTo>
                <a:lnTo>
                  <a:pt x="0" y="140207"/>
                </a:lnTo>
                <a:lnTo>
                  <a:pt x="8455152" y="140207"/>
                </a:lnTo>
                <a:lnTo>
                  <a:pt x="8455152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512808" y="728980"/>
            <a:ext cx="228600" cy="137160"/>
          </a:xfrm>
          <a:custGeom>
            <a:avLst/>
            <a:gdLst/>
            <a:ahLst/>
            <a:cxnLst/>
            <a:rect l="l" t="t" r="r" b="b"/>
            <a:pathLst>
              <a:path w="228600" h="137159">
                <a:moveTo>
                  <a:pt x="228600" y="0"/>
                </a:moveTo>
                <a:lnTo>
                  <a:pt x="0" y="0"/>
                </a:lnTo>
                <a:lnTo>
                  <a:pt x="0" y="137159"/>
                </a:lnTo>
                <a:lnTo>
                  <a:pt x="228600" y="137159"/>
                </a:lnTo>
                <a:lnTo>
                  <a:pt x="228600" y="0"/>
                </a:lnTo>
                <a:close/>
              </a:path>
            </a:pathLst>
          </a:custGeom>
          <a:solidFill>
            <a:srgbClr val="99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marL="38071">
              <a:lnSpc>
                <a:spcPct val="100000"/>
              </a:lnSpc>
              <a:spcBef>
                <a:spcPts val="10"/>
              </a:spcBef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fld id="{81D60167-4931-47E6-BA6A-407CBD079E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54" y="2347413"/>
            <a:ext cx="9078595" cy="1619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2105" y="4282016"/>
            <a:ext cx="7476490" cy="1931106"/>
          </a:xfrm>
        </p:spPr>
        <p:txBody>
          <a:bodyPr/>
          <a:lstStyle>
            <a:lvl1pPr marL="0" indent="0" algn="ctr">
              <a:buNone/>
              <a:defRPr/>
            </a:lvl1pPr>
            <a:lvl2pPr marL="520965" indent="0" algn="ctr">
              <a:buNone/>
              <a:defRPr/>
            </a:lvl2pPr>
            <a:lvl3pPr marL="1041931" indent="0" algn="ctr">
              <a:buNone/>
              <a:defRPr/>
            </a:lvl3pPr>
            <a:lvl4pPr marL="1562895" indent="0" algn="ctr">
              <a:buNone/>
              <a:defRPr/>
            </a:lvl4pPr>
            <a:lvl5pPr marL="2083860" indent="0" algn="ctr">
              <a:buNone/>
              <a:defRPr/>
            </a:lvl5pPr>
            <a:lvl6pPr marL="2604827" indent="0" algn="ctr">
              <a:buNone/>
              <a:defRPr/>
            </a:lvl6pPr>
            <a:lvl7pPr marL="3125792" indent="0" algn="ctr">
              <a:buNone/>
              <a:defRPr/>
            </a:lvl7pPr>
            <a:lvl8pPr marL="3646756" indent="0" algn="ctr">
              <a:buNone/>
              <a:defRPr/>
            </a:lvl8pPr>
            <a:lvl9pPr marL="416772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703" y="4855753"/>
            <a:ext cx="9078595" cy="1500805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703" y="3202769"/>
            <a:ext cx="9078595" cy="1652984"/>
          </a:xfrm>
        </p:spPr>
        <p:txBody>
          <a:bodyPr anchor="b"/>
          <a:lstStyle>
            <a:lvl1pPr marL="0" indent="0">
              <a:buNone/>
              <a:defRPr sz="2300"/>
            </a:lvl1pPr>
            <a:lvl2pPr marL="520965" indent="0">
              <a:buNone/>
              <a:defRPr sz="2100"/>
            </a:lvl2pPr>
            <a:lvl3pPr marL="1041931" indent="0">
              <a:buNone/>
              <a:defRPr sz="1800"/>
            </a:lvl3pPr>
            <a:lvl4pPr marL="1562895" indent="0">
              <a:buNone/>
              <a:defRPr sz="1600"/>
            </a:lvl4pPr>
            <a:lvl5pPr marL="2083860" indent="0">
              <a:buNone/>
              <a:defRPr sz="1600"/>
            </a:lvl5pPr>
            <a:lvl6pPr marL="2604827" indent="0">
              <a:buNone/>
              <a:defRPr sz="1600"/>
            </a:lvl6pPr>
            <a:lvl7pPr marL="3125792" indent="0">
              <a:buNone/>
              <a:defRPr sz="1600"/>
            </a:lvl7pPr>
            <a:lvl8pPr marL="3646756" indent="0">
              <a:buNone/>
              <a:defRPr sz="1600"/>
            </a:lvl8pPr>
            <a:lvl9pPr marL="4167722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1052" y="2182989"/>
            <a:ext cx="4450292" cy="4533900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9356" y="2182989"/>
            <a:ext cx="4450292" cy="4533900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31391" y="210057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8305800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0141" y="728483"/>
            <a:ext cx="806043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2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0132" y="2151888"/>
            <a:ext cx="805307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000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1438" y="7027545"/>
            <a:ext cx="34178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042" y="7027545"/>
            <a:ext cx="245656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91246" y="6638478"/>
            <a:ext cx="216534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8071">
              <a:lnSpc>
                <a:spcPct val="100000"/>
              </a:lnSpc>
              <a:spcBef>
                <a:spcPts val="10"/>
              </a:spcBef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fld id="{81D60167-4931-47E6-BA6A-407CBD079E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6833">
        <a:defRPr>
          <a:latin typeface="+mn-lt"/>
          <a:ea typeface="+mn-ea"/>
          <a:cs typeface="+mn-cs"/>
        </a:defRPr>
      </a:lvl2pPr>
      <a:lvl3pPr marL="913659">
        <a:defRPr>
          <a:latin typeface="+mn-lt"/>
          <a:ea typeface="+mn-ea"/>
          <a:cs typeface="+mn-cs"/>
        </a:defRPr>
      </a:lvl3pPr>
      <a:lvl4pPr marL="1370497">
        <a:defRPr>
          <a:latin typeface="+mn-lt"/>
          <a:ea typeface="+mn-ea"/>
          <a:cs typeface="+mn-cs"/>
        </a:defRPr>
      </a:lvl4pPr>
      <a:lvl5pPr marL="1827329">
        <a:defRPr>
          <a:latin typeface="+mn-lt"/>
          <a:ea typeface="+mn-ea"/>
          <a:cs typeface="+mn-cs"/>
        </a:defRPr>
      </a:lvl5pPr>
      <a:lvl6pPr marL="2284162">
        <a:defRPr>
          <a:latin typeface="+mn-lt"/>
          <a:ea typeface="+mn-ea"/>
          <a:cs typeface="+mn-cs"/>
        </a:defRPr>
      </a:lvl6pPr>
      <a:lvl7pPr marL="2740993">
        <a:defRPr>
          <a:latin typeface="+mn-lt"/>
          <a:ea typeface="+mn-ea"/>
          <a:cs typeface="+mn-cs"/>
        </a:defRPr>
      </a:lvl7pPr>
      <a:lvl8pPr marL="3197826">
        <a:defRPr>
          <a:latin typeface="+mn-lt"/>
          <a:ea typeface="+mn-ea"/>
          <a:cs typeface="+mn-cs"/>
        </a:defRPr>
      </a:lvl8pPr>
      <a:lvl9pPr marL="3654657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6833">
        <a:defRPr>
          <a:latin typeface="+mn-lt"/>
          <a:ea typeface="+mn-ea"/>
          <a:cs typeface="+mn-cs"/>
        </a:defRPr>
      </a:lvl2pPr>
      <a:lvl3pPr marL="913659">
        <a:defRPr>
          <a:latin typeface="+mn-lt"/>
          <a:ea typeface="+mn-ea"/>
          <a:cs typeface="+mn-cs"/>
        </a:defRPr>
      </a:lvl3pPr>
      <a:lvl4pPr marL="1370497">
        <a:defRPr>
          <a:latin typeface="+mn-lt"/>
          <a:ea typeface="+mn-ea"/>
          <a:cs typeface="+mn-cs"/>
        </a:defRPr>
      </a:lvl4pPr>
      <a:lvl5pPr marL="1827329">
        <a:defRPr>
          <a:latin typeface="+mn-lt"/>
          <a:ea typeface="+mn-ea"/>
          <a:cs typeface="+mn-cs"/>
        </a:defRPr>
      </a:lvl5pPr>
      <a:lvl6pPr marL="2284162">
        <a:defRPr>
          <a:latin typeface="+mn-lt"/>
          <a:ea typeface="+mn-ea"/>
          <a:cs typeface="+mn-cs"/>
        </a:defRPr>
      </a:lvl6pPr>
      <a:lvl7pPr marL="2740993">
        <a:defRPr>
          <a:latin typeface="+mn-lt"/>
          <a:ea typeface="+mn-ea"/>
          <a:cs typeface="+mn-cs"/>
        </a:defRPr>
      </a:lvl7pPr>
      <a:lvl8pPr marL="3197826">
        <a:defRPr>
          <a:latin typeface="+mn-lt"/>
          <a:ea typeface="+mn-ea"/>
          <a:cs typeface="+mn-cs"/>
        </a:defRPr>
      </a:lvl8pPr>
      <a:lvl9pPr marL="3654657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" y="1574271"/>
            <a:ext cx="10667721" cy="167922"/>
            <a:chOff x="0" y="900"/>
            <a:chExt cx="5753" cy="96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900"/>
              <a:ext cx="5753" cy="47"/>
            </a:xfrm>
            <a:prstGeom prst="rect">
              <a:avLst/>
            </a:prstGeom>
            <a:gradFill rotWithShape="0">
              <a:gsLst>
                <a:gs pos="0">
                  <a:srgbClr val="00C0C0">
                    <a:gamma/>
                    <a:shade val="49804"/>
                    <a:invGamma/>
                  </a:srgbClr>
                </a:gs>
                <a:gs pos="50000">
                  <a:srgbClr val="00C0C0"/>
                </a:gs>
                <a:gs pos="100000">
                  <a:srgbClr val="00C0C0">
                    <a:gamma/>
                    <a:shade val="4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0" y="972"/>
              <a:ext cx="5753" cy="24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01054" y="251883"/>
            <a:ext cx="9078595" cy="12594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3108" tIns="50650" rIns="103108" bIns="506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1054" y="2182989"/>
            <a:ext cx="9078595" cy="4533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3108" tIns="50650" rIns="103108" bIns="506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0218984" y="7189171"/>
            <a:ext cx="426238" cy="3177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3108" tIns="50650" rIns="103108" bIns="50650">
            <a:spAutoFit/>
          </a:bodyPr>
          <a:lstStyle/>
          <a:p>
            <a:fld id="{66D816C3-D52B-4863-8915-1246E08B05C9}" type="slidenum">
              <a:rPr lang="en-US" altLang="zh-TW" sz="1400">
                <a:solidFill>
                  <a:schemeClr val="accent2"/>
                </a:solidFill>
                <a:latin typeface="Arial" charset="0"/>
              </a:rPr>
              <a:pPr/>
              <a:t>‹#›</a:t>
            </a:fld>
            <a:endParaRPr lang="en-US" altLang="zh-TW" sz="1400" dirty="0">
              <a:solidFill>
                <a:schemeClr val="accent2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Book Antiqua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Book Antiqua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Book Antiqua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Book Antiqua" pitchFamily="18" charset="0"/>
          <a:ea typeface="新細明體" pitchFamily="18" charset="-120"/>
        </a:defRPr>
      </a:lvl5pPr>
      <a:lvl6pPr marL="520965"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Book Antiqua" pitchFamily="18" charset="0"/>
          <a:ea typeface="新細明體" pitchFamily="18" charset="-120"/>
        </a:defRPr>
      </a:lvl6pPr>
      <a:lvl7pPr marL="1041931"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Book Antiqua" pitchFamily="18" charset="0"/>
          <a:ea typeface="新細明體" pitchFamily="18" charset="-120"/>
        </a:defRPr>
      </a:lvl7pPr>
      <a:lvl8pPr marL="1562895"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Book Antiqua" pitchFamily="18" charset="0"/>
          <a:ea typeface="新細明體" pitchFamily="18" charset="-120"/>
        </a:defRPr>
      </a:lvl8pPr>
      <a:lvl9pPr marL="2083860"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Book Antiqua" pitchFamily="18" charset="0"/>
          <a:ea typeface="新細明體" pitchFamily="18" charset="-120"/>
        </a:defRPr>
      </a:lvl9pPr>
    </p:titleStyle>
    <p:bodyStyle>
      <a:lvl1pPr marL="390724" indent="-3907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846569" indent="-32560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»"/>
        <a:defRPr sz="2300">
          <a:solidFill>
            <a:schemeClr val="tx1"/>
          </a:solidFill>
          <a:latin typeface="+mn-lt"/>
          <a:ea typeface="+mn-ea"/>
        </a:defRPr>
      </a:lvl2pPr>
      <a:lvl3pPr marL="1302414" indent="-26048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  <a:ea typeface="+mn-ea"/>
        </a:defRPr>
      </a:lvl3pPr>
      <a:lvl4pPr marL="1823378" indent="-26048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l"/>
        <a:defRPr sz="1800">
          <a:solidFill>
            <a:schemeClr val="tx1"/>
          </a:solidFill>
          <a:latin typeface="+mn-lt"/>
          <a:ea typeface="+mn-ea"/>
        </a:defRPr>
      </a:lvl4pPr>
      <a:lvl5pPr marL="2344343" indent="-26048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2865309" indent="-26048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3386274" indent="-26048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3907238" indent="-26048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4428205" indent="-26048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10419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965" algn="l" defTabSz="10419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1931" algn="l" defTabSz="10419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895" algn="l" defTabSz="10419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3860" algn="l" defTabSz="10419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4827" algn="l" defTabSz="10419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5792" algn="l" defTabSz="10419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6756" algn="l" defTabSz="10419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7722" algn="l" defTabSz="10419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5191" y="1338580"/>
            <a:ext cx="76200" cy="5105400"/>
          </a:xfrm>
          <a:custGeom>
            <a:avLst/>
            <a:gdLst/>
            <a:ahLst/>
            <a:cxnLst/>
            <a:rect l="l" t="t" r="r" b="b"/>
            <a:pathLst>
              <a:path w="76200" h="5105400">
                <a:moveTo>
                  <a:pt x="76200" y="0"/>
                </a:moveTo>
                <a:lnTo>
                  <a:pt x="0" y="0"/>
                </a:lnTo>
                <a:lnTo>
                  <a:pt x="0" y="5105400"/>
                </a:lnTo>
                <a:lnTo>
                  <a:pt x="76200" y="5105400"/>
                </a:lnTo>
                <a:lnTo>
                  <a:pt x="76200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49099" y="646683"/>
            <a:ext cx="8400415" cy="698500"/>
            <a:chOff x="1149096" y="646683"/>
            <a:chExt cx="8400415" cy="698500"/>
          </a:xfrm>
        </p:grpSpPr>
        <p:sp>
          <p:nvSpPr>
            <p:cNvPr id="4" name="object 4"/>
            <p:cNvSpPr/>
            <p:nvPr/>
          </p:nvSpPr>
          <p:spPr>
            <a:xfrm>
              <a:off x="9098279" y="652779"/>
              <a:ext cx="445134" cy="457200"/>
            </a:xfrm>
            <a:custGeom>
              <a:avLst/>
              <a:gdLst/>
              <a:ahLst/>
              <a:cxnLst/>
              <a:rect l="l" t="t" r="r" b="b"/>
              <a:pathLst>
                <a:path w="445134" h="457200">
                  <a:moveTo>
                    <a:pt x="0" y="457200"/>
                  </a:moveTo>
                  <a:lnTo>
                    <a:pt x="445007" y="457200"/>
                  </a:lnTo>
                  <a:lnTo>
                    <a:pt x="445007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86088" y="65277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5192" y="652779"/>
              <a:ext cx="7943215" cy="457200"/>
            </a:xfrm>
            <a:custGeom>
              <a:avLst/>
              <a:gdLst/>
              <a:ahLst/>
              <a:cxnLst/>
              <a:rect l="l" t="t" r="r" b="b"/>
              <a:pathLst>
                <a:path w="7943215" h="457200">
                  <a:moveTo>
                    <a:pt x="7943088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7943088" y="457200"/>
                  </a:lnTo>
                  <a:lnTo>
                    <a:pt x="7943088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55192" y="652779"/>
              <a:ext cx="7943215" cy="457200"/>
            </a:xfrm>
            <a:custGeom>
              <a:avLst/>
              <a:gdLst/>
              <a:ahLst/>
              <a:cxnLst/>
              <a:rect l="l" t="t" r="r" b="b"/>
              <a:pathLst>
                <a:path w="7943215" h="457200">
                  <a:moveTo>
                    <a:pt x="0" y="457200"/>
                  </a:moveTo>
                  <a:lnTo>
                    <a:pt x="7943088" y="457200"/>
                  </a:lnTo>
                  <a:lnTo>
                    <a:pt x="7943088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55192" y="1109979"/>
              <a:ext cx="7943215" cy="228600"/>
            </a:xfrm>
            <a:custGeom>
              <a:avLst/>
              <a:gdLst/>
              <a:ahLst/>
              <a:cxnLst/>
              <a:rect l="l" t="t" r="r" b="b"/>
              <a:pathLst>
                <a:path w="7943215" h="228600">
                  <a:moveTo>
                    <a:pt x="794308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943088" y="228600"/>
                  </a:lnTo>
                  <a:lnTo>
                    <a:pt x="7943088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55192" y="1109979"/>
              <a:ext cx="7943215" cy="228600"/>
            </a:xfrm>
            <a:custGeom>
              <a:avLst/>
              <a:gdLst/>
              <a:ahLst/>
              <a:cxnLst/>
              <a:rect l="l" t="t" r="r" b="b"/>
              <a:pathLst>
                <a:path w="7943215" h="228600">
                  <a:moveTo>
                    <a:pt x="0" y="228600"/>
                  </a:moveTo>
                  <a:lnTo>
                    <a:pt x="7943088" y="228600"/>
                  </a:lnTo>
                  <a:lnTo>
                    <a:pt x="7943088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95231" y="1109979"/>
              <a:ext cx="448309" cy="228600"/>
            </a:xfrm>
            <a:custGeom>
              <a:avLst/>
              <a:gdLst/>
              <a:ahLst/>
              <a:cxnLst/>
              <a:rect l="l" t="t" r="r" b="b"/>
              <a:pathLst>
                <a:path w="448309" h="228600">
                  <a:moveTo>
                    <a:pt x="44805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48055" y="228600"/>
                  </a:lnTo>
                  <a:lnTo>
                    <a:pt x="448055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095231" y="1109979"/>
              <a:ext cx="448309" cy="228600"/>
            </a:xfrm>
            <a:custGeom>
              <a:avLst/>
              <a:gdLst/>
              <a:ahLst/>
              <a:cxnLst/>
              <a:rect l="l" t="t" r="r" b="b"/>
              <a:pathLst>
                <a:path w="448309" h="228600">
                  <a:moveTo>
                    <a:pt x="0" y="228600"/>
                  </a:moveTo>
                  <a:lnTo>
                    <a:pt x="448055" y="228600"/>
                  </a:lnTo>
                  <a:lnTo>
                    <a:pt x="44805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149096" y="646685"/>
            <a:ext cx="8403590" cy="5803900"/>
            <a:chOff x="1149096" y="646683"/>
            <a:chExt cx="8403590" cy="5803900"/>
          </a:xfrm>
        </p:grpSpPr>
        <p:sp>
          <p:nvSpPr>
            <p:cNvPr id="13" name="object 13"/>
            <p:cNvSpPr/>
            <p:nvPr/>
          </p:nvSpPr>
          <p:spPr>
            <a:xfrm>
              <a:off x="1536192" y="3929380"/>
              <a:ext cx="7696200" cy="0"/>
            </a:xfrm>
            <a:custGeom>
              <a:avLst/>
              <a:gdLst/>
              <a:ahLst/>
              <a:cxnLst/>
              <a:rect l="l" t="t" r="r" b="b"/>
              <a:pathLst>
                <a:path w="7696200">
                  <a:moveTo>
                    <a:pt x="7696200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55192" y="652779"/>
              <a:ext cx="8391525" cy="5791200"/>
            </a:xfrm>
            <a:custGeom>
              <a:avLst/>
              <a:gdLst/>
              <a:ahLst/>
              <a:cxnLst/>
              <a:rect l="l" t="t" r="r" b="b"/>
              <a:pathLst>
                <a:path w="8391525" h="5791200">
                  <a:moveTo>
                    <a:pt x="0" y="5791200"/>
                  </a:moveTo>
                  <a:lnTo>
                    <a:pt x="8391144" y="5791200"/>
                  </a:lnTo>
                  <a:lnTo>
                    <a:pt x="8391144" y="0"/>
                  </a:lnTo>
                  <a:lnTo>
                    <a:pt x="0" y="0"/>
                  </a:lnTo>
                  <a:lnTo>
                    <a:pt x="0" y="5791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614932" y="2048261"/>
            <a:ext cx="8602218" cy="2321139"/>
          </a:xfrm>
          <a:prstGeom prst="rect">
            <a:avLst/>
          </a:prstGeom>
        </p:spPr>
        <p:txBody>
          <a:bodyPr vert="horz" wrap="square" lIns="0" tIns="12691" rIns="0" bIns="0" rtlCol="0">
            <a:spAutoFit/>
          </a:bodyPr>
          <a:lstStyle/>
          <a:p>
            <a:pPr marL="12691">
              <a:spcBef>
                <a:spcPts val="100"/>
              </a:spcBef>
            </a:pPr>
            <a:r>
              <a:rPr sz="5400"/>
              <a:t>Chapter</a:t>
            </a:r>
            <a:r>
              <a:rPr sz="5400" spc="-60"/>
              <a:t> </a:t>
            </a:r>
            <a:r>
              <a:rPr lang="en-US" sz="5400" spc="-60" dirty="0" smtClean="0"/>
              <a:t>1.3.2</a:t>
            </a:r>
            <a:endParaRPr sz="5400"/>
          </a:p>
          <a:p>
            <a:pPr marL="12691"/>
            <a:r>
              <a:rPr lang="en-US" sz="4800" dirty="0" smtClean="0"/>
              <a:t>Advanced Macro Facilities</a:t>
            </a:r>
            <a:br>
              <a:rPr lang="en-US" sz="4800" dirty="0" smtClean="0"/>
            </a:br>
            <a:endParaRPr sz="4800"/>
          </a:p>
        </p:txBody>
      </p:sp>
      <p:sp>
        <p:nvSpPr>
          <p:cNvPr id="16" name="object 16"/>
          <p:cNvSpPr txBox="1"/>
          <p:nvPr/>
        </p:nvSpPr>
        <p:spPr>
          <a:xfrm>
            <a:off x="9261349" y="6638484"/>
            <a:ext cx="147955" cy="1551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071">
              <a:spcBef>
                <a:spcPts val="10"/>
              </a:spcBef>
            </a:pPr>
            <a:fld id="{81D60167-4931-47E6-BA6A-407CBD079E47}" type="slidenum">
              <a:rPr sz="1000" b="1" dirty="0">
                <a:latin typeface="Arial"/>
                <a:cs typeface="Arial"/>
              </a:rPr>
              <a:pPr marL="38071">
                <a:spcBef>
                  <a:spcPts val="10"/>
                </a:spcBef>
              </a:pPr>
              <a:t>1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Conditional Macro Expansion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20850"/>
            <a:ext cx="10680700" cy="5257800"/>
          </a:xfrm>
        </p:spPr>
        <p:txBody>
          <a:bodyPr/>
          <a:lstStyle/>
          <a:p>
            <a:pPr algn="just">
              <a:buNone/>
            </a:pPr>
            <a:r>
              <a:rPr lang="en-US" sz="2800" b="1" dirty="0" smtClean="0"/>
              <a:t>2nd illustration:</a:t>
            </a:r>
            <a:r>
              <a:rPr lang="en-US" sz="2800" dirty="0" smtClean="0"/>
              <a:t> </a:t>
            </a:r>
          </a:p>
          <a:p>
            <a:pPr algn="just">
              <a:buNone/>
            </a:pPr>
            <a:r>
              <a:rPr lang="en-US" sz="2800" dirty="0" smtClean="0"/>
              <a:t>On line 26 through 28, line 27 is another macro processor directive (SET). </a:t>
            </a:r>
          </a:p>
          <a:p>
            <a:pPr algn="just">
              <a:buNone/>
            </a:pPr>
            <a:r>
              <a:rPr lang="en-US" sz="2800" dirty="0" smtClean="0"/>
              <a:t>This SET statement assigns the value 1 to &amp;EORCK. </a:t>
            </a:r>
          </a:p>
          <a:p>
            <a:pPr algn="just">
              <a:buNone/>
            </a:pPr>
            <a:r>
              <a:rPr lang="en-US" sz="2800" dirty="0" smtClean="0"/>
              <a:t>The symbol </a:t>
            </a:r>
            <a:r>
              <a:rPr lang="en-US" sz="2800" b="1" dirty="0" smtClean="0">
                <a:solidFill>
                  <a:srgbClr val="FF0000"/>
                </a:solidFill>
              </a:rPr>
              <a:t>&amp;EORCK </a:t>
            </a:r>
            <a:r>
              <a:rPr lang="en-US" sz="2800" dirty="0" smtClean="0"/>
              <a:t>is a macro time variable, which can be used to store working values during the macro expansion. </a:t>
            </a:r>
          </a:p>
          <a:p>
            <a:pPr algn="just">
              <a:buNone/>
            </a:pPr>
            <a:r>
              <a:rPr lang="en-US" sz="2800" b="1" dirty="0" smtClean="0"/>
              <a:t>Note any symbol that begins with the character &amp; and that is not a macro instruction parameter is assumed to be a macro-time variable. </a:t>
            </a:r>
          </a:p>
          <a:p>
            <a:pPr algn="just">
              <a:buNone/>
            </a:pPr>
            <a:r>
              <a:rPr lang="en-US" sz="2800" b="1" i="1" dirty="0" smtClean="0">
                <a:solidFill>
                  <a:srgbClr val="FF0000"/>
                </a:solidFill>
              </a:rPr>
              <a:t>All such variables are initialized to a value of 0.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00B0F0"/>
                </a:solidFill>
              </a:rPr>
              <a:t>Other illustrations:  On line 38 through 43 and line 63 through 73.</a:t>
            </a:r>
            <a:endParaRPr lang="en-US" altLang="zh-TW" sz="2800" b="1" i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445030" y="54226"/>
            <a:ext cx="5378207" cy="4591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4205" tIns="52103" rIns="104205" bIns="52103">
            <a:spAutoFit/>
          </a:bodyPr>
          <a:lstStyle/>
          <a:p>
            <a:r>
              <a:rPr lang="en-US" altLang="zh-TW" sz="2300" dirty="0">
                <a:solidFill>
                  <a:srgbClr val="0000FF"/>
                </a:solidFill>
              </a:rPr>
              <a:t>RDBUFF	F3, BUF, RECL, 04, 2048</a:t>
            </a:r>
          </a:p>
        </p:txBody>
      </p:sp>
      <p:pic>
        <p:nvPicPr>
          <p:cNvPr id="43013" name="Picture 5" descr="C:\My Documents\Course\SystemSoftware\chap4\4_8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029" y="503443"/>
            <a:ext cx="8544560" cy="3655807"/>
          </a:xfrm>
          <a:prstGeom prst="rect">
            <a:avLst/>
          </a:prstGeom>
          <a:noFill/>
        </p:spPr>
      </p:pic>
      <p:pic>
        <p:nvPicPr>
          <p:cNvPr id="43014" name="Picture 6" descr="C:\My Documents\Course\SystemSoftware\chap4\4_8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2631" y="4489891"/>
            <a:ext cx="8678069" cy="3326959"/>
          </a:xfrm>
          <a:prstGeom prst="rect">
            <a:avLst/>
          </a:prstGeom>
          <a:noFill/>
        </p:spPr>
      </p:pic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463550" y="4083050"/>
            <a:ext cx="5773187" cy="4591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4205" tIns="52103" rIns="104205" bIns="52103">
            <a:spAutoFit/>
          </a:bodyPr>
          <a:lstStyle/>
          <a:p>
            <a:r>
              <a:rPr lang="en-US" altLang="zh-TW" sz="2300" dirty="0">
                <a:solidFill>
                  <a:srgbClr val="0000FF"/>
                </a:solidFill>
              </a:rPr>
              <a:t>RDBUFF	0E, BUFFER, LENGTH, , 80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C:\My Documents\Course\SystemSoftware\chap4\4_8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029" y="1427339"/>
            <a:ext cx="9434618" cy="4626608"/>
          </a:xfrm>
          <a:prstGeom prst="rect">
            <a:avLst/>
          </a:prstGeom>
          <a:noFill/>
        </p:spPr>
      </p:pic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56023" y="755651"/>
            <a:ext cx="4969440" cy="4591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4205" tIns="52103" rIns="104205" bIns="52103">
            <a:spAutoFit/>
          </a:bodyPr>
          <a:lstStyle/>
          <a:p>
            <a:r>
              <a:rPr lang="en-US" altLang="zh-TW" sz="2300" dirty="0">
                <a:solidFill>
                  <a:srgbClr val="0000FF"/>
                </a:solidFill>
              </a:rPr>
              <a:t>RDBUFF	F1, BUFF, RLENG, 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Conditional Macro Expansion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20850"/>
            <a:ext cx="10680700" cy="5257800"/>
          </a:xfrm>
        </p:spPr>
        <p:txBody>
          <a:bodyPr/>
          <a:lstStyle/>
          <a:p>
            <a:pPr algn="just">
              <a:buNone/>
            </a:pPr>
            <a:r>
              <a:rPr lang="en-US" sz="2800" dirty="0" smtClean="0"/>
              <a:t>Fig (b-d) shows the expansion of 3 different </a:t>
            </a:r>
            <a:r>
              <a:rPr lang="en-US" sz="2800" b="1" dirty="0" smtClean="0">
                <a:solidFill>
                  <a:srgbClr val="FF0000"/>
                </a:solidFill>
              </a:rPr>
              <a:t>macro invocation </a:t>
            </a:r>
            <a:r>
              <a:rPr lang="en-US" sz="2800" dirty="0" smtClean="0"/>
              <a:t>statements that illustrate the operation of the IF statements in Fig (a). </a:t>
            </a:r>
          </a:p>
          <a:p>
            <a:pPr algn="just">
              <a:buNone/>
            </a:pPr>
            <a:r>
              <a:rPr lang="en-US" sz="2800" b="1" i="1" dirty="0" smtClean="0">
                <a:solidFill>
                  <a:srgbClr val="FF0000"/>
                </a:solidFill>
              </a:rPr>
              <a:t>Note that the macro processor must maintain a symbol table that contains the values of all macro-time variables used. </a:t>
            </a:r>
          </a:p>
          <a:p>
            <a:pPr algn="just">
              <a:buNone/>
            </a:pPr>
            <a:r>
              <a:rPr lang="en-US" sz="2800" dirty="0" smtClean="0"/>
              <a:t>Entries in this table are made or modified when </a:t>
            </a:r>
            <a:r>
              <a:rPr lang="en-US" sz="2800" b="1" dirty="0" smtClean="0"/>
              <a:t>SET statements are processed</a:t>
            </a:r>
            <a:r>
              <a:rPr lang="en-US" sz="2800" dirty="0" smtClean="0"/>
              <a:t>. </a:t>
            </a:r>
          </a:p>
          <a:p>
            <a:pPr algn="just">
              <a:buNone/>
            </a:pPr>
            <a:r>
              <a:rPr lang="en-US" sz="2800" b="1" dirty="0" smtClean="0"/>
              <a:t>The table is used to look up the current value of a macro-time variable whenever it is required.</a:t>
            </a:r>
            <a:endParaRPr lang="en-US" altLang="zh-TW" sz="2800" b="1" i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Conditional Macro Expansion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92250"/>
            <a:ext cx="10680700" cy="5410200"/>
          </a:xfrm>
        </p:spPr>
        <p:txBody>
          <a:bodyPr/>
          <a:lstStyle/>
          <a:p>
            <a:pPr algn="just">
              <a:buNone/>
            </a:pPr>
            <a:r>
              <a:rPr lang="en-US" sz="2800" dirty="0" smtClean="0"/>
              <a:t>Syntax 1 – </a:t>
            </a:r>
          </a:p>
          <a:p>
            <a:pPr lvl="1" algn="just">
              <a:buNone/>
            </a:pPr>
            <a:r>
              <a:rPr lang="en-US" sz="2400" dirty="0" smtClean="0"/>
              <a:t>IF (Boolean Exp.) (statements) </a:t>
            </a:r>
          </a:p>
          <a:p>
            <a:pPr lvl="1" algn="just">
              <a:buNone/>
            </a:pPr>
            <a:r>
              <a:rPr lang="en-US" sz="2400" dirty="0" smtClean="0"/>
              <a:t>ELSE (statements) </a:t>
            </a:r>
          </a:p>
          <a:p>
            <a:pPr lvl="1" algn="just">
              <a:buNone/>
            </a:pPr>
            <a:r>
              <a:rPr lang="en-US" sz="2400" dirty="0" smtClean="0"/>
              <a:t>ENDIF</a:t>
            </a:r>
          </a:p>
          <a:p>
            <a:pPr algn="just">
              <a:buNone/>
            </a:pPr>
            <a:r>
              <a:rPr lang="en-US" sz="2800" dirty="0" smtClean="0"/>
              <a:t> 	</a:t>
            </a:r>
            <a:r>
              <a:rPr lang="en-US" sz="2800" b="1" dirty="0" smtClean="0"/>
              <a:t>If   </a:t>
            </a:r>
            <a:r>
              <a:rPr lang="en-US" sz="2800" b="1" dirty="0" err="1" smtClean="0"/>
              <a:t>IF</a:t>
            </a:r>
            <a:r>
              <a:rPr lang="en-US" sz="2800" b="1" dirty="0" smtClean="0"/>
              <a:t> statement is encountered during the expansion of a macro, the specified Boolean expression is evaluated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If TRUE</a:t>
            </a:r>
            <a:r>
              <a:rPr lang="en-US" sz="2800" dirty="0" smtClean="0"/>
              <a:t>, the macro processor continues to process lines from DEFTAB until it encounters the next </a:t>
            </a:r>
            <a:r>
              <a:rPr lang="en-US" sz="2800" b="1" dirty="0" smtClean="0"/>
              <a:t>ELSE or ENDIF statement. If an ELSE is found</a:t>
            </a:r>
            <a:r>
              <a:rPr lang="en-US" sz="2800" dirty="0" smtClean="0"/>
              <a:t>, the macro processor </a:t>
            </a:r>
            <a:r>
              <a:rPr lang="en-US" sz="2800" b="1" dirty="0" smtClean="0"/>
              <a:t>then skips lines in DEFTAB until the next ENDIF</a:t>
            </a:r>
            <a:r>
              <a:rPr lang="en-US" sz="2800" dirty="0" smtClean="0"/>
              <a:t>. Upon reaching the ENDIF, it resumes expanding the macro in the usual way.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Conditional Macro Expansion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92250"/>
            <a:ext cx="10680700" cy="5410200"/>
          </a:xfrm>
        </p:spPr>
        <p:txBody>
          <a:bodyPr/>
          <a:lstStyle/>
          <a:p>
            <a:pPr algn="just">
              <a:buNone/>
            </a:pPr>
            <a:r>
              <a:rPr lang="en-US" sz="2400" dirty="0" smtClean="0"/>
              <a:t>Syntax 1 – </a:t>
            </a:r>
          </a:p>
          <a:p>
            <a:pPr lvl="1" algn="just">
              <a:buNone/>
            </a:pPr>
            <a:r>
              <a:rPr lang="en-US" sz="2000" dirty="0" smtClean="0"/>
              <a:t>IF (Boolean Exp.) (statements) </a:t>
            </a:r>
          </a:p>
          <a:p>
            <a:pPr lvl="1" algn="just">
              <a:buNone/>
            </a:pPr>
            <a:r>
              <a:rPr lang="en-US" sz="2000" dirty="0" smtClean="0"/>
              <a:t>ELSE (statements) </a:t>
            </a:r>
          </a:p>
          <a:p>
            <a:pPr lvl="1" algn="just">
              <a:buNone/>
            </a:pPr>
            <a:r>
              <a:rPr lang="en-US" sz="2000" dirty="0" smtClean="0"/>
              <a:t>ENDIF</a:t>
            </a:r>
          </a:p>
          <a:p>
            <a:pPr algn="just">
              <a:buNone/>
            </a:pPr>
            <a:r>
              <a:rPr lang="en-US" sz="2400" dirty="0" smtClean="0"/>
              <a:t> 	</a:t>
            </a:r>
            <a:r>
              <a:rPr lang="en-US" sz="2400" b="1" dirty="0" smtClean="0"/>
              <a:t>If   </a:t>
            </a:r>
            <a:r>
              <a:rPr lang="en-US" sz="2400" b="1" dirty="0" err="1" smtClean="0"/>
              <a:t>IF</a:t>
            </a:r>
            <a:r>
              <a:rPr lang="en-US" sz="2400" b="1" dirty="0" smtClean="0"/>
              <a:t> statement is encountered during the expansion of a macro, the specified Boolean expression is evaluated</a:t>
            </a:r>
          </a:p>
          <a:p>
            <a:pPr algn="just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If TRUE</a:t>
            </a:r>
            <a:r>
              <a:rPr lang="en-US" sz="2400" dirty="0" smtClean="0"/>
              <a:t>, the macro processor continues to process lines from DEFTAB until it encounters the next </a:t>
            </a:r>
            <a:r>
              <a:rPr lang="en-US" sz="2400" b="1" dirty="0" smtClean="0"/>
              <a:t>ELSE or ENDIF statement. If an ELSE is found</a:t>
            </a:r>
            <a:r>
              <a:rPr lang="en-US" sz="2400" dirty="0" smtClean="0"/>
              <a:t>, the macro processor </a:t>
            </a:r>
            <a:r>
              <a:rPr lang="en-US" sz="2400" b="1" dirty="0" smtClean="0"/>
              <a:t>then skips lines in DEFTAB until the next ENDIF</a:t>
            </a:r>
            <a:r>
              <a:rPr lang="en-US" sz="2400" dirty="0" smtClean="0"/>
              <a:t>. Upon reaching the ENDIF, it resumes expanding the macro in the usual way.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If FALSE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 smtClean="0"/>
              <a:t>the macro processor skips ahead in DEFTAB until it finds the next </a:t>
            </a:r>
            <a:r>
              <a:rPr lang="en-US" sz="2800" b="1" dirty="0" smtClean="0"/>
              <a:t>ELSE or ENDIF statement</a:t>
            </a:r>
            <a:r>
              <a:rPr lang="en-US" sz="2800" dirty="0" smtClean="0"/>
              <a:t>. The macro processor then resumes normal macro expansion. </a:t>
            </a:r>
            <a:endParaRPr lang="en-US" altLang="zh-TW" sz="2800" b="1" i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Conditional Macro Expansion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68450"/>
            <a:ext cx="10680700" cy="5410200"/>
          </a:xfrm>
        </p:spPr>
        <p:txBody>
          <a:bodyPr/>
          <a:lstStyle/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The implementation outlined above does not allow for nested IF structures. </a:t>
            </a:r>
          </a:p>
          <a:p>
            <a:pPr algn="just">
              <a:buNone/>
            </a:pPr>
            <a:r>
              <a:rPr lang="en-US" sz="2800" dirty="0" smtClean="0"/>
              <a:t> It is extremely important to understand that the testing of Boolean expressions in IF statements occurs at the time macros are expanded. </a:t>
            </a:r>
          </a:p>
          <a:p>
            <a:pPr algn="just">
              <a:buNone/>
            </a:pPr>
            <a:r>
              <a:rPr lang="en-US" sz="2800" b="1" dirty="0" smtClean="0"/>
              <a:t>By the time the program is assembled, all such decisions (must) have been made.</a:t>
            </a:r>
            <a:endParaRPr lang="en-US" altLang="zh-TW" sz="2800" b="1" i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Conditional Macro Expansion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68450"/>
            <a:ext cx="10680700" cy="5410200"/>
          </a:xfrm>
        </p:spPr>
        <p:txBody>
          <a:bodyPr/>
          <a:lstStyle/>
          <a:p>
            <a:pPr algn="just">
              <a:buNone/>
            </a:pPr>
            <a:r>
              <a:rPr lang="en-US" sz="2800" dirty="0" smtClean="0"/>
              <a:t>Fig 4.9 shows the use of macro-time loop statements. The definition in Fig 4.9(a) uses a macro-time loop statement WHILE.</a:t>
            </a:r>
            <a:endParaRPr lang="en-US" altLang="zh-TW" sz="2800" b="1" i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/>
          <a:srcRect l="21132" t="23958" r="24988" b="19792"/>
          <a:stretch>
            <a:fillRect/>
          </a:stretch>
        </p:blipFill>
        <p:spPr bwMode="auto">
          <a:xfrm>
            <a:off x="844550" y="1720850"/>
            <a:ext cx="8949266" cy="525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/>
          <a:srcRect l="20547" t="17708" r="24402" b="18750"/>
          <a:stretch>
            <a:fillRect/>
          </a:stretch>
        </p:blipFill>
        <p:spPr bwMode="auto">
          <a:xfrm>
            <a:off x="768350" y="1873249"/>
            <a:ext cx="8534400" cy="5538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Advanced Macro Facilities</a:t>
            </a:r>
            <a:endParaRPr lang="en-US" altLang="zh-TW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150" y="1797050"/>
            <a:ext cx="9982200" cy="4871862"/>
          </a:xfrm>
        </p:spPr>
        <p:txBody>
          <a:bodyPr/>
          <a:lstStyle/>
          <a:p>
            <a:pPr>
              <a:buNone/>
            </a:pPr>
            <a:r>
              <a:rPr lang="en-US" sz="3600" b="1" dirty="0" smtClean="0"/>
              <a:t>Advanced Macro Facilities</a:t>
            </a:r>
            <a:endParaRPr lang="en-US" sz="2800" b="1" dirty="0" smtClean="0"/>
          </a:p>
          <a:p>
            <a:pPr marL="514350" indent="-514350">
              <a:buNone/>
            </a:pPr>
            <a:r>
              <a:rPr lang="en-US" altLang="zh-TW" sz="2800" dirty="0" smtClean="0"/>
              <a:t>1</a:t>
            </a:r>
            <a:r>
              <a:rPr lang="en-US" altLang="zh-TW" sz="2800" dirty="0" smtClean="0"/>
              <a:t>Conditional </a:t>
            </a:r>
            <a:r>
              <a:rPr lang="en-US" sz="2800" spc="-5" dirty="0" smtClean="0"/>
              <a:t>Macro</a:t>
            </a:r>
            <a:r>
              <a:rPr lang="en-US" sz="2800" spc="-80" dirty="0" smtClean="0"/>
              <a:t> </a:t>
            </a:r>
            <a:r>
              <a:rPr lang="en-US" altLang="zh-TW" sz="2800" dirty="0" smtClean="0"/>
              <a:t>Expansion  </a:t>
            </a:r>
            <a:endParaRPr lang="en-US" altLang="zh-TW" sz="2800" dirty="0" smtClean="0"/>
          </a:p>
          <a:p>
            <a:pPr marL="514350" indent="-514350">
              <a:buNone/>
            </a:pPr>
            <a:r>
              <a:rPr lang="en-US" altLang="zh-TW" sz="2800" dirty="0" smtClean="0"/>
              <a:t>2</a:t>
            </a:r>
            <a:r>
              <a:rPr lang="en-US" altLang="zh-TW" sz="2800" dirty="0" smtClean="0"/>
              <a:t>. Expansion Time Loops</a:t>
            </a:r>
          </a:p>
          <a:p>
            <a:pPr>
              <a:buNone/>
            </a:pPr>
            <a:r>
              <a:rPr lang="en-US" altLang="zh-TW" sz="2800" dirty="0" smtClean="0"/>
              <a:t>3</a:t>
            </a:r>
            <a:r>
              <a:rPr lang="en-US" altLang="zh-TW" sz="2800" dirty="0" smtClean="0"/>
              <a:t>. Semantic </a:t>
            </a:r>
            <a:r>
              <a:rPr lang="en-US" altLang="zh-TW" sz="2400" dirty="0" smtClean="0"/>
              <a:t>Expansion</a:t>
            </a:r>
          </a:p>
          <a:p>
            <a:pPr>
              <a:buNone/>
            </a:pPr>
            <a:r>
              <a:rPr lang="en-US" altLang="zh-TW" sz="2400" dirty="0" smtClean="0"/>
              <a:t>4. Expansion Time </a:t>
            </a:r>
            <a:r>
              <a:rPr lang="en-US" altLang="zh-TW" sz="2400" dirty="0" smtClean="0"/>
              <a:t>Variable</a:t>
            </a:r>
          </a:p>
          <a:p>
            <a:pPr>
              <a:buNone/>
            </a:pPr>
            <a:r>
              <a:rPr lang="en-US" altLang="zh-TW" sz="2400" dirty="0" smtClean="0"/>
              <a:t>5. (AIF</a:t>
            </a:r>
            <a:r>
              <a:rPr lang="en-US" altLang="zh-TW" sz="2400" dirty="0" smtClean="0"/>
              <a:t>)</a:t>
            </a:r>
          </a:p>
          <a:p>
            <a:pPr marL="514350" indent="-514350">
              <a:buNone/>
            </a:pPr>
            <a:r>
              <a:rPr lang="en-US" altLang="zh-TW" sz="2400" dirty="0" smtClean="0"/>
              <a:t>	AIF( (EXP) &lt;SEQ. </a:t>
            </a:r>
            <a:r>
              <a:rPr lang="en-US" altLang="zh-TW" sz="2400" dirty="0" smtClean="0"/>
              <a:t>&gt;</a:t>
            </a:r>
          </a:p>
          <a:p>
            <a:pPr>
              <a:buNone/>
            </a:pPr>
            <a:r>
              <a:rPr lang="en-US" altLang="zh-TW" sz="2400" dirty="0" smtClean="0"/>
              <a:t>6. AGO</a:t>
            </a:r>
            <a:endParaRPr lang="en-US" altLang="zh-TW" sz="2400" dirty="0" smtClean="0"/>
          </a:p>
          <a:p>
            <a:pPr>
              <a:buNone/>
            </a:pPr>
            <a:r>
              <a:rPr lang="en-US" altLang="zh-TW" sz="2400" dirty="0" smtClean="0"/>
              <a:t>		AGO &lt;SEQ. &gt;</a:t>
            </a:r>
          </a:p>
          <a:p>
            <a:pPr marL="514350" indent="-514350">
              <a:buNone/>
            </a:pPr>
            <a:endParaRPr lang="en-US" altLang="zh-TW" sz="2400" dirty="0" smtClean="0"/>
          </a:p>
          <a:p>
            <a:pPr>
              <a:buNone/>
            </a:pPr>
            <a:endParaRPr lang="en-US" altLang="zh-TW" sz="2400" dirty="0" smtClean="0"/>
          </a:p>
          <a:p>
            <a:pPr>
              <a:buNone/>
            </a:pP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Conditional Macro Expansion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68450"/>
            <a:ext cx="10680700" cy="5410200"/>
          </a:xfrm>
        </p:spPr>
        <p:txBody>
          <a:bodyPr/>
          <a:lstStyle/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The WHILE statement specifies that the following lines, until the next ENDW statement, are to be generated repeatedly as long as a particular condition is true. </a:t>
            </a:r>
          </a:p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Note that all the generation is done at the macro expansion time. </a:t>
            </a:r>
          </a:p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The conditions to be tested involve macro-time variables and arguments, not run-time data values.</a:t>
            </a:r>
            <a:endParaRPr lang="en-US" altLang="zh-TW" sz="2800" b="1" i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Conditional Macro Expansion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68450"/>
            <a:ext cx="10680700" cy="5410200"/>
          </a:xfrm>
        </p:spPr>
        <p:txBody>
          <a:bodyPr/>
          <a:lstStyle/>
          <a:p>
            <a:pPr algn="just">
              <a:buNone/>
            </a:pPr>
            <a:r>
              <a:rPr lang="en-US" sz="2800" dirty="0" smtClean="0"/>
              <a:t>The use of the WHILE-ENDW structure is illustrated on lines 63 through 73 of Fig 4.9(a). </a:t>
            </a:r>
          </a:p>
          <a:p>
            <a:pPr algn="just">
              <a:buNone/>
            </a:pPr>
            <a:r>
              <a:rPr lang="en-US" sz="2800" dirty="0" smtClean="0"/>
              <a:t>The macro-time variables &amp;EORCT has previously been set (line 27) to the value %NITEMS(&amp;EOR). </a:t>
            </a:r>
          </a:p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%NITEMS is a macro processor function that returns as its value the number of members in an argument list. </a:t>
            </a:r>
          </a:p>
          <a:p>
            <a:pPr algn="just">
              <a:buNone/>
            </a:pPr>
            <a:r>
              <a:rPr lang="en-US" sz="2800" dirty="0" smtClean="0"/>
              <a:t>For example, if the argument corresponding to &amp;EOR is (00, 03, 04), then %NITEMS(&amp;EOR) has the value 3. </a:t>
            </a:r>
          </a:p>
          <a:p>
            <a:pPr algn="just">
              <a:buNone/>
            </a:pPr>
            <a:r>
              <a:rPr lang="en-US" sz="2800" dirty="0" smtClean="0"/>
              <a:t>The macro-time variable &amp;CTR is used to count the number of times the lines following the WHILE statement have been generated. The value of &amp;CTR is initialized to 1 (line 63), and incremented by 1 each time through the loop (line 71).</a:t>
            </a:r>
            <a:endParaRPr lang="en-US" altLang="zh-TW" sz="2800" b="1" i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Conditional Macro Expansion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Macro-time conditional statements</a:t>
            </a:r>
          </a:p>
          <a:p>
            <a:pPr lvl="1"/>
            <a:r>
              <a:rPr lang="en-US" altLang="zh-TW" dirty="0"/>
              <a:t>Example: Figure 4.8</a:t>
            </a:r>
          </a:p>
          <a:p>
            <a:pPr lvl="1"/>
            <a:r>
              <a:rPr lang="en-US" altLang="zh-TW" i="1" dirty="0"/>
              <a:t>IF-ELSE-ENDIF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Macro-time variables</a:t>
            </a:r>
          </a:p>
          <a:p>
            <a:pPr lvl="1"/>
            <a:r>
              <a:rPr lang="en-US" altLang="zh-TW" dirty="0"/>
              <a:t>any symbol that begins with the character </a:t>
            </a:r>
            <a:r>
              <a:rPr lang="en-US" altLang="zh-TW" i="1" dirty="0"/>
              <a:t>&amp;</a:t>
            </a:r>
            <a:r>
              <a:rPr lang="en-US" altLang="zh-TW" dirty="0"/>
              <a:t> and that is not a macro parameter</a:t>
            </a:r>
          </a:p>
          <a:p>
            <a:pPr lvl="1"/>
            <a:r>
              <a:rPr lang="en-US" altLang="zh-TW" dirty="0"/>
              <a:t>macro-time variables are initialized to 0</a:t>
            </a:r>
          </a:p>
          <a:p>
            <a:pPr lvl="1"/>
            <a:r>
              <a:rPr lang="en-US" altLang="zh-TW" dirty="0"/>
              <a:t>macro-time variables can be changed with their values using SET</a:t>
            </a:r>
          </a:p>
          <a:p>
            <a:pPr lvl="2"/>
            <a:r>
              <a:rPr lang="en-US" altLang="zh-TW" i="1" dirty="0"/>
              <a:t>&amp;EORCK</a:t>
            </a:r>
            <a:r>
              <a:rPr lang="en-US" altLang="zh-TW" dirty="0"/>
              <a:t>	SET	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2255" t="15625" r="22694" b="12500"/>
          <a:stretch>
            <a:fillRect/>
          </a:stretch>
        </p:blipFill>
        <p:spPr bwMode="auto">
          <a:xfrm>
            <a:off x="797062" y="958851"/>
            <a:ext cx="8408505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Conditional Macro Expansion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2182988"/>
            <a:ext cx="9492299" cy="4719461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Types of Macro Expansion </a:t>
            </a:r>
          </a:p>
          <a:p>
            <a:pPr>
              <a:buNone/>
            </a:pPr>
            <a:r>
              <a:rPr lang="en-US" dirty="0" smtClean="0"/>
              <a:t>1. Lexical Expansion </a:t>
            </a:r>
          </a:p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/>
              <a:t>Semiantic</a:t>
            </a:r>
            <a:r>
              <a:rPr lang="en-US" dirty="0" smtClean="0"/>
              <a:t> Expansion </a:t>
            </a:r>
          </a:p>
          <a:p>
            <a:pPr algn="just">
              <a:buNone/>
            </a:pPr>
            <a:r>
              <a:rPr lang="en-US" dirty="0" smtClean="0"/>
              <a:t>1. </a:t>
            </a:r>
            <a:r>
              <a:rPr lang="en-US" b="1" dirty="0" smtClean="0"/>
              <a:t>Lexical Expansion: </a:t>
            </a:r>
            <a:r>
              <a:rPr lang="en-US" dirty="0" smtClean="0"/>
              <a:t>Character string is replaced by another character string in the generation of program. All formal parameter is replaced by actual parameter. </a:t>
            </a:r>
          </a:p>
          <a:p>
            <a:pPr>
              <a:buNone/>
            </a:pPr>
            <a:r>
              <a:rPr lang="en-US" dirty="0" smtClean="0"/>
              <a:t>2. </a:t>
            </a:r>
            <a:r>
              <a:rPr lang="en-US" b="1" dirty="0" err="1" smtClean="0"/>
              <a:t>Semiantic</a:t>
            </a:r>
            <a:r>
              <a:rPr lang="en-US" b="1" dirty="0" smtClean="0"/>
              <a:t> Expansion : </a:t>
            </a:r>
            <a:r>
              <a:rPr lang="en-US" dirty="0" smtClean="0"/>
              <a:t>Instruction as per requirement of specific usage are generated.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smtClean="0"/>
              <a:t>Expansion Time Loops</a:t>
            </a:r>
            <a:endParaRPr lang="en-US" altLang="zh-TW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Macro-time conditional statements</a:t>
            </a:r>
          </a:p>
          <a:p>
            <a:pPr lvl="1"/>
            <a:r>
              <a:rPr lang="en-US" altLang="zh-TW" dirty="0"/>
              <a:t>Example: Figure 4.8</a:t>
            </a:r>
          </a:p>
          <a:p>
            <a:pPr lvl="1"/>
            <a:r>
              <a:rPr lang="en-US" altLang="zh-TW" i="1" dirty="0"/>
              <a:t>IF-ELSE-ENDIF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Macro-time variables</a:t>
            </a:r>
          </a:p>
          <a:p>
            <a:pPr lvl="1"/>
            <a:r>
              <a:rPr lang="en-US" altLang="zh-TW" dirty="0"/>
              <a:t>any symbol that begins with the character </a:t>
            </a:r>
            <a:r>
              <a:rPr lang="en-US" altLang="zh-TW" i="1" dirty="0"/>
              <a:t>&amp;</a:t>
            </a:r>
            <a:r>
              <a:rPr lang="en-US" altLang="zh-TW" dirty="0"/>
              <a:t> and that is not a macro parameter</a:t>
            </a:r>
          </a:p>
          <a:p>
            <a:pPr lvl="1"/>
            <a:r>
              <a:rPr lang="en-US" altLang="zh-TW" dirty="0"/>
              <a:t>macro-time variables are initialized to 0</a:t>
            </a:r>
          </a:p>
          <a:p>
            <a:pPr lvl="1"/>
            <a:r>
              <a:rPr lang="en-US" altLang="zh-TW" dirty="0"/>
              <a:t>macro-time variables can be changed with their values using SET</a:t>
            </a:r>
          </a:p>
          <a:p>
            <a:pPr lvl="2"/>
            <a:r>
              <a:rPr lang="en-US" altLang="zh-TW" i="1" dirty="0"/>
              <a:t>&amp;EORCK</a:t>
            </a:r>
            <a:r>
              <a:rPr lang="en-US" altLang="zh-TW" dirty="0"/>
              <a:t>	SET	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Macro-Assembler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Advantage</a:t>
            </a:r>
          </a:p>
          <a:p>
            <a:pPr lvl="1"/>
            <a:r>
              <a:rPr lang="en-US" altLang="zh-TW"/>
              <a:t>reduce 1 pass</a:t>
            </a:r>
          </a:p>
          <a:p>
            <a:pPr lvl="1"/>
            <a:r>
              <a:rPr lang="en-US" altLang="zh-TW"/>
              <a:t>share same data structure</a:t>
            </a:r>
          </a:p>
          <a:p>
            <a:r>
              <a:rPr lang="en-US" altLang="zh-TW"/>
              <a:t>Disadvantage</a:t>
            </a:r>
          </a:p>
          <a:p>
            <a:pPr lvl="1"/>
            <a:r>
              <a:rPr lang="en-US" altLang="zh-TW"/>
              <a:t>more complex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918653" y="465285"/>
            <a:ext cx="851596" cy="3821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4180" tIns="52091" rIns="104180" bIns="52091">
            <a:spAutoFit/>
          </a:bodyPr>
          <a:lstStyle/>
          <a:p>
            <a:r>
              <a:rPr lang="en-US" altLang="zh-TW"/>
              <a:t>READ</a:t>
            </a:r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2670176" y="419805"/>
            <a:ext cx="1780117" cy="587728"/>
          </a:xfrm>
          <a:prstGeom prst="hexagon">
            <a:avLst>
              <a:gd name="adj" fmla="val 71429"/>
              <a:gd name="vf" fmla="val 11547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180" tIns="52091" rIns="104180" bIns="52091" anchor="ctr"/>
          <a:lstStyle/>
          <a:p>
            <a:endParaRPr lang="en-US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388324" y="1511301"/>
            <a:ext cx="2685624" cy="81308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180" tIns="52091" rIns="104180" bIns="52091">
            <a:spAutoFit/>
          </a:bodyPr>
          <a:lstStyle/>
          <a:p>
            <a:pPr algn="ctr"/>
            <a:r>
              <a:rPr lang="en-US" altLang="zh-TW" sz="2300" dirty="0"/>
              <a:t>Search </a:t>
            </a:r>
          </a:p>
          <a:p>
            <a:pPr algn="ctr"/>
            <a:r>
              <a:rPr lang="en-US" altLang="zh-TW" sz="2300" i="1" dirty="0"/>
              <a:t>(Pseudo-Op Table)</a:t>
            </a:r>
            <a:endParaRPr lang="en-US" altLang="zh-TW" sz="2300" dirty="0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2288194" y="2854679"/>
            <a:ext cx="2881191" cy="81308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180" tIns="52091" rIns="104180" bIns="52091">
            <a:spAutoFit/>
          </a:bodyPr>
          <a:lstStyle/>
          <a:p>
            <a:pPr algn="ctr"/>
            <a:r>
              <a:rPr lang="en-US" altLang="zh-TW" sz="2300" dirty="0"/>
              <a:t>Search NAMTAB</a:t>
            </a:r>
          </a:p>
          <a:p>
            <a:pPr algn="ctr"/>
            <a:r>
              <a:rPr lang="en-US" altLang="zh-TW" sz="2300" i="1" dirty="0"/>
              <a:t>(Macro Name Table)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2314153" y="4198056"/>
            <a:ext cx="2783408" cy="81308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180" tIns="52091" rIns="104180" bIns="52091">
            <a:spAutoFit/>
          </a:bodyPr>
          <a:lstStyle/>
          <a:p>
            <a:pPr algn="ctr"/>
            <a:r>
              <a:rPr lang="en-US" altLang="zh-TW" sz="2300" dirty="0"/>
              <a:t>Search </a:t>
            </a:r>
          </a:p>
          <a:p>
            <a:pPr algn="ctr"/>
            <a:r>
              <a:rPr lang="en-US" altLang="zh-TW" sz="2300" i="1" dirty="0"/>
              <a:t>(Machine Op Table)</a:t>
            </a:r>
          </a:p>
        </p:txBody>
      </p:sp>
      <p:sp>
        <p:nvSpPr>
          <p:cNvPr id="22539" name="AutoShape 11"/>
          <p:cNvSpPr>
            <a:spLocks noChangeArrowheads="1"/>
          </p:cNvSpPr>
          <p:nvPr/>
        </p:nvSpPr>
        <p:spPr bwMode="auto">
          <a:xfrm>
            <a:off x="2492163" y="5457472"/>
            <a:ext cx="2225146" cy="1175456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4180" tIns="52091" rIns="104180" bIns="52091" anchor="ctr"/>
          <a:lstStyle/>
          <a:p>
            <a:endParaRPr lang="en-US"/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2670175" y="5457474"/>
            <a:ext cx="1798660" cy="11670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4180" tIns="52091" rIns="104180" bIns="52091">
            <a:spAutoFit/>
          </a:bodyPr>
          <a:lstStyle/>
          <a:p>
            <a:pPr algn="ctr"/>
            <a:r>
              <a:rPr lang="en-US" altLang="zh-TW" sz="2300" dirty="0"/>
              <a:t>Process machine instruction</a:t>
            </a:r>
            <a:endParaRPr lang="en-US" altLang="zh-TW" dirty="0"/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979064" y="1679222"/>
            <a:ext cx="534035" cy="50376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4180" tIns="52091" rIns="104180" bIns="52091" anchor="ctr"/>
          <a:lstStyle/>
          <a:p>
            <a:endParaRPr lang="en-US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1068070" y="1679223"/>
            <a:ext cx="377107" cy="3821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4180" tIns="52091" rIns="104180" bIns="52091">
            <a:spAutoFit/>
          </a:bodyPr>
          <a:lstStyle/>
          <a:p>
            <a:r>
              <a:rPr lang="en-US" altLang="zh-TW"/>
              <a:t>R</a:t>
            </a:r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1513099" y="1931106"/>
            <a:ext cx="89005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104180" tIns="52091" rIns="104180" bIns="52091" anchor="ctr"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3560233" y="1007533"/>
            <a:ext cx="0" cy="50376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104180" tIns="52091" rIns="104180" bIns="52091" anchor="ctr"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3560233" y="2350912"/>
            <a:ext cx="0" cy="50376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104180" tIns="52091" rIns="104180" bIns="52091" anchor="ctr"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3560233" y="3694291"/>
            <a:ext cx="0" cy="50376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104180" tIns="52091" rIns="104180" bIns="52091" anchor="ctr"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3560233" y="4953705"/>
            <a:ext cx="0" cy="50376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104180" tIns="52091" rIns="104180" bIns="52091" anchor="ctr"/>
          <a:lstStyle/>
          <a:p>
            <a:endParaRPr 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3560233" y="6632928"/>
            <a:ext cx="0" cy="4198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104180" tIns="52091" rIns="104180" bIns="52091" anchor="ctr"/>
          <a:lstStyle/>
          <a:p>
            <a:endParaRPr lang="en-US"/>
          </a:p>
        </p:txBody>
      </p:sp>
      <p:sp>
        <p:nvSpPr>
          <p:cNvPr id="22549" name="Oval 21"/>
          <p:cNvSpPr>
            <a:spLocks noChangeArrowheads="1"/>
          </p:cNvSpPr>
          <p:nvPr/>
        </p:nvSpPr>
        <p:spPr bwMode="auto">
          <a:xfrm>
            <a:off x="3293217" y="7052733"/>
            <a:ext cx="534035" cy="50376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4180" tIns="52091" rIns="104180" bIns="52091" anchor="ctr"/>
          <a:lstStyle/>
          <a:p>
            <a:endParaRPr lang="en-US"/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3382223" y="7052733"/>
            <a:ext cx="377107" cy="3821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4180" tIns="52091" rIns="104180" bIns="52091">
            <a:spAutoFit/>
          </a:bodyPr>
          <a:lstStyle/>
          <a:p>
            <a:r>
              <a:rPr lang="en-US" altLang="zh-TW"/>
              <a:t>R</a:t>
            </a:r>
          </a:p>
        </p:txBody>
      </p:sp>
      <p:sp>
        <p:nvSpPr>
          <p:cNvPr id="22551" name="AutoShape 23"/>
          <p:cNvSpPr>
            <a:spLocks noChangeArrowheads="1"/>
          </p:cNvSpPr>
          <p:nvPr/>
        </p:nvSpPr>
        <p:spPr bwMode="auto">
          <a:xfrm>
            <a:off x="5874385" y="1511300"/>
            <a:ext cx="1602105" cy="75565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4180" tIns="52091" rIns="104180" bIns="52091" anchor="ctr"/>
          <a:lstStyle/>
          <a:p>
            <a:endParaRPr lang="en-US"/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5785382" y="1679225"/>
            <a:ext cx="1798660" cy="4591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4180" tIns="52091" rIns="104180" bIns="52091">
            <a:spAutoFit/>
          </a:bodyPr>
          <a:lstStyle/>
          <a:p>
            <a:pPr algn="ctr"/>
            <a:r>
              <a:rPr lang="en-US" altLang="zh-TW" sz="2300" dirty="0"/>
              <a:t>Type?</a:t>
            </a:r>
            <a:endParaRPr lang="en-US" altLang="zh-TW" dirty="0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>
            <a:off x="6675438" y="2266952"/>
            <a:ext cx="0" cy="50376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104180" tIns="52091" rIns="104180" bIns="52091" anchor="ctr"/>
          <a:lstStyle/>
          <a:p>
            <a:endParaRPr lang="en-US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>
            <a:off x="7298478" y="2266952"/>
            <a:ext cx="1602105" cy="50376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104180" tIns="52091" rIns="104180" bIns="52091" anchor="ctr"/>
          <a:lstStyle/>
          <a:p>
            <a:endParaRPr lang="en-US"/>
          </a:p>
        </p:txBody>
      </p:sp>
      <p:sp>
        <p:nvSpPr>
          <p:cNvPr id="22555" name="AutoShape 27"/>
          <p:cNvSpPr>
            <a:spLocks noChangeArrowheads="1"/>
          </p:cNvSpPr>
          <p:nvPr/>
        </p:nvSpPr>
        <p:spPr bwMode="auto">
          <a:xfrm>
            <a:off x="5696374" y="2770719"/>
            <a:ext cx="1958128" cy="1007533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4180" tIns="52091" rIns="104180" bIns="52091" anchor="ctr"/>
          <a:lstStyle/>
          <a:p>
            <a:endParaRPr lang="en-US"/>
          </a:p>
        </p:txBody>
      </p:sp>
      <p:sp>
        <p:nvSpPr>
          <p:cNvPr id="22556" name="Text Box 28"/>
          <p:cNvSpPr txBox="1">
            <a:spLocks noChangeArrowheads="1"/>
          </p:cNvSpPr>
          <p:nvPr/>
        </p:nvSpPr>
        <p:spPr bwMode="auto">
          <a:xfrm>
            <a:off x="5785382" y="2938639"/>
            <a:ext cx="1798660" cy="8130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4180" tIns="52091" rIns="104180" bIns="52091">
            <a:spAutoFit/>
          </a:bodyPr>
          <a:lstStyle/>
          <a:p>
            <a:pPr algn="ctr"/>
            <a:r>
              <a:rPr lang="en-US" altLang="zh-TW" sz="2300" dirty="0"/>
              <a:t>MACRO</a:t>
            </a:r>
          </a:p>
          <a:p>
            <a:pPr algn="ctr"/>
            <a:r>
              <a:rPr lang="en-US" altLang="zh-TW" sz="2300" dirty="0"/>
              <a:t>Define</a:t>
            </a:r>
            <a:endParaRPr lang="en-US" altLang="zh-TW" dirty="0"/>
          </a:p>
        </p:txBody>
      </p:sp>
      <p:sp>
        <p:nvSpPr>
          <p:cNvPr id="22557" name="AutoShape 29"/>
          <p:cNvSpPr>
            <a:spLocks noChangeArrowheads="1"/>
          </p:cNvSpPr>
          <p:nvPr/>
        </p:nvSpPr>
        <p:spPr bwMode="auto">
          <a:xfrm>
            <a:off x="7921519" y="2770719"/>
            <a:ext cx="1958128" cy="1007533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4180" tIns="52091" rIns="104180" bIns="52091" anchor="ctr"/>
          <a:lstStyle/>
          <a:p>
            <a:endParaRPr lang="en-US"/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8010525" y="2938639"/>
            <a:ext cx="1798660" cy="8130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4180" tIns="52091" rIns="104180" bIns="52091">
            <a:spAutoFit/>
          </a:bodyPr>
          <a:lstStyle/>
          <a:p>
            <a:pPr algn="ctr"/>
            <a:r>
              <a:rPr lang="en-US" altLang="zh-TW" sz="2300" dirty="0"/>
              <a:t>Process</a:t>
            </a:r>
          </a:p>
          <a:p>
            <a:pPr algn="ctr"/>
            <a:r>
              <a:rPr lang="en-US" altLang="zh-TW" sz="2300" dirty="0"/>
              <a:t>pseudo-ops</a:t>
            </a:r>
            <a:endParaRPr lang="en-US" altLang="zh-TW" dirty="0"/>
          </a:p>
        </p:txBody>
      </p:sp>
      <p:sp>
        <p:nvSpPr>
          <p:cNvPr id="22559" name="Line 31"/>
          <p:cNvSpPr>
            <a:spLocks noChangeShapeType="1"/>
          </p:cNvSpPr>
          <p:nvPr/>
        </p:nvSpPr>
        <p:spPr bwMode="auto">
          <a:xfrm>
            <a:off x="6675438" y="3778250"/>
            <a:ext cx="0" cy="4198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104180" tIns="52091" rIns="104180" bIns="52091" anchor="ctr"/>
          <a:lstStyle/>
          <a:p>
            <a:endParaRPr lang="en-US"/>
          </a:p>
        </p:txBody>
      </p:sp>
      <p:sp>
        <p:nvSpPr>
          <p:cNvPr id="22560" name="Oval 32"/>
          <p:cNvSpPr>
            <a:spLocks noChangeArrowheads="1"/>
          </p:cNvSpPr>
          <p:nvPr/>
        </p:nvSpPr>
        <p:spPr bwMode="auto">
          <a:xfrm>
            <a:off x="6408420" y="4198055"/>
            <a:ext cx="534035" cy="50376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4180" tIns="52091" rIns="104180" bIns="52091" anchor="ctr"/>
          <a:lstStyle/>
          <a:p>
            <a:endParaRPr lang="en-US"/>
          </a:p>
        </p:txBody>
      </p:sp>
      <p:sp>
        <p:nvSpPr>
          <p:cNvPr id="22561" name="Text Box 33"/>
          <p:cNvSpPr txBox="1">
            <a:spLocks noChangeArrowheads="1"/>
          </p:cNvSpPr>
          <p:nvPr/>
        </p:nvSpPr>
        <p:spPr bwMode="auto">
          <a:xfrm>
            <a:off x="6497426" y="4198056"/>
            <a:ext cx="377107" cy="3821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4180" tIns="52091" rIns="104180" bIns="52091">
            <a:spAutoFit/>
          </a:bodyPr>
          <a:lstStyle/>
          <a:p>
            <a:r>
              <a:rPr lang="en-US" altLang="zh-TW"/>
              <a:t>R</a:t>
            </a:r>
          </a:p>
        </p:txBody>
      </p:sp>
      <p:sp>
        <p:nvSpPr>
          <p:cNvPr id="22562" name="Line 34"/>
          <p:cNvSpPr>
            <a:spLocks noChangeShapeType="1"/>
          </p:cNvSpPr>
          <p:nvPr/>
        </p:nvSpPr>
        <p:spPr bwMode="auto">
          <a:xfrm>
            <a:off x="8900583" y="3778250"/>
            <a:ext cx="0" cy="4198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104180" tIns="52091" rIns="104180" bIns="52091" anchor="ctr"/>
          <a:lstStyle/>
          <a:p>
            <a:endParaRPr lang="en-US"/>
          </a:p>
        </p:txBody>
      </p:sp>
      <p:sp>
        <p:nvSpPr>
          <p:cNvPr id="22563" name="Oval 35"/>
          <p:cNvSpPr>
            <a:spLocks noChangeArrowheads="1"/>
          </p:cNvSpPr>
          <p:nvPr/>
        </p:nvSpPr>
        <p:spPr bwMode="auto">
          <a:xfrm>
            <a:off x="8633567" y="4198055"/>
            <a:ext cx="534035" cy="50376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4180" tIns="52091" rIns="104180" bIns="52091" anchor="ctr"/>
          <a:lstStyle/>
          <a:p>
            <a:endParaRPr lang="en-US"/>
          </a:p>
        </p:txBody>
      </p: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8722573" y="4198056"/>
            <a:ext cx="377107" cy="3821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4180" tIns="52091" rIns="104180" bIns="52091">
            <a:spAutoFit/>
          </a:bodyPr>
          <a:lstStyle/>
          <a:p>
            <a:r>
              <a:rPr lang="en-US" altLang="zh-TW"/>
              <a:t>R</a:t>
            </a:r>
          </a:p>
        </p:txBody>
      </p:sp>
      <p:sp>
        <p:nvSpPr>
          <p:cNvPr id="22565" name="Line 37"/>
          <p:cNvSpPr>
            <a:spLocks noChangeShapeType="1"/>
          </p:cNvSpPr>
          <p:nvPr/>
        </p:nvSpPr>
        <p:spPr bwMode="auto">
          <a:xfrm>
            <a:off x="4895321" y="1931106"/>
            <a:ext cx="97906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104180" tIns="52091" rIns="104180" bIns="52091" anchor="ctr"/>
          <a:lstStyle/>
          <a:p>
            <a:endParaRPr lang="en-US"/>
          </a:p>
        </p:txBody>
      </p:sp>
      <p:sp>
        <p:nvSpPr>
          <p:cNvPr id="22566" name="AutoShape 38"/>
          <p:cNvSpPr>
            <a:spLocks noChangeArrowheads="1"/>
          </p:cNvSpPr>
          <p:nvPr/>
        </p:nvSpPr>
        <p:spPr bwMode="auto">
          <a:xfrm>
            <a:off x="5696374" y="5037669"/>
            <a:ext cx="1958128" cy="1007533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4180" tIns="52091" rIns="104180" bIns="52091" anchor="ctr"/>
          <a:lstStyle/>
          <a:p>
            <a:endParaRPr lang="en-US"/>
          </a:p>
        </p:txBody>
      </p:sp>
      <p:sp>
        <p:nvSpPr>
          <p:cNvPr id="22567" name="Text Box 39"/>
          <p:cNvSpPr txBox="1">
            <a:spLocks noChangeArrowheads="1"/>
          </p:cNvSpPr>
          <p:nvPr/>
        </p:nvSpPr>
        <p:spPr bwMode="auto">
          <a:xfrm>
            <a:off x="5785382" y="5205589"/>
            <a:ext cx="1798660" cy="8130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4180" tIns="52091" rIns="104180" bIns="52091">
            <a:spAutoFit/>
          </a:bodyPr>
          <a:lstStyle/>
          <a:p>
            <a:pPr algn="ctr"/>
            <a:r>
              <a:rPr lang="en-US" altLang="zh-TW" sz="2300" dirty="0"/>
              <a:t>MACRO</a:t>
            </a:r>
          </a:p>
          <a:p>
            <a:pPr algn="ctr"/>
            <a:r>
              <a:rPr lang="en-US" altLang="zh-TW" sz="2300" dirty="0"/>
              <a:t>Expand</a:t>
            </a:r>
            <a:endParaRPr lang="en-US" altLang="zh-TW" dirty="0"/>
          </a:p>
        </p:txBody>
      </p:sp>
      <p:sp>
        <p:nvSpPr>
          <p:cNvPr id="22568" name="Line 40"/>
          <p:cNvSpPr>
            <a:spLocks noChangeShapeType="1"/>
          </p:cNvSpPr>
          <p:nvPr/>
        </p:nvSpPr>
        <p:spPr bwMode="auto">
          <a:xfrm>
            <a:off x="6675438" y="6045200"/>
            <a:ext cx="0" cy="4198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104180" tIns="52091" rIns="104180" bIns="52091" anchor="ctr"/>
          <a:lstStyle/>
          <a:p>
            <a:endParaRPr lang="en-US"/>
          </a:p>
        </p:txBody>
      </p:sp>
      <p:sp>
        <p:nvSpPr>
          <p:cNvPr id="22569" name="Oval 41"/>
          <p:cNvSpPr>
            <a:spLocks noChangeArrowheads="1"/>
          </p:cNvSpPr>
          <p:nvPr/>
        </p:nvSpPr>
        <p:spPr bwMode="auto">
          <a:xfrm>
            <a:off x="6408420" y="6465005"/>
            <a:ext cx="534035" cy="50376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4180" tIns="52091" rIns="104180" bIns="52091" anchor="ctr"/>
          <a:lstStyle/>
          <a:p>
            <a:endParaRPr lang="en-US"/>
          </a:p>
        </p:txBody>
      </p:sp>
      <p:sp>
        <p:nvSpPr>
          <p:cNvPr id="22570" name="Text Box 42"/>
          <p:cNvSpPr txBox="1">
            <a:spLocks noChangeArrowheads="1"/>
          </p:cNvSpPr>
          <p:nvPr/>
        </p:nvSpPr>
        <p:spPr bwMode="auto">
          <a:xfrm>
            <a:off x="6497426" y="6465006"/>
            <a:ext cx="377107" cy="3821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4180" tIns="52091" rIns="104180" bIns="52091">
            <a:spAutoFit/>
          </a:bodyPr>
          <a:lstStyle/>
          <a:p>
            <a:r>
              <a:rPr lang="en-US" altLang="zh-TW"/>
              <a:t>R</a:t>
            </a:r>
          </a:p>
        </p:txBody>
      </p:sp>
      <p:cxnSp>
        <p:nvCxnSpPr>
          <p:cNvPr id="22572" name="AutoShape 44"/>
          <p:cNvCxnSpPr>
            <a:cxnSpLocks noChangeShapeType="1"/>
            <a:stCxn id="22535" idx="3"/>
            <a:endCxn id="22566" idx="1"/>
          </p:cNvCxnSpPr>
          <p:nvPr/>
        </p:nvCxnSpPr>
        <p:spPr bwMode="auto">
          <a:xfrm>
            <a:off x="5169385" y="3261222"/>
            <a:ext cx="526989" cy="2280214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2574" name="Text Box 46"/>
          <p:cNvSpPr txBox="1">
            <a:spLocks noChangeArrowheads="1"/>
          </p:cNvSpPr>
          <p:nvPr/>
        </p:nvSpPr>
        <p:spPr bwMode="auto">
          <a:xfrm>
            <a:off x="8455554" y="1595264"/>
            <a:ext cx="1157076" cy="4591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4180" tIns="52091" rIns="104180" bIns="52091">
            <a:spAutoFit/>
          </a:bodyPr>
          <a:lstStyle/>
          <a:p>
            <a:pPr algn="ctr"/>
            <a:r>
              <a:rPr lang="en-US" altLang="zh-TW" sz="2300" dirty="0"/>
              <a:t>Pass 2</a:t>
            </a:r>
            <a:endParaRPr lang="en-US" altLang="zh-TW" dirty="0"/>
          </a:p>
        </p:txBody>
      </p:sp>
      <p:sp>
        <p:nvSpPr>
          <p:cNvPr id="22575" name="Line 47"/>
          <p:cNvSpPr>
            <a:spLocks noChangeShapeType="1"/>
          </p:cNvSpPr>
          <p:nvPr/>
        </p:nvSpPr>
        <p:spPr bwMode="auto">
          <a:xfrm>
            <a:off x="7476490" y="1847144"/>
            <a:ext cx="97906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104180" tIns="52091" rIns="104180" bIns="52091" anchor="ctr"/>
          <a:lstStyle/>
          <a:p>
            <a:endParaRPr lang="en-US"/>
          </a:p>
        </p:txBody>
      </p:sp>
      <p:sp>
        <p:nvSpPr>
          <p:cNvPr id="22576" name="Rectangle 48"/>
          <p:cNvSpPr>
            <a:spLocks noChangeArrowheads="1"/>
          </p:cNvSpPr>
          <p:nvPr/>
        </p:nvSpPr>
        <p:spPr bwMode="auto">
          <a:xfrm>
            <a:off x="8455554" y="1511300"/>
            <a:ext cx="1246082" cy="5877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180" tIns="52091" rIns="104180" bIns="52091" anchor="ctr"/>
          <a:lstStyle/>
          <a:p>
            <a:endParaRPr lang="en-US"/>
          </a:p>
        </p:txBody>
      </p:sp>
      <p:sp>
        <p:nvSpPr>
          <p:cNvPr id="22577" name="Text Box 49"/>
          <p:cNvSpPr txBox="1">
            <a:spLocks noChangeArrowheads="1"/>
          </p:cNvSpPr>
          <p:nvPr/>
        </p:nvSpPr>
        <p:spPr bwMode="auto">
          <a:xfrm>
            <a:off x="801052" y="503769"/>
            <a:ext cx="1157076" cy="4591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4180" tIns="52091" rIns="104180" bIns="52091">
            <a:spAutoFit/>
          </a:bodyPr>
          <a:lstStyle/>
          <a:p>
            <a:pPr algn="ctr"/>
            <a:r>
              <a:rPr lang="en-US" altLang="zh-TW" sz="2300" dirty="0"/>
              <a:t>Pass 1</a:t>
            </a:r>
            <a:endParaRPr lang="en-US" altLang="zh-TW" dirty="0"/>
          </a:p>
        </p:txBody>
      </p:sp>
      <p:sp>
        <p:nvSpPr>
          <p:cNvPr id="22578" name="Rectangle 50"/>
          <p:cNvSpPr>
            <a:spLocks noChangeArrowheads="1"/>
          </p:cNvSpPr>
          <p:nvPr/>
        </p:nvSpPr>
        <p:spPr bwMode="auto">
          <a:xfrm>
            <a:off x="801052" y="419805"/>
            <a:ext cx="1246082" cy="5877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180" tIns="52091" rIns="104180" bIns="52091" anchor="ctr"/>
          <a:lstStyle/>
          <a:p>
            <a:endParaRPr lang="en-US"/>
          </a:p>
        </p:txBody>
      </p:sp>
      <p:sp>
        <p:nvSpPr>
          <p:cNvPr id="22579" name="Line 51"/>
          <p:cNvSpPr>
            <a:spLocks noChangeShapeType="1"/>
          </p:cNvSpPr>
          <p:nvPr/>
        </p:nvSpPr>
        <p:spPr bwMode="auto">
          <a:xfrm>
            <a:off x="2047134" y="755650"/>
            <a:ext cx="62304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104180" tIns="52091" rIns="104180" bIns="52091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Advanced Macro Facilities</a:t>
            </a:r>
            <a:endParaRPr lang="en-US" altLang="zh-TW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150" y="1797050"/>
            <a:ext cx="9982200" cy="487186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TW" sz="2800" dirty="0" smtClean="0"/>
              <a:t>Conditional </a:t>
            </a:r>
            <a:r>
              <a:rPr lang="en-US" sz="2800" spc="-5" dirty="0" smtClean="0"/>
              <a:t>Macro</a:t>
            </a:r>
            <a:r>
              <a:rPr lang="en-US" sz="2800" spc="-80" dirty="0" smtClean="0"/>
              <a:t> </a:t>
            </a:r>
            <a:r>
              <a:rPr lang="en-US" altLang="zh-TW" sz="2800" dirty="0" smtClean="0"/>
              <a:t>Expansion  (AIF)</a:t>
            </a:r>
          </a:p>
          <a:p>
            <a:pPr marL="514350" indent="-514350">
              <a:buNone/>
            </a:pPr>
            <a:r>
              <a:rPr lang="en-US" altLang="zh-TW" sz="2800" dirty="0" smtClean="0"/>
              <a:t>	AIF( (EXP) &lt;SEQ. &gt;</a:t>
            </a:r>
          </a:p>
          <a:p>
            <a:pPr>
              <a:buNone/>
            </a:pPr>
            <a:r>
              <a:rPr lang="en-US" altLang="zh-TW" sz="2800" dirty="0" smtClean="0"/>
              <a:t>2. Expansion Time Loops</a:t>
            </a:r>
          </a:p>
          <a:p>
            <a:pPr>
              <a:buNone/>
            </a:pPr>
            <a:r>
              <a:rPr lang="en-US" altLang="zh-TW" sz="2800" dirty="0" smtClean="0"/>
              <a:t>	AGO</a:t>
            </a:r>
          </a:p>
          <a:p>
            <a:pPr>
              <a:buNone/>
            </a:pPr>
            <a:r>
              <a:rPr lang="en-US" altLang="zh-TW" sz="2800" dirty="0" smtClean="0"/>
              <a:t>		AGO &lt;SEQ. </a:t>
            </a:r>
            <a:r>
              <a:rPr lang="en-US" altLang="zh-TW" sz="2800" dirty="0" smtClean="0"/>
              <a:t>&gt;</a:t>
            </a:r>
          </a:p>
          <a:p>
            <a:pPr>
              <a:buNone/>
            </a:pPr>
            <a:r>
              <a:rPr lang="en-US" altLang="zh-TW" sz="2800" dirty="0" smtClean="0"/>
              <a:t>3. Expansion </a:t>
            </a:r>
            <a:r>
              <a:rPr lang="en-US" altLang="zh-TW" sz="2800" dirty="0" smtClean="0"/>
              <a:t>Time Variable</a:t>
            </a:r>
            <a:endParaRPr lang="en-US" altLang="zh-TW" sz="2800" dirty="0" smtClean="0"/>
          </a:p>
          <a:p>
            <a:pPr>
              <a:buNone/>
            </a:pPr>
            <a:endParaRPr lang="en-US" altLang="zh-TW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83150" y="2559050"/>
            <a:ext cx="5080000" cy="411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103108" tIns="50650" rIns="103108" bIns="50650" numCol="1" anchor="t" anchorCtr="0" compatLnSpc="1">
            <a:prstTxWarp prst="textNoShape">
              <a:avLst/>
            </a:prstTxWarp>
            <a:normAutofit/>
          </a:bodyPr>
          <a:lstStyle/>
          <a:p>
            <a:pPr marL="390724" marR="0" lvl="0" indent="-390724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Source</a:t>
            </a: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90724" marR="0" lvl="0" indent="-390724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XYZ</a:t>
            </a:r>
            <a:r>
              <a:rPr kumimoji="0" lang="en-US" altLang="zh-TW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MACRO   &amp;N</a:t>
            </a:r>
          </a:p>
          <a:p>
            <a:pPr marL="390724" marR="0" lvl="0" indent="-390724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endParaRPr lang="en-US" altLang="zh-TW" kern="0" dirty="0" smtClean="0"/>
          </a:p>
          <a:p>
            <a:pPr marL="390724" marR="0" lvl="0" indent="-390724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MORE</a:t>
            </a:r>
            <a:r>
              <a:rPr kumimoji="0" lang="en-US" altLang="zh-TW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	MOVEM   R1, 1X</a:t>
            </a:r>
          </a:p>
          <a:p>
            <a:pPr marL="390724" marR="0" lvl="0" indent="-390724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lang="en-US" altLang="zh-TW" b="1" kern="0" baseline="0" dirty="0" smtClean="0"/>
              <a:t>&amp;M</a:t>
            </a:r>
            <a:r>
              <a:rPr lang="en-US" altLang="zh-TW" b="1" kern="0" dirty="0" smtClean="0"/>
              <a:t>  </a:t>
            </a:r>
            <a:r>
              <a:rPr lang="en-US" altLang="zh-TW" kern="0" dirty="0" smtClean="0"/>
              <a:t>	SET  &amp;N</a:t>
            </a:r>
          </a:p>
          <a:p>
            <a:pPr marL="390724" marR="0" lvl="0" indent="-390724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AIF (&amp;M NE 1)   MORE</a:t>
            </a:r>
          </a:p>
          <a:p>
            <a:pPr marL="390724" marR="0" lvl="0" indent="-390724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MEND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Conditional Macro Expansion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2182988"/>
            <a:ext cx="9982200" cy="4871862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Most macro processors can also modify the sequence of statements generated for a macro expansion, depending on the arguments supplied in the macro invocation. 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This is called conditional macro expansion. 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Figure shows the use of one type of conditional macro expansion statement.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Conditional Macro Expansion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" y="1873250"/>
            <a:ext cx="10134600" cy="5181600"/>
          </a:xfrm>
        </p:spPr>
        <p:txBody>
          <a:bodyPr/>
          <a:lstStyle/>
          <a:p>
            <a:pPr algn="just">
              <a:buNone/>
            </a:pPr>
            <a:r>
              <a:rPr lang="en-US" sz="2800" dirty="0" smtClean="0"/>
              <a:t>Figure shows a definition of a macro RDBUFF. </a:t>
            </a:r>
          </a:p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Two additional parameters are defined in RDBUFF: </a:t>
            </a:r>
          </a:p>
          <a:p>
            <a:pPr marL="514350" indent="-514350" algn="just">
              <a:buAutoNum type="arabicPeriod"/>
            </a:pPr>
            <a:r>
              <a:rPr lang="en-US" sz="2800" b="1" dirty="0" smtClean="0"/>
              <a:t>&amp;EOR</a:t>
            </a:r>
            <a:r>
              <a:rPr lang="en-US" sz="2800" dirty="0" smtClean="0"/>
              <a:t>, which specifies a hexadecimal character code that </a:t>
            </a:r>
            <a:r>
              <a:rPr lang="en-US" sz="2800" b="1" dirty="0" smtClean="0"/>
              <a:t>marks the end of a record</a:t>
            </a:r>
            <a:r>
              <a:rPr lang="en-US" sz="2800" dirty="0" smtClean="0"/>
              <a:t>, </a:t>
            </a:r>
          </a:p>
          <a:p>
            <a:pPr marL="514350" indent="-514350" algn="just">
              <a:buAutoNum type="arabicPeriod"/>
            </a:pPr>
            <a:r>
              <a:rPr lang="en-US" sz="2800" dirty="0" smtClean="0"/>
              <a:t>and </a:t>
            </a:r>
            <a:r>
              <a:rPr lang="en-US" sz="2800" b="1" dirty="0" smtClean="0"/>
              <a:t>&amp;MAXLTH</a:t>
            </a:r>
            <a:r>
              <a:rPr lang="en-US" sz="2800" dirty="0" smtClean="0"/>
              <a:t>, which specifies the </a:t>
            </a:r>
            <a:r>
              <a:rPr lang="en-US" sz="2800" b="1" dirty="0" smtClean="0"/>
              <a:t>maximum length record </a:t>
            </a:r>
            <a:r>
              <a:rPr lang="en-US" sz="2800" dirty="0" smtClean="0"/>
              <a:t>that can be read.</a:t>
            </a:r>
            <a:endParaRPr lang="en-US" altLang="zh-TW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Conditional Macro Expansion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" y="1873250"/>
            <a:ext cx="10134600" cy="5181600"/>
          </a:xfrm>
        </p:spPr>
        <p:txBody>
          <a:bodyPr/>
          <a:lstStyle/>
          <a:p>
            <a:pPr algn="just">
              <a:buNone/>
            </a:pPr>
            <a:r>
              <a:rPr lang="en-US" sz="2800" dirty="0" smtClean="0"/>
              <a:t>Figure shows a definition of a macro RDBUFF. </a:t>
            </a:r>
          </a:p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Two additional parameters are defined in RDBUFF: </a:t>
            </a:r>
          </a:p>
          <a:p>
            <a:pPr marL="514350" indent="-514350" algn="just">
              <a:buAutoNum type="arabicPeriod"/>
            </a:pPr>
            <a:r>
              <a:rPr lang="en-US" sz="2800" b="1" dirty="0" smtClean="0"/>
              <a:t>&amp;EOR</a:t>
            </a:r>
            <a:r>
              <a:rPr lang="en-US" sz="2800" dirty="0" smtClean="0"/>
              <a:t>, which specifies a hexadecimal character code that </a:t>
            </a:r>
            <a:r>
              <a:rPr lang="en-US" sz="2800" b="1" dirty="0" smtClean="0"/>
              <a:t>marks the end of a record</a:t>
            </a:r>
            <a:r>
              <a:rPr lang="en-US" sz="2800" dirty="0" smtClean="0"/>
              <a:t>, </a:t>
            </a:r>
          </a:p>
          <a:p>
            <a:pPr marL="514350" indent="-514350" algn="just">
              <a:buAutoNum type="arabicPeriod"/>
            </a:pPr>
            <a:r>
              <a:rPr lang="en-US" sz="2800" dirty="0" smtClean="0"/>
              <a:t>and </a:t>
            </a:r>
            <a:r>
              <a:rPr lang="en-US" sz="2800" b="1" dirty="0" smtClean="0"/>
              <a:t>&amp;MAXLTH</a:t>
            </a:r>
            <a:r>
              <a:rPr lang="en-US" sz="2800" dirty="0" smtClean="0"/>
              <a:t>, which specifies the </a:t>
            </a:r>
            <a:r>
              <a:rPr lang="en-US" sz="2800" b="1" dirty="0" smtClean="0"/>
              <a:t>maximum length record </a:t>
            </a:r>
            <a:r>
              <a:rPr lang="en-US" sz="2800" dirty="0" smtClean="0"/>
              <a:t>that can be read.</a:t>
            </a:r>
            <a:endParaRPr lang="en-US" altLang="zh-TW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5" name="Picture 5" descr="C:\My Documents\Course\SystemSoftware\chap4\4_8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0058" y="419806"/>
            <a:ext cx="8989589" cy="69722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Conditional Macro Expansion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20850"/>
            <a:ext cx="10680700" cy="5257800"/>
          </a:xfrm>
        </p:spPr>
        <p:txBody>
          <a:bodyPr/>
          <a:lstStyle/>
          <a:p>
            <a:pPr algn="just">
              <a:buNone/>
            </a:pPr>
            <a:r>
              <a:rPr lang="en-US" sz="2800" b="1" dirty="0" smtClean="0"/>
              <a:t>1st illustration: </a:t>
            </a:r>
            <a:r>
              <a:rPr lang="en-US" sz="2800" dirty="0" smtClean="0"/>
              <a:t>The statements on </a:t>
            </a:r>
            <a:r>
              <a:rPr lang="en-US" sz="2800" b="1" dirty="0" smtClean="0"/>
              <a:t>lines 44 through 48 </a:t>
            </a:r>
            <a:r>
              <a:rPr lang="en-US" sz="2800" dirty="0" smtClean="0"/>
              <a:t>of this definition illustrate a simple </a:t>
            </a:r>
            <a:r>
              <a:rPr lang="en-US" sz="2800" b="1" dirty="0" smtClean="0"/>
              <a:t>macro-time conditional structure. </a:t>
            </a:r>
          </a:p>
          <a:p>
            <a:pPr algn="just">
              <a:buNone/>
            </a:pPr>
            <a:r>
              <a:rPr lang="en-US" sz="2800" dirty="0" smtClean="0"/>
              <a:t>The IF statement evaluates a Boolean expression that is its operand (In this case, it is [&amp;MAXLTH EQ ‘ ‘].). </a:t>
            </a:r>
          </a:p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If TRUE, the statements following the IF are generated until an ELSE is encountered (</a:t>
            </a:r>
            <a:r>
              <a:rPr lang="en-US" sz="2800" b="1" dirty="0" smtClean="0"/>
              <a:t>Line 45 is generated.).</a:t>
            </a:r>
          </a:p>
          <a:p>
            <a:pPr algn="just">
              <a:buNone/>
            </a:pPr>
            <a:r>
              <a:rPr lang="en-US" sz="2800" dirty="0" smtClean="0"/>
              <a:t> If FALSE, these statements are skipped, and the statements following the ELSE are generated (</a:t>
            </a:r>
            <a:r>
              <a:rPr lang="en-US" sz="2800" b="1" dirty="0" smtClean="0"/>
              <a:t>Line 47 is generated.).</a:t>
            </a:r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r>
              <a:rPr lang="en-US" sz="2800" dirty="0" smtClean="0"/>
              <a:t>The ENDIF statement terminates the conditional expression that was begun by the IF statement. </a:t>
            </a:r>
            <a:endParaRPr lang="en-US" altLang="zh-TW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5" name="Picture 5" descr="C:\My Documents\Course\SystemSoftware\chap4\4_8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0058" y="419806"/>
            <a:ext cx="8989589" cy="69722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loader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oader.ppt">
      <a:majorFont>
        <a:latin typeface="Book Antiqua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oader.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ader.pp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ader.pp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ader.pp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ader.pp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ader.pp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ader.pp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1154</TotalTime>
  <Words>1019</Words>
  <Application>Microsoft Office PowerPoint</Application>
  <PresentationFormat>Custom</PresentationFormat>
  <Paragraphs>160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4_loader</vt:lpstr>
      <vt:lpstr>Chapter 1.3.2 Advanced Macro Facilities </vt:lpstr>
      <vt:lpstr>Advanced Macro Facilities</vt:lpstr>
      <vt:lpstr>Advanced Macro Facilities</vt:lpstr>
      <vt:lpstr>Conditional Macro Expansion</vt:lpstr>
      <vt:lpstr>Conditional Macro Expansion</vt:lpstr>
      <vt:lpstr>Conditional Macro Expansion</vt:lpstr>
      <vt:lpstr>Slide 7</vt:lpstr>
      <vt:lpstr>Conditional Macro Expansion</vt:lpstr>
      <vt:lpstr>Slide 9</vt:lpstr>
      <vt:lpstr>Conditional Macro Expansion</vt:lpstr>
      <vt:lpstr>Slide 11</vt:lpstr>
      <vt:lpstr>Slide 12</vt:lpstr>
      <vt:lpstr>Conditional Macro Expansion</vt:lpstr>
      <vt:lpstr>Conditional Macro Expansion</vt:lpstr>
      <vt:lpstr>Conditional Macro Expansion</vt:lpstr>
      <vt:lpstr>Conditional Macro Expansion</vt:lpstr>
      <vt:lpstr>Conditional Macro Expansion</vt:lpstr>
      <vt:lpstr>Slide 18</vt:lpstr>
      <vt:lpstr>Slide 19</vt:lpstr>
      <vt:lpstr>Conditional Macro Expansion</vt:lpstr>
      <vt:lpstr>Conditional Macro Expansion</vt:lpstr>
      <vt:lpstr>Conditional Macro Expansion</vt:lpstr>
      <vt:lpstr>Slide 23</vt:lpstr>
      <vt:lpstr>Conditional Macro Expansion</vt:lpstr>
      <vt:lpstr>Expansion Time Loops</vt:lpstr>
      <vt:lpstr>Macro-Assembler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Chapter 4-1</dc:title>
  <dc:creator>HsungPin</dc:creator>
  <cp:lastModifiedBy>CU</cp:lastModifiedBy>
  <cp:revision>53</cp:revision>
  <dcterms:created xsi:type="dcterms:W3CDTF">2022-08-24T16:28:59Z</dcterms:created>
  <dcterms:modified xsi:type="dcterms:W3CDTF">2022-09-04T14:27:51Z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2005-05-16T00:00:00Z</vt:filetime>
  </property>
  <property fmtid="{D5CDD505-2E9C-101B-9397-08002B2CF9AE}" pid="3" name="Creator">
    <vt:lpwstr>pdfFactory Pro www.pdffactory.com</vt:lpwstr>
  </property>
  <property fmtid="{D5CDD505-2E9C-101B-9397-08002B2CF9AE}" pid="4" name="LastSaved">
    <vt:filetime>2005-05-16T00:00:00Z</vt:filetime>
  </property>
</Properties>
</file>