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25"/>
  </p:notesMasterIdLst>
  <p:sldIdLst>
    <p:sldId id="256" r:id="rId3"/>
    <p:sldId id="257" r:id="rId4"/>
    <p:sldId id="258" r:id="rId5"/>
    <p:sldId id="274" r:id="rId6"/>
    <p:sldId id="259" r:id="rId7"/>
    <p:sldId id="260" r:id="rId8"/>
    <p:sldId id="276" r:id="rId9"/>
    <p:sldId id="261" r:id="rId10"/>
    <p:sldId id="275" r:id="rId11"/>
    <p:sldId id="277"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embeddedFontLst>
    <p:embeddedFont>
      <p:font typeface="Calibri" pitchFamily="34" charset="0"/>
      <p:regular r:id="rId26"/>
      <p:bold r:id="rId27"/>
      <p:italic r:id="rId28"/>
      <p:boldItalic r:id="rId29"/>
    </p:embeddedFont>
    <p:embeddedFont>
      <p:font typeface="Arial Black" pitchFamily="34" charset="0"/>
      <p:bold r:id="rId30"/>
    </p:embeddedFont>
    <p:embeddedFont>
      <p:font typeface="Raleway ExtraBold" charset="0"/>
      <p:bold r:id="rId31"/>
      <p:boldItalic r:id="rId32"/>
    </p:embeddedFont>
    <p:embeddedFont>
      <p:font typeface="Tahoma" pitchFamily="3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MjkGfco0jCw+H4NyM+q8M4YxAS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 name="Google Shape;17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8" name="Google Shape;1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9"/>
          <p:cNvSpPr>
            <a:spLocks noGrp="1"/>
          </p:cNvSpPr>
          <p:nvPr>
            <p:ph type="pic" idx="2"/>
          </p:nvPr>
        </p:nvSpPr>
        <p:spPr>
          <a:xfrm>
            <a:off x="5183188" y="987425"/>
            <a:ext cx="6172200" cy="4873625"/>
          </a:xfrm>
          <a:prstGeom prst="rect">
            <a:avLst/>
          </a:prstGeom>
          <a:noFill/>
          <a:ln>
            <a:noFill/>
          </a:ln>
        </p:spPr>
      </p:sp>
      <p:sp>
        <p:nvSpPr>
          <p:cNvPr id="72" name="Google Shape;72;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32"/>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32"/>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32"/>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32"/>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35"/>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35"/>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35"/>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35"/>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6"/>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6"/>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6"/>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6"/>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7"/>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7"/>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7"/>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8"/>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8"/>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8"/>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8"/>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8"/>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8"/>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8"/>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8"/>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8"/>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8"/>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8"/>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9"/>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9"/>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40"/>
          <p:cNvSpPr>
            <a:spLocks noGrp="1"/>
          </p:cNvSpPr>
          <p:nvPr>
            <p:ph type="pic" idx="2"/>
          </p:nvPr>
        </p:nvSpPr>
        <p:spPr>
          <a:xfrm>
            <a:off x="0" y="990600"/>
            <a:ext cx="3887755" cy="5867400"/>
          </a:xfrm>
          <a:prstGeom prst="rect">
            <a:avLst/>
          </a:prstGeom>
          <a:solidFill>
            <a:srgbClr val="F2F2F2"/>
          </a:solidFill>
          <a:ln>
            <a:noFill/>
          </a:ln>
        </p:spPr>
      </p:sp>
      <p:sp>
        <p:nvSpPr>
          <p:cNvPr id="128" name="Google Shape;128;p40"/>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41"/>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41"/>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41"/>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4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4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42"/>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42"/>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42"/>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42"/>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42"/>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42"/>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43"/>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43"/>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43"/>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43"/>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43"/>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44"/>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44"/>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44"/>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44"/>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44"/>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44"/>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45"/>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45"/>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45"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45"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45"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45"/>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45"/>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45"/>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45"/>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45"/>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6"/>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7"/>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7"/>
          <p:cNvGrpSpPr/>
          <p:nvPr/>
        </p:nvGrpSpPr>
        <p:grpSpPr>
          <a:xfrm>
            <a:off x="472011" y="1508786"/>
            <a:ext cx="3799787" cy="4865561"/>
            <a:chOff x="354008" y="1131589"/>
            <a:chExt cx="2849840" cy="3649171"/>
          </a:xfrm>
        </p:grpSpPr>
        <p:sp>
          <p:nvSpPr>
            <p:cNvPr id="171" name="Google Shape;171;p47"/>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7"/>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7"/>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lscrib.com/download/systems-programming-and-operating-systems-by-dhamdhere_59b64cb7dc0d60182f8ceb1f_pdf"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learnengineering.in/pdf-principles-of-compiler-design-by-alfred-v-aho-j-d-ullman-free-download/"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2" name="Google Shape;182;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3" name="Google Shape;183;p1"/>
          <p:cNvGraphicFramePr>
            <a:graphicFrameLocks noSelect="1"/>
          </p:cNvGraphicFramePr>
          <p:nvPr/>
        </p:nvGraphicFramePr>
        <p:xfrm>
          <a:off x="76788" y="3121720"/>
          <a:ext cx="3303056" cy="3148059"/>
        </p:xfrm>
        <a:graphic>
          <a:graphicData uri="http://schemas.openxmlformats.org/presentationml/2006/ole">
            <p:oleObj spid="_x0000_m1026" r:id="rId4" imgW="0" imgH="0" progId="">
              <p:embed/>
            </p:oleObj>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18" cy="485979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u="none">
                <a:solidFill>
                  <a:schemeClr val="dk1"/>
                </a:solidFill>
                <a:latin typeface="Arial Black"/>
                <a:ea typeface="Arial Black"/>
                <a:cs typeface="Arial Black"/>
                <a:sym typeface="Arial Black"/>
              </a:rPr>
              <a:t>University Institute of Engineering</a:t>
            </a:r>
            <a:endParaRPr/>
          </a:p>
          <a:p>
            <a:pPr marL="0" marR="0" lvl="0" indent="0" algn="ctr" rtl="0">
              <a:lnSpc>
                <a:spcPct val="90000"/>
              </a:lnSpc>
              <a:spcBef>
                <a:spcPts val="1120"/>
              </a:spcBef>
              <a:spcAft>
                <a:spcPts val="0"/>
              </a:spcAft>
              <a:buNone/>
            </a:pPr>
            <a:r>
              <a:rPr lang="en-US" sz="3200" b="1" u="none">
                <a:solidFill>
                  <a:schemeClr val="dk1"/>
                </a:solidFill>
                <a:latin typeface="Arial Black"/>
                <a:ea typeface="Arial Black"/>
                <a:cs typeface="Arial Black"/>
                <a:sym typeface="Arial Black"/>
              </a:rPr>
              <a:t>DEPARTMENT OF COMPUTER SCIENCE &amp; ENGINEERING</a:t>
            </a:r>
            <a:endParaRPr sz="3200" b="1" u="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None/>
            </a:pPr>
            <a:r>
              <a:rPr lang="en-US" sz="2800" b="0" u="none">
                <a:solidFill>
                  <a:schemeClr val="dk1"/>
                </a:solidFill>
                <a:latin typeface="Times New Roman"/>
                <a:ea typeface="Times New Roman"/>
                <a:cs typeface="Times New Roman"/>
                <a:sym typeface="Times New Roman"/>
              </a:rPr>
              <a:t>Bachelor of  Engineering  </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Name: System Programming</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Code: CST-315</a:t>
            </a: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u="none">
                <a:solidFill>
                  <a:srgbClr val="262626"/>
                </a:solidFill>
                <a:latin typeface="Times New Roman"/>
                <a:ea typeface="Times New Roman"/>
                <a:cs typeface="Times New Roman"/>
                <a:sym typeface="Times New Roman"/>
              </a:rPr>
              <a:t> </a:t>
            </a:r>
            <a:endParaRPr sz="3200" b="1" u="none">
              <a:solidFill>
                <a:srgbClr val="262626"/>
              </a:solidFill>
              <a:latin typeface="Times New Roman"/>
              <a:ea typeface="Times New Roman"/>
              <a:cs typeface="Times New Roman"/>
              <a:sym typeface="Times New Roman"/>
            </a:endParaRPr>
          </a:p>
          <a:p>
            <a:pPr marL="0" marR="0" lvl="0" indent="0" algn="l" rtl="0">
              <a:spcBef>
                <a:spcPts val="1120"/>
              </a:spcBef>
              <a:spcAft>
                <a:spcPts val="0"/>
              </a:spcAft>
              <a:buNone/>
            </a:pPr>
            <a:endParaRPr sz="1600" b="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194" name="Google Shape;194;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Compilers</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7"/>
          <p:cNvSpPr txBox="1">
            <a:spLocks noGrp="1"/>
          </p:cNvSpPr>
          <p:nvPr>
            <p:ph type="title"/>
          </p:nvPr>
        </p:nvSpPr>
        <p:spPr>
          <a:xfrm>
            <a:off x="838200" y="365125"/>
            <a:ext cx="10515600" cy="8350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General Machine Structure</a:t>
            </a:r>
            <a:endParaRPr b="1"/>
          </a:p>
        </p:txBody>
      </p:sp>
      <p:sp>
        <p:nvSpPr>
          <p:cNvPr id="240" name="Google Shape;240;p7"/>
          <p:cNvSpPr txBox="1">
            <a:spLocks noGrp="1"/>
          </p:cNvSpPr>
          <p:nvPr>
            <p:ph type="body" idx="1"/>
          </p:nvPr>
        </p:nvSpPr>
        <p:spPr>
          <a:xfrm>
            <a:off x="661182" y="1147396"/>
            <a:ext cx="10762957" cy="5394081"/>
          </a:xfrm>
          <a:prstGeom prst="rect">
            <a:avLst/>
          </a:prstGeom>
          <a:noFill/>
          <a:ln>
            <a:noFill/>
          </a:ln>
        </p:spPr>
        <p:txBody>
          <a:bodyPr spcFirstLastPara="1" wrap="square" lIns="91425" tIns="45700" rIns="91425" bIns="45700" anchor="t" anchorCtr="0">
            <a:normAutofit/>
          </a:bodyPr>
          <a:lstStyle/>
          <a:p>
            <a:pPr marL="228600" lvl="0" indent="-228600" algn="just">
              <a:spcBef>
                <a:spcPts val="0"/>
              </a:spcBef>
              <a:buSzPct val="100000"/>
            </a:pPr>
            <a:endParaRPr lang="en-US" dirty="0" smtClean="0"/>
          </a:p>
          <a:p>
            <a:pPr marL="228600" lvl="0" indent="-228600" algn="just">
              <a:spcBef>
                <a:spcPts val="0"/>
              </a:spcBef>
              <a:buSzPct val="100000"/>
            </a:pPr>
            <a:r>
              <a:rPr lang="en-US" dirty="0" smtClean="0"/>
              <a:t>Addressing Scheme: Address = </a:t>
            </a:r>
            <a:r>
              <a:rPr lang="en-US" b="1" dirty="0" smtClean="0"/>
              <a:t>value of an offset + contents of a base register + contents of an index register</a:t>
            </a:r>
            <a:r>
              <a:rPr lang="en-US" dirty="0" smtClean="0"/>
              <a:t>;</a:t>
            </a:r>
            <a:endParaRPr/>
          </a:p>
        </p:txBody>
      </p:sp>
      <p:sp>
        <p:nvSpPr>
          <p:cNvPr id="241" name="Google Shape;24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7"/>
          <p:cNvSpPr txBox="1">
            <a:spLocks noGrp="1"/>
          </p:cNvSpPr>
          <p:nvPr>
            <p:ph type="title"/>
          </p:nvPr>
        </p:nvSpPr>
        <p:spPr>
          <a:xfrm>
            <a:off x="838200" y="365125"/>
            <a:ext cx="10515600" cy="8350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General Machine Structure</a:t>
            </a:r>
            <a:endParaRPr b="1"/>
          </a:p>
        </p:txBody>
      </p:sp>
      <p:sp>
        <p:nvSpPr>
          <p:cNvPr id="240" name="Google Shape;240;p7"/>
          <p:cNvSpPr txBox="1">
            <a:spLocks noGrp="1"/>
          </p:cNvSpPr>
          <p:nvPr>
            <p:ph type="body" idx="1"/>
          </p:nvPr>
        </p:nvSpPr>
        <p:spPr>
          <a:xfrm>
            <a:off x="661182" y="1147396"/>
            <a:ext cx="10762957" cy="539408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US" b="1" dirty="0"/>
              <a:t>Registers</a:t>
            </a:r>
            <a:endParaRPr/>
          </a:p>
          <a:p>
            <a:pPr marL="228600" lvl="0" indent="-228600" algn="just" rtl="0">
              <a:lnSpc>
                <a:spcPct val="90000"/>
              </a:lnSpc>
              <a:spcBef>
                <a:spcPts val="1000"/>
              </a:spcBef>
              <a:spcAft>
                <a:spcPts val="0"/>
              </a:spcAft>
              <a:buClr>
                <a:schemeClr val="dk1"/>
              </a:buClr>
              <a:buSzPct val="100000"/>
              <a:buChar char="•"/>
            </a:pPr>
            <a:r>
              <a:rPr lang="en-US" dirty="0"/>
              <a:t>There are a total of </a:t>
            </a:r>
            <a:r>
              <a:rPr lang="en-US" b="1" dirty="0"/>
              <a:t>16 </a:t>
            </a:r>
            <a:r>
              <a:rPr lang="en-US" b="1" i="1" dirty="0"/>
              <a:t>general purpose registers </a:t>
            </a:r>
            <a:r>
              <a:rPr lang="en-US" dirty="0"/>
              <a:t>of 32 bits each</a:t>
            </a:r>
            <a:r>
              <a:rPr lang="en-US" dirty="0" smtClean="0"/>
              <a:t>.</a:t>
            </a:r>
          </a:p>
          <a:p>
            <a:pPr marL="228600" lvl="0" indent="-228600" algn="just" rtl="0">
              <a:lnSpc>
                <a:spcPct val="90000"/>
              </a:lnSpc>
              <a:spcBef>
                <a:spcPts val="1000"/>
              </a:spcBef>
              <a:spcAft>
                <a:spcPts val="0"/>
              </a:spcAft>
              <a:buClr>
                <a:schemeClr val="dk1"/>
              </a:buClr>
              <a:buSzPct val="100000"/>
              <a:buChar char="•"/>
            </a:pPr>
            <a:r>
              <a:rPr lang="en-US" dirty="0" smtClean="0"/>
              <a:t> </a:t>
            </a:r>
            <a:r>
              <a:rPr lang="en-US" dirty="0"/>
              <a:t>In addition there are </a:t>
            </a:r>
            <a:r>
              <a:rPr lang="en-US" b="1" i="1" dirty="0"/>
              <a:t>4 floating point register </a:t>
            </a:r>
            <a:r>
              <a:rPr lang="en-US" dirty="0"/>
              <a:t>of 64 bits each. </a:t>
            </a:r>
            <a:endParaRPr lang="en-US" dirty="0" smtClean="0"/>
          </a:p>
          <a:p>
            <a:pPr marL="228600" lvl="0" indent="-228600" algn="just" rtl="0">
              <a:lnSpc>
                <a:spcPct val="90000"/>
              </a:lnSpc>
              <a:spcBef>
                <a:spcPts val="1000"/>
              </a:spcBef>
              <a:spcAft>
                <a:spcPts val="0"/>
              </a:spcAft>
              <a:buClr>
                <a:schemeClr val="dk1"/>
              </a:buClr>
              <a:buSzPct val="100000"/>
              <a:buChar char="•"/>
            </a:pPr>
            <a:r>
              <a:rPr lang="en-US" dirty="0" smtClean="0"/>
              <a:t>It </a:t>
            </a:r>
            <a:r>
              <a:rPr lang="en-US" dirty="0"/>
              <a:t>also has a 64 </a:t>
            </a:r>
            <a:r>
              <a:rPr lang="en-US" b="1" dirty="0"/>
              <a:t>bits </a:t>
            </a:r>
            <a:r>
              <a:rPr lang="en-US" b="1" i="1" dirty="0"/>
              <a:t>program status word (PSW) </a:t>
            </a:r>
            <a:r>
              <a:rPr lang="en-US" dirty="0"/>
              <a:t>that contains the value of the location counter, protection information and interrupt status</a:t>
            </a:r>
            <a:r>
              <a:rPr lang="en-US" dirty="0" smtClean="0"/>
              <a:t>.</a:t>
            </a:r>
          </a:p>
          <a:p>
            <a:pPr marL="228600" lvl="0" indent="-228600" algn="just" rtl="0">
              <a:lnSpc>
                <a:spcPct val="90000"/>
              </a:lnSpc>
              <a:spcBef>
                <a:spcPts val="1000"/>
              </a:spcBef>
              <a:spcAft>
                <a:spcPts val="0"/>
              </a:spcAft>
              <a:buClr>
                <a:schemeClr val="dk1"/>
              </a:buClr>
              <a:buSzPct val="100000"/>
              <a:buChar char="•"/>
            </a:pPr>
            <a:endParaRPr/>
          </a:p>
          <a:p>
            <a:pPr marL="228600" lvl="0" indent="-228600" algn="just" rtl="0">
              <a:lnSpc>
                <a:spcPct val="90000"/>
              </a:lnSpc>
              <a:spcBef>
                <a:spcPts val="1000"/>
              </a:spcBef>
              <a:spcAft>
                <a:spcPts val="0"/>
              </a:spcAft>
              <a:buClr>
                <a:schemeClr val="dk1"/>
              </a:buClr>
              <a:buSzPct val="100000"/>
              <a:buChar char="•"/>
            </a:pPr>
            <a:r>
              <a:rPr lang="en-US" dirty="0" smtClean="0"/>
              <a:t>The </a:t>
            </a:r>
            <a:r>
              <a:rPr lang="en-US" dirty="0"/>
              <a:t>general purpose registers are basically used in arithmetic and logical operations as </a:t>
            </a:r>
            <a:r>
              <a:rPr lang="en-US" i="1" dirty="0"/>
              <a:t>base registers </a:t>
            </a:r>
            <a:r>
              <a:rPr lang="en-US" dirty="0"/>
              <a:t>and helps in address formation. </a:t>
            </a:r>
            <a:endParaRPr lang="en-US" dirty="0" smtClean="0"/>
          </a:p>
          <a:p>
            <a:pPr marL="228600" lvl="0" indent="-228600" algn="just" rtl="0">
              <a:lnSpc>
                <a:spcPct val="90000"/>
              </a:lnSpc>
              <a:spcBef>
                <a:spcPts val="1000"/>
              </a:spcBef>
              <a:spcAft>
                <a:spcPts val="0"/>
              </a:spcAft>
              <a:buClr>
                <a:schemeClr val="dk1"/>
              </a:buClr>
              <a:buSzPct val="100000"/>
              <a:buChar char="•"/>
            </a:pPr>
            <a:r>
              <a:rPr lang="en-US" dirty="0" smtClean="0"/>
              <a:t>The </a:t>
            </a:r>
            <a:r>
              <a:rPr lang="en-US" dirty="0"/>
              <a:t>general purpose registers also used as scratch pads for the programmers. </a:t>
            </a:r>
            <a:endParaRPr lang="en-US" dirty="0" smtClean="0"/>
          </a:p>
          <a:p>
            <a:pPr marL="228600" lvl="0" indent="-228600" algn="just" rtl="0">
              <a:lnSpc>
                <a:spcPct val="90000"/>
              </a:lnSpc>
              <a:spcBef>
                <a:spcPts val="1000"/>
              </a:spcBef>
              <a:spcAft>
                <a:spcPts val="0"/>
              </a:spcAft>
              <a:buClr>
                <a:schemeClr val="dk1"/>
              </a:buClr>
              <a:buSzPct val="100000"/>
              <a:buChar char="•"/>
            </a:pPr>
            <a:r>
              <a:rPr lang="en-US" dirty="0" smtClean="0"/>
              <a:t>Let </a:t>
            </a:r>
            <a:r>
              <a:rPr lang="en-US" dirty="0"/>
              <a:t>us take an instruction </a:t>
            </a:r>
            <a:endParaRPr lang="en-US" dirty="0" smtClean="0"/>
          </a:p>
          <a:p>
            <a:pPr marL="2057400" lvl="4" indent="-228600" algn="just">
              <a:spcBef>
                <a:spcPts val="1000"/>
              </a:spcBef>
              <a:buSzPct val="100000"/>
              <a:buNone/>
            </a:pPr>
            <a:r>
              <a:rPr lang="en-US" sz="4300" dirty="0" smtClean="0"/>
              <a:t>A  </a:t>
            </a:r>
            <a:r>
              <a:rPr lang="en-US" sz="4300" dirty="0"/>
              <a:t>1</a:t>
            </a:r>
            <a:r>
              <a:rPr lang="en-US" sz="4300" dirty="0" smtClean="0"/>
              <a:t>, 901 (2,15</a:t>
            </a:r>
            <a:r>
              <a:rPr lang="en-US" sz="4300" dirty="0"/>
              <a:t>).</a:t>
            </a:r>
            <a:endParaRPr/>
          </a:p>
          <a:p>
            <a:pPr marL="228600" lvl="0" indent="-228600" algn="just" rtl="0">
              <a:lnSpc>
                <a:spcPct val="90000"/>
              </a:lnSpc>
              <a:spcBef>
                <a:spcPts val="1000"/>
              </a:spcBef>
              <a:spcAft>
                <a:spcPts val="0"/>
              </a:spcAft>
              <a:buClr>
                <a:schemeClr val="dk1"/>
              </a:buClr>
              <a:buSzPct val="100000"/>
              <a:buChar char="•"/>
            </a:pPr>
            <a:r>
              <a:rPr lang="en-US" dirty="0"/>
              <a:t>A(</a:t>
            </a:r>
            <a:r>
              <a:rPr lang="en-US" dirty="0" err="1"/>
              <a:t>opcode</a:t>
            </a:r>
            <a:r>
              <a:rPr lang="en-US" dirty="0"/>
              <a:t>)1(operand in register 1),901(offset) (2(index register),15(base register))</a:t>
            </a:r>
            <a:endParaRPr/>
          </a:p>
          <a:p>
            <a:pPr marL="228600" lvl="0" indent="-64135" algn="just" rtl="0">
              <a:lnSpc>
                <a:spcPct val="90000"/>
              </a:lnSpc>
              <a:spcBef>
                <a:spcPts val="1000"/>
              </a:spcBef>
              <a:spcAft>
                <a:spcPts val="0"/>
              </a:spcAft>
              <a:buClr>
                <a:schemeClr val="dk1"/>
              </a:buClr>
              <a:buSzPct val="100000"/>
              <a:buNone/>
            </a:pPr>
            <a:endParaRPr/>
          </a:p>
        </p:txBody>
      </p:sp>
      <p:sp>
        <p:nvSpPr>
          <p:cNvPr id="241" name="Google Shape;24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Interface</a:t>
            </a:r>
            <a:endParaRPr b="1" u="sng"/>
          </a:p>
        </p:txBody>
      </p:sp>
      <p:sp>
        <p:nvSpPr>
          <p:cNvPr id="247" name="Google Shape;24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Interface may be defined in two ways-</a:t>
            </a:r>
            <a:endParaRPr/>
          </a:p>
          <a:p>
            <a:pPr marL="228600" lvl="0" indent="-228600" algn="l" rtl="0">
              <a:lnSpc>
                <a:spcPct val="90000"/>
              </a:lnSpc>
              <a:spcBef>
                <a:spcPts val="1000"/>
              </a:spcBef>
              <a:spcAft>
                <a:spcPts val="0"/>
              </a:spcAft>
              <a:buClr>
                <a:schemeClr val="dk1"/>
              </a:buClr>
              <a:buSzPts val="2800"/>
              <a:buNone/>
            </a:pPr>
            <a:r>
              <a:rPr lang="en-US" b="1"/>
              <a:t>1. As per the software </a:t>
            </a:r>
            <a:r>
              <a:rPr lang="en-US"/>
              <a:t>,Interface is a program that allows a user to interact computers in person or over a network. An interface may also refer to controls used in a program that allow the user to interact with the program. </a:t>
            </a:r>
            <a:endParaRPr/>
          </a:p>
          <a:p>
            <a:pPr marL="228600" lvl="0" indent="-228600" algn="l" rtl="0">
              <a:lnSpc>
                <a:spcPct val="90000"/>
              </a:lnSpc>
              <a:spcBef>
                <a:spcPts val="1000"/>
              </a:spcBef>
              <a:spcAft>
                <a:spcPts val="0"/>
              </a:spcAft>
              <a:buClr>
                <a:schemeClr val="dk1"/>
              </a:buClr>
              <a:buSzPts val="2800"/>
              <a:buNone/>
            </a:pPr>
            <a:r>
              <a:rPr lang="en-US"/>
              <a:t>For Eg. </a:t>
            </a:r>
            <a:endParaRPr/>
          </a:p>
          <a:p>
            <a:pPr marL="228600" lvl="0" indent="-228600" algn="l" rtl="0">
              <a:lnSpc>
                <a:spcPct val="90000"/>
              </a:lnSpc>
              <a:spcBef>
                <a:spcPts val="1000"/>
              </a:spcBef>
              <a:spcAft>
                <a:spcPts val="0"/>
              </a:spcAft>
              <a:buClr>
                <a:schemeClr val="dk1"/>
              </a:buClr>
              <a:buSzPts val="2800"/>
              <a:buChar char="•"/>
            </a:pPr>
            <a:r>
              <a:rPr lang="en-US"/>
              <a:t>GUI (Graphical User Interface). This type of interface is what you are using now to navigate your computer and how you got to this page.</a:t>
            </a:r>
            <a:endParaRPr/>
          </a:p>
        </p:txBody>
      </p:sp>
      <p:sp>
        <p:nvSpPr>
          <p:cNvPr id="248" name="Google Shape;24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Interface</a:t>
            </a:r>
            <a:endParaRPr b="1"/>
          </a:p>
        </p:txBody>
      </p:sp>
      <p:sp>
        <p:nvSpPr>
          <p:cNvPr id="254" name="Google Shape;254;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None/>
            </a:pPr>
            <a:r>
              <a:rPr lang="en-US" b="1"/>
              <a:t>2. As per the hardware interface</a:t>
            </a:r>
            <a:r>
              <a:rPr lang="en-US"/>
              <a:t> is a physical device, port, or connection that interacts with the computer or other hardware device</a:t>
            </a:r>
            <a:endParaRPr/>
          </a:p>
          <a:p>
            <a:pPr marL="228600" lvl="0" indent="-228600" algn="l" rtl="0">
              <a:lnSpc>
                <a:spcPct val="90000"/>
              </a:lnSpc>
              <a:spcBef>
                <a:spcPts val="1000"/>
              </a:spcBef>
              <a:spcAft>
                <a:spcPts val="0"/>
              </a:spcAft>
              <a:buClr>
                <a:schemeClr val="dk1"/>
              </a:buClr>
              <a:buSzPct val="100000"/>
              <a:buNone/>
            </a:pPr>
            <a:r>
              <a:rPr lang="en-US" b="1"/>
              <a:t>For eg. </a:t>
            </a:r>
            <a:endParaRPr/>
          </a:p>
          <a:p>
            <a:pPr marL="228600" lvl="0" indent="-228600" algn="just" rtl="0">
              <a:lnSpc>
                <a:spcPct val="90000"/>
              </a:lnSpc>
              <a:spcBef>
                <a:spcPts val="1000"/>
              </a:spcBef>
              <a:spcAft>
                <a:spcPts val="0"/>
              </a:spcAft>
              <a:buClr>
                <a:schemeClr val="dk1"/>
              </a:buClr>
              <a:buSzPct val="100000"/>
              <a:buNone/>
            </a:pPr>
            <a:r>
              <a:rPr lang="en-US"/>
              <a:t>IDE and SATA are disk drive interfaces for computer Hard Drives and ATAPI is an early interface for CD-ROM drives.</a:t>
            </a:r>
            <a:endParaRPr/>
          </a:p>
          <a:p>
            <a:pPr marL="228600" lvl="0" indent="-228600" algn="l" rtl="0">
              <a:lnSpc>
                <a:spcPct val="90000"/>
              </a:lnSpc>
              <a:spcBef>
                <a:spcPts val="1000"/>
              </a:spcBef>
              <a:spcAft>
                <a:spcPts val="0"/>
              </a:spcAft>
              <a:buClr>
                <a:schemeClr val="dk1"/>
              </a:buClr>
              <a:buSzPct val="100000"/>
              <a:buChar char="•"/>
            </a:pPr>
            <a:r>
              <a:rPr lang="en-US" b="1"/>
              <a:t>Examples of drive interfaces</a:t>
            </a:r>
            <a:endParaRPr/>
          </a:p>
          <a:p>
            <a:pPr marL="228600" lvl="0" indent="-228600" algn="l" rtl="0">
              <a:lnSpc>
                <a:spcPct val="90000"/>
              </a:lnSpc>
              <a:spcBef>
                <a:spcPts val="1000"/>
              </a:spcBef>
              <a:spcAft>
                <a:spcPts val="0"/>
              </a:spcAft>
              <a:buClr>
                <a:schemeClr val="dk1"/>
              </a:buClr>
              <a:buSzPct val="100000"/>
              <a:buChar char="•"/>
            </a:pPr>
            <a:r>
              <a:rPr lang="en-US"/>
              <a:t/>
            </a:r>
            <a:br>
              <a:rPr lang="en-US"/>
            </a:br>
            <a:endParaRPr/>
          </a:p>
          <a:p>
            <a:pPr marL="228600" lvl="0" indent="-228600" algn="l" rtl="0">
              <a:lnSpc>
                <a:spcPct val="90000"/>
              </a:lnSpc>
              <a:spcBef>
                <a:spcPts val="1000"/>
              </a:spcBef>
              <a:spcAft>
                <a:spcPts val="0"/>
              </a:spcAft>
              <a:buClr>
                <a:schemeClr val="dk1"/>
              </a:buClr>
              <a:buSzPct val="100000"/>
              <a:buChar char="•"/>
            </a:pPr>
            <a:r>
              <a:rPr lang="en-US"/>
              <a:t>The following list is a list of different internal and external interfaces that connect a drive to a computer.</a:t>
            </a:r>
            <a:endParaRPr/>
          </a:p>
          <a:p>
            <a:pPr marL="228600" lvl="0" indent="-228600" algn="l" rtl="0">
              <a:lnSpc>
                <a:spcPct val="90000"/>
              </a:lnSpc>
              <a:spcBef>
                <a:spcPts val="1000"/>
              </a:spcBef>
              <a:spcAft>
                <a:spcPts val="0"/>
              </a:spcAft>
              <a:buClr>
                <a:schemeClr val="dk1"/>
              </a:buClr>
              <a:buSzPct val="100000"/>
              <a:buChar char="•"/>
            </a:pPr>
            <a:r>
              <a:rPr lang="en-US"/>
              <a:t>ATA      ATAPI,   eSATA,    FireWire  ,  IDE etc</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just"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endParaRPr/>
          </a:p>
        </p:txBody>
      </p:sp>
      <p:sp>
        <p:nvSpPr>
          <p:cNvPr id="255" name="Google Shape;2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Address Space</a:t>
            </a:r>
            <a:r>
              <a:rPr lang="en-US" b="1"/>
              <a:t/>
            </a:r>
            <a:br>
              <a:rPr lang="en-US" b="1"/>
            </a:br>
            <a:endParaRPr/>
          </a:p>
        </p:txBody>
      </p:sp>
      <p:sp>
        <p:nvSpPr>
          <p:cNvPr id="261" name="Google Shape;26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An address space is a range of valid addresses in memory that are available for a program or process. That is, it is the memory that a program or process can access. The memory can be either physical or virtual and is used for executing instructions and storing data.</a:t>
            </a:r>
            <a:endParaRPr/>
          </a:p>
          <a:p>
            <a:pPr marL="228600" lvl="0" indent="-228600" algn="l" rtl="0">
              <a:lnSpc>
                <a:spcPct val="90000"/>
              </a:lnSpc>
              <a:spcBef>
                <a:spcPts val="1000"/>
              </a:spcBef>
              <a:spcAft>
                <a:spcPts val="0"/>
              </a:spcAft>
              <a:buClr>
                <a:schemeClr val="dk1"/>
              </a:buClr>
              <a:buSzPts val="2800"/>
              <a:buChar char="•"/>
            </a:pPr>
            <a:r>
              <a:rPr lang="en-US"/>
              <a:t>On a computer, each process and device is allocated an address space, which holds a certain portion of the processor's address space. The processor's address space is typically restricted to the width of its registers and address bus.</a:t>
            </a:r>
            <a:endParaRPr/>
          </a:p>
        </p:txBody>
      </p:sp>
      <p:sp>
        <p:nvSpPr>
          <p:cNvPr id="262" name="Google Shape;26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Address Space</a:t>
            </a:r>
            <a:r>
              <a:rPr lang="en-US" b="1"/>
              <a:t/>
            </a:r>
            <a:br>
              <a:rPr lang="en-US" b="1"/>
            </a:br>
            <a:endParaRPr/>
          </a:p>
        </p:txBody>
      </p:sp>
      <p:sp>
        <p:nvSpPr>
          <p:cNvPr id="268" name="Google Shape;268;p11"/>
          <p:cNvSpPr txBox="1">
            <a:spLocks noGrp="1"/>
          </p:cNvSpPr>
          <p:nvPr>
            <p:ph type="body" idx="1"/>
          </p:nvPr>
        </p:nvSpPr>
        <p:spPr>
          <a:xfrm>
            <a:off x="838200" y="1257300"/>
            <a:ext cx="10515600" cy="49196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r>
              <a:rPr lang="en-US"/>
              <a:t>Address space is often classified as :</a:t>
            </a:r>
            <a:endParaRPr/>
          </a:p>
          <a:p>
            <a:pPr marL="228600" lvl="0" indent="-228600" algn="l" rtl="0">
              <a:lnSpc>
                <a:spcPct val="90000"/>
              </a:lnSpc>
              <a:spcBef>
                <a:spcPts val="1000"/>
              </a:spcBef>
              <a:spcAft>
                <a:spcPts val="0"/>
              </a:spcAft>
              <a:buClr>
                <a:schemeClr val="dk1"/>
              </a:buClr>
              <a:buSzPts val="2800"/>
              <a:buChar char="•"/>
            </a:pPr>
            <a:r>
              <a:rPr lang="en-US"/>
              <a:t> </a:t>
            </a:r>
            <a:r>
              <a:rPr lang="en-US" b="1"/>
              <a:t>flat</a:t>
            </a:r>
            <a:r>
              <a:rPr lang="en-US"/>
              <a:t> : In this the addresses are represented as incrementally increasing integers that start at zero</a:t>
            </a:r>
            <a:endParaRPr/>
          </a:p>
          <a:p>
            <a:pPr marL="228600" lvl="0" indent="-228600" algn="l" rtl="0">
              <a:lnSpc>
                <a:spcPct val="90000"/>
              </a:lnSpc>
              <a:spcBef>
                <a:spcPts val="1000"/>
              </a:spcBef>
              <a:spcAft>
                <a:spcPts val="0"/>
              </a:spcAft>
              <a:buClr>
                <a:schemeClr val="dk1"/>
              </a:buClr>
              <a:buSzPts val="2800"/>
              <a:buChar char="•"/>
            </a:pPr>
            <a:r>
              <a:rPr lang="en-US" b="1"/>
              <a:t>Segmented</a:t>
            </a:r>
            <a:r>
              <a:rPr lang="en-US"/>
              <a:t> : In this the addresses are portrayed as independent segments augmented by offsets.</a:t>
            </a:r>
            <a:endParaRPr/>
          </a:p>
          <a:p>
            <a:pPr marL="228600" lvl="0" indent="-228600" algn="l" rtl="0">
              <a:lnSpc>
                <a:spcPct val="90000"/>
              </a:lnSpc>
              <a:spcBef>
                <a:spcPts val="1000"/>
              </a:spcBef>
              <a:spcAft>
                <a:spcPts val="0"/>
              </a:spcAft>
              <a:buClr>
                <a:schemeClr val="dk1"/>
              </a:buClr>
              <a:buSzPts val="2800"/>
              <a:buChar char="•"/>
            </a:pPr>
            <a:r>
              <a:rPr lang="en-US"/>
              <a:t>The size of an address space can be made larger than that of physical memory by using a memory management technique called </a:t>
            </a:r>
            <a:r>
              <a:rPr lang="en-US" b="1"/>
              <a:t>virtual memory.</a:t>
            </a:r>
            <a:endParaRPr/>
          </a:p>
          <a:p>
            <a:pPr marL="228600" lvl="0" indent="-228600" algn="l" rtl="0">
              <a:lnSpc>
                <a:spcPct val="90000"/>
              </a:lnSpc>
              <a:spcBef>
                <a:spcPts val="1000"/>
              </a:spcBef>
              <a:spcAft>
                <a:spcPts val="0"/>
              </a:spcAft>
              <a:buClr>
                <a:schemeClr val="dk1"/>
              </a:buClr>
              <a:buSzPts val="2800"/>
              <a:buChar char="•"/>
            </a:pPr>
            <a:r>
              <a:rPr lang="en-US"/>
              <a:t>So an address space consists of both physical memory and virtual memory.</a:t>
            </a:r>
            <a:endParaRPr b="1"/>
          </a:p>
        </p:txBody>
      </p:sp>
      <p:sp>
        <p:nvSpPr>
          <p:cNvPr id="269" name="Google Shape;26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u="sng"/>
              <a:t>Computer Languages</a:t>
            </a:r>
            <a:r>
              <a:rPr lang="en-US" b="1"/>
              <a:t/>
            </a:r>
            <a:br>
              <a:rPr lang="en-US" b="1"/>
            </a:br>
            <a:r>
              <a:rPr lang="en-US"/>
              <a:t/>
            </a:r>
            <a:br>
              <a:rPr lang="en-US"/>
            </a:br>
            <a:endParaRPr/>
          </a:p>
        </p:txBody>
      </p:sp>
      <p:sp>
        <p:nvSpPr>
          <p:cNvPr id="275" name="Google Shape;275;p12"/>
          <p:cNvSpPr txBox="1">
            <a:spLocks noGrp="1"/>
          </p:cNvSpPr>
          <p:nvPr>
            <p:ph type="body" idx="1"/>
          </p:nvPr>
        </p:nvSpPr>
        <p:spPr>
          <a:xfrm>
            <a:off x="838200" y="762000"/>
            <a:ext cx="10515600" cy="54149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computer language is defined as code or syntax which is used to write programs or any specific applications. It is used to communicate with computers.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Computer languages can be broadly  classified into </a:t>
            </a:r>
            <a:endParaRPr/>
          </a:p>
          <a:p>
            <a:pPr marL="228600" lvl="0" indent="-228600" algn="l" rtl="0">
              <a:lnSpc>
                <a:spcPct val="90000"/>
              </a:lnSpc>
              <a:spcBef>
                <a:spcPts val="1000"/>
              </a:spcBef>
              <a:spcAft>
                <a:spcPts val="0"/>
              </a:spcAft>
              <a:buClr>
                <a:schemeClr val="dk1"/>
              </a:buClr>
              <a:buSzPts val="2800"/>
              <a:buNone/>
            </a:pPr>
            <a:r>
              <a:rPr lang="en-US"/>
              <a:t>    3 major categories :</a:t>
            </a:r>
            <a:endParaRPr/>
          </a:p>
          <a:p>
            <a:pPr marL="228600" lvl="0" indent="-228600" algn="l" rtl="0">
              <a:lnSpc>
                <a:spcPct val="90000"/>
              </a:lnSpc>
              <a:spcBef>
                <a:spcPts val="1000"/>
              </a:spcBef>
              <a:spcAft>
                <a:spcPts val="0"/>
              </a:spcAft>
              <a:buClr>
                <a:schemeClr val="dk1"/>
              </a:buClr>
              <a:buSzPts val="2800"/>
              <a:buNone/>
            </a:pPr>
            <a:r>
              <a:rPr lang="en-US"/>
              <a:t>    1. assembly language</a:t>
            </a:r>
            <a:endParaRPr/>
          </a:p>
          <a:p>
            <a:pPr marL="228600" lvl="0" indent="-228600" algn="l" rtl="0">
              <a:lnSpc>
                <a:spcPct val="90000"/>
              </a:lnSpc>
              <a:spcBef>
                <a:spcPts val="1000"/>
              </a:spcBef>
              <a:spcAft>
                <a:spcPts val="0"/>
              </a:spcAft>
              <a:buClr>
                <a:schemeClr val="dk1"/>
              </a:buClr>
              <a:buSzPts val="2800"/>
              <a:buNone/>
            </a:pPr>
            <a:r>
              <a:rPr lang="en-US"/>
              <a:t>    2. machine language</a:t>
            </a:r>
            <a:endParaRPr/>
          </a:p>
          <a:p>
            <a:pPr marL="228600" lvl="0" indent="-228600" algn="l" rtl="0">
              <a:lnSpc>
                <a:spcPct val="90000"/>
              </a:lnSpc>
              <a:spcBef>
                <a:spcPts val="1000"/>
              </a:spcBef>
              <a:spcAft>
                <a:spcPts val="0"/>
              </a:spcAft>
              <a:buClr>
                <a:schemeClr val="dk1"/>
              </a:buClr>
              <a:buSzPts val="2800"/>
              <a:buNone/>
            </a:pPr>
            <a:r>
              <a:rPr lang="en-US"/>
              <a:t>     3. High-level language.</a:t>
            </a:r>
            <a:endParaRPr/>
          </a:p>
        </p:txBody>
      </p:sp>
      <p:sp>
        <p:nvSpPr>
          <p:cNvPr id="276" name="Google Shape;27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pic>
        <p:nvPicPr>
          <p:cNvPr id="277" name="Google Shape;277;p12" descr="Chart of Computer Languages"/>
          <p:cNvPicPr preferRelativeResize="0"/>
          <p:nvPr/>
        </p:nvPicPr>
        <p:blipFill rotWithShape="1">
          <a:blip r:embed="rId3">
            <a:alphaModFix/>
          </a:blip>
          <a:srcRect/>
          <a:stretch/>
        </p:blipFill>
        <p:spPr>
          <a:xfrm>
            <a:off x="8449506" y="2000250"/>
            <a:ext cx="3475793" cy="43703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Types of Computer Languages</a:t>
            </a:r>
            <a:endParaRPr b="1" u="sng"/>
          </a:p>
        </p:txBody>
      </p:sp>
      <p:sp>
        <p:nvSpPr>
          <p:cNvPr id="283" name="Google Shape;28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1. Machine Language</a:t>
            </a:r>
            <a:endParaRPr/>
          </a:p>
          <a:p>
            <a:pPr marL="228600" lvl="0" indent="-228600" algn="l" rtl="0">
              <a:lnSpc>
                <a:spcPct val="90000"/>
              </a:lnSpc>
              <a:spcBef>
                <a:spcPts val="1000"/>
              </a:spcBef>
              <a:spcAft>
                <a:spcPts val="0"/>
              </a:spcAft>
              <a:buClr>
                <a:schemeClr val="dk1"/>
              </a:buClr>
              <a:buSzPts val="2800"/>
              <a:buChar char="•"/>
            </a:pPr>
            <a:r>
              <a:rPr lang="en-US"/>
              <a:t>The machine language is sometimes referred to as machine code or object code which is a set of binary digits 0 and 1. These binary digits are understood and read by a computer system and interpreted easily. It is considered a native language as it can be directly understood by a central processing unit (CPU). </a:t>
            </a:r>
            <a:endParaRPr/>
          </a:p>
          <a:p>
            <a:pPr marL="228600" lvl="0" indent="-228600" algn="l" rtl="0">
              <a:lnSpc>
                <a:spcPct val="90000"/>
              </a:lnSpc>
              <a:spcBef>
                <a:spcPts val="1000"/>
              </a:spcBef>
              <a:spcAft>
                <a:spcPts val="0"/>
              </a:spcAft>
              <a:buClr>
                <a:schemeClr val="dk1"/>
              </a:buClr>
              <a:buSzPts val="2800"/>
              <a:buChar char="•"/>
            </a:pPr>
            <a:r>
              <a:rPr lang="en-US"/>
              <a:t>Example of machine language for the text “Hello World”:-</a:t>
            </a:r>
            <a:endParaRPr/>
          </a:p>
          <a:p>
            <a:pPr marL="228600" lvl="0" indent="-228600" algn="l" rtl="0">
              <a:lnSpc>
                <a:spcPct val="90000"/>
              </a:lnSpc>
              <a:spcBef>
                <a:spcPts val="1000"/>
              </a:spcBef>
              <a:spcAft>
                <a:spcPts val="0"/>
              </a:spcAft>
              <a:buClr>
                <a:schemeClr val="dk1"/>
              </a:buClr>
              <a:buSzPts val="2800"/>
              <a:buChar char="•"/>
            </a:pPr>
            <a:r>
              <a:rPr lang="en-US"/>
              <a:t>01001000 0110101 01101100 01101100 01101111 00100000 01010111 01101111 01110010 01101100 01100100</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284" name="Google Shape;2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 Assembly Language</a:t>
            </a:r>
            <a:r>
              <a:rPr lang="en-US" b="1"/>
              <a:t/>
            </a:r>
            <a:br>
              <a:rPr lang="en-US" b="1"/>
            </a:br>
            <a:endParaRPr/>
          </a:p>
        </p:txBody>
      </p:sp>
      <p:sp>
        <p:nvSpPr>
          <p:cNvPr id="290" name="Google Shape;29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assembly language is considered a low-level language for microprocessors and many other programmable devices. The assembly language is also considered a second-generation language. The assembly language is mostly famous for writing an operating system and also in writing different desktop applications.</a:t>
            </a:r>
            <a:endParaRPr/>
          </a:p>
          <a:p>
            <a:pPr marL="228600" lvl="0" indent="-228600" algn="l" rtl="0">
              <a:lnSpc>
                <a:spcPct val="90000"/>
              </a:lnSpc>
              <a:spcBef>
                <a:spcPts val="1000"/>
              </a:spcBef>
              <a:spcAft>
                <a:spcPts val="0"/>
              </a:spcAft>
              <a:buClr>
                <a:schemeClr val="dk1"/>
              </a:buClr>
              <a:buSzPts val="2800"/>
              <a:buChar char="•"/>
            </a:pPr>
            <a:r>
              <a:rPr lang="en-US"/>
              <a:t>This language has certain drawbacks as </a:t>
            </a:r>
            <a:endParaRPr/>
          </a:p>
          <a:p>
            <a:pPr marL="228600" lvl="0" indent="-228600" algn="l" rtl="0">
              <a:lnSpc>
                <a:spcPct val="90000"/>
              </a:lnSpc>
              <a:spcBef>
                <a:spcPts val="1000"/>
              </a:spcBef>
              <a:spcAft>
                <a:spcPts val="0"/>
              </a:spcAft>
              <a:buClr>
                <a:schemeClr val="dk1"/>
              </a:buClr>
              <a:buSzPts val="2800"/>
              <a:buNone/>
            </a:pPr>
            <a:r>
              <a:rPr lang="en-US"/>
              <a:t>     - It does not contain any variables or functions in programs and also  </a:t>
            </a:r>
            <a:endParaRPr/>
          </a:p>
          <a:p>
            <a:pPr marL="228600" lvl="0" indent="-228600" algn="l" rtl="0">
              <a:lnSpc>
                <a:spcPct val="90000"/>
              </a:lnSpc>
              <a:spcBef>
                <a:spcPts val="1000"/>
              </a:spcBef>
              <a:spcAft>
                <a:spcPts val="0"/>
              </a:spcAft>
              <a:buClr>
                <a:schemeClr val="dk1"/>
              </a:buClr>
              <a:buSzPts val="2800"/>
              <a:buNone/>
            </a:pPr>
            <a:r>
              <a:rPr lang="en-US"/>
              <a:t>      the program is not portable on different processors.</a:t>
            </a:r>
            <a:endParaRPr/>
          </a:p>
          <a:p>
            <a:pPr marL="228600" lvl="0" indent="-228600" algn="l" rtl="0">
              <a:lnSpc>
                <a:spcPct val="90000"/>
              </a:lnSpc>
              <a:spcBef>
                <a:spcPts val="1000"/>
              </a:spcBef>
              <a:spcAft>
                <a:spcPts val="0"/>
              </a:spcAft>
              <a:buClr>
                <a:schemeClr val="dk1"/>
              </a:buClr>
              <a:buSzPts val="2800"/>
              <a:buNone/>
            </a:pPr>
            <a:r>
              <a:rPr lang="en-US"/>
              <a:t>    For Eg. </a:t>
            </a:r>
            <a:r>
              <a:rPr lang="en-US" b="1"/>
              <a:t>ADD A,B  </a:t>
            </a:r>
            <a:r>
              <a:rPr lang="en-US"/>
              <a:t>-To add the contents of register A &amp; B.</a:t>
            </a:r>
            <a:endParaRPr/>
          </a:p>
        </p:txBody>
      </p:sp>
      <p:sp>
        <p:nvSpPr>
          <p:cNvPr id="291" name="Google Shape;29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High-Level Language</a:t>
            </a:r>
            <a:br>
              <a:rPr lang="en-US" b="1" u="sng"/>
            </a:br>
            <a:endParaRPr u="sng"/>
          </a:p>
        </p:txBody>
      </p:sp>
      <p:sp>
        <p:nvSpPr>
          <p:cNvPr id="297" name="Google Shape;297;p15"/>
          <p:cNvSpPr txBox="1">
            <a:spLocks noGrp="1"/>
          </p:cNvSpPr>
          <p:nvPr>
            <p:ph type="body" idx="1"/>
          </p:nvPr>
        </p:nvSpPr>
        <p:spPr>
          <a:xfrm>
            <a:off x="838200" y="1219200"/>
            <a:ext cx="10515600" cy="495776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The high-level language is easy to understand and the code can be written easily as the programs written are user-friendly in a high-level language. The high-level of language uses the concept of abstraction and also focuses on programming language rather than focusing on computer hardware components .</a:t>
            </a:r>
            <a:endParaRPr/>
          </a:p>
          <a:p>
            <a:pPr marL="228600" lvl="0" indent="-228600" algn="l" rtl="0">
              <a:lnSpc>
                <a:spcPct val="90000"/>
              </a:lnSpc>
              <a:spcBef>
                <a:spcPts val="1000"/>
              </a:spcBef>
              <a:spcAft>
                <a:spcPts val="0"/>
              </a:spcAft>
              <a:buClr>
                <a:schemeClr val="dk1"/>
              </a:buClr>
              <a:buSzPct val="100000"/>
              <a:buChar char="•"/>
            </a:pPr>
            <a:r>
              <a:rPr lang="en-US"/>
              <a:t>Examples of high-level languages are C++, C, JAVA, FORTRAN, Pascal, Perl, Ruby, and Visual Basic.</a:t>
            </a:r>
            <a:endParaRPr/>
          </a:p>
          <a:p>
            <a:pPr marL="228600" lvl="0" indent="-228600" algn="l" rtl="0">
              <a:lnSpc>
                <a:spcPct val="90000"/>
              </a:lnSpc>
              <a:spcBef>
                <a:spcPts val="1000"/>
              </a:spcBef>
              <a:spcAft>
                <a:spcPts val="0"/>
              </a:spcAft>
              <a:buClr>
                <a:schemeClr val="dk1"/>
              </a:buClr>
              <a:buSzPct val="100000"/>
              <a:buNone/>
            </a:pPr>
            <a:r>
              <a:rPr lang="en-US" b="1"/>
              <a:t>Advantages:</a:t>
            </a:r>
            <a:endParaRPr/>
          </a:p>
          <a:p>
            <a:pPr marL="228600" lvl="0" indent="-228600" algn="l" rtl="0">
              <a:lnSpc>
                <a:spcPct val="90000"/>
              </a:lnSpc>
              <a:spcBef>
                <a:spcPts val="1000"/>
              </a:spcBef>
              <a:spcAft>
                <a:spcPts val="0"/>
              </a:spcAft>
              <a:buClr>
                <a:schemeClr val="dk1"/>
              </a:buClr>
              <a:buSzPct val="100000"/>
              <a:buChar char="•"/>
            </a:pPr>
            <a:r>
              <a:rPr lang="en-US"/>
              <a:t>The syntax used and the programming style can be easily understood by humans if it is compared to low-level language. </a:t>
            </a:r>
            <a:endParaRPr/>
          </a:p>
          <a:p>
            <a:pPr marL="228600" lvl="0" indent="-228600" algn="l" rtl="0">
              <a:lnSpc>
                <a:spcPct val="90000"/>
              </a:lnSpc>
              <a:spcBef>
                <a:spcPts val="1000"/>
              </a:spcBef>
              <a:spcAft>
                <a:spcPts val="0"/>
              </a:spcAft>
              <a:buClr>
                <a:schemeClr val="dk1"/>
              </a:buClr>
              <a:buSzPct val="100000"/>
              <a:buChar char="•"/>
            </a:pPr>
            <a:r>
              <a:rPr lang="en-US"/>
              <a:t>The only requirement in a high-level language is the need for a compiler. As the program written in a high-level language is not directly understood by the computer system. </a:t>
            </a:r>
            <a:endParaRPr/>
          </a:p>
        </p:txBody>
      </p:sp>
      <p:sp>
        <p:nvSpPr>
          <p:cNvPr id="298" name="Google Shape;29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Chapter-2.1</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Compilers</a:t>
            </a:r>
            <a:endParaRPr>
              <a:latin typeface="Times New Roman"/>
              <a:ea typeface="Times New Roman"/>
              <a:cs typeface="Times New Roman"/>
              <a:sym typeface="Times New Roman"/>
            </a:endParaRPr>
          </a:p>
        </p:txBody>
      </p:sp>
      <p:sp>
        <p:nvSpPr>
          <p:cNvPr id="201" name="Google Shape;20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76200" algn="l" rtl="0">
              <a:lnSpc>
                <a:spcPct val="150000"/>
              </a:lnSpc>
              <a:spcBef>
                <a:spcPts val="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l" rtl="0">
              <a:lnSpc>
                <a:spcPct val="150000"/>
              </a:lnSpc>
              <a:spcBef>
                <a:spcPts val="1000"/>
              </a:spcBef>
              <a:spcAft>
                <a:spcPts val="0"/>
              </a:spcAft>
              <a:buClr>
                <a:schemeClr val="dk1"/>
              </a:buClr>
              <a:buSzPts val="2800"/>
              <a:buChar char="•"/>
            </a:pPr>
            <a:r>
              <a:rPr lang="en-US" dirty="0"/>
              <a:t>Machine Structure</a:t>
            </a:r>
            <a:endParaRPr/>
          </a:p>
          <a:p>
            <a:pPr marL="228600" lvl="0" indent="-228600" algn="l" rtl="0">
              <a:lnSpc>
                <a:spcPct val="150000"/>
              </a:lnSpc>
              <a:spcBef>
                <a:spcPts val="1000"/>
              </a:spcBef>
              <a:spcAft>
                <a:spcPts val="0"/>
              </a:spcAft>
              <a:buClr>
                <a:schemeClr val="dk1"/>
              </a:buClr>
              <a:buSzPts val="2800"/>
              <a:buChar char="•"/>
            </a:pPr>
            <a:r>
              <a:rPr lang="en-US" dirty="0"/>
              <a:t> Interfaces</a:t>
            </a:r>
            <a:endParaRPr/>
          </a:p>
          <a:p>
            <a:pPr marL="228600" lvl="0" indent="-228600" algn="l" rtl="0">
              <a:lnSpc>
                <a:spcPct val="150000"/>
              </a:lnSpc>
              <a:spcBef>
                <a:spcPts val="1000"/>
              </a:spcBef>
              <a:spcAft>
                <a:spcPts val="0"/>
              </a:spcAft>
              <a:buClr>
                <a:schemeClr val="dk1"/>
              </a:buClr>
              <a:buSzPts val="2800"/>
              <a:buChar char="•"/>
            </a:pPr>
            <a:r>
              <a:rPr lang="en-US" dirty="0"/>
              <a:t>Address Space</a:t>
            </a:r>
            <a:endParaRPr/>
          </a:p>
          <a:p>
            <a:pPr marL="228600" lvl="0" indent="-228600" algn="l" rtl="0">
              <a:lnSpc>
                <a:spcPct val="150000"/>
              </a:lnSpc>
              <a:spcBef>
                <a:spcPts val="1000"/>
              </a:spcBef>
              <a:spcAft>
                <a:spcPts val="0"/>
              </a:spcAft>
              <a:buClr>
                <a:schemeClr val="dk1"/>
              </a:buClr>
              <a:buSzPts val="2800"/>
              <a:buChar char="•"/>
            </a:pPr>
            <a:r>
              <a:rPr lang="en-US" dirty="0"/>
              <a:t> Computer Languages</a:t>
            </a:r>
            <a:endParaRPr>
              <a:latin typeface="Times New Roman"/>
              <a:ea typeface="Times New Roman"/>
              <a:cs typeface="Times New Roman"/>
              <a:sym typeface="Times New Roman"/>
            </a:endParaRPr>
          </a:p>
        </p:txBody>
      </p:sp>
      <p:sp>
        <p:nvSpPr>
          <p:cNvPr id="202" name="Google Shape;202;p2"/>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2"/>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2"/>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05" name="Google Shape;20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High Level Language</a:t>
            </a:r>
            <a:endParaRPr b="1" u="sng"/>
          </a:p>
        </p:txBody>
      </p:sp>
      <p:sp>
        <p:nvSpPr>
          <p:cNvPr id="304" name="Google Shape;304;p16"/>
          <p:cNvSpPr txBox="1">
            <a:spLocks noGrp="1"/>
          </p:cNvSpPr>
          <p:nvPr>
            <p:ph type="body" idx="1"/>
          </p:nvPr>
        </p:nvSpPr>
        <p:spPr>
          <a:xfrm>
            <a:off x="838200" y="1825624"/>
            <a:ext cx="10515600" cy="4575175"/>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None/>
            </a:pPr>
            <a:r>
              <a:rPr lang="en-US" b="1"/>
              <a:t>   Computer Languages In-Demand</a:t>
            </a:r>
            <a:endParaRPr/>
          </a:p>
          <a:p>
            <a:pPr marL="228600" lvl="0" indent="-228600" algn="l" rtl="0">
              <a:lnSpc>
                <a:spcPct val="90000"/>
              </a:lnSpc>
              <a:spcBef>
                <a:spcPts val="1000"/>
              </a:spcBef>
              <a:spcAft>
                <a:spcPts val="0"/>
              </a:spcAft>
              <a:buClr>
                <a:schemeClr val="dk1"/>
              </a:buClr>
              <a:buSzPct val="100000"/>
              <a:buChar char="•"/>
            </a:pPr>
            <a:r>
              <a:rPr lang="en-US"/>
              <a:t>The list of computer languages is never-ending. From time to time the demand for computer languages also fluctuates. Some languages were in demand years ago but as technology changes the demand also changes. Here is the list of computer languages in demand all around the world:</a:t>
            </a:r>
            <a:endParaRPr/>
          </a:p>
          <a:p>
            <a:pPr marL="228600" lvl="0" indent="-228600" algn="l" rtl="0">
              <a:lnSpc>
                <a:spcPct val="90000"/>
              </a:lnSpc>
              <a:spcBef>
                <a:spcPts val="1000"/>
              </a:spcBef>
              <a:spcAft>
                <a:spcPts val="0"/>
              </a:spcAft>
              <a:buClr>
                <a:schemeClr val="dk1"/>
              </a:buClr>
              <a:buSzPct val="100000"/>
              <a:buChar char="•"/>
            </a:pPr>
            <a:r>
              <a:rPr lang="en-US"/>
              <a:t>Ruby</a:t>
            </a:r>
            <a:endParaRPr/>
          </a:p>
          <a:p>
            <a:pPr marL="228600" lvl="0" indent="-228600" algn="l" rtl="0">
              <a:lnSpc>
                <a:spcPct val="90000"/>
              </a:lnSpc>
              <a:spcBef>
                <a:spcPts val="1000"/>
              </a:spcBef>
              <a:spcAft>
                <a:spcPts val="0"/>
              </a:spcAft>
              <a:buClr>
                <a:schemeClr val="dk1"/>
              </a:buClr>
              <a:buSzPct val="100000"/>
              <a:buChar char="•"/>
            </a:pPr>
            <a:r>
              <a:rPr lang="en-US"/>
              <a:t>JavaScript</a:t>
            </a:r>
            <a:endParaRPr/>
          </a:p>
          <a:p>
            <a:pPr marL="228600" lvl="0" indent="-228600" algn="l" rtl="0">
              <a:lnSpc>
                <a:spcPct val="90000"/>
              </a:lnSpc>
              <a:spcBef>
                <a:spcPts val="1000"/>
              </a:spcBef>
              <a:spcAft>
                <a:spcPts val="0"/>
              </a:spcAft>
              <a:buClr>
                <a:schemeClr val="dk1"/>
              </a:buClr>
              <a:buSzPct val="100000"/>
              <a:buChar char="•"/>
            </a:pPr>
            <a:r>
              <a:rPr lang="en-US"/>
              <a:t>Python</a:t>
            </a:r>
            <a:endParaRPr/>
          </a:p>
          <a:p>
            <a:pPr marL="228600" lvl="0" indent="-228600" algn="l" rtl="0">
              <a:lnSpc>
                <a:spcPct val="90000"/>
              </a:lnSpc>
              <a:spcBef>
                <a:spcPts val="1000"/>
              </a:spcBef>
              <a:spcAft>
                <a:spcPts val="0"/>
              </a:spcAft>
              <a:buClr>
                <a:schemeClr val="dk1"/>
              </a:buClr>
              <a:buSzPct val="100000"/>
              <a:buChar char="•"/>
            </a:pPr>
            <a:r>
              <a:rPr lang="en-US"/>
              <a:t>PHP</a:t>
            </a:r>
            <a:endParaRPr/>
          </a:p>
          <a:p>
            <a:pPr marL="228600" lvl="0" indent="-228600" algn="l" rtl="0">
              <a:lnSpc>
                <a:spcPct val="90000"/>
              </a:lnSpc>
              <a:spcBef>
                <a:spcPts val="1000"/>
              </a:spcBef>
              <a:spcAft>
                <a:spcPts val="0"/>
              </a:spcAft>
              <a:buClr>
                <a:schemeClr val="dk1"/>
              </a:buClr>
              <a:buSzPct val="100000"/>
              <a:buChar char="•"/>
            </a:pPr>
            <a:r>
              <a:rPr lang="en-US"/>
              <a:t>Java</a:t>
            </a:r>
            <a:endParaRPr/>
          </a:p>
          <a:p>
            <a:pPr marL="228600" lvl="0" indent="-228600" algn="l" rtl="0">
              <a:lnSpc>
                <a:spcPct val="90000"/>
              </a:lnSpc>
              <a:spcBef>
                <a:spcPts val="1000"/>
              </a:spcBef>
              <a:spcAft>
                <a:spcPts val="0"/>
              </a:spcAft>
              <a:buClr>
                <a:schemeClr val="dk1"/>
              </a:buClr>
              <a:buSzPct val="100000"/>
              <a:buChar char="•"/>
            </a:pPr>
            <a:r>
              <a:rPr lang="en-US"/>
              <a:t>C#</a:t>
            </a:r>
            <a:endParaRPr/>
          </a:p>
          <a:p>
            <a:pPr marL="228600" lvl="0" indent="-228600" algn="l" rtl="0">
              <a:lnSpc>
                <a:spcPct val="90000"/>
              </a:lnSpc>
              <a:spcBef>
                <a:spcPts val="1000"/>
              </a:spcBef>
              <a:spcAft>
                <a:spcPts val="0"/>
              </a:spcAft>
              <a:buClr>
                <a:schemeClr val="dk1"/>
              </a:buClr>
              <a:buSzPct val="100000"/>
              <a:buChar char="•"/>
            </a:pPr>
            <a:r>
              <a:rPr lang="en-US"/>
              <a:t>Objective-C &amp; Swift</a:t>
            </a:r>
            <a:endParaRPr/>
          </a:p>
          <a:p>
            <a:pPr marL="228600" lvl="0" indent="-77470" algn="l" rtl="0">
              <a:lnSpc>
                <a:spcPct val="90000"/>
              </a:lnSpc>
              <a:spcBef>
                <a:spcPts val="1000"/>
              </a:spcBef>
              <a:spcAft>
                <a:spcPts val="0"/>
              </a:spcAft>
              <a:buClr>
                <a:schemeClr val="dk1"/>
              </a:buClr>
              <a:buSzPct val="100000"/>
              <a:buNone/>
            </a:pPr>
            <a:endParaRPr/>
          </a:p>
        </p:txBody>
      </p:sp>
      <p:sp>
        <p:nvSpPr>
          <p:cNvPr id="305" name="Google Shape;30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u="sng" dirty="0">
                <a:solidFill>
                  <a:schemeClr val="hlink"/>
                </a:solidFill>
                <a:hlinkClick r:id="rId3"/>
              </a:rPr>
              <a:t>[PDF] Systems Programming and Operating Systems by </a:t>
            </a:r>
            <a:r>
              <a:rPr lang="en-US" u="sng" dirty="0" err="1">
                <a:solidFill>
                  <a:schemeClr val="hlink"/>
                </a:solidFill>
                <a:hlinkClick r:id="rId3"/>
              </a:rPr>
              <a:t>Dhamdhere</a:t>
            </a:r>
            <a:r>
              <a:rPr lang="en-US" u="sng" dirty="0">
                <a:solidFill>
                  <a:schemeClr val="hlink"/>
                </a:solidFill>
                <a:hlinkClick r:id="rId3"/>
              </a:rPr>
              <a:t> - Free Download PDF      (dlscrib.com)</a:t>
            </a:r>
            <a:endParaRPr/>
          </a:p>
          <a:p>
            <a:pPr marL="228600" lvl="0" indent="-228600" algn="l" rtl="0">
              <a:lnSpc>
                <a:spcPct val="90000"/>
              </a:lnSpc>
              <a:spcBef>
                <a:spcPts val="1000"/>
              </a:spcBef>
              <a:spcAft>
                <a:spcPts val="0"/>
              </a:spcAft>
              <a:buClr>
                <a:schemeClr val="dk1"/>
              </a:buClr>
              <a:buSzPts val="2800"/>
              <a:buChar char="•"/>
            </a:pPr>
            <a:r>
              <a:rPr lang="en-US" u="sng" dirty="0">
                <a:solidFill>
                  <a:schemeClr val="hlink"/>
                </a:solidFill>
                <a:hlinkClick r:id="rId4"/>
              </a:rPr>
              <a:t>[PDF] Principles of Compiler Design By Alfred V. </a:t>
            </a:r>
            <a:r>
              <a:rPr lang="en-US" u="sng" dirty="0" err="1">
                <a:solidFill>
                  <a:schemeClr val="hlink"/>
                </a:solidFill>
                <a:hlinkClick r:id="rId4"/>
              </a:rPr>
              <a:t>Aho</a:t>
            </a:r>
            <a:r>
              <a:rPr lang="en-US" u="sng" dirty="0">
                <a:solidFill>
                  <a:schemeClr val="hlink"/>
                </a:solidFill>
                <a:hlinkClick r:id="rId4"/>
              </a:rPr>
              <a:t> &amp; </a:t>
            </a:r>
            <a:r>
              <a:rPr lang="en-US" u="sng" dirty="0" err="1">
                <a:solidFill>
                  <a:schemeClr val="hlink"/>
                </a:solidFill>
                <a:hlinkClick r:id="rId4"/>
              </a:rPr>
              <a:t>J.D.Ullman</a:t>
            </a:r>
            <a:r>
              <a:rPr lang="en-US" u="sng" dirty="0">
                <a:solidFill>
                  <a:schemeClr val="hlink"/>
                </a:solidFill>
                <a:hlinkClick r:id="rId4"/>
              </a:rPr>
              <a:t> Free Download – </a:t>
            </a:r>
            <a:r>
              <a:rPr lang="en-US" u="sng" dirty="0" err="1">
                <a:solidFill>
                  <a:schemeClr val="hlink"/>
                </a:solidFill>
                <a:hlinkClick r:id="rId4"/>
              </a:rPr>
              <a:t>Learnengineering.in</a:t>
            </a:r>
            <a:endParaRPr/>
          </a:p>
          <a:p>
            <a:pPr marL="228600" lvl="0" indent="-50800" algn="l" rtl="0">
              <a:lnSpc>
                <a:spcPct val="90000"/>
              </a:lnSpc>
              <a:spcBef>
                <a:spcPts val="1000"/>
              </a:spcBef>
              <a:spcAft>
                <a:spcPts val="0"/>
              </a:spcAft>
              <a:buClr>
                <a:schemeClr val="dk1"/>
              </a:buClr>
              <a:buSzPts val="2800"/>
              <a:buNone/>
            </a:pPr>
            <a:endParaRPr/>
          </a:p>
        </p:txBody>
      </p:sp>
      <p:sp>
        <p:nvSpPr>
          <p:cNvPr id="311" name="Google Shape;311;p17"/>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p17"/>
          <p:cNvSpPr txBox="1">
            <a:spLocks noGrp="1"/>
          </p:cNvSpPr>
          <p:nvPr>
            <p:ph type="title"/>
          </p:nvPr>
        </p:nvSpPr>
        <p:spPr>
          <a:xfrm>
            <a:off x="838200" y="365125"/>
            <a:ext cx="10515600" cy="132556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References</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313" name="Google Shape;313;p17"/>
          <p:cNvSpPr/>
          <p:nvPr/>
        </p:nvSpPr>
        <p:spPr>
          <a:xfrm>
            <a:off x="83919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314" name="Google Shape;3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
        <p:nvSpPr>
          <p:cNvPr id="315" name="Google Shape;315;p17"/>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9"/>
        <p:cNvGrpSpPr/>
        <p:nvPr/>
      </p:nvGrpSpPr>
      <p:grpSpPr>
        <a:xfrm>
          <a:off x="0" y="0"/>
          <a:ext cx="0" cy="0"/>
          <a:chOff x="0" y="0"/>
          <a:chExt cx="0" cy="0"/>
        </a:xfrm>
      </p:grpSpPr>
      <p:sp>
        <p:nvSpPr>
          <p:cNvPr id="320" name="Google Shape;320;p18"/>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21" name="Google Shape;321;p18"/>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22" name="Google Shape;322;p18"/>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23" name="Google Shape;323;p18"/>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24" name="Google Shape;324;p18"/>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25" name="Google Shape;325;p18"/>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26" name="Google Shape;326;p18"/>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7" name="Google Shape;327;p18"/>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28" name="Google Shape;328;p18"/>
          <p:cNvGrpSpPr/>
          <p:nvPr/>
        </p:nvGrpSpPr>
        <p:grpSpPr>
          <a:xfrm>
            <a:off x="237520" y="152400"/>
            <a:ext cx="410563" cy="1612900"/>
            <a:chOff x="83821" y="0"/>
            <a:chExt cx="219636" cy="903079"/>
          </a:xfrm>
        </p:grpSpPr>
        <p:sp>
          <p:nvSpPr>
            <p:cNvPr id="329" name="Google Shape;329;p18"/>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0" name="Google Shape;330;p18"/>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1" name="Google Shape;331;p18"/>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32" name="Google Shape;332;p18"/>
            <p:cNvGraphicFramePr>
              <a:graphicFrameLocks noSelect="1"/>
            </p:cNvGraphicFramePr>
            <p:nvPr/>
          </p:nvGraphicFramePr>
          <p:xfrm>
            <a:off x="100420" y="236973"/>
            <a:ext cx="183878" cy="183422"/>
          </p:xfrm>
          <a:graphic>
            <a:graphicData uri="http://schemas.openxmlformats.org/presentationml/2006/ole">
              <p:oleObj spid="_x0000_m32770" r:id="rId4" imgW="0" imgH="0" progId="">
                <p:embed/>
              </p:oleObj>
            </a:graphicData>
          </a:graphic>
        </p:graphicFrame>
      </p:grpSp>
      <p:sp>
        <p:nvSpPr>
          <p:cNvPr id="333" name="Google Shape;33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pPr marL="0" lvl="0" indent="0" algn="r" rtl="0">
                <a:spcBef>
                  <a:spcPts val="0"/>
                </a:spcBef>
                <a:spcAft>
                  <a:spcPts val="0"/>
                </a:spcAft>
                <a:buNone/>
              </a:pPr>
              <a:t>22</a:t>
            </a:fld>
            <a:endParaRPr>
              <a:solidFill>
                <a:srgbClr val="88888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title"/>
          </p:nvPr>
        </p:nvSpPr>
        <p:spPr>
          <a:xfrm>
            <a:off x="838200" y="365125"/>
            <a:ext cx="10515600" cy="7207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General Machine Structure</a:t>
            </a:r>
            <a:endParaRPr b="1" u="sng"/>
          </a:p>
        </p:txBody>
      </p:sp>
      <p:sp>
        <p:nvSpPr>
          <p:cNvPr id="211" name="Google Shape;211;p3"/>
          <p:cNvSpPr txBox="1">
            <a:spLocks noGrp="1"/>
          </p:cNvSpPr>
          <p:nvPr>
            <p:ph type="body" idx="1"/>
          </p:nvPr>
        </p:nvSpPr>
        <p:spPr>
          <a:xfrm>
            <a:off x="838200" y="552450"/>
            <a:ext cx="10515600" cy="5624513"/>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endParaRPr b="1"/>
          </a:p>
          <a:p>
            <a:pPr marL="228600" lvl="0" indent="-228600" algn="just" rtl="0">
              <a:lnSpc>
                <a:spcPct val="90000"/>
              </a:lnSpc>
              <a:spcBef>
                <a:spcPts val="1000"/>
              </a:spcBef>
              <a:spcAft>
                <a:spcPts val="0"/>
              </a:spcAft>
              <a:buClr>
                <a:schemeClr val="dk1"/>
              </a:buClr>
              <a:buSzPts val="2400"/>
              <a:buChar char="•"/>
            </a:pPr>
            <a:r>
              <a:rPr lang="en-US" sz="2400" dirty="0"/>
              <a:t>The structure of CPU for a typical Von Neumann Machine is as follows –</a:t>
            </a:r>
            <a:endParaRPr/>
          </a:p>
          <a:p>
            <a:pPr marL="228600" lvl="0" indent="0" algn="just" rtl="0">
              <a:lnSpc>
                <a:spcPct val="90000"/>
              </a:lnSpc>
              <a:spcBef>
                <a:spcPts val="1000"/>
              </a:spcBef>
              <a:spcAft>
                <a:spcPts val="0"/>
              </a:spcAft>
              <a:buClr>
                <a:schemeClr val="dk1"/>
              </a:buClr>
              <a:buSzPts val="6000"/>
              <a:buNone/>
            </a:pPr>
            <a:endParaRPr sz="6000"/>
          </a:p>
        </p:txBody>
      </p:sp>
      <p:sp>
        <p:nvSpPr>
          <p:cNvPr id="212" name="Google Shape;2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pic>
        <p:nvPicPr>
          <p:cNvPr id="63490" name="Picture 2" descr="general-machine-structure"/>
          <p:cNvPicPr>
            <a:picLocks noChangeAspect="1" noChangeArrowheads="1"/>
          </p:cNvPicPr>
          <p:nvPr/>
        </p:nvPicPr>
        <p:blipFill>
          <a:blip r:embed="rId3"/>
          <a:srcRect/>
          <a:stretch>
            <a:fillRect/>
          </a:stretch>
        </p:blipFill>
        <p:spPr bwMode="auto">
          <a:xfrm>
            <a:off x="323557" y="1557135"/>
            <a:ext cx="8004517" cy="523053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title"/>
          </p:nvPr>
        </p:nvSpPr>
        <p:spPr>
          <a:xfrm>
            <a:off x="838200" y="365125"/>
            <a:ext cx="10515600" cy="7207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General Machine Structure</a:t>
            </a:r>
            <a:endParaRPr b="1" u="sng"/>
          </a:p>
        </p:txBody>
      </p:sp>
      <p:sp>
        <p:nvSpPr>
          <p:cNvPr id="211" name="Google Shape;211;p3"/>
          <p:cNvSpPr txBox="1">
            <a:spLocks noGrp="1"/>
          </p:cNvSpPr>
          <p:nvPr>
            <p:ph type="body" idx="1"/>
          </p:nvPr>
        </p:nvSpPr>
        <p:spPr>
          <a:xfrm>
            <a:off x="838200" y="552450"/>
            <a:ext cx="10515600" cy="5624513"/>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endParaRPr b="1"/>
          </a:p>
          <a:p>
            <a:pPr marL="228600" lvl="0" indent="-228600" algn="just" rtl="0">
              <a:lnSpc>
                <a:spcPct val="90000"/>
              </a:lnSpc>
              <a:spcBef>
                <a:spcPts val="1000"/>
              </a:spcBef>
              <a:spcAft>
                <a:spcPts val="0"/>
              </a:spcAft>
              <a:buClr>
                <a:schemeClr val="dk1"/>
              </a:buClr>
              <a:buSzPts val="2400"/>
              <a:buChar char="•"/>
            </a:pPr>
            <a:r>
              <a:rPr lang="en-US" sz="2400" dirty="0"/>
              <a:t>The structure of CPU for a typical Von Neumann Machine is as follows –</a:t>
            </a:r>
            <a:endParaRPr/>
          </a:p>
          <a:p>
            <a:pPr marL="228600" lvl="0" indent="0" algn="just" rtl="0">
              <a:lnSpc>
                <a:spcPct val="90000"/>
              </a:lnSpc>
              <a:spcBef>
                <a:spcPts val="1000"/>
              </a:spcBef>
              <a:spcAft>
                <a:spcPts val="0"/>
              </a:spcAft>
              <a:buClr>
                <a:schemeClr val="dk1"/>
              </a:buClr>
              <a:buSzPts val="6000"/>
              <a:buNone/>
            </a:pPr>
            <a:endParaRPr sz="6000"/>
          </a:p>
        </p:txBody>
      </p:sp>
      <p:sp>
        <p:nvSpPr>
          <p:cNvPr id="212" name="Google Shape;2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pic>
        <p:nvPicPr>
          <p:cNvPr id="63490" name="Picture 2" descr="general-machine-structure"/>
          <p:cNvPicPr>
            <a:picLocks noChangeAspect="1" noChangeArrowheads="1"/>
          </p:cNvPicPr>
          <p:nvPr/>
        </p:nvPicPr>
        <p:blipFill>
          <a:blip r:embed="rId3"/>
          <a:srcRect/>
          <a:stretch>
            <a:fillRect/>
          </a:stretch>
        </p:blipFill>
        <p:spPr bwMode="auto">
          <a:xfrm>
            <a:off x="323557" y="1557135"/>
            <a:ext cx="8004517" cy="5230530"/>
          </a:xfrm>
          <a:prstGeom prst="rect">
            <a:avLst/>
          </a:prstGeom>
          <a:noFill/>
        </p:spPr>
      </p:pic>
      <p:sp>
        <p:nvSpPr>
          <p:cNvPr id="7" name="TextBox 6"/>
          <p:cNvSpPr txBox="1"/>
          <p:nvPr/>
        </p:nvSpPr>
        <p:spPr>
          <a:xfrm>
            <a:off x="7832134" y="1758461"/>
            <a:ext cx="4649030" cy="2677656"/>
          </a:xfrm>
          <a:prstGeom prst="rect">
            <a:avLst/>
          </a:prstGeom>
          <a:noFill/>
        </p:spPr>
        <p:txBody>
          <a:bodyPr wrap="none" rtlCol="0">
            <a:spAutoFit/>
          </a:bodyPr>
          <a:lstStyle/>
          <a:p>
            <a:r>
              <a:rPr lang="en-US" sz="2400" dirty="0" smtClean="0"/>
              <a:t>The structure above consists of -</a:t>
            </a:r>
            <a:br>
              <a:rPr lang="en-US" sz="2400" dirty="0" smtClean="0"/>
            </a:br>
            <a:r>
              <a:rPr lang="en-US" sz="2400" dirty="0" smtClean="0"/>
              <a:t/>
            </a:r>
            <a:br>
              <a:rPr lang="en-US" sz="2400" dirty="0" smtClean="0"/>
            </a:br>
            <a:r>
              <a:rPr lang="en-US" sz="2400" dirty="0" smtClean="0"/>
              <a:t>1. Instruction Interpreter</a:t>
            </a:r>
            <a:br>
              <a:rPr lang="en-US" sz="2400" dirty="0" smtClean="0"/>
            </a:br>
            <a:r>
              <a:rPr lang="en-US" sz="2400" dirty="0" smtClean="0"/>
              <a:t>2. Location Counter</a:t>
            </a:r>
            <a:br>
              <a:rPr lang="en-US" sz="2400" dirty="0" smtClean="0"/>
            </a:br>
            <a:r>
              <a:rPr lang="en-US" sz="2400" dirty="0" smtClean="0"/>
              <a:t>3. Instruction Register</a:t>
            </a:r>
            <a:br>
              <a:rPr lang="en-US" sz="2400" dirty="0" smtClean="0"/>
            </a:br>
            <a:r>
              <a:rPr lang="en-US" sz="2400" dirty="0" smtClean="0"/>
              <a:t>4. Working Registers</a:t>
            </a:r>
            <a:br>
              <a:rPr lang="en-US" sz="2400" dirty="0" smtClean="0"/>
            </a:br>
            <a:r>
              <a:rPr lang="en-US" sz="2400" dirty="0" smtClean="0"/>
              <a:t>5. General Register</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General Machine Structure</a:t>
            </a:r>
            <a:endParaRPr b="1" u="sng"/>
          </a:p>
        </p:txBody>
      </p:sp>
      <p:sp>
        <p:nvSpPr>
          <p:cNvPr id="219" name="Google Shape;219;p4"/>
          <p:cNvSpPr txBox="1">
            <a:spLocks noGrp="1"/>
          </p:cNvSpPr>
          <p:nvPr>
            <p:ph type="body" idx="1"/>
          </p:nvPr>
        </p:nvSpPr>
        <p:spPr>
          <a:xfrm>
            <a:off x="683455" y="1445797"/>
            <a:ext cx="10515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ct val="100000"/>
              <a:buNone/>
            </a:pPr>
            <a:r>
              <a:rPr lang="en-US" sz="2400" dirty="0"/>
              <a:t>The components of a general machine are as follows:</a:t>
            </a:r>
            <a:endParaRPr/>
          </a:p>
          <a:p>
            <a:pPr marL="228600" lvl="0" indent="-228600" algn="just" rtl="0">
              <a:lnSpc>
                <a:spcPct val="90000"/>
              </a:lnSpc>
              <a:spcBef>
                <a:spcPts val="1000"/>
              </a:spcBef>
              <a:spcAft>
                <a:spcPts val="0"/>
              </a:spcAft>
              <a:buClr>
                <a:schemeClr val="dk1"/>
              </a:buClr>
              <a:buSzPct val="100000"/>
              <a:buChar char="•"/>
            </a:pPr>
            <a:r>
              <a:rPr lang="en-US" sz="2400" b="1" i="1" dirty="0"/>
              <a:t>Instruction interpreter: </a:t>
            </a:r>
            <a:r>
              <a:rPr lang="en-US" sz="2400" dirty="0"/>
              <a:t>A group of electronic circuits performs the intent of instruction of fetched from memory.</a:t>
            </a:r>
            <a:endParaRPr/>
          </a:p>
          <a:p>
            <a:pPr marL="228600" lvl="0" indent="-228600" algn="just" rtl="0">
              <a:lnSpc>
                <a:spcPct val="90000"/>
              </a:lnSpc>
              <a:spcBef>
                <a:spcPts val="1000"/>
              </a:spcBef>
              <a:spcAft>
                <a:spcPts val="0"/>
              </a:spcAft>
              <a:buClr>
                <a:schemeClr val="dk1"/>
              </a:buClr>
              <a:buSzPct val="100000"/>
              <a:buChar char="•"/>
            </a:pPr>
            <a:r>
              <a:rPr lang="en-US" sz="2400" b="1" i="1" dirty="0"/>
              <a:t>Location counter: </a:t>
            </a:r>
            <a:r>
              <a:rPr lang="en-US" sz="2400" dirty="0"/>
              <a:t>LC otherwise called as </a:t>
            </a:r>
            <a:r>
              <a:rPr lang="en-US" sz="2400" i="1" dirty="0"/>
              <a:t>program counter PC </a:t>
            </a:r>
            <a:r>
              <a:rPr lang="en-US" sz="2400" dirty="0"/>
              <a:t>or </a:t>
            </a:r>
            <a:r>
              <a:rPr lang="en-US" sz="2400" i="1" dirty="0"/>
              <a:t>instruction counter IC</a:t>
            </a:r>
            <a:r>
              <a:rPr lang="en-US" sz="2400" dirty="0"/>
              <a:t>, is a hardware memory device which denotes the location of the current instruction being executed.</a:t>
            </a:r>
            <a:endParaRPr/>
          </a:p>
          <a:p>
            <a:pPr marL="228600" lvl="0" indent="-228600" algn="just" rtl="0">
              <a:lnSpc>
                <a:spcPct val="90000"/>
              </a:lnSpc>
              <a:spcBef>
                <a:spcPts val="1000"/>
              </a:spcBef>
              <a:spcAft>
                <a:spcPts val="0"/>
              </a:spcAft>
              <a:buClr>
                <a:schemeClr val="dk1"/>
              </a:buClr>
              <a:buSzPct val="100000"/>
              <a:buChar char="•"/>
            </a:pPr>
            <a:r>
              <a:rPr lang="en-US" sz="2400" b="1" i="1" dirty="0"/>
              <a:t>Instruction register: </a:t>
            </a:r>
            <a:r>
              <a:rPr lang="en-US" sz="2400" dirty="0"/>
              <a:t>A copy of the content of the LC is stored in IR.</a:t>
            </a:r>
            <a:endParaRPr/>
          </a:p>
          <a:p>
            <a:pPr marL="228600" lvl="0" indent="-228600" algn="just" rtl="0">
              <a:lnSpc>
                <a:spcPct val="90000"/>
              </a:lnSpc>
              <a:spcBef>
                <a:spcPts val="1000"/>
              </a:spcBef>
              <a:spcAft>
                <a:spcPts val="0"/>
              </a:spcAft>
              <a:buClr>
                <a:schemeClr val="dk1"/>
              </a:buClr>
              <a:buSzPct val="100000"/>
              <a:buChar char="•"/>
            </a:pPr>
            <a:r>
              <a:rPr lang="en-US" sz="2400" b="1" i="1" dirty="0"/>
              <a:t>Working register: </a:t>
            </a:r>
            <a:r>
              <a:rPr lang="en-US" sz="2400" dirty="0"/>
              <a:t>are the memory devices that serve as “scratch pad” for the instruction interpreter.</a:t>
            </a:r>
            <a:endParaRPr/>
          </a:p>
          <a:p>
            <a:pPr marL="228600" lvl="0" indent="-228600" algn="just" rtl="0">
              <a:lnSpc>
                <a:spcPct val="90000"/>
              </a:lnSpc>
              <a:spcBef>
                <a:spcPts val="1000"/>
              </a:spcBef>
              <a:spcAft>
                <a:spcPts val="0"/>
              </a:spcAft>
              <a:buClr>
                <a:schemeClr val="dk1"/>
              </a:buClr>
              <a:buSzPct val="100000"/>
              <a:buChar char="•"/>
            </a:pPr>
            <a:r>
              <a:rPr lang="en-US" sz="2400" b="1" i="1" dirty="0"/>
              <a:t>General register: </a:t>
            </a:r>
            <a:r>
              <a:rPr lang="en-US" sz="2400" dirty="0"/>
              <a:t>are used by programmers as storage locations and for special functions</a:t>
            </a:r>
            <a:r>
              <a:rPr lang="en-US" sz="2400" dirty="0" smtClean="0"/>
              <a:t>.</a:t>
            </a:r>
          </a:p>
          <a:p>
            <a:pPr marL="228600" lvl="0" indent="-228600" algn="just">
              <a:buSzPct val="100000"/>
            </a:pPr>
            <a:r>
              <a:rPr lang="en-US" sz="2200" dirty="0" smtClean="0">
                <a:latin typeface="Tahoma" pitchFamily="34" charset="0"/>
                <a:ea typeface="Tahoma" pitchFamily="34" charset="0"/>
                <a:cs typeface="Tahoma" pitchFamily="34" charset="0"/>
              </a:rPr>
              <a:t>This CPU interfaces with Memory through MAR &amp; MBR</a:t>
            </a:r>
            <a:br>
              <a:rPr lang="en-US" sz="2200" dirty="0" smtClean="0">
                <a:latin typeface="Tahoma" pitchFamily="34" charset="0"/>
                <a:ea typeface="Tahoma" pitchFamily="34" charset="0"/>
                <a:cs typeface="Tahoma" pitchFamily="34" charset="0"/>
              </a:rPr>
            </a:br>
            <a:r>
              <a:rPr lang="en-US" sz="2200" dirty="0" smtClean="0">
                <a:latin typeface="Tahoma" pitchFamily="34" charset="0"/>
                <a:ea typeface="Tahoma" pitchFamily="34" charset="0"/>
                <a:cs typeface="Tahoma" pitchFamily="34" charset="0"/>
              </a:rPr>
              <a:t>The role of I/O Channels is to input or output information from memory.</a:t>
            </a:r>
            <a:br>
              <a:rPr lang="en-US" sz="2200" dirty="0" smtClean="0">
                <a:latin typeface="Tahoma" pitchFamily="34" charset="0"/>
                <a:ea typeface="Tahoma" pitchFamily="34" charset="0"/>
                <a:cs typeface="Tahoma" pitchFamily="34" charset="0"/>
              </a:rPr>
            </a:br>
            <a:endParaRPr sz="2200">
              <a:latin typeface="Tahoma" pitchFamily="34" charset="0"/>
              <a:ea typeface="Tahoma" pitchFamily="34" charset="0"/>
              <a:cs typeface="Tahoma" pitchFamily="34" charset="0"/>
            </a:endParaRPr>
          </a:p>
          <a:p>
            <a:pPr marL="228600" lvl="0" indent="-228600" algn="just" rtl="0">
              <a:lnSpc>
                <a:spcPct val="100000"/>
              </a:lnSpc>
              <a:spcBef>
                <a:spcPts val="1000"/>
              </a:spcBef>
              <a:spcAft>
                <a:spcPts val="0"/>
              </a:spcAft>
              <a:buClr>
                <a:schemeClr val="dk1"/>
              </a:buClr>
              <a:buSzPct val="100000"/>
              <a:buNone/>
            </a:pPr>
            <a:r>
              <a:rPr lang="en-US" sz="2400" dirty="0"/>
              <a:t/>
            </a:r>
            <a:br>
              <a:rPr lang="en-US" sz="2400" dirty="0"/>
            </a:br>
            <a:endParaRPr sz="2400"/>
          </a:p>
        </p:txBody>
      </p:sp>
      <p:sp>
        <p:nvSpPr>
          <p:cNvPr id="220" name="Google Shape;22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General Machine Structure</a:t>
            </a:r>
            <a:endParaRPr b="1" u="sng"/>
          </a:p>
        </p:txBody>
      </p:sp>
      <p:sp>
        <p:nvSpPr>
          <p:cNvPr id="226" name="Google Shape;226;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b="1" i="1"/>
              <a:t>Memory address register (MAR): </a:t>
            </a:r>
            <a:r>
              <a:rPr lang="en-US"/>
              <a:t>contains the address of the memory location that is to read from or stored into.</a:t>
            </a:r>
            <a:endParaRPr/>
          </a:p>
          <a:p>
            <a:pPr marL="228600" lvl="0" indent="-228600" algn="l" rtl="0">
              <a:lnSpc>
                <a:spcPct val="90000"/>
              </a:lnSpc>
              <a:spcBef>
                <a:spcPts val="1000"/>
              </a:spcBef>
              <a:spcAft>
                <a:spcPts val="0"/>
              </a:spcAft>
              <a:buClr>
                <a:schemeClr val="dk1"/>
              </a:buClr>
              <a:buSzPct val="100000"/>
              <a:buChar char="•"/>
            </a:pPr>
            <a:r>
              <a:rPr lang="en-US" b="1" i="1"/>
              <a:t>Memory buffer register (MBR): </a:t>
            </a:r>
            <a:r>
              <a:rPr lang="en-US"/>
              <a:t>contain a copy of the content of the memory location whose address is stored in MAR. The primary interface between the memory and the CPU is through </a:t>
            </a:r>
            <a:r>
              <a:rPr lang="en-US" i="1"/>
              <a:t>memory buffer register</a:t>
            </a:r>
            <a:r>
              <a:rPr lang="en-US"/>
              <a:t>.</a:t>
            </a:r>
            <a:endParaRPr/>
          </a:p>
          <a:p>
            <a:pPr marL="228600" lvl="0" indent="-228600" algn="l" rtl="0">
              <a:lnSpc>
                <a:spcPct val="90000"/>
              </a:lnSpc>
              <a:spcBef>
                <a:spcPts val="1000"/>
              </a:spcBef>
              <a:spcAft>
                <a:spcPts val="0"/>
              </a:spcAft>
              <a:buClr>
                <a:schemeClr val="dk1"/>
              </a:buClr>
              <a:buSzPct val="100000"/>
              <a:buChar char="•"/>
            </a:pPr>
            <a:r>
              <a:rPr lang="en-US" b="1" i="1"/>
              <a:t>Memory controller: </a:t>
            </a:r>
            <a:r>
              <a:rPr lang="en-US"/>
              <a:t>is a hardware device whose work is to transfer the content of the MBR to the core memory location whose address is stored in MAR.</a:t>
            </a:r>
            <a:endParaRPr/>
          </a:p>
          <a:p>
            <a:pPr marL="228600" lvl="0" indent="-228600" algn="l" rtl="0">
              <a:lnSpc>
                <a:spcPct val="90000"/>
              </a:lnSpc>
              <a:spcBef>
                <a:spcPts val="1000"/>
              </a:spcBef>
              <a:spcAft>
                <a:spcPts val="0"/>
              </a:spcAft>
              <a:buClr>
                <a:schemeClr val="dk1"/>
              </a:buClr>
              <a:buSzPct val="100000"/>
              <a:buChar char="•"/>
            </a:pPr>
            <a:r>
              <a:rPr lang="en-US" b="1" i="1"/>
              <a:t>I/O channels: </a:t>
            </a:r>
            <a:r>
              <a:rPr lang="en-US"/>
              <a:t>may be thought of as separate computers which interprets special instructions for inputting and outputting information from the memory.</a:t>
            </a:r>
            <a:endParaRPr/>
          </a:p>
        </p:txBody>
      </p:sp>
      <p:sp>
        <p:nvSpPr>
          <p:cNvPr id="227" name="Google Shape;22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5"/>
          <p:cNvSpPr txBox="1">
            <a:spLocks noGrp="1"/>
          </p:cNvSpPr>
          <p:nvPr>
            <p:ph type="title"/>
          </p:nvPr>
        </p:nvSpPr>
        <p:spPr>
          <a:xfrm>
            <a:off x="866335" y="0"/>
            <a:ext cx="10515600" cy="71745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dirty="0"/>
              <a:t>General Machine Structure</a:t>
            </a:r>
            <a:endParaRPr b="1" u="sng"/>
          </a:p>
        </p:txBody>
      </p:sp>
      <p:sp>
        <p:nvSpPr>
          <p:cNvPr id="226" name="Google Shape;226;p5"/>
          <p:cNvSpPr txBox="1">
            <a:spLocks noGrp="1"/>
          </p:cNvSpPr>
          <p:nvPr>
            <p:ph type="body" idx="1"/>
          </p:nvPr>
        </p:nvSpPr>
        <p:spPr>
          <a:xfrm>
            <a:off x="464234" y="658005"/>
            <a:ext cx="11479237" cy="4898733"/>
          </a:xfrm>
          <a:prstGeom prst="rect">
            <a:avLst/>
          </a:prstGeom>
          <a:noFill/>
          <a:ln>
            <a:noFill/>
          </a:ln>
        </p:spPr>
        <p:txBody>
          <a:bodyPr spcFirstLastPara="1" wrap="square" lIns="91425" tIns="45700" rIns="91425" bIns="45700" anchor="t" anchorCtr="0">
            <a:noAutofit/>
          </a:bodyPr>
          <a:lstStyle/>
          <a:p>
            <a:pPr>
              <a:buNone/>
            </a:pPr>
            <a:r>
              <a:rPr lang="en-US" sz="2650" b="1" dirty="0" smtClean="0"/>
              <a:t>To illustrate how these components of machine structure interact, let us take a</a:t>
            </a:r>
          </a:p>
          <a:p>
            <a:r>
              <a:rPr lang="en-US" sz="2650" dirty="0" smtClean="0"/>
              <a:t>command ADD 2,176.</a:t>
            </a:r>
          </a:p>
          <a:p>
            <a:r>
              <a:rPr lang="en-US" sz="2650" dirty="0" smtClean="0"/>
              <a:t>This instruction has three parts </a:t>
            </a:r>
            <a:r>
              <a:rPr lang="en-US" sz="2650" b="1" dirty="0" smtClean="0"/>
              <a:t>first the </a:t>
            </a:r>
            <a:r>
              <a:rPr lang="en-US" sz="2650" b="1" dirty="0" err="1" smtClean="0"/>
              <a:t>opcode</a:t>
            </a:r>
            <a:r>
              <a:rPr lang="en-US" sz="2650" b="1" dirty="0" smtClean="0"/>
              <a:t> i.e. ADD</a:t>
            </a:r>
            <a:r>
              <a:rPr lang="en-US" sz="2650" dirty="0" smtClean="0"/>
              <a:t>, </a:t>
            </a:r>
            <a:endParaRPr lang="en-US" sz="2650" dirty="0" smtClean="0"/>
          </a:p>
          <a:p>
            <a:r>
              <a:rPr lang="en-US" sz="2650" b="1" dirty="0" smtClean="0"/>
              <a:t>Second </a:t>
            </a:r>
            <a:r>
              <a:rPr lang="en-US" sz="2650" b="1" dirty="0" smtClean="0"/>
              <a:t>is the </a:t>
            </a:r>
            <a:r>
              <a:rPr lang="en-US" sz="2650" b="1" dirty="0" smtClean="0"/>
              <a:t>number </a:t>
            </a:r>
            <a:r>
              <a:rPr lang="en-US" sz="2650" dirty="0" smtClean="0"/>
              <a:t>of </a:t>
            </a:r>
            <a:r>
              <a:rPr lang="en-US" sz="2650" dirty="0" smtClean="0"/>
              <a:t>the register that contain the first operand.</a:t>
            </a:r>
            <a:endParaRPr lang="en-US" sz="2650" dirty="0" smtClean="0"/>
          </a:p>
          <a:p>
            <a:r>
              <a:rPr lang="en-US" sz="2650" b="1" dirty="0" smtClean="0"/>
              <a:t>Third </a:t>
            </a:r>
            <a:r>
              <a:rPr lang="en-US" sz="2650" b="1" dirty="0" smtClean="0"/>
              <a:t>is the memory </a:t>
            </a:r>
            <a:r>
              <a:rPr lang="en-US" sz="2650" dirty="0" smtClean="0"/>
              <a:t>location address </a:t>
            </a:r>
            <a:r>
              <a:rPr lang="en-US" sz="2650" dirty="0" smtClean="0"/>
              <a:t>that contain the second operand.</a:t>
            </a:r>
          </a:p>
          <a:p>
            <a:pPr>
              <a:buNone/>
            </a:pPr>
            <a:r>
              <a:rPr lang="en-US" sz="2650" dirty="0" smtClean="0"/>
              <a:t>• At first, the address from the IC is copied to the MAR.</a:t>
            </a:r>
          </a:p>
          <a:p>
            <a:pPr>
              <a:buNone/>
            </a:pPr>
            <a:r>
              <a:rPr lang="en-US" sz="2650" dirty="0" smtClean="0"/>
              <a:t>• Then the instruction is fetched to the MBR.</a:t>
            </a:r>
          </a:p>
          <a:p>
            <a:pPr>
              <a:buNone/>
            </a:pPr>
            <a:r>
              <a:rPr lang="en-US" sz="2650" dirty="0" smtClean="0"/>
              <a:t>• The instruction is then transferred to the </a:t>
            </a:r>
            <a:r>
              <a:rPr lang="en-US" sz="2650" dirty="0" smtClean="0"/>
              <a:t>IR.</a:t>
            </a:r>
          </a:p>
          <a:p>
            <a:pPr>
              <a:buNone/>
            </a:pPr>
            <a:r>
              <a:rPr lang="en-US" sz="2650" dirty="0" smtClean="0"/>
              <a:t>Now </a:t>
            </a:r>
            <a:r>
              <a:rPr lang="en-US" sz="2650" dirty="0" smtClean="0"/>
              <a:t>the first operand is placed in the WR.</a:t>
            </a:r>
          </a:p>
          <a:p>
            <a:r>
              <a:rPr lang="en-US" sz="2650" dirty="0" smtClean="0"/>
              <a:t>• Finally the sum of WR and MBR is calculated and the stored in WR.</a:t>
            </a:r>
          </a:p>
          <a:p>
            <a:r>
              <a:rPr lang="en-US" sz="2650" dirty="0" smtClean="0"/>
              <a:t>• The content of WR is stored to the register that contained first operand.</a:t>
            </a:r>
          </a:p>
          <a:p>
            <a:r>
              <a:rPr lang="en-US" sz="2650" dirty="0" smtClean="0"/>
              <a:t>• And then IC is incremented to point to the next instruction.</a:t>
            </a:r>
            <a:endParaRPr sz="2650"/>
          </a:p>
        </p:txBody>
      </p:sp>
      <p:sp>
        <p:nvSpPr>
          <p:cNvPr id="227" name="Google Shape;22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General Machine Structure</a:t>
            </a:r>
            <a:endParaRPr/>
          </a:p>
        </p:txBody>
      </p:sp>
      <p:sp>
        <p:nvSpPr>
          <p:cNvPr id="233" name="Google Shape;233;p6"/>
          <p:cNvSpPr txBox="1">
            <a:spLocks noGrp="1"/>
          </p:cNvSpPr>
          <p:nvPr>
            <p:ph type="body" idx="1"/>
          </p:nvPr>
        </p:nvSpPr>
        <p:spPr>
          <a:xfrm>
            <a:off x="647113" y="1262918"/>
            <a:ext cx="11113477" cy="4800258"/>
          </a:xfrm>
          <a:prstGeom prst="rect">
            <a:avLst/>
          </a:prstGeom>
          <a:noFill/>
          <a:ln>
            <a:noFill/>
          </a:ln>
        </p:spPr>
        <p:txBody>
          <a:bodyPr spcFirstLastPara="1" wrap="square" lIns="91425" tIns="45700" rIns="91425" bIns="45700" anchor="t" anchorCtr="0">
            <a:noAutofit/>
          </a:bodyPr>
          <a:lstStyle/>
          <a:p>
            <a:pPr marL="228600" lvl="0" indent="-184150" algn="just">
              <a:spcBef>
                <a:spcPts val="0"/>
              </a:spcBef>
              <a:buSzPct val="100000"/>
              <a:buNone/>
            </a:pPr>
            <a:r>
              <a:rPr lang="en-US" dirty="0" smtClean="0"/>
              <a:t>For Programming at machine level, following questions must be answered: </a:t>
            </a:r>
          </a:p>
          <a:p>
            <a:pPr marL="228600" lvl="0" indent="-184150" algn="just">
              <a:spcBef>
                <a:spcPts val="0"/>
              </a:spcBef>
              <a:buSzPct val="100000"/>
              <a:buNone/>
            </a:pPr>
            <a:r>
              <a:rPr lang="en-US" dirty="0" smtClean="0"/>
              <a:t>1.Memory: What is the basic unit, size and addressing scheme of memory? </a:t>
            </a:r>
          </a:p>
          <a:p>
            <a:pPr marL="228600" lvl="0" indent="-184150" algn="just">
              <a:spcBef>
                <a:spcPts val="0"/>
              </a:spcBef>
              <a:buSzPct val="100000"/>
              <a:buNone/>
            </a:pPr>
            <a:endParaRPr lang="en-US" dirty="0" smtClean="0"/>
          </a:p>
          <a:p>
            <a:pPr marL="228600" lvl="0" indent="-184150" algn="just">
              <a:spcBef>
                <a:spcPts val="0"/>
              </a:spcBef>
              <a:buSzPct val="100000"/>
              <a:buNone/>
            </a:pPr>
            <a:r>
              <a:rPr lang="en-US" dirty="0" smtClean="0"/>
              <a:t>2.Registers: How Many Registers are there? What are their size, function and interrelationship?</a:t>
            </a:r>
          </a:p>
          <a:p>
            <a:pPr marL="228600" lvl="0" indent="-184150" algn="just">
              <a:spcBef>
                <a:spcPts val="0"/>
              </a:spcBef>
              <a:buSzPct val="100000"/>
              <a:buNone/>
            </a:pPr>
            <a:endParaRPr lang="en-US" dirty="0" smtClean="0"/>
          </a:p>
          <a:p>
            <a:pPr marL="228600" lvl="0" indent="-184150" algn="just">
              <a:spcBef>
                <a:spcPts val="0"/>
              </a:spcBef>
              <a:buSzPct val="100000"/>
              <a:buNone/>
            </a:pPr>
            <a:r>
              <a:rPr lang="en-US" dirty="0" smtClean="0"/>
              <a:t>3.Data: What types of the data can be handled? How is this data stored? </a:t>
            </a:r>
          </a:p>
          <a:p>
            <a:pPr marL="228600" lvl="0" indent="-184150" algn="just">
              <a:spcBef>
                <a:spcPts val="0"/>
              </a:spcBef>
              <a:buSzPct val="100000"/>
              <a:buNone/>
            </a:pPr>
            <a:endParaRPr lang="en-US" dirty="0" smtClean="0"/>
          </a:p>
          <a:p>
            <a:pPr marL="228600" lvl="0" indent="-184150" algn="just">
              <a:spcBef>
                <a:spcPts val="0"/>
              </a:spcBef>
              <a:buSzPct val="100000"/>
              <a:buNone/>
            </a:pPr>
            <a:r>
              <a:rPr lang="en-US" dirty="0" smtClean="0"/>
              <a:t>4.Instructions: What are the classes of instructions on the machine? What are their formats? How are they stored? </a:t>
            </a:r>
          </a:p>
          <a:p>
            <a:pPr marL="228600" lvl="0" indent="-184150" algn="just">
              <a:spcBef>
                <a:spcPts val="0"/>
              </a:spcBef>
              <a:buSzPct val="100000"/>
              <a:buNone/>
            </a:pPr>
            <a:endParaRPr lang="en-US" dirty="0" smtClean="0"/>
          </a:p>
          <a:p>
            <a:pPr marL="228600" lvl="0" indent="-184150" algn="just">
              <a:spcBef>
                <a:spcPts val="0"/>
              </a:spcBef>
              <a:buSzPct val="100000"/>
              <a:buNone/>
            </a:pPr>
            <a:r>
              <a:rPr lang="en-US" dirty="0" smtClean="0"/>
              <a:t>5.Special Features : What is the interrupt structure of the machine? What type of protection mechanism is available?</a:t>
            </a:r>
            <a:endParaRPr>
              <a:latin typeface="Times New Roman" pitchFamily="18" charset="0"/>
              <a:cs typeface="Times New Roman" pitchFamily="18" charset="0"/>
            </a:endParaRPr>
          </a:p>
        </p:txBody>
      </p:sp>
      <p:sp>
        <p:nvSpPr>
          <p:cNvPr id="234" name="Google Shape;23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7"/>
          <p:cNvSpPr txBox="1">
            <a:spLocks noGrp="1"/>
          </p:cNvSpPr>
          <p:nvPr>
            <p:ph type="title"/>
          </p:nvPr>
        </p:nvSpPr>
        <p:spPr>
          <a:xfrm>
            <a:off x="866335" y="0"/>
            <a:ext cx="10515600" cy="8350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t>General Machine Structure</a:t>
            </a:r>
            <a:endParaRPr b="1"/>
          </a:p>
        </p:txBody>
      </p:sp>
      <p:sp>
        <p:nvSpPr>
          <p:cNvPr id="240" name="Google Shape;240;p7"/>
          <p:cNvSpPr txBox="1">
            <a:spLocks noGrp="1"/>
          </p:cNvSpPr>
          <p:nvPr>
            <p:ph type="body" idx="1"/>
          </p:nvPr>
        </p:nvSpPr>
        <p:spPr>
          <a:xfrm>
            <a:off x="675250" y="683162"/>
            <a:ext cx="10762957" cy="5394081"/>
          </a:xfrm>
          <a:prstGeom prst="rect">
            <a:avLst/>
          </a:prstGeom>
          <a:noFill/>
          <a:ln>
            <a:noFill/>
          </a:ln>
        </p:spPr>
        <p:txBody>
          <a:bodyPr spcFirstLastPara="1" wrap="square" lIns="91425" tIns="45700" rIns="91425" bIns="45700" anchor="t" anchorCtr="0">
            <a:normAutofit fontScale="92500" lnSpcReduction="10000"/>
          </a:bodyPr>
          <a:lstStyle/>
          <a:p>
            <a:pPr algn="just">
              <a:buNone/>
            </a:pPr>
            <a:r>
              <a:rPr lang="en-US" b="1" i="1" dirty="0" smtClean="0"/>
              <a:t>Memory</a:t>
            </a:r>
          </a:p>
          <a:p>
            <a:pPr algn="just"/>
            <a:r>
              <a:rPr lang="en-US" dirty="0" smtClean="0"/>
              <a:t>The basic unit of memory </a:t>
            </a:r>
            <a:r>
              <a:rPr lang="en-US" dirty="0" smtClean="0"/>
              <a:t>in 360 </a:t>
            </a:r>
            <a:r>
              <a:rPr lang="en-US" dirty="0" smtClean="0"/>
              <a:t>and 370 is a </a:t>
            </a:r>
            <a:r>
              <a:rPr lang="en-US" i="1" dirty="0" smtClean="0"/>
              <a:t>byte (</a:t>
            </a:r>
            <a:r>
              <a:rPr lang="en-US" i="1" dirty="0" smtClean="0"/>
              <a:t>eight </a:t>
            </a:r>
            <a:r>
              <a:rPr lang="en-US" dirty="0" smtClean="0"/>
              <a:t>bits </a:t>
            </a:r>
            <a:r>
              <a:rPr lang="en-US" dirty="0" smtClean="0"/>
              <a:t>of information). </a:t>
            </a:r>
            <a:endParaRPr lang="en-US" dirty="0" smtClean="0"/>
          </a:p>
          <a:p>
            <a:pPr algn="just"/>
            <a:r>
              <a:rPr lang="en-US" dirty="0" smtClean="0"/>
              <a:t>It </a:t>
            </a:r>
            <a:r>
              <a:rPr lang="en-US" dirty="0" smtClean="0"/>
              <a:t>means</a:t>
            </a:r>
            <a:r>
              <a:rPr lang="en-US" dirty="0" smtClean="0"/>
              <a:t>, each </a:t>
            </a:r>
            <a:r>
              <a:rPr lang="en-US" dirty="0" smtClean="0"/>
              <a:t>addressable position </a:t>
            </a:r>
            <a:r>
              <a:rPr lang="en-US" dirty="0" smtClean="0"/>
              <a:t>in </a:t>
            </a:r>
            <a:r>
              <a:rPr lang="en-US" b="1" dirty="0" smtClean="0"/>
              <a:t>memory </a:t>
            </a:r>
            <a:r>
              <a:rPr lang="en-US" b="1" dirty="0" smtClean="0"/>
              <a:t>can contain a byte </a:t>
            </a:r>
            <a:r>
              <a:rPr lang="en-US" b="1" dirty="0" smtClean="0"/>
              <a:t>of information</a:t>
            </a:r>
            <a:r>
              <a:rPr lang="en-US" b="1" dirty="0" smtClean="0"/>
              <a:t>. </a:t>
            </a:r>
            <a:endParaRPr lang="en-US" b="1" dirty="0" smtClean="0"/>
          </a:p>
          <a:p>
            <a:pPr algn="just"/>
            <a:r>
              <a:rPr lang="en-US" dirty="0" smtClean="0"/>
              <a:t>There are facilities </a:t>
            </a:r>
            <a:r>
              <a:rPr lang="en-US" dirty="0" smtClean="0"/>
              <a:t>to operate </a:t>
            </a:r>
            <a:r>
              <a:rPr lang="en-US" dirty="0" smtClean="0"/>
              <a:t>on contiguous </a:t>
            </a:r>
            <a:r>
              <a:rPr lang="en-US" dirty="0" smtClean="0"/>
              <a:t>bytes in basic</a:t>
            </a:r>
          </a:p>
          <a:p>
            <a:pPr algn="just"/>
            <a:r>
              <a:rPr lang="en-US" dirty="0" smtClean="0"/>
              <a:t>units. The basic units are </a:t>
            </a:r>
            <a:r>
              <a:rPr lang="en-US" dirty="0" smtClean="0"/>
              <a:t>as follows</a:t>
            </a:r>
            <a:r>
              <a:rPr lang="en-US" dirty="0" smtClean="0"/>
              <a:t>:</a:t>
            </a:r>
          </a:p>
          <a:p>
            <a:pPr algn="just"/>
            <a:r>
              <a:rPr lang="en-US" dirty="0" smtClean="0"/>
              <a:t>A smaller unit of memory of size 4 bits is called as </a:t>
            </a:r>
            <a:r>
              <a:rPr lang="en-US" i="1" dirty="0" smtClean="0"/>
              <a:t>nibble. </a:t>
            </a:r>
            <a:endParaRPr lang="en-US" i="1" dirty="0" smtClean="0"/>
          </a:p>
          <a:p>
            <a:pPr algn="just"/>
            <a:r>
              <a:rPr lang="en-US" i="1" dirty="0" smtClean="0"/>
              <a:t>The </a:t>
            </a:r>
            <a:r>
              <a:rPr lang="en-US" i="1" dirty="0" smtClean="0"/>
              <a:t>size of a </a:t>
            </a:r>
            <a:r>
              <a:rPr lang="en-US" i="1" dirty="0" smtClean="0"/>
              <a:t>360 </a:t>
            </a:r>
            <a:r>
              <a:rPr lang="en-US" dirty="0" smtClean="0"/>
              <a:t>memory </a:t>
            </a:r>
            <a:r>
              <a:rPr lang="en-US" dirty="0" smtClean="0"/>
              <a:t>is </a:t>
            </a:r>
            <a:r>
              <a:rPr lang="en-US" dirty="0" err="1" smtClean="0"/>
              <a:t>upto</a:t>
            </a:r>
            <a:r>
              <a:rPr lang="en-US" dirty="0" smtClean="0"/>
              <a:t> 2</a:t>
            </a:r>
            <a:r>
              <a:rPr lang="en-US" baseline="30000" dirty="0" smtClean="0"/>
              <a:t>24 </a:t>
            </a:r>
            <a:r>
              <a:rPr lang="en-US" dirty="0" smtClean="0"/>
              <a:t>bytes. </a:t>
            </a:r>
            <a:endParaRPr lang="en-US" dirty="0" smtClean="0"/>
          </a:p>
          <a:p>
            <a:pPr algn="just"/>
            <a:r>
              <a:rPr lang="en-US" dirty="0" smtClean="0"/>
              <a:t>The </a:t>
            </a:r>
            <a:r>
              <a:rPr lang="en-US" dirty="0" smtClean="0"/>
              <a:t>addressing of a 360 memory consists of </a:t>
            </a:r>
            <a:r>
              <a:rPr lang="en-US" dirty="0" smtClean="0"/>
              <a:t>three parts</a:t>
            </a:r>
            <a:r>
              <a:rPr lang="en-US" dirty="0" smtClean="0"/>
              <a:t>. </a:t>
            </a:r>
            <a:endParaRPr lang="en-US" dirty="0" smtClean="0"/>
          </a:p>
          <a:p>
            <a:pPr algn="just"/>
            <a:r>
              <a:rPr lang="en-US" dirty="0" smtClean="0"/>
              <a:t>Specifically </a:t>
            </a:r>
            <a:r>
              <a:rPr lang="en-US" dirty="0" smtClean="0"/>
              <a:t>the value of an address equals to value of the </a:t>
            </a:r>
            <a:r>
              <a:rPr lang="en-US" i="1" dirty="0" smtClean="0"/>
              <a:t>offset, plus the</a:t>
            </a:r>
          </a:p>
          <a:p>
            <a:pPr algn="just"/>
            <a:r>
              <a:rPr lang="en-US" dirty="0" smtClean="0"/>
              <a:t>content of the </a:t>
            </a:r>
            <a:r>
              <a:rPr lang="en-US" i="1" dirty="0" smtClean="0"/>
              <a:t>base register, plus the content of the index register.</a:t>
            </a:r>
            <a:endParaRPr/>
          </a:p>
        </p:txBody>
      </p:sp>
      <p:sp>
        <p:nvSpPr>
          <p:cNvPr id="241" name="Google Shape;24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1495</Words>
  <PresentationFormat>Custom</PresentationFormat>
  <Paragraphs>178</Paragraphs>
  <Slides>22</Slides>
  <Notes>22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0</vt:i4>
      </vt:variant>
      <vt:variant>
        <vt:lpstr>Slide Titles</vt:lpstr>
      </vt:variant>
      <vt:variant>
        <vt:i4>22</vt:i4>
      </vt:variant>
    </vt:vector>
  </HeadingPairs>
  <TitlesOfParts>
    <vt:vector size="30" baseType="lpstr">
      <vt:lpstr>Arial</vt:lpstr>
      <vt:lpstr>Calibri</vt:lpstr>
      <vt:lpstr>Arial Black</vt:lpstr>
      <vt:lpstr>Times New Roman</vt:lpstr>
      <vt:lpstr>Raleway ExtraBold</vt:lpstr>
      <vt:lpstr>Tahoma</vt:lpstr>
      <vt:lpstr>1_Office Theme</vt:lpstr>
      <vt:lpstr>Contents Slide Master</vt:lpstr>
      <vt:lpstr>Slide 1</vt:lpstr>
      <vt:lpstr>Chapter-2.1 Compilers</vt:lpstr>
      <vt:lpstr>General Machine Structure</vt:lpstr>
      <vt:lpstr>General Machine Structure</vt:lpstr>
      <vt:lpstr>General Machine Structure</vt:lpstr>
      <vt:lpstr>General Machine Structure</vt:lpstr>
      <vt:lpstr>General Machine Structure</vt:lpstr>
      <vt:lpstr>General Machine Structure</vt:lpstr>
      <vt:lpstr>General Machine Structure</vt:lpstr>
      <vt:lpstr>General Machine Structure</vt:lpstr>
      <vt:lpstr>General Machine Structure</vt:lpstr>
      <vt:lpstr>Interface</vt:lpstr>
      <vt:lpstr>Interface</vt:lpstr>
      <vt:lpstr>Address Space </vt:lpstr>
      <vt:lpstr>Address Space </vt:lpstr>
      <vt:lpstr>Computer Languages  </vt:lpstr>
      <vt:lpstr>Types of Computer Languages</vt:lpstr>
      <vt:lpstr> Assembly Language </vt:lpstr>
      <vt:lpstr>High-Level Language </vt:lpstr>
      <vt:lpstr>High Level Language</vt:lpstr>
      <vt:lpstr>References </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Branding</dc:creator>
  <cp:lastModifiedBy>Dr Singla</cp:lastModifiedBy>
  <cp:revision>5</cp:revision>
  <dcterms:created xsi:type="dcterms:W3CDTF">2019-01-09T10:33:58Z</dcterms:created>
  <dcterms:modified xsi:type="dcterms:W3CDTF">2022-08-04T05:31:20Z</dcterms:modified>
</cp:coreProperties>
</file>