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4"/>
  </p:notesMasterIdLst>
  <p:handoutMasterIdLst>
    <p:handoutMasterId r:id="rId15"/>
  </p:handoutMasterIdLst>
  <p:sldIdLst>
    <p:sldId id="277" r:id="rId3"/>
    <p:sldId id="280" r:id="rId4"/>
    <p:sldId id="327" r:id="rId5"/>
    <p:sldId id="336" r:id="rId6"/>
    <p:sldId id="337" r:id="rId7"/>
    <p:sldId id="338" r:id="rId8"/>
    <p:sldId id="339" r:id="rId9"/>
    <p:sldId id="340" r:id="rId10"/>
    <p:sldId id="341" r:id="rId11"/>
    <p:sldId id="32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D8137"/>
    <a:srgbClr val="BC8F00"/>
    <a:srgbClr val="860000"/>
    <a:srgbClr val="00B0F0"/>
    <a:srgbClr val="1B3F5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58"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extLst>
      <p:ext uri="{BB962C8B-B14F-4D97-AF65-F5344CB8AC3E}">
        <p14:creationId xmlns="" xmlns:p14="http://schemas.microsoft.com/office/powerpoint/2010/main" val="3135557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60732FBC-CC67-4B17-8935-02F23E3364AC}" type="slidenum">
              <a:rPr lang="en-US" smtClean="0"/>
              <a:pPr/>
              <a:t>2</a:t>
            </a:fld>
            <a:endParaRPr lang="en-US"/>
          </a:p>
        </p:txBody>
      </p:sp>
    </p:spTree>
    <p:extLst>
      <p:ext uri="{BB962C8B-B14F-4D97-AF65-F5344CB8AC3E}">
        <p14:creationId xmlns="" xmlns:p14="http://schemas.microsoft.com/office/powerpoint/2010/main" val="260179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hyperlink" Target="https://pdflife.one/download/4588432-john-j-donovan-systems-programming-ebook-wordpress-pdf" TargetMode="External"/><Relationship Id="rId2" Type="http://schemas.openxmlformats.org/officeDocument/2006/relationships/hyperlink" Target="https://www.geeksforgeeks.org/bootstrapping-in-compiler-design/" TargetMode="External"/><Relationship Id="rId1" Type="http://schemas.openxmlformats.org/officeDocument/2006/relationships/slideLayout" Target="../slideLayouts/slideLayout2.xml"/><Relationship Id="rId4" Type="http://schemas.openxmlformats.org/officeDocument/2006/relationships/hyperlink" Target="https://dlscrib.com/download/systems-programming-and-operating-systems-by-dhamdhere_59b64cb7dc0d60182f8ceb1f_pdf" TargetMode="Externa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689304721"/>
              </p:ext>
            </p:extLst>
          </p:nvPr>
        </p:nvGraphicFramePr>
        <p:xfrm>
          <a:off x="76788" y="3121720"/>
          <a:ext cx="3303056" cy="3148059"/>
        </p:xfrm>
        <a:graphic>
          <a:graphicData uri="http://schemas.openxmlformats.org/presentationml/2006/ole">
            <p:oleObj spid="_x0000_s8235" name="CorelDRAW" r:id="rId4"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 xmlns:a14="http://schemas.microsoft.com/office/drawing/2010/main">
                  <a14:imgLayer r:embed="rId7">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57" y="2051945"/>
            <a:ext cx="9063318" cy="5475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CST-281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890" y="242054"/>
            <a:ext cx="3302379"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43" y="6120884"/>
            <a:ext cx="3627257" cy="369332"/>
          </a:xfrm>
          <a:prstGeom prst="rect">
            <a:avLst/>
          </a:prstGeom>
        </p:spPr>
        <p:txBody>
          <a:bodyPr wrap="square">
            <a:spAutoFit/>
          </a:bodyPr>
          <a:lstStyle/>
          <a:p>
            <a:r>
              <a:rPr lang="en-US" b="1" dirty="0" smtClean="0"/>
              <a:t>Compilers</a:t>
            </a:r>
            <a:endParaRPr lang="en-US" dirty="0"/>
          </a:p>
        </p:txBody>
      </p:sp>
      <p:pic>
        <p:nvPicPr>
          <p:cNvPr id="8232" name="Picture 40"/>
          <p:cNvPicPr>
            <a:picLocks noChangeAspect="1" noChangeArrowheads="1"/>
          </p:cNvPicPr>
          <p:nvPr/>
        </p:nvPicPr>
        <p:blipFill>
          <a:blip r:embed="rId8"/>
          <a:srcRect/>
          <a:stretch>
            <a:fillRect/>
          </a:stretch>
        </p:blipFill>
        <p:spPr bwMode="auto">
          <a:xfrm>
            <a:off x="0" y="0"/>
            <a:ext cx="12192000" cy="6858000"/>
          </a:xfrm>
          <a:prstGeom prst="rect">
            <a:avLst/>
          </a:prstGeom>
          <a:noFill/>
          <a:ln w="9525">
            <a:noFill/>
            <a:miter lim="800000"/>
            <a:headEnd/>
            <a:tailEnd/>
          </a:ln>
          <a:effectLst/>
        </p:spPr>
      </p:pic>
    </p:spTree>
    <p:extLst>
      <p:ext uri="{BB962C8B-B14F-4D97-AF65-F5344CB8AC3E}">
        <p14:creationId xmlns=""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smtClean="0">
                <a:hlinkClick r:id="rId3"/>
              </a:rPr>
              <a:t>John J Donovan Systems Programming </a:t>
            </a:r>
            <a:r>
              <a:rPr lang="en-US" dirty="0" err="1" smtClean="0">
                <a:hlinkClick r:id="rId3"/>
              </a:rPr>
              <a:t>Ebook</a:t>
            </a:r>
            <a:r>
              <a:rPr lang="en-US" dirty="0" smtClean="0">
                <a:hlinkClick r:id="rId3"/>
              </a:rPr>
              <a:t> </a:t>
            </a:r>
            <a:r>
              <a:rPr lang="en-US" dirty="0" err="1" smtClean="0">
                <a:hlinkClick r:id="rId3"/>
              </a:rPr>
              <a:t>Wordpress</a:t>
            </a:r>
            <a:r>
              <a:rPr lang="en-US" dirty="0" smtClean="0">
                <a:hlinkClick r:id="rId3"/>
              </a:rPr>
              <a:t> (</a:t>
            </a:r>
            <a:r>
              <a:rPr lang="en-US" dirty="0" err="1" smtClean="0">
                <a:hlinkClick r:id="rId3"/>
              </a:rPr>
              <a:t>pdflife.one</a:t>
            </a:r>
            <a:r>
              <a:rPr lang="en-US" dirty="0" smtClean="0">
                <a:hlinkClick r:id="rId3"/>
              </a:rPr>
              <a:t>)</a:t>
            </a:r>
            <a:endParaRPr lang="en-US" dirty="0" smtClean="0"/>
          </a:p>
          <a:p>
            <a:endParaRPr lang="en-US" dirty="0" smtClean="0"/>
          </a:p>
          <a:p>
            <a:r>
              <a:rPr lang="en-US" dirty="0" smtClean="0">
                <a:hlinkClick r:id="rId4"/>
              </a:rPr>
              <a:t> [PDF] Systems Programming and Operating Systems by </a:t>
            </a:r>
            <a:r>
              <a:rPr lang="en-US" dirty="0" err="1" smtClean="0">
                <a:hlinkClick r:id="rId4"/>
              </a:rPr>
              <a:t>Dhamdhere</a:t>
            </a:r>
            <a:r>
              <a:rPr lang="en-US" dirty="0" smtClean="0">
                <a:hlinkClick r:id="rId4"/>
              </a:rPr>
              <a:t> - Free Download PDF      (dlscrib.com)</a:t>
            </a:r>
            <a:endParaRPr lang="en-US" b="1" dirty="0" smtClean="0">
              <a:latin typeface="Times New Roman" panose="02020603050405020304" pitchFamily="18" charset="0"/>
              <a:cs typeface="Times New Roman" panose="02020603050405020304" pitchFamily="18" charset="0"/>
            </a:endParaRPr>
          </a:p>
          <a:p>
            <a:pPr marL="342900" indent="-342900"/>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4059142145"/>
                </p:ext>
              </p:extLst>
            </p:nvPr>
          </p:nvGraphicFramePr>
          <p:xfrm>
            <a:off x="100420" y="236973"/>
            <a:ext cx="183878" cy="183422"/>
          </p:xfrm>
          <a:graphic>
            <a:graphicData uri="http://schemas.openxmlformats.org/presentationml/2006/ole">
              <p:oleObj spid="_x0000_s9238" name="CorelDRAW" r:id="rId3" imgW="2169000" imgH="2169360" progId="">
                <p:embed/>
              </p:oleObj>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sz="4000" dirty="0" smtClean="0">
                <a:latin typeface="Times New Roman" pitchFamily="18" charset="0"/>
                <a:cs typeface="Times New Roman" pitchFamily="18" charset="0"/>
              </a:rPr>
              <a:t>Chapter-1.1</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Overview of System Software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GB" sz="2400" dirty="0"/>
              <a:t>Different Views on the Meaning of a Program</a:t>
            </a:r>
            <a:endParaRPr lang="en-US" sz="2400" dirty="0"/>
          </a:p>
          <a:p>
            <a:pPr>
              <a:lnSpc>
                <a:spcPct val="150000"/>
              </a:lnSpc>
            </a:pPr>
            <a:r>
              <a:rPr lang="en-GB" sz="2400" dirty="0"/>
              <a:t>System Software Development</a:t>
            </a:r>
            <a:endParaRPr lang="en-US" sz="2400" dirty="0">
              <a:latin typeface="Times New Roman" pitchFamily="18" charset="0"/>
              <a:cs typeface="Times New Roman" pitchFamily="18" charset="0"/>
            </a:endParaRPr>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9084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443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 xmlns:p14="http://schemas.microsoft.com/office/powerpoint/2010/main" val="823702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703" y="0"/>
            <a:ext cx="10515600" cy="992777"/>
          </a:xfrm>
        </p:spPr>
        <p:txBody>
          <a:bodyPr>
            <a:normAutofit/>
          </a:bodyPr>
          <a:lstStyle/>
          <a:p>
            <a:pPr algn="just"/>
            <a:r>
              <a:rPr lang="en-GB" sz="4000" u="sng" dirty="0" smtClean="0"/>
              <a:t>Different Views on the Meaning of a Program</a:t>
            </a:r>
            <a:endParaRPr lang="en-US" sz="4000" u="sng" dirty="0"/>
          </a:p>
        </p:txBody>
      </p:sp>
      <p:sp>
        <p:nvSpPr>
          <p:cNvPr id="3" name="Content Placeholder 2"/>
          <p:cNvSpPr>
            <a:spLocks noGrp="1"/>
          </p:cNvSpPr>
          <p:nvPr>
            <p:ph idx="1"/>
          </p:nvPr>
        </p:nvSpPr>
        <p:spPr>
          <a:xfrm>
            <a:off x="799011" y="885098"/>
            <a:ext cx="11075126" cy="4392295"/>
          </a:xfrm>
        </p:spPr>
        <p:txBody>
          <a:bodyPr>
            <a:noAutofit/>
          </a:bodyPr>
          <a:lstStyle/>
          <a:p>
            <a:pPr algn="just"/>
            <a:r>
              <a:rPr lang="en-GB" dirty="0"/>
              <a:t>In computing, a program is a specific set of ordered operations for a computer to perform. </a:t>
            </a:r>
            <a:endParaRPr lang="en-GB" dirty="0" smtClean="0"/>
          </a:p>
          <a:p>
            <a:pPr algn="just"/>
            <a:r>
              <a:rPr lang="en-GB" dirty="0" smtClean="0"/>
              <a:t>In </a:t>
            </a:r>
            <a:r>
              <a:rPr lang="en-GB" dirty="0"/>
              <a:t>the modern computer that John von Neumann outlined in 1945, the program contains a one-at-a-time sequence of instructions that the computer follows. </a:t>
            </a:r>
            <a:endParaRPr lang="en-GB" dirty="0" smtClean="0"/>
          </a:p>
          <a:p>
            <a:pPr algn="just"/>
            <a:r>
              <a:rPr lang="en-GB" dirty="0" smtClean="0"/>
              <a:t>A </a:t>
            </a:r>
            <a:r>
              <a:rPr lang="en-GB" dirty="0"/>
              <a:t>program is also a special kind of data that indicates how to operate on application or user </a:t>
            </a:r>
            <a:r>
              <a:rPr lang="en-GB" dirty="0" smtClean="0"/>
              <a:t>data. </a:t>
            </a:r>
            <a:endParaRPr lang="en-GB" dirty="0" smtClean="0"/>
          </a:p>
          <a:p>
            <a:pPr algn="just"/>
            <a:r>
              <a:rPr lang="en-GB" dirty="0" smtClean="0"/>
              <a:t>Computer </a:t>
            </a:r>
            <a:r>
              <a:rPr lang="en-GB" dirty="0"/>
              <a:t>programs can be</a:t>
            </a:r>
            <a:r>
              <a:rPr lang="en-GB" b="1" dirty="0"/>
              <a:t> characterized as interactive or batch in terms of what drives them and how continuously they run</a:t>
            </a:r>
            <a:r>
              <a:rPr lang="en-GB" b="1" dirty="0" smtClean="0"/>
              <a:t>.</a:t>
            </a:r>
          </a:p>
          <a:p>
            <a:pPr lvl="0" algn="just"/>
            <a:r>
              <a:rPr lang="en-GB" dirty="0"/>
              <a:t>Computer program, detailed plan or procedure for solving a problem with a computer; more specifically, an unambiguous, ordered sequence of computational instructions necessary to achieve such a solution.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26" y="1"/>
            <a:ext cx="10515600" cy="744582"/>
          </a:xfrm>
        </p:spPr>
        <p:txBody>
          <a:bodyPr/>
          <a:lstStyle/>
          <a:p>
            <a:pPr algn="ctr"/>
            <a:r>
              <a:rPr lang="en-US" b="1" u="sng" dirty="0" smtClean="0"/>
              <a:t>System Software Development</a:t>
            </a:r>
            <a:endParaRPr lang="en-US" b="1" u="sng" dirty="0"/>
          </a:p>
        </p:txBody>
      </p:sp>
      <p:sp>
        <p:nvSpPr>
          <p:cNvPr id="3" name="Content Placeholder 2"/>
          <p:cNvSpPr>
            <a:spLocks noGrp="1"/>
          </p:cNvSpPr>
          <p:nvPr>
            <p:ph idx="1"/>
          </p:nvPr>
        </p:nvSpPr>
        <p:spPr>
          <a:xfrm>
            <a:off x="457202" y="715281"/>
            <a:ext cx="11351622" cy="4431485"/>
          </a:xfrm>
        </p:spPr>
        <p:txBody>
          <a:bodyPr>
            <a:noAutofit/>
          </a:bodyPr>
          <a:lstStyle/>
          <a:p>
            <a:pPr algn="just"/>
            <a:r>
              <a:rPr lang="en-GB" sz="2600" dirty="0" smtClean="0"/>
              <a:t>A </a:t>
            </a:r>
            <a:r>
              <a:rPr lang="en-GB" sz="2600" dirty="0" smtClean="0"/>
              <a:t>software </a:t>
            </a:r>
            <a:r>
              <a:rPr lang="en-GB" sz="2600" dirty="0"/>
              <a:t>development process is the process of dividing software development work into distinct phases to improve design, product management, and project management. </a:t>
            </a:r>
            <a:endParaRPr lang="en-GB" sz="2600" dirty="0" smtClean="0"/>
          </a:p>
          <a:p>
            <a:pPr algn="just">
              <a:buNone/>
            </a:pPr>
            <a:endParaRPr lang="en-GB" sz="1200" dirty="0" smtClean="0"/>
          </a:p>
          <a:p>
            <a:pPr algn="just"/>
            <a:r>
              <a:rPr lang="en-GB" sz="2600" dirty="0" smtClean="0"/>
              <a:t>It </a:t>
            </a:r>
            <a:r>
              <a:rPr lang="en-GB" sz="2600" dirty="0"/>
              <a:t>is also known as a software development life cycle. </a:t>
            </a:r>
            <a:endParaRPr lang="en-GB" sz="2600" dirty="0" smtClean="0"/>
          </a:p>
          <a:p>
            <a:pPr algn="just">
              <a:buNone/>
            </a:pPr>
            <a:endParaRPr lang="en-GB" sz="1050" dirty="0" smtClean="0"/>
          </a:p>
          <a:p>
            <a:pPr algn="just"/>
            <a:r>
              <a:rPr lang="en-GB" sz="2600" dirty="0" smtClean="0"/>
              <a:t>Software </a:t>
            </a:r>
            <a:r>
              <a:rPr lang="en-GB" sz="2600" dirty="0"/>
              <a:t>engineering is an engineering branch associated with development of software product using well-defined scientific principles, methods and procedures. The outcome of software engineering is an efficient and reliable software product</a:t>
            </a:r>
            <a:r>
              <a:rPr lang="en-GB" sz="2600" dirty="0" smtClean="0"/>
              <a:t>.   </a:t>
            </a:r>
            <a:endParaRPr lang="en-GB" sz="2600" dirty="0" smtClean="0"/>
          </a:p>
          <a:p>
            <a:pPr algn="just">
              <a:buNone/>
            </a:pPr>
            <a:r>
              <a:rPr lang="en-GB" sz="2600" dirty="0" smtClean="0"/>
              <a:t>				OR</a:t>
            </a:r>
            <a:endParaRPr lang="en-GB" sz="2600" dirty="0" smtClean="0"/>
          </a:p>
          <a:p>
            <a:pPr algn="just"/>
            <a:r>
              <a:rPr lang="en-GB" sz="2600" dirty="0"/>
              <a:t>software development process is dividing the software development into tiny, sequential steps to enhance the product, project, and design altogether. the iterative logical process for software program development or application development to cater to the needs of any business or personal objectives is known as ‘Software Development’.</a:t>
            </a:r>
            <a:endParaRPr lang="en-GB" sz="2600" dirty="0" smtClean="0"/>
          </a:p>
          <a:p>
            <a:pPr algn="just"/>
            <a:endParaRPr lang="en-US" sz="2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System Software Development</a:t>
            </a:r>
            <a:endParaRPr lang="en-GB"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10242" name="Picture 2" descr="software-development-process"/>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862148" y="1257278"/>
            <a:ext cx="9402536" cy="470126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9663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System Software Development</a:t>
            </a:r>
            <a:endParaRPr lang="en-GB" dirty="0"/>
          </a:p>
        </p:txBody>
      </p:sp>
      <p:sp>
        <p:nvSpPr>
          <p:cNvPr id="3" name="Content Placeholder 2"/>
          <p:cNvSpPr>
            <a:spLocks noGrp="1"/>
          </p:cNvSpPr>
          <p:nvPr>
            <p:ph idx="1"/>
          </p:nvPr>
        </p:nvSpPr>
        <p:spPr/>
        <p:txBody>
          <a:bodyPr/>
          <a:lstStyle/>
          <a:p>
            <a:r>
              <a:rPr lang="en-GB" b="1" dirty="0"/>
              <a:t>Requirements Analysis and Resource Planning</a:t>
            </a:r>
          </a:p>
          <a:p>
            <a:r>
              <a:rPr lang="en-GB" b="1" dirty="0"/>
              <a:t>Design and Prototyping</a:t>
            </a:r>
          </a:p>
          <a:p>
            <a:r>
              <a:rPr lang="en-GB" b="1" dirty="0"/>
              <a:t>Software Development</a:t>
            </a:r>
          </a:p>
          <a:p>
            <a:r>
              <a:rPr lang="en-GB" b="1" dirty="0"/>
              <a:t>Testing</a:t>
            </a:r>
          </a:p>
          <a:p>
            <a:r>
              <a:rPr lang="en-GB" b="1" dirty="0"/>
              <a:t>Deployment</a:t>
            </a:r>
          </a:p>
          <a:p>
            <a:r>
              <a:rPr lang="en-GB" b="1" dirty="0"/>
              <a:t>Maintenance and Updates</a:t>
            </a:r>
          </a:p>
          <a:p>
            <a:endParaRPr lang="en-GB"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 xmlns:p14="http://schemas.microsoft.com/office/powerpoint/2010/main" val="313473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31966"/>
          </a:xfrm>
        </p:spPr>
        <p:txBody>
          <a:bodyPr/>
          <a:lstStyle/>
          <a:p>
            <a:r>
              <a:rPr lang="en-US" b="1" u="sng" dirty="0"/>
              <a:t>System Software Development</a:t>
            </a:r>
            <a:endParaRPr lang="en-GB" dirty="0"/>
          </a:p>
        </p:txBody>
      </p:sp>
      <p:sp>
        <p:nvSpPr>
          <p:cNvPr id="3" name="Content Placeholder 2"/>
          <p:cNvSpPr>
            <a:spLocks noGrp="1"/>
          </p:cNvSpPr>
          <p:nvPr>
            <p:ph idx="1"/>
          </p:nvPr>
        </p:nvSpPr>
        <p:spPr>
          <a:xfrm>
            <a:off x="825137" y="966650"/>
            <a:ext cx="10515600" cy="4924697"/>
          </a:xfrm>
        </p:spPr>
        <p:txBody>
          <a:bodyPr>
            <a:noAutofit/>
          </a:bodyPr>
          <a:lstStyle/>
          <a:p>
            <a:pPr algn="just" fontAlgn="base"/>
            <a:r>
              <a:rPr lang="en-GB" sz="3200" b="1" dirty="0">
                <a:latin typeface="Times New Roman" panose="02020603050405020304" pitchFamily="18" charset="0"/>
                <a:cs typeface="Times New Roman" panose="02020603050405020304" pitchFamily="18" charset="0"/>
              </a:rPr>
              <a:t>Requirements Analysis and Resource Planning</a:t>
            </a:r>
          </a:p>
          <a:p>
            <a:pPr marL="0" indent="0" algn="just" fontAlgn="base">
              <a:buNone/>
            </a:pPr>
            <a:r>
              <a:rPr lang="en-GB" sz="2400" dirty="0" smtClean="0">
                <a:latin typeface="Times New Roman" panose="02020603050405020304" pitchFamily="18" charset="0"/>
                <a:cs typeface="Times New Roman" panose="02020603050405020304" pitchFamily="18" charset="0"/>
              </a:rPr>
              <a:t> The </a:t>
            </a:r>
            <a:r>
              <a:rPr lang="en-GB" sz="2400" dirty="0">
                <a:latin typeface="Times New Roman" panose="02020603050405020304" pitchFamily="18" charset="0"/>
                <a:cs typeface="Times New Roman" panose="02020603050405020304" pitchFamily="18" charset="0"/>
              </a:rPr>
              <a:t>first step to any process is always planning. Being a project manager, you might have done a requirement analysis of your project, but you are going to need software engineering experts to create </a:t>
            </a:r>
            <a:r>
              <a:rPr lang="en-GB" sz="2400" dirty="0" smtClean="0">
                <a:latin typeface="Times New Roman" panose="02020603050405020304" pitchFamily="18" charset="0"/>
                <a:cs typeface="Times New Roman" panose="02020603050405020304" pitchFamily="18" charset="0"/>
              </a:rPr>
              <a:t>plan.</a:t>
            </a:r>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You </a:t>
            </a:r>
            <a:r>
              <a:rPr lang="en-GB" sz="2400" dirty="0">
                <a:latin typeface="Times New Roman" panose="02020603050405020304" pitchFamily="18" charset="0"/>
                <a:cs typeface="Times New Roman" panose="02020603050405020304" pitchFamily="18" charset="0"/>
              </a:rPr>
              <a:t>need to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if the software, you are planning to develop, aligns with your business or personal goals. This is a requirements analysis. </a:t>
            </a:r>
            <a:endParaRPr lang="en-GB" sz="2400" dirty="0" smtClean="0">
              <a:latin typeface="Times New Roman" panose="02020603050405020304" pitchFamily="18" charset="0"/>
              <a:cs typeface="Times New Roman" panose="02020603050405020304" pitchFamily="18" charset="0"/>
            </a:endParaRPr>
          </a:p>
          <a:p>
            <a:pPr algn="just" fontAlgn="base"/>
            <a:r>
              <a:rPr lang="en-GB" sz="3200" b="1" dirty="0">
                <a:latin typeface="Times New Roman" panose="02020603050405020304" pitchFamily="18" charset="0"/>
                <a:cs typeface="Times New Roman" panose="02020603050405020304" pitchFamily="18" charset="0"/>
              </a:rPr>
              <a:t>Design and Prototyping</a:t>
            </a:r>
          </a:p>
          <a:p>
            <a:pPr marL="0" indent="0" algn="just" fontAlgn="base">
              <a:buNone/>
            </a:pPr>
            <a:r>
              <a:rPr lang="en-GB" sz="2400" dirty="0">
                <a:latin typeface="Times New Roman" panose="02020603050405020304" pitchFamily="18" charset="0"/>
                <a:cs typeface="Times New Roman" panose="02020603050405020304" pitchFamily="18" charset="0"/>
              </a:rPr>
              <a:t>After the analysis and planning part is over, it is time to start creating a software architecture for the product. This architecture or design will define the complete workflow of the software</a:t>
            </a:r>
            <a:r>
              <a:rPr lang="en-GB" sz="2400" dirty="0" smtClean="0">
                <a:latin typeface="Times New Roman" panose="02020603050405020304" pitchFamily="18" charset="0"/>
                <a:cs typeface="Times New Roman" panose="02020603050405020304" pitchFamily="18" charset="0"/>
              </a:rPr>
              <a:t>.</a:t>
            </a:r>
          </a:p>
          <a:p>
            <a:pPr algn="just" fontAlgn="base"/>
            <a:r>
              <a:rPr lang="en-GB" sz="3200" b="1" dirty="0">
                <a:latin typeface="Times New Roman" panose="02020603050405020304" pitchFamily="18" charset="0"/>
                <a:cs typeface="Times New Roman" panose="02020603050405020304" pitchFamily="18" charset="0"/>
              </a:rPr>
              <a:t>Software </a:t>
            </a:r>
            <a:r>
              <a:rPr lang="en-GB" sz="3200" b="1" dirty="0" smtClean="0">
                <a:latin typeface="Times New Roman" panose="02020603050405020304" pitchFamily="18" charset="0"/>
                <a:cs typeface="Times New Roman" panose="02020603050405020304" pitchFamily="18" charset="0"/>
              </a:rPr>
              <a:t>Development</a:t>
            </a:r>
          </a:p>
          <a:p>
            <a:pPr marL="0" indent="0" algn="just" fontAlgn="base">
              <a:buNone/>
            </a:pPr>
            <a:r>
              <a:rPr lang="en-GB" sz="3200" b="1"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Development </a:t>
            </a:r>
            <a:r>
              <a:rPr lang="en-GB" sz="2400" dirty="0">
                <a:latin typeface="Times New Roman" panose="02020603050405020304" pitchFamily="18" charset="0"/>
                <a:cs typeface="Times New Roman" panose="02020603050405020304" pitchFamily="18" charset="0"/>
              </a:rPr>
              <a:t>in software-process only begins when you are completely </a:t>
            </a:r>
            <a:r>
              <a:rPr lang="en-GB" sz="2400" dirty="0" smtClean="0">
                <a:latin typeface="Times New Roman" panose="02020603050405020304" pitchFamily="18" charset="0"/>
                <a:cs typeface="Times New Roman" panose="02020603050405020304" pitchFamily="18" charset="0"/>
              </a:rPr>
              <a:t>     sure </a:t>
            </a:r>
            <a:r>
              <a:rPr lang="en-GB" sz="2400" dirty="0">
                <a:latin typeface="Times New Roman" panose="02020603050405020304" pitchFamily="18" charset="0"/>
                <a:cs typeface="Times New Roman" panose="02020603050405020304" pitchFamily="18" charset="0"/>
              </a:rPr>
              <a:t>of the requirements and </a:t>
            </a:r>
            <a:r>
              <a:rPr lang="en-GB" sz="2400" dirty="0" err="1">
                <a:latin typeface="Times New Roman" panose="02020603050405020304" pitchFamily="18" charset="0"/>
                <a:cs typeface="Times New Roman" panose="02020603050405020304" pitchFamily="18" charset="0"/>
              </a:rPr>
              <a:t>onboard</a:t>
            </a:r>
            <a:r>
              <a:rPr lang="en-GB" sz="2400" dirty="0">
                <a:latin typeface="Times New Roman" panose="02020603050405020304" pitchFamily="18" charset="0"/>
                <a:cs typeface="Times New Roman" panose="02020603050405020304" pitchFamily="18" charset="0"/>
              </a:rPr>
              <a:t> with the design and features. The development team starts working on the development of a program by writing the necessary code</a:t>
            </a:r>
            <a:r>
              <a:rPr lang="en-GB" sz="3200" dirty="0">
                <a:latin typeface="Times New Roman" panose="02020603050405020304" pitchFamily="18" charset="0"/>
                <a:cs typeface="Times New Roman" panose="02020603050405020304" pitchFamily="18" charset="0"/>
              </a:rPr>
              <a:t>.</a:t>
            </a:r>
          </a:p>
          <a:p>
            <a:pPr algn="just" fontAlgn="base"/>
            <a:endParaRPr lang="en-GB" sz="3200" dirty="0">
              <a:latin typeface="Times New Roman" panose="02020603050405020304" pitchFamily="18" charset="0"/>
              <a:cs typeface="Times New Roman" panose="02020603050405020304" pitchFamily="18" charset="0"/>
            </a:endParaRPr>
          </a:p>
          <a:p>
            <a:pPr algn="just" fontAlgn="base"/>
            <a:endParaRPr lang="en-GB" sz="3200" dirty="0">
              <a:latin typeface="Times New Roman" panose="02020603050405020304" pitchFamily="18" charset="0"/>
              <a:cs typeface="Times New Roman" panose="02020603050405020304" pitchFamily="18" charset="0"/>
            </a:endParaRPr>
          </a:p>
          <a:p>
            <a:pPr algn="just"/>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 xmlns:p14="http://schemas.microsoft.com/office/powerpoint/2010/main" val="3702682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System Software Development</a:t>
            </a:r>
            <a:endParaRPr lang="en-GB" dirty="0"/>
          </a:p>
        </p:txBody>
      </p:sp>
      <p:sp>
        <p:nvSpPr>
          <p:cNvPr id="3" name="Content Placeholder 2"/>
          <p:cNvSpPr>
            <a:spLocks noGrp="1"/>
          </p:cNvSpPr>
          <p:nvPr>
            <p:ph idx="1"/>
          </p:nvPr>
        </p:nvSpPr>
        <p:spPr>
          <a:xfrm>
            <a:off x="838200" y="1512117"/>
            <a:ext cx="10515600" cy="4351338"/>
          </a:xfrm>
        </p:spPr>
        <p:txBody>
          <a:bodyPr>
            <a:noAutofit/>
          </a:bodyPr>
          <a:lstStyle/>
          <a:p>
            <a:pPr algn="just" fontAlgn="base"/>
            <a:r>
              <a:rPr lang="en-GB" b="1" dirty="0">
                <a:latin typeface="Times New Roman" panose="02020603050405020304" pitchFamily="18" charset="0"/>
                <a:cs typeface="Times New Roman" panose="02020603050405020304" pitchFamily="18" charset="0"/>
              </a:rPr>
              <a:t>Testing</a:t>
            </a:r>
          </a:p>
          <a:p>
            <a:pPr marL="0" indent="0" algn="just" fontAlgn="base">
              <a:buNone/>
            </a:pPr>
            <a:r>
              <a:rPr lang="en-GB" dirty="0">
                <a:latin typeface="Times New Roman" panose="02020603050405020304" pitchFamily="18" charset="0"/>
                <a:cs typeface="Times New Roman" panose="02020603050405020304" pitchFamily="18" charset="0"/>
              </a:rPr>
              <a:t>This is actually a continuous </a:t>
            </a:r>
            <a:r>
              <a:rPr lang="en-GB" b="1" dirty="0">
                <a:latin typeface="Times New Roman" panose="02020603050405020304" pitchFamily="18" charset="0"/>
                <a:cs typeface="Times New Roman" panose="02020603050405020304" pitchFamily="18" charset="0"/>
              </a:rPr>
              <a:t>process of software development</a:t>
            </a:r>
            <a:r>
              <a:rPr lang="en-GB" dirty="0">
                <a:latin typeface="Times New Roman" panose="02020603050405020304" pitchFamily="18" charset="0"/>
                <a:cs typeface="Times New Roman" panose="02020603050405020304" pitchFamily="18" charset="0"/>
              </a:rPr>
              <a:t>, and testing is performed alongside development. Testing is done to check the functionality, usability, and stability of the product under the rapid development process</a:t>
            </a:r>
            <a:r>
              <a:rPr lang="en-GB" dirty="0" smtClean="0">
                <a:latin typeface="Times New Roman" panose="02020603050405020304" pitchFamily="18" charset="0"/>
                <a:cs typeface="Times New Roman" panose="02020603050405020304" pitchFamily="18" charset="0"/>
              </a:rPr>
              <a:t>.</a:t>
            </a:r>
          </a:p>
          <a:p>
            <a:pPr algn="just" fontAlgn="base"/>
            <a:endParaRPr lang="en-GB" b="1" dirty="0" smtClean="0">
              <a:latin typeface="Times New Roman" panose="02020603050405020304" pitchFamily="18" charset="0"/>
              <a:cs typeface="Times New Roman" panose="02020603050405020304" pitchFamily="18" charset="0"/>
            </a:endParaRPr>
          </a:p>
          <a:p>
            <a:pPr algn="just" fontAlgn="base"/>
            <a:r>
              <a:rPr lang="en-GB" b="1" dirty="0" smtClean="0">
                <a:latin typeface="Times New Roman" panose="02020603050405020304" pitchFamily="18" charset="0"/>
                <a:cs typeface="Times New Roman" panose="02020603050405020304" pitchFamily="18" charset="0"/>
              </a:rPr>
              <a:t>Deployment</a:t>
            </a:r>
            <a:endParaRPr lang="en-GB" b="1" dirty="0">
              <a:latin typeface="Times New Roman" panose="02020603050405020304" pitchFamily="18" charset="0"/>
              <a:cs typeface="Times New Roman" panose="02020603050405020304" pitchFamily="18" charset="0"/>
            </a:endParaRPr>
          </a:p>
          <a:p>
            <a:pPr marL="0" indent="0" algn="just" fontAlgn="base">
              <a:buNone/>
            </a:pPr>
            <a:r>
              <a:rPr lang="en-GB" dirty="0">
                <a:latin typeface="Times New Roman" panose="02020603050405020304" pitchFamily="18" charset="0"/>
                <a:cs typeface="Times New Roman" panose="02020603050405020304" pitchFamily="18" charset="0"/>
              </a:rPr>
              <a:t>This is a crucial stage in the software development life cycle. After coding and testing are done, the next development phase is to deploy your software on the necessary servers and devices. This is only done after you have approved of the product functionality and the stability of the product is proved.</a:t>
            </a:r>
          </a:p>
          <a:p>
            <a:pPr algn="just" fontAlgn="base"/>
            <a:endParaRPr lang="en-GB" sz="3200" dirty="0"/>
          </a:p>
          <a:p>
            <a:pPr algn="just"/>
            <a:endParaRPr lang="en-GB" sz="3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 xmlns:p14="http://schemas.microsoft.com/office/powerpoint/2010/main" val="3883136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System Software Development</a:t>
            </a:r>
            <a:endParaRPr lang="en-GB" dirty="0"/>
          </a:p>
        </p:txBody>
      </p:sp>
      <p:sp>
        <p:nvSpPr>
          <p:cNvPr id="3" name="Content Placeholder 2"/>
          <p:cNvSpPr>
            <a:spLocks noGrp="1"/>
          </p:cNvSpPr>
          <p:nvPr>
            <p:ph idx="1"/>
          </p:nvPr>
        </p:nvSpPr>
        <p:spPr/>
        <p:txBody>
          <a:bodyPr/>
          <a:lstStyle/>
          <a:p>
            <a:pPr algn="just" fontAlgn="base"/>
            <a:r>
              <a:rPr lang="en-GB" b="1" dirty="0"/>
              <a:t>Maintenance and Updates</a:t>
            </a:r>
          </a:p>
          <a:p>
            <a:pPr algn="just" fontAlgn="base"/>
            <a:r>
              <a:rPr lang="en-GB" dirty="0"/>
              <a:t>As described earlier, software development is a cycle. It is an iterative process of software development. After launching the product, the process is not complete. </a:t>
            </a:r>
            <a:endParaRPr lang="en-GB" dirty="0" smtClean="0"/>
          </a:p>
          <a:p>
            <a:pPr algn="just" fontAlgn="base"/>
            <a:r>
              <a:rPr lang="en-GB" dirty="0" smtClean="0"/>
              <a:t>You </a:t>
            </a:r>
            <a:r>
              <a:rPr lang="en-GB" dirty="0"/>
              <a:t>need to keep a track of software maintenance and keep upgrading it. </a:t>
            </a:r>
            <a:endParaRPr lang="en-GB" dirty="0" smtClean="0"/>
          </a:p>
          <a:p>
            <a:pPr algn="just" fontAlgn="base"/>
            <a:r>
              <a:rPr lang="en-GB" dirty="0" smtClean="0"/>
              <a:t>You </a:t>
            </a:r>
            <a:r>
              <a:rPr lang="en-GB" dirty="0"/>
              <a:t>need to consistently monitor software development and suggest changes whenever required.</a:t>
            </a:r>
          </a:p>
          <a:p>
            <a:pPr algn="just"/>
            <a:endParaRPr lang="en-GB"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 xmlns:p14="http://schemas.microsoft.com/office/powerpoint/2010/main" val="339526943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2066</TotalTime>
  <Words>369</Words>
  <Application>Microsoft Office PowerPoint</Application>
  <PresentationFormat>Custom</PresentationFormat>
  <Paragraphs>77</Paragraphs>
  <Slides>11</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4" baseType="lpstr">
      <vt:lpstr>1_Office Theme</vt:lpstr>
      <vt:lpstr>Contents Slide Master</vt:lpstr>
      <vt:lpstr>CorelDRAW</vt:lpstr>
      <vt:lpstr>Slide 1</vt:lpstr>
      <vt:lpstr>Chapter-1.1 Overview of System Software</vt:lpstr>
      <vt:lpstr>Different Views on the Meaning of a Program</vt:lpstr>
      <vt:lpstr>System Software Development</vt:lpstr>
      <vt:lpstr>System Software Development</vt:lpstr>
      <vt:lpstr>System Software Development</vt:lpstr>
      <vt:lpstr>System Software Development</vt:lpstr>
      <vt:lpstr>System Software Development</vt:lpstr>
      <vt:lpstr>System Software Development</vt:lpstr>
      <vt:lpstr>References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Dr Singla</cp:lastModifiedBy>
  <cp:revision>240</cp:revision>
  <dcterms:created xsi:type="dcterms:W3CDTF">2019-01-09T10:33:58Z</dcterms:created>
  <dcterms:modified xsi:type="dcterms:W3CDTF">2022-08-04T05:59:17Z</dcterms:modified>
</cp:coreProperties>
</file>