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itchFamily="34" charset="0"/>
      <p:regular r:id="rId16"/>
      <p:bold r:id="rId17"/>
      <p:italic r:id="rId18"/>
      <p:boldItalic r:id="rId19"/>
    </p:embeddedFont>
    <p:embeddedFont>
      <p:font typeface="Arial Black" pitchFamily="34" charset="0"/>
      <p:bold r:id="rId20"/>
    </p:embeddedFont>
    <p:embeddedFont>
      <p:font typeface="Raleway ExtraBold"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n42xfWQ/zL/nFM82sqTh1tBraR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bootstrapping-in-compiler-desig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dlscrib.com/download/systems-programming-and-operating-systems-by-dhamdhere_59b64cb7dc0d60182f8ceb1f_pdf" TargetMode="External"/><Relationship Id="rId4" Type="http://schemas.openxmlformats.org/officeDocument/2006/relationships/hyperlink" Target="https://pdflife.one/download/4588432-john-j-donovan-systems-programming-ebook-wordpress-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1" i="0" u="none" strike="noStrike" cap="none">
                <a:solidFill>
                  <a:srgbClr val="595959"/>
                </a:solidFill>
                <a:latin typeface="Arial"/>
                <a:ea typeface="Arial"/>
                <a:cs typeface="Arial"/>
                <a:sym typeface="Arial"/>
              </a:rPr>
              <a:t>DISCOVER . </a:t>
            </a:r>
            <a:r>
              <a:rPr lang="en-GB" sz="2000" b="1" i="0" u="none" strike="noStrike" cap="none">
                <a:solidFill>
                  <a:srgbClr val="C00000"/>
                </a:solidFill>
                <a:latin typeface="Arial"/>
                <a:ea typeface="Arial"/>
                <a:cs typeface="Arial"/>
                <a:sym typeface="Arial"/>
              </a:rPr>
              <a:t>LEARN</a:t>
            </a:r>
            <a:r>
              <a:rPr lang="en-GB"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GB"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GB"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GB"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GB"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GB" sz="2800" b="0" u="none">
                <a:solidFill>
                  <a:schemeClr val="dk1"/>
                </a:solidFill>
                <a:latin typeface="Times New Roman"/>
                <a:ea typeface="Times New Roman"/>
                <a:cs typeface="Times New Roman"/>
                <a:sym typeface="Times New Roman"/>
              </a:rPr>
              <a:t>Subject Code: CST-281</a:t>
            </a:r>
            <a:endParaRPr sz="2400" b="0" u="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GB"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pic>
        <p:nvPicPr>
          <p:cNvPr id="195" name="Google Shape;195;p1"/>
          <p:cNvPicPr preferRelativeResize="0"/>
          <p:nvPr/>
        </p:nvPicPr>
        <p:blipFill rotWithShape="1">
          <a:blip r:embed="rId6">
            <a:alphaModFix/>
          </a:blip>
          <a:src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u="sng"/>
              <a:t>Levels of System Software</a:t>
            </a:r>
            <a:endParaRPr/>
          </a:p>
        </p:txBody>
      </p:sp>
      <p:sp>
        <p:nvSpPr>
          <p:cNvPr id="261" name="Google Shape;261;p10"/>
          <p:cNvSpPr txBox="1">
            <a:spLocks noGrp="1"/>
          </p:cNvSpPr>
          <p:nvPr>
            <p:ph type="body" idx="1"/>
          </p:nvPr>
        </p:nvSpPr>
        <p:spPr>
          <a:xfrm>
            <a:off x="788050" y="1454350"/>
            <a:ext cx="10515600" cy="5102700"/>
          </a:xfrm>
          <a:prstGeom prst="rect">
            <a:avLst/>
          </a:prstGeom>
          <a:noFill/>
          <a:ln>
            <a:noFill/>
          </a:ln>
        </p:spPr>
        <p:txBody>
          <a:bodyPr spcFirstLastPara="1" wrap="square" lIns="91425" tIns="45700" rIns="91425" bIns="45700" anchor="t" anchorCtr="0">
            <a:noAutofit/>
          </a:bodyPr>
          <a:lstStyle/>
          <a:p>
            <a:pPr marL="228600" lvl="0" indent="-247015" algn="just" rtl="0">
              <a:lnSpc>
                <a:spcPct val="70000"/>
              </a:lnSpc>
              <a:spcBef>
                <a:spcPts val="0"/>
              </a:spcBef>
              <a:spcAft>
                <a:spcPts val="0"/>
              </a:spcAft>
              <a:buClr>
                <a:schemeClr val="dk1"/>
              </a:buClr>
              <a:buSzPts val="2250"/>
              <a:buChar char="•"/>
            </a:pPr>
            <a:r>
              <a:rPr lang="en-GB" sz="2250" dirty="0"/>
              <a:t>Different types of utility software are:</a:t>
            </a:r>
            <a:endParaRPr sz="2250"/>
          </a:p>
          <a:p>
            <a:pPr marL="0" lvl="0" indent="0" algn="just" rtl="0">
              <a:lnSpc>
                <a:spcPct val="70000"/>
              </a:lnSpc>
              <a:spcBef>
                <a:spcPts val="1000"/>
              </a:spcBef>
              <a:spcAft>
                <a:spcPts val="0"/>
              </a:spcAft>
              <a:buClr>
                <a:schemeClr val="dk1"/>
              </a:buClr>
              <a:buSzPts val="1750"/>
              <a:buNone/>
            </a:pPr>
            <a:r>
              <a:rPr lang="en-GB" sz="2250" dirty="0"/>
              <a:t>1. Antivirus Software They are used to protect the system from viruses. Some examples are Quick Heal, McAfee, etc.</a:t>
            </a:r>
            <a:endParaRPr sz="2250"/>
          </a:p>
          <a:p>
            <a:pPr marL="0" lvl="0" indent="0" algn="just" rtl="0">
              <a:lnSpc>
                <a:spcPct val="70000"/>
              </a:lnSpc>
              <a:spcBef>
                <a:spcPts val="1000"/>
              </a:spcBef>
              <a:spcAft>
                <a:spcPts val="0"/>
              </a:spcAft>
              <a:buClr>
                <a:schemeClr val="dk1"/>
              </a:buClr>
              <a:buSzPts val="1750"/>
              <a:buNone/>
            </a:pPr>
            <a:r>
              <a:rPr lang="en-GB" sz="2250" dirty="0"/>
              <a:t>2. Compression Tools They help compress large files. The files can be changed to the original form when we require it. Examples are </a:t>
            </a:r>
            <a:r>
              <a:rPr lang="en-GB" sz="2250" dirty="0" err="1"/>
              <a:t>WinRAR</a:t>
            </a:r>
            <a:r>
              <a:rPr lang="en-GB" sz="2250" dirty="0"/>
              <a:t>, </a:t>
            </a:r>
            <a:r>
              <a:rPr lang="en-GB" sz="2250" dirty="0" err="1"/>
              <a:t>PeaZip</a:t>
            </a:r>
            <a:r>
              <a:rPr lang="en-GB" sz="2250" dirty="0"/>
              <a:t>, etc.</a:t>
            </a:r>
            <a:endParaRPr sz="2250"/>
          </a:p>
          <a:p>
            <a:pPr marL="0" lvl="0" indent="0" algn="just" rtl="0">
              <a:lnSpc>
                <a:spcPct val="70000"/>
              </a:lnSpc>
              <a:spcBef>
                <a:spcPts val="1000"/>
              </a:spcBef>
              <a:spcAft>
                <a:spcPts val="0"/>
              </a:spcAft>
              <a:buClr>
                <a:schemeClr val="dk1"/>
              </a:buClr>
              <a:buSzPts val="1750"/>
              <a:buNone/>
            </a:pPr>
            <a:r>
              <a:rPr lang="en-GB" sz="2250" dirty="0"/>
              <a:t>3. Disk Management Tools</a:t>
            </a:r>
            <a:endParaRPr sz="2250"/>
          </a:p>
          <a:p>
            <a:pPr marL="0" lvl="0" indent="0" algn="just" rtl="0">
              <a:lnSpc>
                <a:spcPct val="70000"/>
              </a:lnSpc>
              <a:spcBef>
                <a:spcPts val="1000"/>
              </a:spcBef>
              <a:spcAft>
                <a:spcPts val="0"/>
              </a:spcAft>
              <a:buClr>
                <a:schemeClr val="dk1"/>
              </a:buClr>
              <a:buSzPts val="1750"/>
              <a:buNone/>
            </a:pPr>
            <a:r>
              <a:rPr lang="en-GB" sz="2250" dirty="0"/>
              <a:t>They are used to manage data on the disks efficiently so that the system performance can enhance. Examples are Disk Cleanup Tool, Backup Utility, etc.</a:t>
            </a:r>
            <a:endParaRPr sz="2250"/>
          </a:p>
          <a:p>
            <a:pPr marL="0" lvl="0" indent="0" algn="just" rtl="0">
              <a:lnSpc>
                <a:spcPct val="70000"/>
              </a:lnSpc>
              <a:spcBef>
                <a:spcPts val="1000"/>
              </a:spcBef>
              <a:spcAft>
                <a:spcPts val="0"/>
              </a:spcAft>
              <a:buClr>
                <a:schemeClr val="dk1"/>
              </a:buClr>
              <a:buSzPts val="1750"/>
              <a:buNone/>
            </a:pPr>
            <a:r>
              <a:rPr lang="en-GB" sz="2250" dirty="0"/>
              <a:t>4. </a:t>
            </a:r>
            <a:r>
              <a:rPr lang="en-GB" sz="2250" b="1" dirty="0"/>
              <a:t>Device Drivers</a:t>
            </a:r>
            <a:endParaRPr sz="2250"/>
          </a:p>
          <a:p>
            <a:pPr marL="228600" lvl="0" indent="-247015" algn="just" rtl="0">
              <a:lnSpc>
                <a:spcPct val="70000"/>
              </a:lnSpc>
              <a:spcBef>
                <a:spcPts val="1000"/>
              </a:spcBef>
              <a:spcAft>
                <a:spcPts val="0"/>
              </a:spcAft>
              <a:buClr>
                <a:schemeClr val="dk1"/>
              </a:buClr>
              <a:buSzPts val="2250"/>
              <a:buChar char="•"/>
            </a:pPr>
            <a:r>
              <a:rPr lang="en-GB" sz="2250" dirty="0"/>
              <a:t>These types of system software are used for the </a:t>
            </a:r>
            <a:r>
              <a:rPr lang="en-GB" sz="2250" b="1" dirty="0"/>
              <a:t>operation of the peripheral devices</a:t>
            </a:r>
            <a:r>
              <a:rPr lang="en-GB" sz="2250" dirty="0"/>
              <a:t>. Each device connected to the computer has its own driver. These drivers basically contain instructions that tell the operating system how to operate the device.</a:t>
            </a:r>
            <a:endParaRPr sz="2250"/>
          </a:p>
          <a:p>
            <a:pPr marL="228600" lvl="0" indent="-247015" algn="just" rtl="0">
              <a:lnSpc>
                <a:spcPct val="70000"/>
              </a:lnSpc>
              <a:spcBef>
                <a:spcPts val="1000"/>
              </a:spcBef>
              <a:spcAft>
                <a:spcPts val="0"/>
              </a:spcAft>
              <a:buClr>
                <a:schemeClr val="dk1"/>
              </a:buClr>
              <a:buSzPts val="2250"/>
              <a:buChar char="•"/>
            </a:pPr>
            <a:r>
              <a:rPr lang="en-GB" sz="2250" dirty="0"/>
              <a:t>Some drivers are pre-installed on the computer while some others are installed when a new device is added. The audio device, video device, scanner, camera, etc. all require a driver. A driver tells the operating system how to use the device.</a:t>
            </a:r>
            <a:endParaRPr sz="2250"/>
          </a:p>
          <a:p>
            <a:pPr marL="228600" lvl="0" indent="-104140" algn="just" rtl="0">
              <a:lnSpc>
                <a:spcPct val="70000"/>
              </a:lnSpc>
              <a:spcBef>
                <a:spcPts val="1000"/>
              </a:spcBef>
              <a:spcAft>
                <a:spcPts val="0"/>
              </a:spcAft>
              <a:buClr>
                <a:schemeClr val="dk1"/>
              </a:buClr>
              <a:buSzPts val="1750"/>
              <a:buNone/>
            </a:pPr>
            <a:endParaRPr sz="2250"/>
          </a:p>
        </p:txBody>
      </p:sp>
      <p:sp>
        <p:nvSpPr>
          <p:cNvPr id="262" name="Google Shape;26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GB"/>
              <a:t>References</a:t>
            </a:r>
            <a:endParaRPr/>
          </a:p>
        </p:txBody>
      </p:sp>
      <p:sp>
        <p:nvSpPr>
          <p:cNvPr id="268" name="Google Shape;26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u="sng">
              <a:solidFill>
                <a:schemeClr val="hlink"/>
              </a:solidFill>
              <a:hlinkClick r:id="rId3"/>
            </a:endParaRPr>
          </a:p>
          <a:p>
            <a:pPr marL="228600" lvl="0" indent="-228600" algn="l" rtl="0">
              <a:lnSpc>
                <a:spcPct val="90000"/>
              </a:lnSpc>
              <a:spcBef>
                <a:spcPts val="1000"/>
              </a:spcBef>
              <a:spcAft>
                <a:spcPts val="0"/>
              </a:spcAft>
              <a:buClr>
                <a:schemeClr val="dk1"/>
              </a:buClr>
              <a:buSzPts val="2800"/>
              <a:buChar char="•"/>
            </a:pPr>
            <a:r>
              <a:rPr lang="en-GB" u="sng">
                <a:solidFill>
                  <a:schemeClr val="hlink"/>
                </a:solidFill>
                <a:hlinkClick r:id="rId4"/>
              </a:rPr>
              <a:t>John J Donovan Systems Programming Ebook Wordpress (pdflife.one)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u="sng">
                <a:solidFill>
                  <a:schemeClr val="hlink"/>
                </a:solidFill>
                <a:hlinkClick r:id="rId5"/>
              </a:rPr>
              <a:t> [PDF] Systems Programming and Operating Systems by Dhamdhere - Free Download PDF      (dlscrib.com)</a:t>
            </a:r>
            <a:endParaRPr b="1">
              <a:latin typeface="Times New Roman"/>
              <a:ea typeface="Times New Roman"/>
              <a:cs typeface="Times New Roman"/>
              <a:sym typeface="Times New Roman"/>
            </a:endParaRPr>
          </a:p>
          <a:p>
            <a:pPr marL="342900" lvl="0" indent="-1651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p:txBody>
      </p:sp>
      <p:sp>
        <p:nvSpPr>
          <p:cNvPr id="269" name="Google Shape;2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GB" sz="1800" b="0" i="0" u="none" strike="noStrike" cap="none">
                <a:solidFill>
                  <a:srgbClr val="FFFFFF"/>
                </a:solidFill>
                <a:latin typeface="Calibri"/>
                <a:ea typeface="Calibri"/>
                <a:cs typeface="Calibri"/>
                <a:sym typeface="Calibri"/>
              </a:rPr>
              <a:t> </a:t>
            </a:r>
            <a:endParaRPr/>
          </a:p>
        </p:txBody>
      </p:sp>
      <p:cxnSp>
        <p:nvCxnSpPr>
          <p:cNvPr id="275" name="Google Shape;27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76" name="Google Shape;27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77" name="Google Shape;27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78" name="Google Shape;27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79" name="Google Shape;27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GB" sz="8000" b="0" i="0" u="none" strike="noStrike" cap="none">
                <a:solidFill>
                  <a:srgbClr val="FFFFFF"/>
                </a:solidFill>
                <a:latin typeface="Arial"/>
                <a:ea typeface="Arial"/>
                <a:cs typeface="Arial"/>
                <a:sym typeface="Arial"/>
              </a:rPr>
              <a:t>THANK YOU</a:t>
            </a:r>
            <a:endParaRPr/>
          </a:p>
        </p:txBody>
      </p:sp>
      <p:sp>
        <p:nvSpPr>
          <p:cNvPr id="280" name="Google Shape;28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1" name="Google Shape;28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82" name="Google Shape;282;p12"/>
          <p:cNvGrpSpPr/>
          <p:nvPr/>
        </p:nvGrpSpPr>
        <p:grpSpPr>
          <a:xfrm>
            <a:off x="237520" y="152400"/>
            <a:ext cx="410563" cy="1612900"/>
            <a:chOff x="83821" y="0"/>
            <a:chExt cx="219636" cy="903079"/>
          </a:xfrm>
        </p:grpSpPr>
        <p:sp>
          <p:nvSpPr>
            <p:cNvPr id="283" name="Google Shape;28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86" name="Google Shape;286;p12"/>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287" name="Google Shape;28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pPr marL="0" lvl="0" indent="0" algn="r" rtl="0">
                <a:spcBef>
                  <a:spcPts val="0"/>
                </a:spcBef>
                <a:spcAft>
                  <a:spcPts val="0"/>
                </a:spcAft>
                <a:buNone/>
              </a:pPr>
              <a:t>12</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Chapter-1.1</a:t>
            </a:r>
            <a:br>
              <a:rPr lang="en-GB">
                <a:latin typeface="Times New Roman"/>
                <a:ea typeface="Times New Roman"/>
                <a:cs typeface="Times New Roman"/>
                <a:sym typeface="Times New Roman"/>
              </a:rPr>
            </a:br>
            <a:r>
              <a:rPr lang="en-GB"/>
              <a:t>Overview of System Software</a:t>
            </a:r>
            <a:endParaRPr>
              <a:latin typeface="Times New Roman"/>
              <a:ea typeface="Times New Roman"/>
              <a:cs typeface="Times New Roman"/>
              <a:sym typeface="Times New Roman"/>
            </a:endParaRPr>
          </a:p>
        </p:txBody>
      </p:sp>
      <p:sp>
        <p:nvSpPr>
          <p:cNvPr id="202" name="Google Shape;20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GB" sz="3600" dirty="0"/>
              <a:t>Recent Trends in Software Development</a:t>
            </a:r>
            <a:endParaRPr sz="4000"/>
          </a:p>
          <a:p>
            <a:pPr marL="228600" lvl="0" indent="-228600" algn="just" rtl="0">
              <a:lnSpc>
                <a:spcPct val="90000"/>
              </a:lnSpc>
              <a:spcBef>
                <a:spcPts val="1000"/>
              </a:spcBef>
              <a:spcAft>
                <a:spcPts val="0"/>
              </a:spcAft>
              <a:buClr>
                <a:schemeClr val="dk1"/>
              </a:buClr>
              <a:buSzPts val="2400"/>
              <a:buChar char="•"/>
            </a:pPr>
            <a:r>
              <a:rPr lang="en-GB" sz="3600" dirty="0"/>
              <a:t>Levels of System Software</a:t>
            </a:r>
            <a:endParaRPr sz="3600">
              <a:latin typeface="Times New Roman"/>
              <a:ea typeface="Times New Roman"/>
              <a:cs typeface="Times New Roman"/>
              <a:sym typeface="Times New Roman"/>
            </a:endParaRPr>
          </a:p>
        </p:txBody>
      </p:sp>
      <p:sp>
        <p:nvSpPr>
          <p:cNvPr id="203" name="Google Shape;203;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6" name="Google Shape;20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
          <p:cNvSpPr txBox="1">
            <a:spLocks noGrp="1"/>
          </p:cNvSpPr>
          <p:nvPr>
            <p:ph type="title"/>
          </p:nvPr>
        </p:nvSpPr>
        <p:spPr>
          <a:xfrm>
            <a:off x="894471" y="1"/>
            <a:ext cx="10515600" cy="1026942"/>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000"/>
              <a:buFont typeface="Calibri"/>
              <a:buNone/>
            </a:pPr>
            <a:r>
              <a:rPr lang="en-GB" sz="4000" u="sng" dirty="0"/>
              <a:t>Recent Trends in Software Development</a:t>
            </a:r>
            <a:endParaRPr/>
          </a:p>
        </p:txBody>
      </p:sp>
      <p:sp>
        <p:nvSpPr>
          <p:cNvPr id="212" name="Google Shape;212;p3"/>
          <p:cNvSpPr txBox="1">
            <a:spLocks noGrp="1"/>
          </p:cNvSpPr>
          <p:nvPr>
            <p:ph type="body" idx="1"/>
          </p:nvPr>
        </p:nvSpPr>
        <p:spPr>
          <a:xfrm>
            <a:off x="618979" y="787791"/>
            <a:ext cx="11296356" cy="5389173"/>
          </a:xfrm>
          <a:prstGeom prst="rect">
            <a:avLst/>
          </a:prstGeom>
          <a:noFill/>
          <a:ln>
            <a:noFill/>
          </a:ln>
        </p:spPr>
        <p:txBody>
          <a:bodyPr spcFirstLastPara="1" wrap="square" lIns="91425" tIns="45700" rIns="91425" bIns="45700" anchor="t" anchorCtr="0">
            <a:noAutofit/>
          </a:bodyPr>
          <a:lstStyle/>
          <a:p>
            <a:pPr marL="228600" lvl="0" indent="-254000" algn="just" rtl="0">
              <a:lnSpc>
                <a:spcPct val="70000"/>
              </a:lnSpc>
              <a:spcBef>
                <a:spcPts val="0"/>
              </a:spcBef>
              <a:spcAft>
                <a:spcPts val="0"/>
              </a:spcAft>
              <a:buClr>
                <a:schemeClr val="dk1"/>
              </a:buClr>
              <a:buSzPts val="2200"/>
              <a:buChar char="•"/>
            </a:pPr>
            <a:r>
              <a:rPr lang="en-GB" dirty="0"/>
              <a:t>In the recent past, </a:t>
            </a:r>
            <a:r>
              <a:rPr lang="en-GB" dirty="0" err="1"/>
              <a:t>IoT</a:t>
            </a:r>
            <a:r>
              <a:rPr lang="en-GB" dirty="0"/>
              <a:t>, data management, and digitalization of services are some aspects that software has penetrated. </a:t>
            </a:r>
            <a:endParaRPr lang="en-GB" dirty="0" smtClean="0"/>
          </a:p>
          <a:p>
            <a:pPr marL="228600" lvl="0" indent="-254000" algn="just" rtl="0">
              <a:lnSpc>
                <a:spcPct val="70000"/>
              </a:lnSpc>
              <a:spcBef>
                <a:spcPts val="0"/>
              </a:spcBef>
              <a:spcAft>
                <a:spcPts val="0"/>
              </a:spcAft>
              <a:buClr>
                <a:schemeClr val="dk1"/>
              </a:buClr>
              <a:buSzPts val="2200"/>
              <a:buChar char="•"/>
            </a:pPr>
            <a:r>
              <a:rPr lang="en-GB" dirty="0" smtClean="0"/>
              <a:t>It </a:t>
            </a:r>
            <a:r>
              <a:rPr lang="en-GB" dirty="0"/>
              <a:t>has become difficult for developers and businesses to keep up with these trends. </a:t>
            </a:r>
            <a:endParaRPr lang="en-GB" dirty="0" smtClean="0"/>
          </a:p>
          <a:p>
            <a:pPr marL="228600" lvl="0" indent="-254000" algn="just" rtl="0">
              <a:lnSpc>
                <a:spcPct val="70000"/>
              </a:lnSpc>
              <a:spcBef>
                <a:spcPts val="0"/>
              </a:spcBef>
              <a:spcAft>
                <a:spcPts val="0"/>
              </a:spcAft>
              <a:buClr>
                <a:schemeClr val="dk1"/>
              </a:buClr>
              <a:buSzPts val="2200"/>
              <a:buChar char="•"/>
            </a:pPr>
            <a:r>
              <a:rPr lang="en-GB" dirty="0" smtClean="0"/>
              <a:t>It </a:t>
            </a:r>
            <a:r>
              <a:rPr lang="en-GB" dirty="0"/>
              <a:t>has become crucial to understand the upcoming trends that will help you modify your business model accordingly.</a:t>
            </a:r>
            <a:endParaRPr sz="4000"/>
          </a:p>
          <a:p>
            <a:pPr marL="0" lvl="0" indent="0" algn="just" rtl="0">
              <a:lnSpc>
                <a:spcPct val="70000"/>
              </a:lnSpc>
              <a:spcBef>
                <a:spcPts val="1000"/>
              </a:spcBef>
              <a:spcAft>
                <a:spcPts val="0"/>
              </a:spcAft>
              <a:buClr>
                <a:schemeClr val="dk1"/>
              </a:buClr>
              <a:buSzPts val="1800"/>
              <a:buNone/>
            </a:pPr>
            <a:r>
              <a:rPr lang="en-GB" dirty="0"/>
              <a:t>The latest software development trends in 2022.</a:t>
            </a:r>
            <a:endParaRPr sz="4000"/>
          </a:p>
          <a:p>
            <a:pPr marL="228600" lvl="0" indent="-260350" algn="just" rtl="0">
              <a:lnSpc>
                <a:spcPct val="70000"/>
              </a:lnSpc>
              <a:spcBef>
                <a:spcPts val="1000"/>
              </a:spcBef>
              <a:spcAft>
                <a:spcPts val="0"/>
              </a:spcAft>
              <a:buClr>
                <a:schemeClr val="dk1"/>
              </a:buClr>
              <a:buSzPts val="2300"/>
              <a:buChar char="•"/>
            </a:pPr>
            <a:r>
              <a:rPr lang="en-GB" b="1" dirty="0"/>
              <a:t>Progressive Web Apps</a:t>
            </a:r>
            <a:endParaRPr sz="4000"/>
          </a:p>
          <a:p>
            <a:pPr marL="0" lvl="0" indent="0" algn="just" rtl="0">
              <a:lnSpc>
                <a:spcPct val="70000"/>
              </a:lnSpc>
              <a:spcBef>
                <a:spcPts val="1000"/>
              </a:spcBef>
              <a:spcAft>
                <a:spcPts val="0"/>
              </a:spcAft>
              <a:buClr>
                <a:schemeClr val="dk1"/>
              </a:buClr>
              <a:buSzPts val="1800"/>
              <a:buNone/>
            </a:pPr>
            <a:r>
              <a:rPr lang="en-GB" dirty="0"/>
              <a:t>A Progressive Web Application (PWA) can be accessible offline by using the previously cached data of your interactions with the app. This web application provides a seamless user experience to native mobile app and web application users.</a:t>
            </a:r>
            <a:endParaRPr sz="4000"/>
          </a:p>
          <a:p>
            <a:pPr marL="228600" lvl="0" indent="-260350" algn="just" rtl="0">
              <a:lnSpc>
                <a:spcPct val="70000"/>
              </a:lnSpc>
              <a:spcBef>
                <a:spcPts val="1000"/>
              </a:spcBef>
              <a:spcAft>
                <a:spcPts val="0"/>
              </a:spcAft>
              <a:buClr>
                <a:schemeClr val="dk1"/>
              </a:buClr>
              <a:buSzPts val="2300"/>
              <a:buChar char="•"/>
            </a:pPr>
            <a:r>
              <a:rPr lang="en-GB" b="1" dirty="0" err="1"/>
              <a:t>DevOps</a:t>
            </a:r>
            <a:endParaRPr b="1"/>
          </a:p>
          <a:p>
            <a:pPr marL="0" lvl="0" indent="0" algn="just" rtl="0">
              <a:lnSpc>
                <a:spcPct val="70000"/>
              </a:lnSpc>
              <a:spcBef>
                <a:spcPts val="1000"/>
              </a:spcBef>
              <a:spcAft>
                <a:spcPts val="0"/>
              </a:spcAft>
              <a:buNone/>
            </a:pPr>
            <a:r>
              <a:rPr lang="en-GB" dirty="0" err="1"/>
              <a:t>DevOps</a:t>
            </a:r>
            <a:r>
              <a:rPr lang="en-GB" dirty="0"/>
              <a:t> has become one of the best practices in the software landscape. It is the combination of operations and development that removes the barrier between the operations and the development process. The main task of </a:t>
            </a:r>
            <a:r>
              <a:rPr lang="en-GB" dirty="0" err="1"/>
              <a:t>DevOps</a:t>
            </a:r>
            <a:r>
              <a:rPr lang="en-GB" dirty="0"/>
              <a:t> is to unify the entire software application lifecycle, including development, testing, deployment, and operations.</a:t>
            </a:r>
            <a:endParaRPr sz="4000"/>
          </a:p>
          <a:p>
            <a:pPr marL="0" lvl="0" indent="0" algn="just" rtl="0">
              <a:lnSpc>
                <a:spcPct val="70000"/>
              </a:lnSpc>
              <a:spcBef>
                <a:spcPts val="1000"/>
              </a:spcBef>
              <a:spcAft>
                <a:spcPts val="0"/>
              </a:spcAft>
              <a:buClr>
                <a:schemeClr val="dk1"/>
              </a:buClr>
              <a:buSzPts val="1800"/>
              <a:buNone/>
            </a:pPr>
            <a:endParaRPr/>
          </a:p>
          <a:p>
            <a:pPr marL="228600" lvl="0" indent="-114300" algn="just" rtl="0">
              <a:lnSpc>
                <a:spcPct val="70000"/>
              </a:lnSpc>
              <a:spcBef>
                <a:spcPts val="1000"/>
              </a:spcBef>
              <a:spcAft>
                <a:spcPts val="0"/>
              </a:spcAft>
              <a:buClr>
                <a:schemeClr val="dk1"/>
              </a:buClr>
              <a:buSzPts val="1800"/>
              <a:buNone/>
            </a:pPr>
            <a:endParaRPr/>
          </a:p>
        </p:txBody>
      </p:sp>
      <p:sp>
        <p:nvSpPr>
          <p:cNvPr id="213" name="Google Shape;2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
          <p:cNvSpPr txBox="1">
            <a:spLocks noGrp="1"/>
          </p:cNvSpPr>
          <p:nvPr>
            <p:ph type="title"/>
          </p:nvPr>
        </p:nvSpPr>
        <p:spPr>
          <a:xfrm>
            <a:off x="866335"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GB" u="sng" dirty="0"/>
              <a:t>Recent Trends in Software Development</a:t>
            </a:r>
            <a:endParaRPr b="1" u="sng"/>
          </a:p>
        </p:txBody>
      </p:sp>
      <p:sp>
        <p:nvSpPr>
          <p:cNvPr id="219" name="Google Shape;219;p4"/>
          <p:cNvSpPr txBox="1">
            <a:spLocks noGrp="1"/>
          </p:cNvSpPr>
          <p:nvPr>
            <p:ph type="body" idx="1"/>
          </p:nvPr>
        </p:nvSpPr>
        <p:spPr>
          <a:xfrm>
            <a:off x="548640" y="1041009"/>
            <a:ext cx="11380763" cy="4572000"/>
          </a:xfrm>
          <a:prstGeom prst="rect">
            <a:avLst/>
          </a:prstGeom>
          <a:noFill/>
          <a:ln>
            <a:noFill/>
          </a:ln>
        </p:spPr>
        <p:txBody>
          <a:bodyPr spcFirstLastPara="1" wrap="square" lIns="91425" tIns="45700" rIns="91425" bIns="45700" anchor="t" anchorCtr="0">
            <a:noAutofit/>
          </a:bodyPr>
          <a:lstStyle/>
          <a:p>
            <a:pPr marL="228600" lvl="0" indent="-242570" algn="just" rtl="0">
              <a:lnSpc>
                <a:spcPct val="90000"/>
              </a:lnSpc>
              <a:spcBef>
                <a:spcPts val="1000"/>
              </a:spcBef>
              <a:spcAft>
                <a:spcPts val="0"/>
              </a:spcAft>
              <a:buClr>
                <a:schemeClr val="dk1"/>
              </a:buClr>
              <a:buSzPct val="100000"/>
              <a:buChar char="•"/>
            </a:pPr>
            <a:r>
              <a:rPr lang="en-GB" b="1" dirty="0" smtClean="0"/>
              <a:t>Cyber </a:t>
            </a:r>
            <a:r>
              <a:rPr lang="en-GB" b="1" dirty="0"/>
              <a:t>Security</a:t>
            </a:r>
            <a:endParaRPr sz="3600"/>
          </a:p>
          <a:p>
            <a:pPr marL="228600" lvl="0" indent="-242570" algn="just" rtl="0">
              <a:lnSpc>
                <a:spcPct val="90000"/>
              </a:lnSpc>
              <a:spcBef>
                <a:spcPts val="1000"/>
              </a:spcBef>
              <a:spcAft>
                <a:spcPts val="0"/>
              </a:spcAft>
              <a:buClr>
                <a:schemeClr val="dk1"/>
              </a:buClr>
              <a:buSzPct val="100000"/>
              <a:buChar char="•"/>
            </a:pPr>
            <a:r>
              <a:rPr lang="en-GB" dirty="0"/>
              <a:t>In the current era, it has become crucial more than ever to build a safe and secure digital environment. Every business has digital assets in this modern age, so implementing the latest cyber security measures is necessary.</a:t>
            </a:r>
            <a:endParaRPr sz="3600"/>
          </a:p>
          <a:p>
            <a:pPr marL="228600" lvl="0" indent="-242570" algn="just" rtl="0">
              <a:lnSpc>
                <a:spcPct val="90000"/>
              </a:lnSpc>
              <a:spcBef>
                <a:spcPts val="1000"/>
              </a:spcBef>
              <a:spcAft>
                <a:spcPts val="0"/>
              </a:spcAft>
              <a:buClr>
                <a:schemeClr val="dk1"/>
              </a:buClr>
              <a:buSzPct val="100000"/>
              <a:buChar char="•"/>
            </a:pPr>
            <a:r>
              <a:rPr lang="en-GB" dirty="0"/>
              <a:t>Cyber security has become one of the major software development trends to help companies strengthen their online security against potential attacks.</a:t>
            </a:r>
            <a:endParaRPr sz="3600"/>
          </a:p>
          <a:p>
            <a:pPr marL="228600" lvl="0" indent="-242570" algn="just" rtl="0">
              <a:lnSpc>
                <a:spcPct val="90000"/>
              </a:lnSpc>
              <a:spcBef>
                <a:spcPts val="1000"/>
              </a:spcBef>
              <a:spcAft>
                <a:spcPts val="0"/>
              </a:spcAft>
              <a:buClr>
                <a:schemeClr val="dk1"/>
              </a:buClr>
              <a:buSzPct val="100000"/>
              <a:buChar char="•"/>
            </a:pPr>
            <a:r>
              <a:rPr lang="en-GB" b="1" dirty="0"/>
              <a:t>Internet of </a:t>
            </a:r>
            <a:r>
              <a:rPr lang="en-GB" b="1" dirty="0" err="1"/>
              <a:t>Behavior</a:t>
            </a:r>
            <a:r>
              <a:rPr lang="en-GB" b="1" dirty="0"/>
              <a:t> (IOB)</a:t>
            </a:r>
            <a:endParaRPr/>
          </a:p>
          <a:p>
            <a:pPr marL="228600" lvl="0" indent="-242570" algn="just" rtl="0">
              <a:lnSpc>
                <a:spcPct val="90000"/>
              </a:lnSpc>
              <a:spcBef>
                <a:spcPts val="1000"/>
              </a:spcBef>
              <a:spcAft>
                <a:spcPts val="0"/>
              </a:spcAft>
              <a:buClr>
                <a:schemeClr val="dk1"/>
              </a:buClr>
              <a:buSzPct val="100000"/>
              <a:buChar char="•"/>
            </a:pPr>
            <a:r>
              <a:rPr lang="en-GB" dirty="0"/>
              <a:t>IOB is a data collection process based on the </a:t>
            </a:r>
            <a:r>
              <a:rPr lang="en-GB" dirty="0" err="1"/>
              <a:t>behavior</a:t>
            </a:r>
            <a:r>
              <a:rPr lang="en-GB" dirty="0"/>
              <a:t> and interests of internet users. The top companies like </a:t>
            </a:r>
            <a:r>
              <a:rPr lang="en-GB" dirty="0" err="1"/>
              <a:t>Facebook</a:t>
            </a:r>
            <a:r>
              <a:rPr lang="en-GB" dirty="0"/>
              <a:t> and Google have incorporated IOB-based data in their services to personalize search engine results and advertising targeting. It has helped businesses to create a personalized experience and channel their efforts in the right direction.</a:t>
            </a:r>
            <a:endParaRPr sz="3600"/>
          </a:p>
          <a:p>
            <a:pPr marL="228600" lvl="0" indent="-101600" algn="just" rtl="0">
              <a:lnSpc>
                <a:spcPct val="90000"/>
              </a:lnSpc>
              <a:spcBef>
                <a:spcPts val="1000"/>
              </a:spcBef>
              <a:spcAft>
                <a:spcPts val="0"/>
              </a:spcAft>
              <a:buClr>
                <a:schemeClr val="dk1"/>
              </a:buClr>
              <a:buSzPct val="83333"/>
              <a:buNone/>
            </a:pPr>
            <a:endParaRPr/>
          </a:p>
        </p:txBody>
      </p:sp>
      <p:sp>
        <p:nvSpPr>
          <p:cNvPr id="220" name="Google Shape;2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1108656" y="32067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u="sng"/>
              <a:t>Recent Trends in Software Development</a:t>
            </a:r>
            <a:endParaRPr/>
          </a:p>
        </p:txBody>
      </p:sp>
      <p:sp>
        <p:nvSpPr>
          <p:cNvPr id="226" name="Google Shape;226;p5"/>
          <p:cNvSpPr txBox="1">
            <a:spLocks noGrp="1"/>
          </p:cNvSpPr>
          <p:nvPr>
            <p:ph type="body" idx="1"/>
          </p:nvPr>
        </p:nvSpPr>
        <p:spPr>
          <a:xfrm>
            <a:off x="838200" y="1420837"/>
            <a:ext cx="10515600" cy="4756126"/>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GB" b="1" dirty="0"/>
              <a:t>Low-code Development</a:t>
            </a:r>
            <a:endParaRPr/>
          </a:p>
          <a:p>
            <a:pPr marL="0" lvl="0" indent="0" algn="just" rtl="0">
              <a:lnSpc>
                <a:spcPct val="90000"/>
              </a:lnSpc>
              <a:spcBef>
                <a:spcPts val="1000"/>
              </a:spcBef>
              <a:spcAft>
                <a:spcPts val="0"/>
              </a:spcAft>
              <a:buClr>
                <a:schemeClr val="dk1"/>
              </a:buClr>
              <a:buSzPts val="2800"/>
              <a:buNone/>
            </a:pPr>
            <a:r>
              <a:rPr lang="en-GB" dirty="0"/>
              <a:t>Low-code development allows companies to create apps with minimum effort as minimal coding is required. Drag-and-drop website builders have already reformed the web development landscape, which will also impact software development</a:t>
            </a:r>
            <a:r>
              <a:rPr lang="en-GB" dirty="0" smtClean="0"/>
              <a:t>.</a:t>
            </a:r>
          </a:p>
          <a:p>
            <a:pPr marL="0" lvl="0" indent="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GB" b="1" dirty="0"/>
              <a:t>Python</a:t>
            </a:r>
            <a:endParaRPr/>
          </a:p>
          <a:p>
            <a:pPr marL="228600" lvl="0" indent="-228600" algn="just" rtl="0">
              <a:lnSpc>
                <a:spcPct val="90000"/>
              </a:lnSpc>
              <a:spcBef>
                <a:spcPts val="1000"/>
              </a:spcBef>
              <a:spcAft>
                <a:spcPts val="0"/>
              </a:spcAft>
              <a:buClr>
                <a:schemeClr val="dk1"/>
              </a:buClr>
              <a:buSzPts val="2800"/>
              <a:buChar char="•"/>
            </a:pPr>
            <a:r>
              <a:rPr lang="en-GB" dirty="0"/>
              <a:t>Recently, Python has become one of the most popular and fast-growing programming languages. Software developers widely use it to create complex web applications to fulfil the needs of modern-day businesses and customers.</a:t>
            </a:r>
            <a:endParaRPr/>
          </a:p>
          <a:p>
            <a:pPr marL="0" lvl="0" indent="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
        <p:nvSpPr>
          <p:cNvPr id="227" name="Google Shape;2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852267" y="1"/>
            <a:ext cx="10515600" cy="102694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u="sng" dirty="0"/>
              <a:t>Recent Trends in Software Development</a:t>
            </a:r>
            <a:endParaRPr/>
          </a:p>
        </p:txBody>
      </p:sp>
      <p:sp>
        <p:nvSpPr>
          <p:cNvPr id="233" name="Google Shape;233;p6"/>
          <p:cNvSpPr txBox="1">
            <a:spLocks noGrp="1"/>
          </p:cNvSpPr>
          <p:nvPr>
            <p:ph type="body" idx="1"/>
          </p:nvPr>
        </p:nvSpPr>
        <p:spPr>
          <a:xfrm>
            <a:off x="337625" y="1181686"/>
            <a:ext cx="11521440" cy="4965895"/>
          </a:xfrm>
          <a:prstGeom prst="rect">
            <a:avLst/>
          </a:prstGeom>
          <a:noFill/>
          <a:ln>
            <a:noFill/>
          </a:ln>
        </p:spPr>
        <p:txBody>
          <a:bodyPr spcFirstLastPara="1" wrap="square" lIns="91425" tIns="45700" rIns="91425" bIns="45700" anchor="t" anchorCtr="0">
            <a:noAutofit/>
          </a:bodyPr>
          <a:lstStyle/>
          <a:p>
            <a:pPr marL="228600" lvl="0" indent="-234950" algn="just" rtl="0">
              <a:lnSpc>
                <a:spcPct val="90000"/>
              </a:lnSpc>
              <a:spcBef>
                <a:spcPts val="0"/>
              </a:spcBef>
              <a:spcAft>
                <a:spcPts val="0"/>
              </a:spcAft>
              <a:buClr>
                <a:schemeClr val="dk1"/>
              </a:buClr>
              <a:buSzPts val="2500"/>
              <a:buChar char="•"/>
            </a:pPr>
            <a:r>
              <a:rPr lang="en-GB" sz="3200" b="1" dirty="0"/>
              <a:t>Cloud-Native Apps</a:t>
            </a:r>
            <a:endParaRPr sz="3600"/>
          </a:p>
          <a:p>
            <a:pPr marL="0" lvl="0" indent="0" algn="just" rtl="0">
              <a:lnSpc>
                <a:spcPct val="90000"/>
              </a:lnSpc>
              <a:spcBef>
                <a:spcPts val="1000"/>
              </a:spcBef>
              <a:spcAft>
                <a:spcPts val="0"/>
              </a:spcAft>
              <a:buClr>
                <a:schemeClr val="dk1"/>
              </a:buClr>
              <a:buSzPts val="2400"/>
              <a:buNone/>
            </a:pPr>
            <a:r>
              <a:rPr lang="en-GB" sz="3200" dirty="0"/>
              <a:t>Cloud-native apps are also expected to become the fast-growing software development trend of 2022. </a:t>
            </a:r>
            <a:endParaRPr lang="en-GB" sz="3200" dirty="0" smtClean="0"/>
          </a:p>
          <a:p>
            <a:pPr marL="0" lvl="0" indent="0" algn="just" rtl="0">
              <a:lnSpc>
                <a:spcPct val="90000"/>
              </a:lnSpc>
              <a:spcBef>
                <a:spcPts val="1000"/>
              </a:spcBef>
              <a:spcAft>
                <a:spcPts val="0"/>
              </a:spcAft>
              <a:buClr>
                <a:schemeClr val="dk1"/>
              </a:buClr>
              <a:buSzPts val="2400"/>
              <a:buNone/>
            </a:pPr>
            <a:r>
              <a:rPr lang="en-GB" sz="3200" dirty="0" smtClean="0"/>
              <a:t>It </a:t>
            </a:r>
            <a:r>
              <a:rPr lang="en-GB" sz="3200" dirty="0"/>
              <a:t>allows developers to build robust and highly-functional cloud-native apps more efficiently. </a:t>
            </a:r>
            <a:endParaRPr lang="en-GB" sz="3200" dirty="0" smtClean="0"/>
          </a:p>
          <a:p>
            <a:pPr marL="0" lvl="0" indent="0" algn="just" rtl="0">
              <a:lnSpc>
                <a:spcPct val="90000"/>
              </a:lnSpc>
              <a:spcBef>
                <a:spcPts val="1000"/>
              </a:spcBef>
              <a:spcAft>
                <a:spcPts val="0"/>
              </a:spcAft>
              <a:buClr>
                <a:schemeClr val="dk1"/>
              </a:buClr>
              <a:buSzPts val="2400"/>
              <a:buNone/>
            </a:pPr>
            <a:r>
              <a:rPr lang="en-GB" sz="3200" dirty="0" smtClean="0"/>
              <a:t>One </a:t>
            </a:r>
            <a:r>
              <a:rPr lang="en-GB" sz="3200" dirty="0"/>
              <a:t>of the major benefits of a cloud-native app is that you can build it using many frameworks.</a:t>
            </a:r>
            <a:endParaRPr sz="3600"/>
          </a:p>
          <a:p>
            <a:pPr marL="0" lvl="0" indent="0" algn="just" rtl="0">
              <a:lnSpc>
                <a:spcPct val="90000"/>
              </a:lnSpc>
              <a:spcBef>
                <a:spcPts val="1000"/>
              </a:spcBef>
              <a:spcAft>
                <a:spcPts val="0"/>
              </a:spcAft>
              <a:buClr>
                <a:schemeClr val="dk1"/>
              </a:buClr>
              <a:buSzPts val="2400"/>
              <a:buNone/>
            </a:pPr>
            <a:r>
              <a:rPr lang="en-GB" sz="3200" dirty="0"/>
              <a:t>Whether you are a business owner or software developer, embracing the latest software development trends is a must. You need to stay updated on the software industry’s current trends so you can implement those practices accordingly.</a:t>
            </a:r>
            <a:endParaRPr sz="3600"/>
          </a:p>
        </p:txBody>
      </p:sp>
      <p:sp>
        <p:nvSpPr>
          <p:cNvPr id="234" name="Google Shape;2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852267" y="0"/>
            <a:ext cx="10515600" cy="95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u="sng" dirty="0"/>
              <a:t>Levels of System Software</a:t>
            </a:r>
            <a:endParaRPr b="1" u="sng"/>
          </a:p>
        </p:txBody>
      </p:sp>
      <p:sp>
        <p:nvSpPr>
          <p:cNvPr id="240" name="Google Shape;240;p7"/>
          <p:cNvSpPr txBox="1">
            <a:spLocks noGrp="1"/>
          </p:cNvSpPr>
          <p:nvPr>
            <p:ph type="body" idx="1"/>
          </p:nvPr>
        </p:nvSpPr>
        <p:spPr>
          <a:xfrm>
            <a:off x="486507" y="1083212"/>
            <a:ext cx="11372557" cy="4783016"/>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GB" sz="3600" dirty="0">
                <a:latin typeface="Times New Roman"/>
                <a:ea typeface="Times New Roman"/>
                <a:cs typeface="Times New Roman"/>
                <a:sym typeface="Times New Roman"/>
              </a:rPr>
              <a:t>System software is a set of programs that handles all the basic internal working of a computer. </a:t>
            </a:r>
            <a:endParaRPr sz="3600">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sz="36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GB" sz="3600" dirty="0">
                <a:latin typeface="Times New Roman"/>
                <a:ea typeface="Times New Roman"/>
                <a:cs typeface="Times New Roman"/>
                <a:sym typeface="Times New Roman"/>
              </a:rPr>
              <a:t>Levels of System Software are</a:t>
            </a:r>
            <a:endParaRPr sz="36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GB" sz="3600" dirty="0">
                <a:latin typeface="Times New Roman"/>
                <a:ea typeface="Times New Roman"/>
                <a:cs typeface="Times New Roman"/>
                <a:sym typeface="Times New Roman"/>
              </a:rPr>
              <a:t>1. Operating System</a:t>
            </a:r>
            <a:endParaRPr sz="3600"/>
          </a:p>
          <a:p>
            <a:pPr marL="0" lvl="0" indent="0" algn="just" rtl="0">
              <a:lnSpc>
                <a:spcPct val="90000"/>
              </a:lnSpc>
              <a:spcBef>
                <a:spcPts val="1000"/>
              </a:spcBef>
              <a:spcAft>
                <a:spcPts val="0"/>
              </a:spcAft>
              <a:buClr>
                <a:schemeClr val="dk1"/>
              </a:buClr>
              <a:buSzPts val="2800"/>
              <a:buNone/>
            </a:pPr>
            <a:r>
              <a:rPr lang="en-GB" sz="3600" dirty="0">
                <a:latin typeface="Times New Roman"/>
                <a:ea typeface="Times New Roman"/>
                <a:cs typeface="Times New Roman"/>
                <a:sym typeface="Times New Roman"/>
              </a:rPr>
              <a:t>An operating system is system software that controls the working of computer hardware and software. Moreover, it acts as a common connection between the computer hardware and software. In other words, we can also call it an interface between the hardware and the users. </a:t>
            </a:r>
            <a:endParaRPr sz="3600"/>
          </a:p>
          <a:p>
            <a:pPr marL="228600" lvl="0" indent="-50800" algn="just" rtl="0">
              <a:lnSpc>
                <a:spcPct val="90000"/>
              </a:lnSpc>
              <a:spcBef>
                <a:spcPts val="1000"/>
              </a:spcBef>
              <a:spcAft>
                <a:spcPts val="0"/>
              </a:spcAft>
              <a:buClr>
                <a:schemeClr val="dk1"/>
              </a:buClr>
              <a:buSzPts val="2800"/>
              <a:buNone/>
            </a:pPr>
            <a:endParaRPr sz="3600"/>
          </a:p>
        </p:txBody>
      </p:sp>
      <p:sp>
        <p:nvSpPr>
          <p:cNvPr id="241" name="Google Shape;2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u="sng" dirty="0"/>
              <a:t>Levels of System Software</a:t>
            </a:r>
            <a:endParaRPr/>
          </a:p>
        </p:txBody>
      </p:sp>
      <p:sp>
        <p:nvSpPr>
          <p:cNvPr id="247" name="Google Shape;247;p8"/>
          <p:cNvSpPr txBox="1">
            <a:spLocks noGrp="1"/>
          </p:cNvSpPr>
          <p:nvPr>
            <p:ph type="body" idx="1"/>
          </p:nvPr>
        </p:nvSpPr>
        <p:spPr>
          <a:xfrm>
            <a:off x="838200" y="1080037"/>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000"/>
              <a:buNone/>
            </a:pPr>
            <a:r>
              <a:rPr lang="en-GB" sz="2400" dirty="0">
                <a:latin typeface="Times New Roman"/>
                <a:ea typeface="Times New Roman"/>
                <a:cs typeface="Times New Roman"/>
                <a:sym typeface="Times New Roman"/>
              </a:rPr>
              <a:t>Some important tasks performed by the operating system are:</a:t>
            </a:r>
            <a:endParaRPr sz="3200"/>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Scheduling</a:t>
            </a:r>
            <a:endParaRPr sz="3200"/>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Memory Management</a:t>
            </a:r>
            <a:endParaRPr sz="2400" b="1">
              <a:latin typeface="Times New Roman"/>
              <a:ea typeface="Times New Roman"/>
              <a:cs typeface="Times New Roman"/>
              <a:sym typeface="Times New Roman"/>
            </a:endParaRPr>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 File Management </a:t>
            </a:r>
            <a:endParaRPr sz="2400" b="1">
              <a:latin typeface="Times New Roman"/>
              <a:ea typeface="Times New Roman"/>
              <a:cs typeface="Times New Roman"/>
              <a:sym typeface="Times New Roman"/>
            </a:endParaRPr>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 Security</a:t>
            </a:r>
            <a:endParaRPr sz="2400" b="1">
              <a:latin typeface="Times New Roman"/>
              <a:ea typeface="Times New Roman"/>
              <a:cs typeface="Times New Roman"/>
              <a:sym typeface="Times New Roman"/>
            </a:endParaRPr>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Protects data and other software from unauthorized access .</a:t>
            </a:r>
            <a:endParaRPr sz="3200"/>
          </a:p>
          <a:p>
            <a:pPr marL="0" lvl="0" indent="0" algn="just" rtl="0">
              <a:lnSpc>
                <a:spcPct val="90000"/>
              </a:lnSpc>
              <a:spcBef>
                <a:spcPts val="1000"/>
              </a:spcBef>
              <a:spcAft>
                <a:spcPts val="0"/>
              </a:spcAft>
              <a:buClr>
                <a:schemeClr val="dk1"/>
              </a:buClr>
              <a:buSzPts val="2000"/>
              <a:buNone/>
            </a:pPr>
            <a:r>
              <a:rPr lang="en-GB" sz="2400" b="1" dirty="0">
                <a:latin typeface="Times New Roman"/>
                <a:ea typeface="Times New Roman"/>
                <a:cs typeface="Times New Roman"/>
                <a:sym typeface="Times New Roman"/>
              </a:rPr>
              <a:t> 2. Language Processors</a:t>
            </a:r>
            <a:endParaRPr sz="3200"/>
          </a:p>
          <a:p>
            <a:pPr marL="0" lvl="0" indent="0" algn="just" rtl="0">
              <a:lnSpc>
                <a:spcPct val="90000"/>
              </a:lnSpc>
              <a:spcBef>
                <a:spcPts val="1000"/>
              </a:spcBef>
              <a:spcAft>
                <a:spcPts val="0"/>
              </a:spcAft>
              <a:buClr>
                <a:schemeClr val="dk1"/>
              </a:buClr>
              <a:buSzPts val="2000"/>
              <a:buNone/>
            </a:pPr>
            <a:r>
              <a:rPr lang="en-GB" sz="2400" dirty="0">
                <a:latin typeface="Times New Roman"/>
                <a:ea typeface="Times New Roman"/>
                <a:cs typeface="Times New Roman"/>
                <a:sym typeface="Times New Roman"/>
              </a:rPr>
              <a:t>It is a special type of system software that converts the source code into machine code. The input given has to be in object code only hence, we use language processors. Also, the machine code executes faster as compared to the source code.</a:t>
            </a:r>
            <a:endParaRPr sz="3200"/>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Source Code</a:t>
            </a:r>
            <a:endParaRPr sz="3200"/>
          </a:p>
          <a:p>
            <a:pPr marL="228600" lvl="0" indent="-247650" algn="just" rtl="0">
              <a:lnSpc>
                <a:spcPct val="90000"/>
              </a:lnSpc>
              <a:spcBef>
                <a:spcPts val="1000"/>
              </a:spcBef>
              <a:spcAft>
                <a:spcPts val="0"/>
              </a:spcAft>
              <a:buClr>
                <a:schemeClr val="dk1"/>
              </a:buClr>
              <a:buSzPts val="2300"/>
              <a:buChar char="•"/>
            </a:pPr>
            <a:r>
              <a:rPr lang="en-GB" sz="2400" dirty="0">
                <a:latin typeface="Times New Roman"/>
                <a:ea typeface="Times New Roman"/>
                <a:cs typeface="Times New Roman"/>
                <a:sym typeface="Times New Roman"/>
              </a:rPr>
              <a:t>Object Code</a:t>
            </a:r>
            <a:endParaRPr sz="3200"/>
          </a:p>
          <a:p>
            <a:pPr marL="228600" lvl="0" indent="-101600" algn="just" rtl="0">
              <a:lnSpc>
                <a:spcPct val="90000"/>
              </a:lnSpc>
              <a:spcBef>
                <a:spcPts val="1000"/>
              </a:spcBef>
              <a:spcAft>
                <a:spcPts val="0"/>
              </a:spcAft>
              <a:buClr>
                <a:schemeClr val="dk1"/>
              </a:buClr>
              <a:buSzPts val="2000"/>
              <a:buNone/>
            </a:pPr>
            <a:endParaRPr sz="2400"/>
          </a:p>
        </p:txBody>
      </p:sp>
      <p:sp>
        <p:nvSpPr>
          <p:cNvPr id="248" name="Google Shape;2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66336" y="0"/>
            <a:ext cx="10515600" cy="9425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u="sng" dirty="0"/>
              <a:t>Levels of System Software</a:t>
            </a:r>
            <a:endParaRPr/>
          </a:p>
        </p:txBody>
      </p:sp>
      <p:sp>
        <p:nvSpPr>
          <p:cNvPr id="254" name="Google Shape;254;p9"/>
          <p:cNvSpPr txBox="1">
            <a:spLocks noGrp="1"/>
          </p:cNvSpPr>
          <p:nvPr>
            <p:ph type="body" idx="1"/>
          </p:nvPr>
        </p:nvSpPr>
        <p:spPr>
          <a:xfrm>
            <a:off x="478303" y="970670"/>
            <a:ext cx="10973972" cy="5064369"/>
          </a:xfrm>
          <a:prstGeom prst="rect">
            <a:avLst/>
          </a:prstGeom>
          <a:noFill/>
          <a:ln>
            <a:noFill/>
          </a:ln>
        </p:spPr>
        <p:txBody>
          <a:bodyPr spcFirstLastPara="1" wrap="square" lIns="91425" tIns="45700" rIns="91425" bIns="45700" anchor="t" anchorCtr="0">
            <a:noAutofit/>
          </a:bodyPr>
          <a:lstStyle/>
          <a:p>
            <a:pPr marL="228600" lvl="0" indent="-238255" algn="just" rtl="0">
              <a:lnSpc>
                <a:spcPct val="70000"/>
              </a:lnSpc>
              <a:spcBef>
                <a:spcPts val="0"/>
              </a:spcBef>
              <a:spcAft>
                <a:spcPts val="0"/>
              </a:spcAft>
              <a:buClr>
                <a:schemeClr val="dk1"/>
              </a:buClr>
              <a:buSzPts val="2152"/>
              <a:buChar char="•"/>
            </a:pPr>
            <a:r>
              <a:rPr lang="en-GB" dirty="0">
                <a:latin typeface="Times New Roman"/>
                <a:ea typeface="Times New Roman"/>
                <a:cs typeface="Times New Roman"/>
                <a:sym typeface="Times New Roman"/>
              </a:rPr>
              <a:t>Different Types of Language Processors are</a:t>
            </a:r>
            <a:r>
              <a:rPr lang="en-GB" dirty="0" smtClean="0">
                <a:latin typeface="Times New Roman"/>
                <a:ea typeface="Times New Roman"/>
                <a:cs typeface="Times New Roman"/>
                <a:sym typeface="Times New Roman"/>
              </a:rPr>
              <a:t>:</a:t>
            </a:r>
          </a:p>
          <a:p>
            <a:pPr marL="228600" lvl="0" indent="-238255" algn="just" rtl="0">
              <a:lnSpc>
                <a:spcPct val="70000"/>
              </a:lnSpc>
              <a:spcBef>
                <a:spcPts val="0"/>
              </a:spcBef>
              <a:spcAft>
                <a:spcPts val="0"/>
              </a:spcAft>
              <a:buClr>
                <a:schemeClr val="dk1"/>
              </a:buClr>
              <a:buSzPts val="2152"/>
              <a:buChar char="•"/>
            </a:pPr>
            <a:endParaRPr sz="3200"/>
          </a:p>
          <a:p>
            <a:pPr marL="228600" lvl="0" indent="0" algn="just" rtl="0">
              <a:lnSpc>
                <a:spcPct val="70000"/>
              </a:lnSpc>
              <a:spcBef>
                <a:spcPts val="1000"/>
              </a:spcBef>
              <a:spcAft>
                <a:spcPts val="0"/>
              </a:spcAft>
              <a:buNone/>
            </a:pPr>
            <a:r>
              <a:rPr lang="en-GB" dirty="0">
                <a:latin typeface="Times New Roman"/>
                <a:ea typeface="Times New Roman"/>
                <a:cs typeface="Times New Roman"/>
                <a:sym typeface="Times New Roman"/>
              </a:rPr>
              <a:t>Assembler</a:t>
            </a:r>
            <a:r>
              <a:rPr lang="en-GB" b="1" dirty="0">
                <a:latin typeface="Times New Roman"/>
                <a:ea typeface="Times New Roman"/>
                <a:cs typeface="Times New Roman"/>
                <a:sym typeface="Times New Roman"/>
              </a:rPr>
              <a:t>      </a:t>
            </a:r>
            <a:r>
              <a:rPr lang="en-GB" dirty="0">
                <a:latin typeface="Times New Roman"/>
                <a:ea typeface="Times New Roman"/>
                <a:cs typeface="Times New Roman"/>
                <a:sym typeface="Times New Roman"/>
              </a:rPr>
              <a:t>It converts assembly language to machine language.</a:t>
            </a:r>
            <a:endParaRPr sz="3200"/>
          </a:p>
          <a:p>
            <a:pPr marL="228600" lvl="0" indent="0" algn="just" rtl="0">
              <a:lnSpc>
                <a:spcPct val="70000"/>
              </a:lnSpc>
              <a:spcBef>
                <a:spcPts val="1000"/>
              </a:spcBef>
              <a:spcAft>
                <a:spcPts val="0"/>
              </a:spcAft>
              <a:buNone/>
            </a:pPr>
            <a:r>
              <a:rPr lang="en-GB" dirty="0">
                <a:latin typeface="Times New Roman"/>
                <a:ea typeface="Times New Roman"/>
                <a:cs typeface="Times New Roman"/>
                <a:sym typeface="Times New Roman"/>
              </a:rPr>
              <a:t>Interpreter      It is a type of system software that executes the program line by line.</a:t>
            </a:r>
            <a:endParaRPr sz="3200"/>
          </a:p>
          <a:p>
            <a:pPr marL="0" lvl="0" indent="0" algn="just" rtl="0">
              <a:lnSpc>
                <a:spcPct val="70000"/>
              </a:lnSpc>
              <a:spcBef>
                <a:spcPts val="1000"/>
              </a:spcBef>
              <a:spcAft>
                <a:spcPts val="0"/>
              </a:spcAft>
              <a:buClr>
                <a:schemeClr val="dk1"/>
              </a:buClr>
              <a:buSzPts val="1400"/>
              <a:buNone/>
            </a:pPr>
            <a:r>
              <a:rPr lang="en-GB" dirty="0">
                <a:latin typeface="Times New Roman"/>
                <a:ea typeface="Times New Roman"/>
                <a:cs typeface="Times New Roman"/>
                <a:sym typeface="Times New Roman"/>
              </a:rPr>
              <a:t>    Compiler       It is also a type of system software that executes the whole program at once</a:t>
            </a:r>
            <a:r>
              <a:rPr lang="en-GB" dirty="0" smtClean="0">
                <a:latin typeface="Times New Roman"/>
                <a:ea typeface="Times New Roman"/>
                <a:cs typeface="Times New Roman"/>
                <a:sym typeface="Times New Roman"/>
              </a:rPr>
              <a:t>.</a:t>
            </a:r>
          </a:p>
          <a:p>
            <a:pPr marL="0" lvl="0" indent="0" algn="just" rtl="0">
              <a:lnSpc>
                <a:spcPct val="70000"/>
              </a:lnSpc>
              <a:spcBef>
                <a:spcPts val="1000"/>
              </a:spcBef>
              <a:spcAft>
                <a:spcPts val="0"/>
              </a:spcAft>
              <a:buClr>
                <a:schemeClr val="dk1"/>
              </a:buClr>
              <a:buSzPts val="1400"/>
              <a:buNone/>
            </a:pPr>
            <a:r>
              <a:rPr lang="en-GB" b="1" dirty="0" smtClean="0"/>
              <a:t>3</a:t>
            </a:r>
            <a:r>
              <a:rPr lang="en-GB" b="1" dirty="0"/>
              <a:t>. Utility Software</a:t>
            </a:r>
            <a:endParaRPr sz="3200"/>
          </a:p>
          <a:p>
            <a:pPr marL="228600" lvl="0" indent="-238255" algn="just" rtl="0">
              <a:lnSpc>
                <a:spcPct val="70000"/>
              </a:lnSpc>
              <a:spcBef>
                <a:spcPts val="1000"/>
              </a:spcBef>
              <a:spcAft>
                <a:spcPts val="0"/>
              </a:spcAft>
              <a:buClr>
                <a:schemeClr val="dk1"/>
              </a:buClr>
              <a:buSzPts val="2152"/>
              <a:buChar char="•"/>
            </a:pPr>
            <a:r>
              <a:rPr lang="en-GB" dirty="0" smtClean="0"/>
              <a:t>These </a:t>
            </a:r>
            <a:r>
              <a:rPr lang="en-GB" dirty="0"/>
              <a:t>types of system software are used for the proper and smooth functioning of the </a:t>
            </a:r>
            <a:r>
              <a:rPr lang="en-GB" dirty="0" smtClean="0"/>
              <a:t>computer </a:t>
            </a:r>
            <a:r>
              <a:rPr lang="en-GB" dirty="0"/>
              <a:t>system. </a:t>
            </a:r>
            <a:endParaRPr lang="en-GB" dirty="0" smtClean="0"/>
          </a:p>
          <a:p>
            <a:pPr marL="228600" lvl="0" indent="-238255" algn="just" rtl="0">
              <a:lnSpc>
                <a:spcPct val="70000"/>
              </a:lnSpc>
              <a:spcBef>
                <a:spcPts val="1000"/>
              </a:spcBef>
              <a:spcAft>
                <a:spcPts val="0"/>
              </a:spcAft>
              <a:buClr>
                <a:schemeClr val="dk1"/>
              </a:buClr>
              <a:buSzPts val="2152"/>
              <a:buChar char="•"/>
            </a:pPr>
            <a:r>
              <a:rPr lang="en-GB" dirty="0" smtClean="0"/>
              <a:t>They </a:t>
            </a:r>
            <a:r>
              <a:rPr lang="en-GB" dirty="0"/>
              <a:t>perform functions like removing outdated files, recover data which</a:t>
            </a:r>
            <a:endParaRPr/>
          </a:p>
          <a:p>
            <a:pPr marL="228600" lvl="0" indent="0" algn="just" rtl="0">
              <a:lnSpc>
                <a:spcPct val="70000"/>
              </a:lnSpc>
              <a:spcBef>
                <a:spcPts val="1000"/>
              </a:spcBef>
              <a:spcAft>
                <a:spcPts val="0"/>
              </a:spcAft>
              <a:buSzPts val="770"/>
              <a:buNone/>
            </a:pPr>
            <a:r>
              <a:rPr lang="en-GB" dirty="0"/>
              <a:t> is accidentally lost, finding information, arranging data and files in an orderly manner, </a:t>
            </a:r>
            <a:r>
              <a:rPr lang="en-GB" dirty="0" smtClean="0"/>
              <a:t> compress </a:t>
            </a:r>
            <a:r>
              <a:rPr lang="en-GB" dirty="0"/>
              <a:t>disk drive, install and uninstall programs, etc.</a:t>
            </a:r>
            <a:endParaRPr sz="3200"/>
          </a:p>
          <a:p>
            <a:pPr marL="0" lvl="0" indent="0" algn="just" rtl="0">
              <a:lnSpc>
                <a:spcPct val="70000"/>
              </a:lnSpc>
              <a:spcBef>
                <a:spcPts val="1000"/>
              </a:spcBef>
              <a:spcAft>
                <a:spcPts val="0"/>
              </a:spcAft>
              <a:buClr>
                <a:schemeClr val="dk1"/>
              </a:buClr>
              <a:buSzPts val="1400"/>
              <a:buNone/>
            </a:pPr>
            <a:endParaRPr sz="2000">
              <a:latin typeface="Times New Roman"/>
              <a:ea typeface="Times New Roman"/>
              <a:cs typeface="Times New Roman"/>
              <a:sym typeface="Times New Roman"/>
            </a:endParaRPr>
          </a:p>
          <a:p>
            <a:pPr marL="228600" lvl="0" indent="-50800" algn="just" rtl="0">
              <a:lnSpc>
                <a:spcPct val="70000"/>
              </a:lnSpc>
              <a:spcBef>
                <a:spcPts val="1000"/>
              </a:spcBef>
              <a:spcAft>
                <a:spcPts val="0"/>
              </a:spcAft>
              <a:buClr>
                <a:schemeClr val="dk1"/>
              </a:buClr>
              <a:buSzPts val="1960"/>
              <a:buNone/>
            </a:pPr>
            <a:endParaRPr sz="2400"/>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905</Words>
  <PresentationFormat>Custom</PresentationFormat>
  <Paragraphs>100</Paragraphs>
  <Slides>12</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12</vt:i4>
      </vt:variant>
    </vt:vector>
  </HeadingPairs>
  <TitlesOfParts>
    <vt:vector size="19" baseType="lpstr">
      <vt:lpstr>Arial</vt:lpstr>
      <vt:lpstr>Calibri</vt:lpstr>
      <vt:lpstr>Arial Black</vt:lpstr>
      <vt:lpstr>Times New Roman</vt:lpstr>
      <vt:lpstr>Raleway ExtraBold</vt:lpstr>
      <vt:lpstr>1_Office Theme</vt:lpstr>
      <vt:lpstr>Contents Slide Master</vt:lpstr>
      <vt:lpstr>Slide 1</vt:lpstr>
      <vt:lpstr>Chapter-1.1 Overview of System Software</vt:lpstr>
      <vt:lpstr>Recent Trends in Software Development</vt:lpstr>
      <vt:lpstr>Recent Trends in Software Development</vt:lpstr>
      <vt:lpstr>Recent Trends in Software Development</vt:lpstr>
      <vt:lpstr>Recent Trends in Software Development</vt:lpstr>
      <vt:lpstr>Levels of System Software</vt:lpstr>
      <vt:lpstr>Levels of System Software</vt:lpstr>
      <vt:lpstr>Levels of System Software</vt:lpstr>
      <vt:lpstr>Levels of System Software</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Dr Singla</cp:lastModifiedBy>
  <cp:revision>3</cp:revision>
  <dcterms:created xsi:type="dcterms:W3CDTF">2019-01-09T10:33:58Z</dcterms:created>
  <dcterms:modified xsi:type="dcterms:W3CDTF">2022-08-10T04:47:16Z</dcterms:modified>
</cp:coreProperties>
</file>