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5"/>
  </p:notesMasterIdLst>
  <p:sldIdLst>
    <p:sldId id="256" r:id="rId3"/>
    <p:sldId id="257" r:id="rId4"/>
    <p:sldId id="258" r:id="rId5"/>
    <p:sldId id="259" r:id="rId6"/>
    <p:sldId id="260" r:id="rId7"/>
    <p:sldId id="276" r:id="rId8"/>
    <p:sldId id="261" r:id="rId9"/>
    <p:sldId id="275" r:id="rId10"/>
    <p:sldId id="262" r:id="rId11"/>
    <p:sldId id="263" r:id="rId12"/>
    <p:sldId id="277"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embeddedFontLst>
    <p:embeddedFont>
      <p:font typeface="Calibri" pitchFamily="34" charset="0"/>
      <p:regular r:id="rId26"/>
      <p:bold r:id="rId27"/>
      <p:italic r:id="rId28"/>
      <p:boldItalic r:id="rId29"/>
    </p:embeddedFont>
    <p:embeddedFont>
      <p:font typeface="Arial Black" pitchFamily="34" charset="0"/>
      <p:bold r:id="rId30"/>
    </p:embeddedFont>
    <p:embeddedFont>
      <p:font typeface="Raleway ExtraBold" charset="0"/>
      <p:bold r:id="rId31"/>
      <p:boldItalic r:id="rId32"/>
    </p:embeddedFont>
    <p:embeddedFont>
      <p:font typeface="Cambria"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O4msKiD+cxa0AWbtbiawYAVks0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0"/>
          <p:cNvSpPr>
            <a:spLocks noGrp="1"/>
          </p:cNvSpPr>
          <p:nvPr>
            <p:ph type="pic" idx="2"/>
          </p:nvPr>
        </p:nvSpPr>
        <p:spPr>
          <a:xfrm>
            <a:off x="5183188" y="987425"/>
            <a:ext cx="6172200" cy="4873625"/>
          </a:xfrm>
          <a:prstGeom prst="rect">
            <a:avLst/>
          </a:prstGeom>
          <a:noFill/>
          <a:ln>
            <a:noFill/>
          </a:ln>
        </p:spPr>
      </p:sp>
      <p:sp>
        <p:nvSpPr>
          <p:cNvPr id="72" name="Google Shape;72;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36"/>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36"/>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36"/>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7"/>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8"/>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8"/>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8"/>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9"/>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9"/>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9"/>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9"/>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9"/>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9"/>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9"/>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9"/>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9"/>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40"/>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40"/>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41"/>
          <p:cNvSpPr>
            <a:spLocks noGrp="1"/>
          </p:cNvSpPr>
          <p:nvPr>
            <p:ph type="pic" idx="2"/>
          </p:nvPr>
        </p:nvSpPr>
        <p:spPr>
          <a:xfrm>
            <a:off x="0" y="990600"/>
            <a:ext cx="3887755" cy="5867400"/>
          </a:xfrm>
          <a:prstGeom prst="rect">
            <a:avLst/>
          </a:prstGeom>
          <a:solidFill>
            <a:srgbClr val="F2F2F2"/>
          </a:solidFill>
          <a:ln>
            <a:noFill/>
          </a:ln>
        </p:spPr>
      </p:sp>
      <p:sp>
        <p:nvSpPr>
          <p:cNvPr id="128" name="Google Shape;128;p41"/>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42"/>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42"/>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42"/>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4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4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43"/>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43"/>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43"/>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43"/>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43"/>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43"/>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44"/>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44"/>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44"/>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44"/>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44"/>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4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4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45"/>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45"/>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45"/>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45"/>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4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4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46"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46"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46"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46"/>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46"/>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46"/>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46"/>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46"/>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7"/>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8"/>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8"/>
          <p:cNvGrpSpPr/>
          <p:nvPr/>
        </p:nvGrpSpPr>
        <p:grpSpPr>
          <a:xfrm>
            <a:off x="472011" y="1508786"/>
            <a:ext cx="3799787" cy="4865561"/>
            <a:chOff x="354008" y="1131589"/>
            <a:chExt cx="2849840" cy="3649171"/>
          </a:xfrm>
        </p:grpSpPr>
        <p:sp>
          <p:nvSpPr>
            <p:cNvPr id="171" name="Google Shape;171;p48"/>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8"/>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8"/>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techterms.com/definition/assembler" TargetMode="External"/><Relationship Id="rId7" Type="http://schemas.openxmlformats.org/officeDocument/2006/relationships/hyperlink" Target="https://www.mikroe.com/ebooks/architecture-and-programming-of-8051-mcus/elements-of-assembly-languag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techterms.com/definition/assembly_language" TargetMode="External"/><Relationship Id="rId5" Type="http://schemas.openxmlformats.org/officeDocument/2006/relationships/hyperlink" Target="https://www.techopedia.com/definition/3971/assembler" TargetMode="External"/><Relationship Id="rId4" Type="http://schemas.openxmlformats.org/officeDocument/2006/relationships/hyperlink" Target="https://www.geeksforgeeks.org/introduction-of-assembler/"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00" cy="52575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a:t>
            </a:r>
            <a:r>
              <a:rPr lang="en-US" sz="2800">
                <a:solidFill>
                  <a:schemeClr val="dk1"/>
                </a:solidFill>
                <a:latin typeface="Times New Roman"/>
                <a:ea typeface="Times New Roman"/>
                <a:cs typeface="Times New Roman"/>
                <a:sym typeface="Times New Roman"/>
              </a:rPr>
              <a:t>315</a:t>
            </a:r>
            <a:endParaRPr sz="2400" b="0" u="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Assemblers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a:t>
            </a:r>
            <a:r>
              <a:rPr lang="en-US" dirty="0"/>
              <a:t/>
            </a:r>
            <a:br>
              <a:rPr lang="en-US" dirty="0"/>
            </a:br>
            <a:endParaRPr/>
          </a:p>
        </p:txBody>
      </p:sp>
      <p:sp>
        <p:nvSpPr>
          <p:cNvPr id="246" name="Google Shape;246;p8"/>
          <p:cNvSpPr txBox="1">
            <a:spLocks noGrp="1"/>
          </p:cNvSpPr>
          <p:nvPr>
            <p:ph type="body" idx="1"/>
          </p:nvPr>
        </p:nvSpPr>
        <p:spPr>
          <a:xfrm>
            <a:off x="894470" y="1276984"/>
            <a:ext cx="10641038" cy="501127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ts val="2800"/>
              <a:buChar char="•"/>
            </a:pPr>
            <a:r>
              <a:rPr lang="en-US" b="1" u="sng" dirty="0"/>
              <a:t>Operators</a:t>
            </a:r>
            <a:endParaRPr b="1" u="sng"/>
          </a:p>
          <a:p>
            <a:pPr marL="228600" lvl="0" indent="0" algn="l" rtl="0">
              <a:lnSpc>
                <a:spcPct val="90000"/>
              </a:lnSpc>
              <a:spcBef>
                <a:spcPts val="0"/>
              </a:spcBef>
              <a:spcAft>
                <a:spcPts val="0"/>
              </a:spcAft>
              <a:buNone/>
            </a:pPr>
            <a:endParaRPr b="1" u="sng"/>
          </a:p>
          <a:p>
            <a:pPr marL="228600" lvl="0" indent="-228600" algn="l" rtl="0">
              <a:lnSpc>
                <a:spcPct val="90000"/>
              </a:lnSpc>
              <a:spcBef>
                <a:spcPts val="1000"/>
              </a:spcBef>
              <a:spcAft>
                <a:spcPts val="0"/>
              </a:spcAft>
              <a:buClr>
                <a:schemeClr val="dk1"/>
              </a:buClr>
              <a:buSzPts val="2800"/>
              <a:buNone/>
            </a:pPr>
            <a:r>
              <a:rPr lang="en-US" dirty="0"/>
              <a:t>   Some of the assembly-used commands use logical and mathematical expressions instead of symbols having specific values. </a:t>
            </a:r>
            <a:endParaRPr lang="en-US" dirty="0" smtClean="0"/>
          </a:p>
          <a:p>
            <a:pPr marL="228600" lvl="0" indent="-228600" algn="l" rtl="0">
              <a:lnSpc>
                <a:spcPct val="90000"/>
              </a:lnSpc>
              <a:spcBef>
                <a:spcPts val="1000"/>
              </a:spcBef>
              <a:spcAft>
                <a:spcPts val="0"/>
              </a:spcAft>
              <a:buClr>
                <a:schemeClr val="dk1"/>
              </a:buClr>
              <a:buSzPts val="2800"/>
              <a:buNone/>
            </a:pPr>
            <a:endParaRPr lang="en-US" dirty="0" smtClean="0"/>
          </a:p>
          <a:p>
            <a:pPr marL="228600" lvl="0" indent="-228600">
              <a:buSzPts val="2800"/>
              <a:buNone/>
            </a:pPr>
            <a:r>
              <a:rPr lang="en-US" dirty="0" smtClean="0"/>
              <a:t>IF (VERSION&gt;1) </a:t>
            </a:r>
          </a:p>
          <a:p>
            <a:pPr marL="685800" lvl="1" indent="-228600">
              <a:buSzPts val="2800"/>
              <a:buNone/>
            </a:pPr>
            <a:r>
              <a:rPr lang="en-US" dirty="0" smtClean="0"/>
              <a:t>LCALL Table_2 </a:t>
            </a:r>
          </a:p>
          <a:p>
            <a:pPr marL="685800" lvl="1" indent="-228600">
              <a:buSzPts val="2800"/>
              <a:buNone/>
            </a:pPr>
            <a:r>
              <a:rPr lang="en-US" dirty="0" smtClean="0"/>
              <a:t>USING VERSION+1 </a:t>
            </a:r>
          </a:p>
          <a:p>
            <a:pPr marL="228600" lvl="0" indent="-228600">
              <a:buSzPts val="2800"/>
              <a:buNone/>
            </a:pPr>
            <a:r>
              <a:rPr lang="en-US" dirty="0" smtClean="0"/>
              <a:t>ENDIF ...</a:t>
            </a:r>
            <a:endParaRPr/>
          </a:p>
          <a:p>
            <a:pPr marL="228600" lvl="0" indent="-228600" algn="l" rtl="0">
              <a:lnSpc>
                <a:spcPct val="90000"/>
              </a:lnSpc>
              <a:spcBef>
                <a:spcPts val="1000"/>
              </a:spcBef>
              <a:spcAft>
                <a:spcPts val="0"/>
              </a:spcAft>
              <a:buClr>
                <a:schemeClr val="dk1"/>
              </a:buClr>
              <a:buSzPts val="2800"/>
              <a:buNone/>
            </a:pPr>
            <a:r>
              <a:rPr lang="en-US" dirty="0"/>
              <a:t/>
            </a:r>
            <a:br>
              <a:rPr lang="en-US" dirty="0"/>
            </a:br>
            <a:r>
              <a:rPr lang="en-US" dirty="0"/>
              <a:t>Addition                     Subtraction                        Multiplication</a:t>
            </a:r>
            <a:endParaRPr/>
          </a:p>
          <a:p>
            <a:pPr marL="228600" lvl="0" indent="-228600" algn="l" rtl="0">
              <a:lnSpc>
                <a:spcPct val="90000"/>
              </a:lnSpc>
              <a:spcBef>
                <a:spcPts val="1000"/>
              </a:spcBef>
              <a:spcAft>
                <a:spcPts val="0"/>
              </a:spcAft>
              <a:buClr>
                <a:schemeClr val="dk1"/>
              </a:buClr>
              <a:buSzPts val="2800"/>
              <a:buNone/>
            </a:pPr>
            <a:r>
              <a:rPr lang="en-US" dirty="0"/>
              <a:t>    Division                &amp;Bitwise logical AND           Bitwise logical OR</a:t>
            </a:r>
            <a:endParaRPr/>
          </a:p>
          <a:p>
            <a:pPr marL="228600" lvl="0" indent="-228600" algn="l" rtl="0">
              <a:lnSpc>
                <a:spcPct val="90000"/>
              </a:lnSpc>
              <a:spcBef>
                <a:spcPts val="1000"/>
              </a:spcBef>
              <a:spcAft>
                <a:spcPts val="0"/>
              </a:spcAft>
              <a:buClr>
                <a:schemeClr val="dk1"/>
              </a:buClr>
              <a:buSzPts val="2800"/>
              <a:buNone/>
            </a:pPr>
            <a:r>
              <a:rPr lang="en-US" dirty="0"/>
              <a:t>   &gt;&gt;Shift right           &lt;&lt;Shift left                           %Remainder</a:t>
            </a:r>
            <a:endParaRPr/>
          </a:p>
          <a:p>
            <a:pPr marL="228600" lvl="0" indent="-228600" algn="l" rtl="0">
              <a:lnSpc>
                <a:spcPct val="90000"/>
              </a:lnSpc>
              <a:spcBef>
                <a:spcPts val="1000"/>
              </a:spcBef>
              <a:spcAft>
                <a:spcPts val="0"/>
              </a:spcAft>
              <a:buClr>
                <a:schemeClr val="dk1"/>
              </a:buClr>
              <a:buSzPts val="2800"/>
              <a:buNone/>
            </a:pPr>
            <a:r>
              <a:rPr lang="en-US" dirty="0"/>
              <a:t>   Bitwise logical AND           NOT                        Bitwise logical XOR</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p:txBody>
      </p:sp>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graphicFrame>
        <p:nvGraphicFramePr>
          <p:cNvPr id="6" name="Table 5"/>
          <p:cNvGraphicFramePr>
            <a:graphicFrameLocks noGrp="1"/>
          </p:cNvGraphicFramePr>
          <p:nvPr/>
        </p:nvGraphicFramePr>
        <p:xfrm>
          <a:off x="1350497" y="0"/>
          <a:ext cx="9537897" cy="6970760"/>
        </p:xfrm>
        <a:graphic>
          <a:graphicData uri="http://schemas.openxmlformats.org/drawingml/2006/table">
            <a:tbl>
              <a:tblPr/>
              <a:tblGrid>
                <a:gridCol w="1973168"/>
                <a:gridCol w="2360017"/>
                <a:gridCol w="2446223"/>
                <a:gridCol w="2758489"/>
              </a:tblGrid>
              <a:tr h="309063">
                <a:tc>
                  <a:txBody>
                    <a:bodyPr/>
                    <a:lstStyle/>
                    <a:p>
                      <a:pPr algn="l" fontAlgn="ctr"/>
                      <a:r>
                        <a:rPr lang="en-US" sz="1400" b="1" dirty="0">
                          <a:latin typeface="inherit"/>
                        </a:rPr>
                        <a:t>NAME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1">
                          <a:latin typeface="inherit"/>
                        </a:rPr>
                        <a:t>OPERATION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1">
                          <a:latin typeface="inherit"/>
                        </a:rPr>
                        <a:t>EXAMPLE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1">
                          <a:latin typeface="inherit"/>
                        </a:rPr>
                        <a:t>RESULT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Addition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10+5</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15</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Subtraction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25-17</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8</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Multiplication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7*4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28</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Division (with no remainder)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7/4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MOD</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Remainder of division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7 MOD 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3</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SHR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Shift register bits to the right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1000B SHR 2</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0010B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SHL</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Shift register bits to the left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1010B SHL 2</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101000B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72341">
                <a:tc>
                  <a:txBody>
                    <a:bodyPr/>
                    <a:lstStyle/>
                    <a:p>
                      <a:pPr algn="l" fontAlgn="ctr"/>
                      <a:r>
                        <a:rPr lang="en-US" sz="1400" b="0">
                          <a:latin typeface="inherit"/>
                        </a:rPr>
                        <a:t>NOT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Negation (first complement of number)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NOT 1</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1111111111111110B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AND</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Logical AND</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1101B AND 0101B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0101B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OR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Logical OR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1101B OR 0101B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1101B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XOR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Exclusive OR</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1101B XOR 0101B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1000B</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LOW</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8 low significant bits</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LOW(0AADDH)</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0DDH</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HIGH</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8 high significant bits</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HIGH(0AADDH)</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0AAH</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EQ, =</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Equal</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7 EQ 4 or 7=4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 (false)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NE,&lt;&gt;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Not equal</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fr-FR" sz="1400" b="0">
                          <a:latin typeface="inherit"/>
                        </a:rPr>
                        <a:t>7 NE 4 or 7&lt;&gt;4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0FFFFH (true)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GT, &gt;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Greater than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7 GT 4 or 7&gt;4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0FFFFH (true)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GE, &gt;=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Greater or equal</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7 GE 4 or 7&gt;=4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0FFFFH (true)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LT, &lt;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Less than</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7 LT 4 or 7&lt;4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0 (false)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9063">
                <a:tc>
                  <a:txBody>
                    <a:bodyPr/>
                    <a:lstStyle/>
                    <a:p>
                      <a:pPr algn="l" fontAlgn="ctr"/>
                      <a:r>
                        <a:rPr lang="en-US" sz="1400" b="0">
                          <a:latin typeface="inherit"/>
                        </a:rPr>
                        <a:t>LE,&lt;=</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a:latin typeface="inherit"/>
                        </a:rPr>
                        <a:t>Less or equal</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fr-FR" sz="1400" b="0">
                          <a:latin typeface="inherit"/>
                        </a:rPr>
                        <a:t>7 LE 4 or 7&lt;=4</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ctr"/>
                      <a:r>
                        <a:rPr lang="en-US" sz="1400" b="0" dirty="0">
                          <a:latin typeface="inherit"/>
                        </a:rPr>
                        <a:t>0 (false)</a:t>
                      </a:r>
                    </a:p>
                  </a:txBody>
                  <a:tcPr marL="62255" marR="62255" marT="62255" marB="6225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7372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31F20"/>
                </a:solidFill>
                <a:effectLst/>
                <a:latin typeface="inherit"/>
                <a:cs typeface="Arial" pitchFamily="34" charset="0"/>
              </a:rPr>
              <a:t>Symbols</a:t>
            </a:r>
            <a:endParaRPr kumimoji="0" lang="en-US" sz="1200" b="0" i="0" u="none" strike="noStrike" cap="none" normalizeH="0" baseline="0" smtClean="0">
              <a:ln>
                <a:noFill/>
              </a:ln>
              <a:solidFill>
                <a:srgbClr val="231F20"/>
              </a:solidFill>
              <a:effectLst/>
              <a:latin typeface="Montserra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txBox="1">
            <a:spLocks noGrp="1"/>
          </p:cNvSpPr>
          <p:nvPr>
            <p:ph type="title"/>
          </p:nvPr>
        </p:nvSpPr>
        <p:spPr>
          <a:xfrm>
            <a:off x="824132" y="0"/>
            <a:ext cx="10515600" cy="85876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 </a:t>
            </a:r>
            <a:r>
              <a:rPr lang="en-US" dirty="0"/>
              <a:t/>
            </a:r>
            <a:br>
              <a:rPr lang="en-US" dirty="0"/>
            </a:br>
            <a:endParaRPr/>
          </a:p>
        </p:txBody>
      </p:sp>
      <p:sp>
        <p:nvSpPr>
          <p:cNvPr id="253" name="Google Shape;253;p9"/>
          <p:cNvSpPr txBox="1">
            <a:spLocks noGrp="1"/>
          </p:cNvSpPr>
          <p:nvPr>
            <p:ph type="body" idx="1"/>
          </p:nvPr>
        </p:nvSpPr>
        <p:spPr>
          <a:xfrm>
            <a:off x="866335" y="798682"/>
            <a:ext cx="10515600" cy="4351338"/>
          </a:xfrm>
          <a:prstGeom prst="rect">
            <a:avLst/>
          </a:prstGeom>
          <a:noFill/>
          <a:ln>
            <a:noFill/>
          </a:ln>
        </p:spPr>
        <p:txBody>
          <a:bodyPr spcFirstLastPara="1" wrap="square" lIns="91425" tIns="45700" rIns="91425" bIns="45700" anchor="t" anchorCtr="0">
            <a:noAutofit/>
          </a:bodyPr>
          <a:lstStyle/>
          <a:p>
            <a:pPr marL="228600" lvl="0" indent="0" algn="just" rtl="0">
              <a:lnSpc>
                <a:spcPct val="90000"/>
              </a:lnSpc>
              <a:spcBef>
                <a:spcPts val="0"/>
              </a:spcBef>
              <a:spcAft>
                <a:spcPts val="0"/>
              </a:spcAft>
              <a:buNone/>
            </a:pPr>
            <a:r>
              <a:rPr lang="en-US" sz="3200" b="1" u="sng" dirty="0"/>
              <a:t>Symbols</a:t>
            </a:r>
            <a:endParaRPr sz="3200" b="1" u="sng"/>
          </a:p>
          <a:p>
            <a:pPr marL="228600" lvl="0" indent="-215265" algn="just" rtl="0">
              <a:lnSpc>
                <a:spcPct val="90000"/>
              </a:lnSpc>
              <a:spcBef>
                <a:spcPts val="1000"/>
              </a:spcBef>
              <a:spcAft>
                <a:spcPts val="0"/>
              </a:spcAft>
              <a:buClr>
                <a:schemeClr val="dk1"/>
              </a:buClr>
              <a:buSzPct val="100000"/>
              <a:buChar char="•"/>
            </a:pPr>
            <a:r>
              <a:rPr lang="en-US" sz="3200" dirty="0" smtClean="0"/>
              <a:t>Every </a:t>
            </a:r>
            <a:r>
              <a:rPr lang="en-US" sz="3200" dirty="0"/>
              <a:t>register, constant, address or subroutine can be assigned a specific symbol in assembly language, which considerably facilitates the process of writing a program. </a:t>
            </a:r>
            <a:endParaRPr sz="3200"/>
          </a:p>
          <a:p>
            <a:pPr marL="228600" lvl="0" indent="-215265" algn="just" rtl="0">
              <a:lnSpc>
                <a:spcPct val="90000"/>
              </a:lnSpc>
              <a:spcBef>
                <a:spcPts val="1000"/>
              </a:spcBef>
              <a:spcAft>
                <a:spcPts val="0"/>
              </a:spcAft>
              <a:buClr>
                <a:schemeClr val="dk1"/>
              </a:buClr>
              <a:buSzPct val="100000"/>
              <a:buChar char="•"/>
            </a:pPr>
            <a:r>
              <a:rPr lang="en-US" sz="3200" dirty="0"/>
              <a:t>For the purpose of writing symbols in assembly language, all letters from alphabet (A-Z, a-z), decimal numbers (0-9) and two special characters ("?" and "_") can be used. Assembly language is not case sensitive.</a:t>
            </a:r>
            <a:endParaRPr sz="3200"/>
          </a:p>
          <a:p>
            <a:pPr marL="228600" lvl="0" indent="-215265" algn="just" rtl="0">
              <a:lnSpc>
                <a:spcPct val="90000"/>
              </a:lnSpc>
              <a:spcBef>
                <a:spcPts val="1000"/>
              </a:spcBef>
              <a:spcAft>
                <a:spcPts val="0"/>
              </a:spcAft>
              <a:buClr>
                <a:schemeClr val="dk1"/>
              </a:buClr>
              <a:buSzPct val="100000"/>
              <a:buChar char="•"/>
            </a:pPr>
            <a:r>
              <a:rPr lang="en-US" sz="3200" dirty="0"/>
              <a:t>For example, the following symbols will be considered </a:t>
            </a:r>
            <a:r>
              <a:rPr lang="en-US" sz="3200" dirty="0" err="1"/>
              <a:t>identical:Serial_Port_Buffer</a:t>
            </a:r>
            <a:r>
              <a:rPr lang="en-US" sz="3200" dirty="0"/>
              <a:t>      SERIAL_PORT_BUFFER</a:t>
            </a:r>
            <a:endParaRPr sz="3200"/>
          </a:p>
          <a:p>
            <a:pPr marL="342900" lvl="0" indent="-190500" algn="just" rtl="0">
              <a:lnSpc>
                <a:spcPct val="90000"/>
              </a:lnSpc>
              <a:spcBef>
                <a:spcPts val="480"/>
              </a:spcBef>
              <a:spcAft>
                <a:spcPts val="0"/>
              </a:spcAft>
              <a:buClr>
                <a:schemeClr val="dk1"/>
              </a:buClr>
              <a:buSzPct val="85714"/>
              <a:buNone/>
            </a:pPr>
            <a:endParaRPr sz="3200">
              <a:solidFill>
                <a:schemeClr val="dk1"/>
              </a:solidFill>
              <a:latin typeface="Cambria"/>
              <a:ea typeface="Cambria"/>
              <a:cs typeface="Cambria"/>
              <a:sym typeface="Cambria"/>
            </a:endParaRPr>
          </a:p>
          <a:p>
            <a:pPr marL="228600" lvl="0" indent="-50800" algn="just" rtl="0">
              <a:lnSpc>
                <a:spcPct val="90000"/>
              </a:lnSpc>
              <a:spcBef>
                <a:spcPts val="1000"/>
              </a:spcBef>
              <a:spcAft>
                <a:spcPts val="0"/>
              </a:spcAft>
              <a:buClr>
                <a:schemeClr val="dk1"/>
              </a:buClr>
              <a:buSzPct val="100000"/>
              <a:buNone/>
            </a:pPr>
            <a:endParaRPr sz="3200"/>
          </a:p>
        </p:txBody>
      </p:sp>
      <p:sp>
        <p:nvSpPr>
          <p:cNvPr id="254" name="Google Shape;2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Elements of Assembly Language</a:t>
            </a:r>
            <a:endParaRPr/>
          </a:p>
        </p:txBody>
      </p:sp>
      <p:sp>
        <p:nvSpPr>
          <p:cNvPr id="260" name="Google Shape;26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r>
              <a:rPr lang="en-US" b="1" u="sng" dirty="0"/>
              <a:t>Symbols (Contd..)</a:t>
            </a:r>
            <a:endParaRPr b="1" u="sng"/>
          </a:p>
          <a:p>
            <a:pPr marL="228600" lvl="0" indent="0" algn="just" rtl="0">
              <a:lnSpc>
                <a:spcPct val="90000"/>
              </a:lnSpc>
              <a:spcBef>
                <a:spcPts val="0"/>
              </a:spcBef>
              <a:spcAft>
                <a:spcPts val="0"/>
              </a:spcAft>
              <a:buNone/>
            </a:pPr>
            <a:endParaRPr b="1" u="sng"/>
          </a:p>
          <a:p>
            <a:pPr marL="228600" lvl="0" indent="-228600" algn="just" rtl="0">
              <a:lnSpc>
                <a:spcPct val="90000"/>
              </a:lnSpc>
              <a:spcBef>
                <a:spcPts val="0"/>
              </a:spcBef>
              <a:spcAft>
                <a:spcPts val="0"/>
              </a:spcAft>
              <a:buClr>
                <a:schemeClr val="dk1"/>
              </a:buClr>
              <a:buSzPts val="2800"/>
              <a:buChar char="•"/>
            </a:pPr>
            <a:r>
              <a:rPr lang="en-US" dirty="0"/>
              <a:t>In order to distinguish symbols from constants (numbers), every symbol starts with a letter or one of two special characters (? or _).</a:t>
            </a:r>
            <a:endParaRPr/>
          </a:p>
          <a:p>
            <a:pPr marL="228600" lvl="0" indent="-228600" algn="just" rtl="0">
              <a:lnSpc>
                <a:spcPct val="90000"/>
              </a:lnSpc>
              <a:spcBef>
                <a:spcPts val="1000"/>
              </a:spcBef>
              <a:spcAft>
                <a:spcPts val="0"/>
              </a:spcAft>
              <a:buClr>
                <a:schemeClr val="dk1"/>
              </a:buClr>
              <a:buSzPts val="2800"/>
              <a:buChar char="•"/>
            </a:pPr>
            <a:r>
              <a:rPr lang="en-US" dirty="0"/>
              <a:t>The symbol may consist of maximum of 255 characters, but only first 32 are taken into account. </a:t>
            </a:r>
            <a:endParaRPr/>
          </a:p>
          <a:p>
            <a:pPr marL="228600" lvl="0" indent="-228600" algn="just" rtl="0">
              <a:lnSpc>
                <a:spcPct val="90000"/>
              </a:lnSpc>
              <a:spcBef>
                <a:spcPts val="1000"/>
              </a:spcBef>
              <a:spcAft>
                <a:spcPts val="0"/>
              </a:spcAft>
              <a:buClr>
                <a:schemeClr val="dk1"/>
              </a:buClr>
              <a:buSzPts val="2800"/>
              <a:buChar char="•"/>
            </a:pPr>
            <a:r>
              <a:rPr lang="en-US" dirty="0"/>
              <a:t>Some of the symbols cannot be used when writing a program in assembly language because they are already part of instructions or assembly directives. </a:t>
            </a:r>
            <a:endParaRPr/>
          </a:p>
          <a:p>
            <a:pPr marL="228600" lvl="0" indent="-50800" algn="just" rtl="0">
              <a:lnSpc>
                <a:spcPct val="90000"/>
              </a:lnSpc>
              <a:spcBef>
                <a:spcPts val="1000"/>
              </a:spcBef>
              <a:spcAft>
                <a:spcPts val="0"/>
              </a:spcAft>
              <a:buClr>
                <a:schemeClr val="dk1"/>
              </a:buClr>
              <a:buSzPts val="2800"/>
              <a:buNone/>
            </a:pPr>
            <a:endParaRPr/>
          </a:p>
        </p:txBody>
      </p:sp>
      <p:sp>
        <p:nvSpPr>
          <p:cNvPr id="261" name="Google Shape;2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1"/>
          <p:cNvSpPr txBox="1">
            <a:spLocks noGrp="1"/>
          </p:cNvSpPr>
          <p:nvPr>
            <p:ph type="title"/>
          </p:nvPr>
        </p:nvSpPr>
        <p:spPr>
          <a:xfrm>
            <a:off x="838200" y="1"/>
            <a:ext cx="10515600" cy="8159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a:t>
            </a:r>
            <a:endParaRPr/>
          </a:p>
        </p:txBody>
      </p:sp>
      <p:sp>
        <p:nvSpPr>
          <p:cNvPr id="267" name="Google Shape;267;p11"/>
          <p:cNvSpPr txBox="1">
            <a:spLocks noGrp="1"/>
          </p:cNvSpPr>
          <p:nvPr>
            <p:ph type="body" idx="1"/>
          </p:nvPr>
        </p:nvSpPr>
        <p:spPr>
          <a:xfrm>
            <a:off x="753793" y="840887"/>
            <a:ext cx="10515600" cy="4351338"/>
          </a:xfrm>
          <a:prstGeom prst="rect">
            <a:avLst/>
          </a:prstGeom>
          <a:noFill/>
          <a:ln>
            <a:noFill/>
          </a:ln>
        </p:spPr>
        <p:txBody>
          <a:bodyPr spcFirstLastPara="1" wrap="square" lIns="91425" tIns="45700" rIns="91425" bIns="45700" anchor="t" anchorCtr="0">
            <a:noAutofit/>
          </a:bodyPr>
          <a:lstStyle/>
          <a:p>
            <a:pPr marL="228600" lvl="0" indent="0" algn="just" rtl="0">
              <a:lnSpc>
                <a:spcPct val="90000"/>
              </a:lnSpc>
              <a:spcBef>
                <a:spcPts val="0"/>
              </a:spcBef>
              <a:spcAft>
                <a:spcPts val="0"/>
              </a:spcAft>
              <a:buNone/>
            </a:pPr>
            <a:r>
              <a:rPr lang="en-US" b="1" u="sng" dirty="0"/>
              <a:t>Label</a:t>
            </a:r>
            <a:endParaRPr b="1" u="sng"/>
          </a:p>
          <a:p>
            <a:pPr marL="228600" lvl="0" indent="0" algn="just" rtl="0">
              <a:lnSpc>
                <a:spcPct val="90000"/>
              </a:lnSpc>
              <a:spcBef>
                <a:spcPts val="0"/>
              </a:spcBef>
              <a:spcAft>
                <a:spcPts val="0"/>
              </a:spcAft>
              <a:buNone/>
            </a:pPr>
            <a:endParaRPr b="1" u="sng"/>
          </a:p>
          <a:p>
            <a:pPr marL="228600" lvl="0" indent="-228600" algn="just" rtl="0">
              <a:lnSpc>
                <a:spcPct val="90000"/>
              </a:lnSpc>
              <a:spcBef>
                <a:spcPts val="0"/>
              </a:spcBef>
              <a:spcAft>
                <a:spcPts val="0"/>
              </a:spcAft>
              <a:buClr>
                <a:schemeClr val="dk1"/>
              </a:buClr>
              <a:buSzPts val="2800"/>
              <a:buChar char="•"/>
            </a:pPr>
            <a:r>
              <a:rPr lang="en-US" dirty="0"/>
              <a:t>A label is a special type of symbols used to represent a textual version of an address in ROM or RAM memory. </a:t>
            </a:r>
            <a:endParaRPr lang="en-US" dirty="0" smtClean="0"/>
          </a:p>
          <a:p>
            <a:pPr marL="228600" lvl="0" indent="-228600" algn="just" rtl="0">
              <a:lnSpc>
                <a:spcPct val="90000"/>
              </a:lnSpc>
              <a:spcBef>
                <a:spcPts val="0"/>
              </a:spcBef>
              <a:spcAft>
                <a:spcPts val="0"/>
              </a:spcAft>
              <a:buClr>
                <a:schemeClr val="dk1"/>
              </a:buClr>
              <a:buSzPts val="2800"/>
              <a:buChar char="•"/>
            </a:pPr>
            <a:r>
              <a:rPr lang="en-US" dirty="0" smtClean="0"/>
              <a:t>They </a:t>
            </a:r>
            <a:r>
              <a:rPr lang="en-US" dirty="0"/>
              <a:t>are always placed at the beginning of a program line. </a:t>
            </a:r>
            <a:endParaRPr lang="en-US" dirty="0" smtClean="0"/>
          </a:p>
          <a:p>
            <a:pPr marL="228600" lvl="0" indent="-228600" algn="just" rtl="0">
              <a:lnSpc>
                <a:spcPct val="90000"/>
              </a:lnSpc>
              <a:spcBef>
                <a:spcPts val="0"/>
              </a:spcBef>
              <a:spcAft>
                <a:spcPts val="0"/>
              </a:spcAft>
              <a:buClr>
                <a:schemeClr val="dk1"/>
              </a:buClr>
              <a:buSzPts val="2800"/>
              <a:buChar char="•"/>
            </a:pPr>
            <a:r>
              <a:rPr lang="en-US" dirty="0" smtClean="0"/>
              <a:t>It </a:t>
            </a:r>
            <a:r>
              <a:rPr lang="en-US" dirty="0"/>
              <a:t>is very complicated to call a subroutine or execute some of the jump or branch instructions without them. </a:t>
            </a:r>
            <a:endParaRPr lang="en-US" dirty="0" smtClean="0"/>
          </a:p>
          <a:p>
            <a:pPr marL="228600" lvl="0" indent="-228600" algn="just" rtl="0">
              <a:lnSpc>
                <a:spcPct val="90000"/>
              </a:lnSpc>
              <a:spcBef>
                <a:spcPts val="0"/>
              </a:spcBef>
              <a:spcAft>
                <a:spcPts val="0"/>
              </a:spcAft>
              <a:buClr>
                <a:schemeClr val="dk1"/>
              </a:buClr>
              <a:buSzPts val="2800"/>
              <a:buChar char="•"/>
            </a:pPr>
            <a:r>
              <a:rPr lang="en-US" dirty="0" smtClean="0"/>
              <a:t>They </a:t>
            </a:r>
            <a:r>
              <a:rPr lang="en-US" dirty="0"/>
              <a:t>are easily used</a:t>
            </a:r>
            <a:r>
              <a:rPr lang="en-US" dirty="0" smtClean="0"/>
              <a:t>: A </a:t>
            </a:r>
            <a:r>
              <a:rPr lang="en-US" dirty="0"/>
              <a:t>symbol (label) with some easily recognizable name should be written at the beginning of a program line from which a subroutine starts or where jump should be executed.</a:t>
            </a:r>
            <a:endParaRPr/>
          </a:p>
          <a:p>
            <a:pPr marL="228600" lvl="0" indent="-228600" algn="just" rtl="0">
              <a:lnSpc>
                <a:spcPct val="90000"/>
              </a:lnSpc>
              <a:spcBef>
                <a:spcPts val="1000"/>
              </a:spcBef>
              <a:spcAft>
                <a:spcPts val="0"/>
              </a:spcAft>
              <a:buClr>
                <a:schemeClr val="dk1"/>
              </a:buClr>
              <a:buSzPts val="2800"/>
              <a:buChar char="•"/>
            </a:pPr>
            <a:r>
              <a:rPr lang="en-US" dirty="0"/>
              <a:t>It is sufficient to enter the name of label instead of address in the form of 16-bit number in instructions calling a subroutine or jump.</a:t>
            </a:r>
            <a:endParaRPr/>
          </a:p>
          <a:p>
            <a:pPr marL="228600" lvl="0" indent="-228600" algn="just" rtl="0">
              <a:lnSpc>
                <a:spcPct val="90000"/>
              </a:lnSpc>
              <a:spcBef>
                <a:spcPts val="1000"/>
              </a:spcBef>
              <a:spcAft>
                <a:spcPts val="0"/>
              </a:spcAft>
              <a:buClr>
                <a:schemeClr val="dk1"/>
              </a:buClr>
              <a:buSzPts val="2800"/>
              <a:buChar char="•"/>
            </a:pPr>
            <a:r>
              <a:rPr lang="en-US" dirty="0"/>
              <a:t>During the process of compiling, the assembler automatically replaces such symbols with appropriate addresses.</a:t>
            </a:r>
            <a:endParaRPr/>
          </a:p>
        </p:txBody>
      </p:sp>
      <p:sp>
        <p:nvSpPr>
          <p:cNvPr id="268" name="Google Shape;2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2"/>
          <p:cNvSpPr txBox="1">
            <a:spLocks noGrp="1"/>
          </p:cNvSpPr>
          <p:nvPr>
            <p:ph type="title"/>
          </p:nvPr>
        </p:nvSpPr>
        <p:spPr>
          <a:xfrm>
            <a:off x="810064" y="0"/>
            <a:ext cx="10515600" cy="10410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a:t>
            </a:r>
            <a:endParaRPr/>
          </a:p>
        </p:txBody>
      </p:sp>
      <p:sp>
        <p:nvSpPr>
          <p:cNvPr id="274" name="Google Shape;274;p12"/>
          <p:cNvSpPr txBox="1">
            <a:spLocks noGrp="1"/>
          </p:cNvSpPr>
          <p:nvPr>
            <p:ph type="body" idx="1"/>
          </p:nvPr>
        </p:nvSpPr>
        <p:spPr>
          <a:xfrm>
            <a:off x="548640" y="953429"/>
            <a:ext cx="10791092"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b="1" dirty="0"/>
              <a:t>Directives</a:t>
            </a:r>
            <a:endParaRPr/>
          </a:p>
          <a:p>
            <a:pPr marL="228600" lvl="0" indent="-228600" algn="just" rtl="0">
              <a:lnSpc>
                <a:spcPct val="90000"/>
              </a:lnSpc>
              <a:spcBef>
                <a:spcPts val="1000"/>
              </a:spcBef>
              <a:spcAft>
                <a:spcPts val="0"/>
              </a:spcAft>
              <a:buClr>
                <a:schemeClr val="dk1"/>
              </a:buClr>
              <a:buSzPct val="100000"/>
              <a:buNone/>
            </a:pPr>
            <a:r>
              <a:rPr lang="en-US" dirty="0"/>
              <a:t>    Unlike instructions being compiled and written to chip program memory, </a:t>
            </a:r>
            <a:endParaRPr lang="en-US" dirty="0" smtClean="0"/>
          </a:p>
          <a:p>
            <a:pPr marL="228600" lvl="0" indent="-228600" algn="just" rtl="0">
              <a:lnSpc>
                <a:spcPct val="90000"/>
              </a:lnSpc>
              <a:spcBef>
                <a:spcPts val="1000"/>
              </a:spcBef>
              <a:spcAft>
                <a:spcPts val="0"/>
              </a:spcAft>
              <a:buClr>
                <a:schemeClr val="dk1"/>
              </a:buClr>
              <a:buSzPct val="100000"/>
              <a:buNone/>
            </a:pPr>
            <a:r>
              <a:rPr lang="en-US" dirty="0" smtClean="0"/>
              <a:t>directives </a:t>
            </a:r>
            <a:r>
              <a:rPr lang="en-US" dirty="0"/>
              <a:t>are commands of assembly language itself and have no influence on the operation of the microcontroller. </a:t>
            </a:r>
            <a:endParaRPr lang="en-US" dirty="0" smtClean="0"/>
          </a:p>
          <a:p>
            <a:pPr marL="228600" lvl="0" indent="-228600" algn="just" rtl="0">
              <a:lnSpc>
                <a:spcPct val="90000"/>
              </a:lnSpc>
              <a:spcBef>
                <a:spcPts val="1000"/>
              </a:spcBef>
              <a:spcAft>
                <a:spcPts val="0"/>
              </a:spcAft>
              <a:buClr>
                <a:schemeClr val="dk1"/>
              </a:buClr>
              <a:buSzPct val="100000"/>
              <a:buNone/>
            </a:pPr>
            <a:r>
              <a:rPr lang="en-US" dirty="0" smtClean="0"/>
              <a:t>Some </a:t>
            </a:r>
            <a:r>
              <a:rPr lang="en-US" dirty="0"/>
              <a:t>of them are obligatory part of every program while some are used only to facilitate or speed up the operation. </a:t>
            </a:r>
            <a:endParaRPr lang="en-US" dirty="0" smtClean="0"/>
          </a:p>
          <a:p>
            <a:pPr marL="228600" lvl="0" indent="-228600" algn="just" rtl="0">
              <a:lnSpc>
                <a:spcPct val="90000"/>
              </a:lnSpc>
              <a:spcBef>
                <a:spcPts val="1000"/>
              </a:spcBef>
              <a:spcAft>
                <a:spcPts val="0"/>
              </a:spcAft>
              <a:buClr>
                <a:schemeClr val="dk1"/>
              </a:buClr>
              <a:buSzPct val="100000"/>
              <a:buNone/>
            </a:pPr>
            <a:r>
              <a:rPr lang="en-US" dirty="0" smtClean="0"/>
              <a:t>Directives </a:t>
            </a:r>
            <a:r>
              <a:rPr lang="en-US" dirty="0"/>
              <a:t>are written in the column reserved for instructions. </a:t>
            </a:r>
            <a:endParaRPr lang="en-US" dirty="0" smtClean="0"/>
          </a:p>
          <a:p>
            <a:pPr marL="228600" lvl="0" indent="-228600" algn="just" rtl="0">
              <a:lnSpc>
                <a:spcPct val="90000"/>
              </a:lnSpc>
              <a:spcBef>
                <a:spcPts val="1000"/>
              </a:spcBef>
              <a:spcAft>
                <a:spcPts val="0"/>
              </a:spcAft>
              <a:buClr>
                <a:schemeClr val="dk1"/>
              </a:buClr>
              <a:buSzPct val="100000"/>
              <a:buNone/>
            </a:pPr>
            <a:r>
              <a:rPr lang="en-US" dirty="0" smtClean="0"/>
              <a:t>There </a:t>
            </a:r>
            <a:r>
              <a:rPr lang="en-US" dirty="0"/>
              <a:t>is a rule allowing only one directive per program line.</a:t>
            </a:r>
            <a:endParaRPr/>
          </a:p>
          <a:p>
            <a:pPr marL="228600" lvl="0" indent="-228600" algn="just" rtl="0">
              <a:lnSpc>
                <a:spcPct val="90000"/>
              </a:lnSpc>
              <a:spcBef>
                <a:spcPts val="1000"/>
              </a:spcBef>
              <a:spcAft>
                <a:spcPts val="0"/>
              </a:spcAft>
              <a:buClr>
                <a:schemeClr val="dk1"/>
              </a:buClr>
              <a:buSzPct val="100000"/>
              <a:buNone/>
            </a:pPr>
            <a:r>
              <a:rPr lang="en-US" dirty="0" err="1"/>
              <a:t>Eg</a:t>
            </a:r>
            <a:r>
              <a:rPr lang="en-US" dirty="0"/>
              <a:t>. EQU directive and SET directive</a:t>
            </a:r>
            <a:endParaRPr/>
          </a:p>
          <a:p>
            <a:pPr marL="228600" lvl="0" indent="-228600" algn="just" rtl="0">
              <a:lnSpc>
                <a:spcPct val="90000"/>
              </a:lnSpc>
              <a:spcBef>
                <a:spcPts val="1000"/>
              </a:spcBef>
              <a:spcAft>
                <a:spcPts val="0"/>
              </a:spcAft>
              <a:buClr>
                <a:schemeClr val="dk1"/>
              </a:buClr>
              <a:buSzPct val="100000"/>
              <a:buChar char="•"/>
            </a:pPr>
            <a:r>
              <a:rPr lang="en-US" dirty="0"/>
              <a:t>The EQU directive is used to replace a number by a symbol. </a:t>
            </a:r>
            <a:endParaRPr/>
          </a:p>
          <a:p>
            <a:pPr marL="228600" lvl="0" indent="-228600" algn="just" rtl="0">
              <a:lnSpc>
                <a:spcPct val="90000"/>
              </a:lnSpc>
              <a:spcBef>
                <a:spcPts val="1000"/>
              </a:spcBef>
              <a:spcAft>
                <a:spcPts val="0"/>
              </a:spcAft>
              <a:buClr>
                <a:schemeClr val="dk1"/>
              </a:buClr>
              <a:buSzPct val="100000"/>
              <a:buChar char="•"/>
            </a:pPr>
            <a:r>
              <a:rPr lang="en-US" dirty="0"/>
              <a:t>The SET directive is also used to replace a number by a symbol</a:t>
            </a:r>
            <a:endParaRPr/>
          </a:p>
        </p:txBody>
      </p:sp>
      <p:sp>
        <p:nvSpPr>
          <p:cNvPr id="275" name="Google Shape;2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Design of Assembler</a:t>
            </a:r>
            <a:endParaRPr/>
          </a:p>
        </p:txBody>
      </p:sp>
      <p:sp>
        <p:nvSpPr>
          <p:cNvPr id="281" name="Google Shape;28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b="1" u="sng" dirty="0"/>
              <a:t>General design procedure </a:t>
            </a:r>
            <a:endParaRPr b="1" u="sng"/>
          </a:p>
          <a:p>
            <a:pPr marL="228600" lvl="0" indent="-228600" algn="l" rtl="0">
              <a:lnSpc>
                <a:spcPct val="90000"/>
              </a:lnSpc>
              <a:spcBef>
                <a:spcPts val="1000"/>
              </a:spcBef>
              <a:spcAft>
                <a:spcPts val="0"/>
              </a:spcAft>
              <a:buClr>
                <a:schemeClr val="dk1"/>
              </a:buClr>
              <a:buSzPts val="2800"/>
              <a:buChar char="•"/>
            </a:pPr>
            <a:r>
              <a:rPr lang="en-US" dirty="0"/>
              <a:t>specify the problem </a:t>
            </a:r>
            <a:endParaRPr/>
          </a:p>
          <a:p>
            <a:pPr marL="228600" lvl="0" indent="-228600" algn="l" rtl="0">
              <a:lnSpc>
                <a:spcPct val="90000"/>
              </a:lnSpc>
              <a:spcBef>
                <a:spcPts val="1000"/>
              </a:spcBef>
              <a:spcAft>
                <a:spcPts val="0"/>
              </a:spcAft>
              <a:buClr>
                <a:schemeClr val="dk1"/>
              </a:buClr>
              <a:buSzPts val="2800"/>
              <a:buNone/>
            </a:pPr>
            <a:r>
              <a:rPr lang="en-US" dirty="0"/>
              <a:t>1.specify the data structure </a:t>
            </a:r>
            <a:endParaRPr/>
          </a:p>
          <a:p>
            <a:pPr marL="228600" lvl="0" indent="-228600" algn="l" rtl="0">
              <a:lnSpc>
                <a:spcPct val="90000"/>
              </a:lnSpc>
              <a:spcBef>
                <a:spcPts val="1000"/>
              </a:spcBef>
              <a:spcAft>
                <a:spcPts val="0"/>
              </a:spcAft>
              <a:buClr>
                <a:schemeClr val="dk1"/>
              </a:buClr>
              <a:buSzPts val="2800"/>
              <a:buNone/>
            </a:pPr>
            <a:r>
              <a:rPr lang="en-US" dirty="0"/>
              <a:t>2.define format of data structure </a:t>
            </a:r>
            <a:endParaRPr/>
          </a:p>
          <a:p>
            <a:pPr marL="228600" lvl="0" indent="-228600" algn="l" rtl="0">
              <a:lnSpc>
                <a:spcPct val="90000"/>
              </a:lnSpc>
              <a:spcBef>
                <a:spcPts val="1000"/>
              </a:spcBef>
              <a:spcAft>
                <a:spcPts val="0"/>
              </a:spcAft>
              <a:buClr>
                <a:schemeClr val="dk1"/>
              </a:buClr>
              <a:buSzPts val="2800"/>
              <a:buNone/>
            </a:pPr>
            <a:r>
              <a:rPr lang="en-US" dirty="0"/>
              <a:t>3.specify algorithm </a:t>
            </a:r>
            <a:endParaRPr/>
          </a:p>
          <a:p>
            <a:pPr marL="228600" lvl="0" indent="-228600" algn="l" rtl="0">
              <a:lnSpc>
                <a:spcPct val="90000"/>
              </a:lnSpc>
              <a:spcBef>
                <a:spcPts val="1000"/>
              </a:spcBef>
              <a:spcAft>
                <a:spcPts val="0"/>
              </a:spcAft>
              <a:buClr>
                <a:schemeClr val="dk1"/>
              </a:buClr>
              <a:buSzPts val="2800"/>
              <a:buNone/>
            </a:pPr>
            <a:r>
              <a:rPr lang="en-US" dirty="0"/>
              <a:t>4.look for modularity </a:t>
            </a:r>
            <a:endParaRPr/>
          </a:p>
          <a:p>
            <a:pPr marL="228600" lvl="0" indent="-228600" algn="l" rtl="0">
              <a:lnSpc>
                <a:spcPct val="90000"/>
              </a:lnSpc>
              <a:spcBef>
                <a:spcPts val="1000"/>
              </a:spcBef>
              <a:spcAft>
                <a:spcPts val="0"/>
              </a:spcAft>
              <a:buClr>
                <a:schemeClr val="dk1"/>
              </a:buClr>
              <a:buSzPts val="2800"/>
              <a:buNone/>
            </a:pPr>
            <a:r>
              <a:rPr lang="en-US" dirty="0"/>
              <a:t>              repeat 1 ~ 5 on modules</a:t>
            </a:r>
            <a:endParaRPr/>
          </a:p>
        </p:txBody>
      </p:sp>
      <p:sp>
        <p:nvSpPr>
          <p:cNvPr id="282" name="Google Shape;28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4"/>
          <p:cNvSpPr txBox="1">
            <a:spLocks noGrp="1"/>
          </p:cNvSpPr>
          <p:nvPr>
            <p:ph type="title"/>
          </p:nvPr>
        </p:nvSpPr>
        <p:spPr>
          <a:xfrm>
            <a:off x="838200" y="365125"/>
            <a:ext cx="10515600" cy="873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Design of Assembler</a:t>
            </a:r>
            <a:endParaRPr/>
          </a:p>
        </p:txBody>
      </p:sp>
      <p:sp>
        <p:nvSpPr>
          <p:cNvPr id="288" name="Google Shape;288;p14"/>
          <p:cNvSpPr txBox="1">
            <a:spLocks noGrp="1"/>
          </p:cNvSpPr>
          <p:nvPr>
            <p:ph type="body" idx="1"/>
          </p:nvPr>
        </p:nvSpPr>
        <p:spPr>
          <a:xfrm>
            <a:off x="838200" y="1257300"/>
            <a:ext cx="10515600" cy="491966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90000"/>
              </a:lnSpc>
              <a:spcBef>
                <a:spcPts val="0"/>
              </a:spcBef>
              <a:spcAft>
                <a:spcPts val="0"/>
              </a:spcAft>
              <a:buClr>
                <a:schemeClr val="dk1"/>
              </a:buClr>
              <a:buSzPct val="100000"/>
              <a:buChar char="•"/>
            </a:pPr>
            <a:r>
              <a:rPr lang="en-US" sz="9600" b="1"/>
              <a:t>Objectives </a:t>
            </a:r>
            <a:endParaRPr sz="9600" b="1"/>
          </a:p>
          <a:p>
            <a:pPr marL="228600" lvl="0" indent="-228600" algn="l" rtl="0">
              <a:lnSpc>
                <a:spcPct val="90000"/>
              </a:lnSpc>
              <a:spcBef>
                <a:spcPts val="1000"/>
              </a:spcBef>
              <a:spcAft>
                <a:spcPts val="0"/>
              </a:spcAft>
              <a:buClr>
                <a:schemeClr val="dk1"/>
              </a:buClr>
              <a:buSzPct val="100000"/>
              <a:buChar char="•"/>
            </a:pPr>
            <a:r>
              <a:rPr lang="en-US" sz="9600"/>
              <a:t>1. Generate instructions Evaluate the mnemonic in the operation field to produce its machine code </a:t>
            </a:r>
            <a:endParaRPr sz="9600"/>
          </a:p>
          <a:p>
            <a:pPr marL="228600" lvl="0" indent="-228600" algn="l" rtl="0">
              <a:lnSpc>
                <a:spcPct val="90000"/>
              </a:lnSpc>
              <a:spcBef>
                <a:spcPts val="1000"/>
              </a:spcBef>
              <a:spcAft>
                <a:spcPts val="0"/>
              </a:spcAft>
              <a:buClr>
                <a:schemeClr val="dk1"/>
              </a:buClr>
              <a:buSzPct val="100000"/>
              <a:buNone/>
            </a:pPr>
            <a:r>
              <a:rPr lang="en-US" sz="9600"/>
              <a:t>1. Find the value of each symbol, process literals</a:t>
            </a:r>
            <a:endParaRPr/>
          </a:p>
          <a:p>
            <a:pPr marL="228600" lvl="0" indent="-228600" algn="l" rtl="0">
              <a:lnSpc>
                <a:spcPct val="90000"/>
              </a:lnSpc>
              <a:spcBef>
                <a:spcPts val="1000"/>
              </a:spcBef>
              <a:spcAft>
                <a:spcPts val="0"/>
              </a:spcAft>
              <a:buClr>
                <a:schemeClr val="dk1"/>
              </a:buClr>
              <a:buSzPct val="100000"/>
              <a:buNone/>
            </a:pPr>
            <a:r>
              <a:rPr lang="en-US" sz="9600"/>
              <a:t> 2. Process pseudo ops</a:t>
            </a:r>
            <a:endParaRPr/>
          </a:p>
          <a:p>
            <a:pPr marL="228600" lvl="0" indent="-228600" algn="l" rtl="0">
              <a:lnSpc>
                <a:spcPct val="90000"/>
              </a:lnSpc>
              <a:spcBef>
                <a:spcPts val="1000"/>
              </a:spcBef>
              <a:spcAft>
                <a:spcPts val="0"/>
              </a:spcAft>
              <a:buClr>
                <a:schemeClr val="dk1"/>
              </a:buClr>
              <a:buSzPct val="100000"/>
              <a:buChar char="•"/>
            </a:pPr>
            <a:r>
              <a:rPr lang="en-US" sz="9600"/>
              <a:t>Assembler divide these tasks in two passes:</a:t>
            </a:r>
            <a:endParaRPr/>
          </a:p>
          <a:p>
            <a:pPr marL="228600" lvl="0" indent="-228600" algn="l" rtl="0">
              <a:lnSpc>
                <a:spcPct val="90000"/>
              </a:lnSpc>
              <a:spcBef>
                <a:spcPts val="1000"/>
              </a:spcBef>
              <a:spcAft>
                <a:spcPts val="0"/>
              </a:spcAft>
              <a:buClr>
                <a:schemeClr val="dk1"/>
              </a:buClr>
              <a:buSzPct val="100000"/>
              <a:buChar char="•"/>
            </a:pPr>
            <a:r>
              <a:rPr lang="en-US" sz="9600" b="1"/>
              <a:t>Pass-1:</a:t>
            </a:r>
            <a:endParaRPr/>
          </a:p>
          <a:p>
            <a:pPr marL="685800" lvl="1" indent="-228600" algn="l" rtl="0">
              <a:lnSpc>
                <a:spcPct val="90000"/>
              </a:lnSpc>
              <a:spcBef>
                <a:spcPts val="500"/>
              </a:spcBef>
              <a:spcAft>
                <a:spcPts val="0"/>
              </a:spcAft>
              <a:buClr>
                <a:schemeClr val="dk1"/>
              </a:buClr>
              <a:buSzPct val="100000"/>
              <a:buChar char="•"/>
            </a:pPr>
            <a:r>
              <a:rPr lang="en-US" sz="9600"/>
              <a:t>Define symbols and literals and remember them in symbol table and literal table respectively.</a:t>
            </a:r>
            <a:endParaRPr/>
          </a:p>
          <a:p>
            <a:pPr marL="685800" lvl="1" indent="-228600" algn="l" rtl="0">
              <a:lnSpc>
                <a:spcPct val="90000"/>
              </a:lnSpc>
              <a:spcBef>
                <a:spcPts val="500"/>
              </a:spcBef>
              <a:spcAft>
                <a:spcPts val="0"/>
              </a:spcAft>
              <a:buClr>
                <a:schemeClr val="dk1"/>
              </a:buClr>
              <a:buSzPct val="100000"/>
              <a:buChar char="•"/>
            </a:pPr>
            <a:r>
              <a:rPr lang="en-US" sz="9600"/>
              <a:t>Keep track of location counter</a:t>
            </a:r>
            <a:endParaRPr/>
          </a:p>
          <a:p>
            <a:pPr marL="685800" lvl="1" indent="-228600" algn="l" rtl="0">
              <a:lnSpc>
                <a:spcPct val="90000"/>
              </a:lnSpc>
              <a:spcBef>
                <a:spcPts val="500"/>
              </a:spcBef>
              <a:spcAft>
                <a:spcPts val="0"/>
              </a:spcAft>
              <a:buClr>
                <a:schemeClr val="dk1"/>
              </a:buClr>
              <a:buSzPct val="100000"/>
              <a:buChar char="•"/>
            </a:pPr>
            <a:r>
              <a:rPr lang="en-US" sz="9600"/>
              <a:t>Process pseudo-operations</a:t>
            </a:r>
            <a:endParaRPr/>
          </a:p>
          <a:p>
            <a:pPr marL="228600" lvl="0" indent="-228600" algn="l" rtl="0">
              <a:lnSpc>
                <a:spcPct val="90000"/>
              </a:lnSpc>
              <a:spcBef>
                <a:spcPts val="1000"/>
              </a:spcBef>
              <a:spcAft>
                <a:spcPts val="0"/>
              </a:spcAft>
              <a:buClr>
                <a:schemeClr val="dk1"/>
              </a:buClr>
              <a:buSzPct val="100000"/>
              <a:buChar char="•"/>
            </a:pPr>
            <a:r>
              <a:rPr lang="en-US" sz="9600" b="1"/>
              <a:t>Pass-2:</a:t>
            </a:r>
            <a:endParaRPr/>
          </a:p>
          <a:p>
            <a:pPr marL="685800" lvl="1" indent="-228600" algn="l" rtl="0">
              <a:lnSpc>
                <a:spcPct val="90000"/>
              </a:lnSpc>
              <a:spcBef>
                <a:spcPts val="500"/>
              </a:spcBef>
              <a:spcAft>
                <a:spcPts val="0"/>
              </a:spcAft>
              <a:buClr>
                <a:schemeClr val="dk1"/>
              </a:buClr>
              <a:buSzPct val="100000"/>
              <a:buChar char="•"/>
            </a:pPr>
            <a:r>
              <a:rPr lang="en-US" sz="9600"/>
              <a:t>Generate object code by converting symbolic op-code into respective numeric op-code</a:t>
            </a:r>
            <a:endParaRPr/>
          </a:p>
          <a:p>
            <a:pPr marL="685800" lvl="1" indent="-228600" algn="l" rtl="0">
              <a:lnSpc>
                <a:spcPct val="90000"/>
              </a:lnSpc>
              <a:spcBef>
                <a:spcPts val="500"/>
              </a:spcBef>
              <a:spcAft>
                <a:spcPts val="0"/>
              </a:spcAft>
              <a:buClr>
                <a:schemeClr val="dk1"/>
              </a:buClr>
              <a:buSzPct val="100000"/>
              <a:buChar char="•"/>
            </a:pPr>
            <a:r>
              <a:rPr lang="en-US" sz="9600"/>
              <a:t>Generate data for literals and look for values of symbols</a:t>
            </a:r>
            <a:endParaRPr/>
          </a:p>
          <a:p>
            <a:pPr marL="228600" lvl="0" indent="-228600" algn="l" rtl="0">
              <a:lnSpc>
                <a:spcPct val="90000"/>
              </a:lnSpc>
              <a:spcBef>
                <a:spcPts val="1000"/>
              </a:spcBef>
              <a:spcAft>
                <a:spcPts val="0"/>
              </a:spcAft>
              <a:buClr>
                <a:schemeClr val="dk1"/>
              </a:buClr>
              <a:buSzPct val="100000"/>
              <a:buChar char="•"/>
            </a:pPr>
            <a:r>
              <a:rPr lang="en-US"/>
              <a:t/>
            </a:r>
            <a:br>
              <a:rPr lang="en-US"/>
            </a:br>
            <a:endParaRPr/>
          </a:p>
          <a:p>
            <a:pPr marL="228600" lvl="0" indent="-228600" algn="l" rtl="0">
              <a:lnSpc>
                <a:spcPct val="90000"/>
              </a:lnSpc>
              <a:spcBef>
                <a:spcPts val="1000"/>
              </a:spcBef>
              <a:spcAft>
                <a:spcPts val="0"/>
              </a:spcAft>
              <a:buClr>
                <a:schemeClr val="dk1"/>
              </a:buClr>
              <a:buSzPct val="100000"/>
              <a:buNone/>
            </a:pPr>
            <a:r>
              <a:rPr lang="en-US"/>
              <a:t> </a:t>
            </a:r>
            <a:endParaRPr/>
          </a:p>
        </p:txBody>
      </p:sp>
      <p:sp>
        <p:nvSpPr>
          <p:cNvPr id="289" name="Google Shape;28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Design of Assembler</a:t>
            </a:r>
            <a:endParaRPr/>
          </a:p>
        </p:txBody>
      </p:sp>
      <p:sp>
        <p:nvSpPr>
          <p:cNvPr id="295" name="Google Shape;29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b="1" dirty="0"/>
              <a:t>Pass 1</a:t>
            </a:r>
            <a:r>
              <a:rPr lang="en-US" dirty="0"/>
              <a:t>:define symbols &amp; literals</a:t>
            </a:r>
            <a:endParaRPr/>
          </a:p>
          <a:p>
            <a:pPr marL="228600" lvl="0" indent="-228600" algn="l" rtl="0">
              <a:lnSpc>
                <a:spcPct val="90000"/>
              </a:lnSpc>
              <a:spcBef>
                <a:spcPts val="1000"/>
              </a:spcBef>
              <a:spcAft>
                <a:spcPts val="0"/>
              </a:spcAft>
              <a:buSzPts val="1800"/>
              <a:buChar char="•"/>
            </a:pPr>
            <a:r>
              <a:rPr lang="en-US" dirty="0"/>
              <a:t>Determine length of each </a:t>
            </a:r>
            <a:r>
              <a:rPr lang="en-US" dirty="0" smtClean="0"/>
              <a:t>instruction</a:t>
            </a:r>
          </a:p>
          <a:p>
            <a:pPr marL="228600" lvl="0" indent="-228600" algn="l" rtl="0">
              <a:lnSpc>
                <a:spcPct val="90000"/>
              </a:lnSpc>
              <a:spcBef>
                <a:spcPts val="1000"/>
              </a:spcBef>
              <a:spcAft>
                <a:spcPts val="0"/>
              </a:spcAft>
              <a:buSzPts val="1800"/>
              <a:buChar char="•"/>
            </a:pPr>
            <a:r>
              <a:rPr lang="en-US" dirty="0" smtClean="0"/>
              <a:t> </a:t>
            </a:r>
            <a:r>
              <a:rPr lang="en-US" dirty="0"/>
              <a:t>Keep track of LC Remember values of symbols until pass</a:t>
            </a:r>
            <a:endParaRPr/>
          </a:p>
          <a:p>
            <a:pPr marL="228600" lvl="0" indent="-228600" algn="l" rtl="0">
              <a:lnSpc>
                <a:spcPct val="90000"/>
              </a:lnSpc>
              <a:spcBef>
                <a:spcPts val="0"/>
              </a:spcBef>
              <a:spcAft>
                <a:spcPts val="0"/>
              </a:spcAft>
              <a:buSzPts val="1800"/>
              <a:buChar char="•"/>
            </a:pPr>
            <a:r>
              <a:rPr lang="en-US" dirty="0"/>
              <a:t>Process some pseudo ops Remember literals </a:t>
            </a:r>
            <a:endParaRPr/>
          </a:p>
          <a:p>
            <a:pPr marL="228600" lvl="0" indent="-50800" algn="l" rtl="0">
              <a:lnSpc>
                <a:spcPct val="90000"/>
              </a:lnSpc>
              <a:spcBef>
                <a:spcPts val="1000"/>
              </a:spcBef>
              <a:spcAft>
                <a:spcPts val="0"/>
              </a:spcAft>
              <a:buClr>
                <a:schemeClr val="dk1"/>
              </a:buClr>
              <a:buSzPts val="2800"/>
              <a:buNone/>
            </a:pPr>
            <a:endParaRPr/>
          </a:p>
          <a:p>
            <a:pPr marL="228600" lvl="0" indent="0" algn="l" rtl="0">
              <a:lnSpc>
                <a:spcPct val="90000"/>
              </a:lnSpc>
              <a:spcBef>
                <a:spcPts val="1000"/>
              </a:spcBef>
              <a:spcAft>
                <a:spcPts val="0"/>
              </a:spcAft>
              <a:buNone/>
            </a:pPr>
            <a:r>
              <a:rPr lang="en-US" b="1" dirty="0"/>
              <a:t>Pass 2</a:t>
            </a:r>
            <a:r>
              <a:rPr lang="en-US" dirty="0"/>
              <a:t>: generate object program Look up values of symbols</a:t>
            </a:r>
            <a:endParaRPr/>
          </a:p>
          <a:p>
            <a:pPr marL="228600" lvl="0" indent="-228600" algn="l" rtl="0">
              <a:lnSpc>
                <a:spcPct val="90000"/>
              </a:lnSpc>
              <a:spcBef>
                <a:spcPts val="1000"/>
              </a:spcBef>
              <a:spcAft>
                <a:spcPts val="0"/>
              </a:spcAft>
              <a:buSzPts val="1800"/>
              <a:buChar char="•"/>
            </a:pPr>
            <a:r>
              <a:rPr lang="en-US" dirty="0"/>
              <a:t> Generate instructions </a:t>
            </a:r>
            <a:endParaRPr/>
          </a:p>
          <a:p>
            <a:pPr marL="228600" lvl="0" indent="-228600" algn="l" rtl="0">
              <a:lnSpc>
                <a:spcPct val="90000"/>
              </a:lnSpc>
              <a:spcBef>
                <a:spcPts val="0"/>
              </a:spcBef>
              <a:spcAft>
                <a:spcPts val="0"/>
              </a:spcAft>
              <a:buSzPts val="1800"/>
              <a:buChar char="•"/>
            </a:pPr>
            <a:r>
              <a:rPr lang="en-US" dirty="0"/>
              <a:t> Generate data Process pseudo ops </a:t>
            </a:r>
            <a:endParaRPr/>
          </a:p>
        </p:txBody>
      </p:sp>
      <p:sp>
        <p:nvSpPr>
          <p:cNvPr id="296" name="Google Shape;2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Design of Assembler</a:t>
            </a:r>
            <a:endParaRPr/>
          </a:p>
        </p:txBody>
      </p:sp>
      <p:sp>
        <p:nvSpPr>
          <p:cNvPr id="302" name="Google Shape;302;p16"/>
          <p:cNvSpPr txBox="1">
            <a:spLocks noGrp="1"/>
          </p:cNvSpPr>
          <p:nvPr>
            <p:ph type="body" idx="1"/>
          </p:nvPr>
        </p:nvSpPr>
        <p:spPr>
          <a:xfrm>
            <a:off x="0" y="1562100"/>
            <a:ext cx="12192000" cy="46148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b="1"/>
              <a:t>    </a:t>
            </a:r>
            <a:r>
              <a:rPr lang="en-US" b="1" u="sng"/>
              <a:t> Pass 1 data bases  </a:t>
            </a:r>
            <a:r>
              <a:rPr lang="en-US" b="1"/>
              <a:t>                                               </a:t>
            </a:r>
            <a:r>
              <a:rPr lang="en-US" b="1" u="sng"/>
              <a:t>Pass 2 databases</a:t>
            </a:r>
            <a:r>
              <a:rPr lang="en-US" b="1"/>
              <a:t> </a:t>
            </a:r>
            <a:endParaRPr b="1"/>
          </a:p>
          <a:p>
            <a:pPr marL="228600" lvl="0" indent="-228600" algn="l" rtl="0">
              <a:lnSpc>
                <a:spcPct val="90000"/>
              </a:lnSpc>
              <a:spcBef>
                <a:spcPts val="1000"/>
              </a:spcBef>
              <a:spcAft>
                <a:spcPts val="0"/>
              </a:spcAft>
              <a:buClr>
                <a:schemeClr val="dk1"/>
              </a:buClr>
              <a:buSzPts val="2800"/>
              <a:buChar char="•"/>
            </a:pPr>
            <a:r>
              <a:rPr lang="en-US"/>
              <a:t>Input source program A                             -Copy of source program input to pass 1                     </a:t>
            </a:r>
            <a:endParaRPr/>
          </a:p>
          <a:p>
            <a:pPr marL="228600" lvl="0" indent="-228600" algn="l" rtl="0">
              <a:lnSpc>
                <a:spcPct val="90000"/>
              </a:lnSpc>
              <a:spcBef>
                <a:spcPts val="1000"/>
              </a:spcBef>
              <a:spcAft>
                <a:spcPts val="0"/>
              </a:spcAft>
              <a:buClr>
                <a:schemeClr val="dk1"/>
              </a:buClr>
              <a:buSzPts val="2800"/>
              <a:buChar char="•"/>
            </a:pPr>
            <a:r>
              <a:rPr lang="en-US"/>
              <a:t>LC 							               				              -LC </a:t>
            </a:r>
            <a:endParaRPr/>
          </a:p>
          <a:p>
            <a:pPr marL="228600" lvl="0" indent="-228600" algn="l" rtl="0">
              <a:lnSpc>
                <a:spcPct val="90000"/>
              </a:lnSpc>
              <a:spcBef>
                <a:spcPts val="1000"/>
              </a:spcBef>
              <a:spcAft>
                <a:spcPts val="0"/>
              </a:spcAft>
              <a:buClr>
                <a:schemeClr val="dk1"/>
              </a:buClr>
              <a:buSzPts val="2800"/>
              <a:buChar char="•"/>
            </a:pPr>
            <a:r>
              <a:rPr lang="en-US"/>
              <a:t> A MOT ( Machine Operation Table)                            -MOT</a:t>
            </a:r>
            <a:endParaRPr/>
          </a:p>
          <a:p>
            <a:pPr marL="228600" lvl="0" indent="-228600" algn="l" rtl="0">
              <a:lnSpc>
                <a:spcPct val="90000"/>
              </a:lnSpc>
              <a:spcBef>
                <a:spcPts val="1000"/>
              </a:spcBef>
              <a:spcAft>
                <a:spcPts val="0"/>
              </a:spcAft>
              <a:buClr>
                <a:schemeClr val="dk1"/>
              </a:buClr>
              <a:buSzPts val="2800"/>
              <a:buChar char="•"/>
            </a:pPr>
            <a:r>
              <a:rPr lang="en-US"/>
              <a:t>A POT ( Pseudo operation Table)                                  -POT </a:t>
            </a:r>
            <a:endParaRPr/>
          </a:p>
          <a:p>
            <a:pPr marL="228600" lvl="0" indent="-228600" algn="l" rtl="0">
              <a:lnSpc>
                <a:spcPct val="90000"/>
              </a:lnSpc>
              <a:spcBef>
                <a:spcPts val="1000"/>
              </a:spcBef>
              <a:spcAft>
                <a:spcPts val="0"/>
              </a:spcAft>
              <a:buClr>
                <a:schemeClr val="dk1"/>
              </a:buClr>
              <a:buSzPts val="2800"/>
              <a:buChar char="•"/>
            </a:pPr>
            <a:r>
              <a:rPr lang="en-US"/>
              <a:t> A ST ( Symbol Table)                                                       -ST                                </a:t>
            </a:r>
            <a:endParaRPr/>
          </a:p>
          <a:p>
            <a:pPr marL="228600" lvl="0" indent="-228600" algn="l" rtl="0">
              <a:lnSpc>
                <a:spcPct val="90000"/>
              </a:lnSpc>
              <a:spcBef>
                <a:spcPts val="1000"/>
              </a:spcBef>
              <a:spcAft>
                <a:spcPts val="0"/>
              </a:spcAft>
              <a:buClr>
                <a:schemeClr val="dk1"/>
              </a:buClr>
              <a:buSzPts val="2800"/>
              <a:buChar char="•"/>
            </a:pPr>
            <a:r>
              <a:rPr lang="en-US"/>
              <a:t> A LT ( Literal Table)                                                          -BT ( Base table)</a:t>
            </a:r>
            <a:endParaRPr/>
          </a:p>
          <a:p>
            <a:pPr marL="228600" lvl="0" indent="-228600" algn="l" rtl="0">
              <a:lnSpc>
                <a:spcPct val="90000"/>
              </a:lnSpc>
              <a:spcBef>
                <a:spcPts val="1000"/>
              </a:spcBef>
              <a:spcAft>
                <a:spcPts val="0"/>
              </a:spcAft>
              <a:buClr>
                <a:schemeClr val="dk1"/>
              </a:buClr>
              <a:buSzPts val="2800"/>
              <a:buChar char="•"/>
            </a:pPr>
            <a:r>
              <a:rPr lang="en-US"/>
              <a:t>A copy of the input to be used by pass 2 </a:t>
            </a:r>
            <a:endParaRPr/>
          </a:p>
        </p:txBody>
      </p:sp>
      <p:sp>
        <p:nvSpPr>
          <p:cNvPr id="303" name="Google Shape;30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Chapter-1.2</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Assemblers</a:t>
            </a:r>
            <a:endParaRPr>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Elements of Assembly Language Programming</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Design of the Assembler</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Assembler Design Criteria</a:t>
            </a:r>
            <a:endParaRPr/>
          </a:p>
          <a:p>
            <a:pPr marL="228600" lvl="0" indent="-7620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Assembler Design Criteria</a:t>
            </a:r>
            <a:endParaRPr u="sng">
              <a:latin typeface="Times New Roman"/>
              <a:ea typeface="Times New Roman"/>
              <a:cs typeface="Times New Roman"/>
              <a:sym typeface="Times New Roman"/>
            </a:endParaRPr>
          </a:p>
        </p:txBody>
      </p:sp>
      <p:sp>
        <p:nvSpPr>
          <p:cNvPr id="309" name="Google Shape;30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Design Specification of an assembler</a:t>
            </a:r>
            <a:endParaRPr/>
          </a:p>
          <a:p>
            <a:pPr marL="228600" lvl="0" indent="-228600" algn="l" rtl="0">
              <a:lnSpc>
                <a:spcPct val="90000"/>
              </a:lnSpc>
              <a:spcBef>
                <a:spcPts val="1000"/>
              </a:spcBef>
              <a:spcAft>
                <a:spcPts val="0"/>
              </a:spcAft>
              <a:buClr>
                <a:schemeClr val="dk1"/>
              </a:buClr>
              <a:buSzPts val="2800"/>
              <a:buNone/>
            </a:pPr>
            <a:r>
              <a:rPr lang="en-US"/>
              <a:t> Four step approach to develop a design specification </a:t>
            </a:r>
            <a:endParaRPr/>
          </a:p>
          <a:p>
            <a:pPr marL="228600" lvl="0" indent="-228600" algn="l" rtl="0">
              <a:lnSpc>
                <a:spcPct val="90000"/>
              </a:lnSpc>
              <a:spcBef>
                <a:spcPts val="1000"/>
              </a:spcBef>
              <a:spcAft>
                <a:spcPts val="0"/>
              </a:spcAft>
              <a:buClr>
                <a:schemeClr val="dk1"/>
              </a:buClr>
              <a:buSzPts val="2800"/>
              <a:buNone/>
            </a:pPr>
            <a:r>
              <a:rPr lang="en-US"/>
              <a:t>1) Identify the information necessary to perform a task </a:t>
            </a:r>
            <a:endParaRPr/>
          </a:p>
          <a:p>
            <a:pPr marL="228600" lvl="0" indent="-228600" algn="l" rtl="0">
              <a:lnSpc>
                <a:spcPct val="90000"/>
              </a:lnSpc>
              <a:spcBef>
                <a:spcPts val="1000"/>
              </a:spcBef>
              <a:spcAft>
                <a:spcPts val="0"/>
              </a:spcAft>
              <a:buClr>
                <a:schemeClr val="dk1"/>
              </a:buClr>
              <a:buSzPts val="2800"/>
              <a:buNone/>
            </a:pPr>
            <a:r>
              <a:rPr lang="en-US"/>
              <a:t>2) Design a suitable data structure to record the information </a:t>
            </a:r>
            <a:endParaRPr/>
          </a:p>
          <a:p>
            <a:pPr marL="228600" lvl="0" indent="-228600" algn="l" rtl="0">
              <a:lnSpc>
                <a:spcPct val="90000"/>
              </a:lnSpc>
              <a:spcBef>
                <a:spcPts val="1000"/>
              </a:spcBef>
              <a:spcAft>
                <a:spcPts val="0"/>
              </a:spcAft>
              <a:buClr>
                <a:schemeClr val="dk1"/>
              </a:buClr>
              <a:buSzPts val="2800"/>
              <a:buNone/>
            </a:pPr>
            <a:r>
              <a:rPr lang="en-US"/>
              <a:t>3) Determine the processing necessary to obtain and maintain </a:t>
            </a:r>
            <a:endParaRPr/>
          </a:p>
          <a:p>
            <a:pPr marL="228600" lvl="0" indent="-228600" algn="l" rtl="0">
              <a:lnSpc>
                <a:spcPct val="90000"/>
              </a:lnSpc>
              <a:spcBef>
                <a:spcPts val="1000"/>
              </a:spcBef>
              <a:spcAft>
                <a:spcPts val="0"/>
              </a:spcAft>
              <a:buClr>
                <a:schemeClr val="dk1"/>
              </a:buClr>
              <a:buSzPts val="2800"/>
              <a:buNone/>
            </a:pPr>
            <a:r>
              <a:rPr lang="en-US"/>
              <a:t>   the information.</a:t>
            </a:r>
            <a:endParaRPr/>
          </a:p>
          <a:p>
            <a:pPr marL="228600" lvl="0" indent="-228600" algn="l" rtl="0">
              <a:lnSpc>
                <a:spcPct val="90000"/>
              </a:lnSpc>
              <a:spcBef>
                <a:spcPts val="1000"/>
              </a:spcBef>
              <a:spcAft>
                <a:spcPts val="0"/>
              </a:spcAft>
              <a:buClr>
                <a:schemeClr val="dk1"/>
              </a:buClr>
              <a:buSzPts val="2800"/>
              <a:buNone/>
            </a:pPr>
            <a:r>
              <a:rPr lang="en-US"/>
              <a:t>4) Determine the processing necessary to perform the task</a:t>
            </a:r>
            <a:endParaRPr/>
          </a:p>
          <a:p>
            <a:pPr marL="228600" lvl="0" indent="-50800" algn="l" rtl="0">
              <a:lnSpc>
                <a:spcPct val="90000"/>
              </a:lnSpc>
              <a:spcBef>
                <a:spcPts val="1000"/>
              </a:spcBef>
              <a:spcAft>
                <a:spcPts val="0"/>
              </a:spcAft>
              <a:buClr>
                <a:schemeClr val="dk1"/>
              </a:buClr>
              <a:buSzPts val="2800"/>
              <a:buNone/>
            </a:pPr>
            <a:endParaRPr/>
          </a:p>
        </p:txBody>
      </p:sp>
      <p:sp>
        <p:nvSpPr>
          <p:cNvPr id="310" name="Google Shape;3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https://techterms.com/definition/assembler#:~:text=An%20assembler%20is%20a%20program%20that%20converts%20assembly%20language%20into%20machine%20code.&amp;text=Most%20programs%20are%20written%20in,perform%20in%20a%20specific%20way</a:t>
            </a:r>
            <a:r>
              <a:rPr lang="en-US" dirty="0"/>
              <a:t>.</a:t>
            </a:r>
            <a:endParaRPr/>
          </a:p>
          <a:p>
            <a:pPr marL="228600" lvl="0" indent="-228600" algn="l" rtl="0">
              <a:lnSpc>
                <a:spcPct val="90000"/>
              </a:lnSpc>
              <a:spcBef>
                <a:spcPts val="1000"/>
              </a:spcBef>
              <a:spcAft>
                <a:spcPts val="0"/>
              </a:spcAft>
              <a:buClr>
                <a:schemeClr val="dk1"/>
              </a:buClr>
              <a:buSzPts val="2800"/>
              <a:buChar char="•"/>
            </a:pPr>
            <a:r>
              <a:rPr lang="en-US" u="sng" dirty="0">
                <a:solidFill>
                  <a:schemeClr val="hlink"/>
                </a:solidFill>
                <a:hlinkClick r:id="rId4"/>
              </a:rPr>
              <a:t>https://www.geeksforgeeks.org/introduction-of-assembler/</a:t>
            </a:r>
            <a:endParaRPr/>
          </a:p>
          <a:p>
            <a:pPr marL="228600" lvl="0" indent="-228600" algn="l" rtl="0">
              <a:lnSpc>
                <a:spcPct val="90000"/>
              </a:lnSpc>
              <a:spcBef>
                <a:spcPts val="1000"/>
              </a:spcBef>
              <a:spcAft>
                <a:spcPts val="0"/>
              </a:spcAft>
              <a:buClr>
                <a:schemeClr val="dk1"/>
              </a:buClr>
              <a:buSzPts val="2800"/>
              <a:buChar char="•"/>
            </a:pPr>
            <a:r>
              <a:rPr lang="en-US" u="sng" dirty="0">
                <a:solidFill>
                  <a:schemeClr val="hlink"/>
                </a:solidFill>
                <a:hlinkClick r:id="rId5"/>
              </a:rPr>
              <a:t>https://www.techopedia.com/definition/3971/assembler</a:t>
            </a:r>
            <a:endParaRPr/>
          </a:p>
          <a:p>
            <a:pPr marL="228600" lvl="0" indent="-228600" algn="l" rtl="0">
              <a:lnSpc>
                <a:spcPct val="90000"/>
              </a:lnSpc>
              <a:spcBef>
                <a:spcPts val="1000"/>
              </a:spcBef>
              <a:spcAft>
                <a:spcPts val="0"/>
              </a:spcAft>
              <a:buClr>
                <a:schemeClr val="dk1"/>
              </a:buClr>
              <a:buSzPts val="2800"/>
              <a:buChar char="•"/>
            </a:pPr>
            <a:r>
              <a:rPr lang="en-US" u="sng" dirty="0">
                <a:solidFill>
                  <a:schemeClr val="hlink"/>
                </a:solidFill>
                <a:hlinkClick r:id="rId6"/>
              </a:rPr>
              <a:t>https://techterms.com/definition/assembly_language#:~:text=An%20assembly%20language%20is%20a,machine%20code%20using%20an%20assembler</a:t>
            </a:r>
            <a:r>
              <a:rPr lang="en-US" dirty="0" smtClean="0"/>
              <a:t>.</a:t>
            </a:r>
          </a:p>
          <a:p>
            <a:pPr marL="228600" lvl="0" indent="-228600" algn="just">
              <a:buSzPts val="2800"/>
            </a:pPr>
            <a:r>
              <a:rPr lang="en-US" sz="3000" b="1" dirty="0" smtClean="0">
                <a:hlinkClick r:id="rId7"/>
              </a:rPr>
              <a:t>https://www.mikroe.com/ebooks/architecture-and-programming-of-8051-mcus/elements-of-assembly-language</a:t>
            </a:r>
            <a:endParaRPr lang="en-US" sz="3000" b="1" dirty="0" smtClean="0"/>
          </a:p>
          <a:p>
            <a:pPr marL="228600" lvl="0" indent="-228600">
              <a:buSzPts val="2800"/>
            </a:pP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p:txBody>
      </p:sp>
      <p:sp>
        <p:nvSpPr>
          <p:cNvPr id="316" name="Google Shape;316;p18"/>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8"/>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18" name="Google Shape;318;p18"/>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19" name="Google Shape;31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p19"/>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25" name="Google Shape;325;p19"/>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26" name="Google Shape;326;p19"/>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27" name="Google Shape;327;p19"/>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28" name="Google Shape;328;p19"/>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29" name="Google Shape;329;p19"/>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30" name="Google Shape;330;p19"/>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1" name="Google Shape;331;p19"/>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32" name="Google Shape;332;p19"/>
          <p:cNvGrpSpPr/>
          <p:nvPr/>
        </p:nvGrpSpPr>
        <p:grpSpPr>
          <a:xfrm>
            <a:off x="237520" y="152400"/>
            <a:ext cx="410563" cy="1612900"/>
            <a:chOff x="83821" y="0"/>
            <a:chExt cx="219636" cy="903079"/>
          </a:xfrm>
        </p:grpSpPr>
        <p:sp>
          <p:nvSpPr>
            <p:cNvPr id="333" name="Google Shape;333;p19"/>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19"/>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19"/>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36" name="Google Shape;336;p19"/>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337" name="Google Shape;33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22</a:t>
            </a:fld>
            <a:endParaRPr>
              <a:solidFill>
                <a:srgbClr val="888888"/>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Assembler</a:t>
            </a:r>
            <a:endParaRPr b="1" u="sng">
              <a:latin typeface="Times New Roman"/>
              <a:ea typeface="Times New Roman"/>
              <a:cs typeface="Times New Roman"/>
              <a:sym typeface="Times New Roman"/>
            </a:endParaRPr>
          </a:p>
        </p:txBody>
      </p:sp>
      <p:sp>
        <p:nvSpPr>
          <p:cNvPr id="211" name="Google Shape;211;p3"/>
          <p:cNvSpPr txBox="1">
            <a:spLocks noGrp="1"/>
          </p:cNvSpPr>
          <p:nvPr>
            <p:ph type="body" idx="1"/>
          </p:nvPr>
        </p:nvSpPr>
        <p:spPr>
          <a:xfrm>
            <a:off x="838200" y="1333500"/>
            <a:ext cx="10515600" cy="51054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An assembler is a program that converts assembly language into machine code. </a:t>
            </a:r>
            <a:endParaRPr/>
          </a:p>
          <a:p>
            <a:pPr marL="228600" lvl="0" indent="-228600" algn="just" rtl="0">
              <a:lnSpc>
                <a:spcPct val="90000"/>
              </a:lnSpc>
              <a:spcBef>
                <a:spcPts val="1000"/>
              </a:spcBef>
              <a:spcAft>
                <a:spcPts val="0"/>
              </a:spcAft>
              <a:buClr>
                <a:schemeClr val="dk1"/>
              </a:buClr>
              <a:buSzPts val="2800"/>
              <a:buChar char="•"/>
            </a:pPr>
            <a:r>
              <a:rPr lang="en-US"/>
              <a:t>It takes the basic commands and operations from assembly code and converts them into binary code that can be recognized by a specific type of processor.</a:t>
            </a:r>
            <a:endParaRPr/>
          </a:p>
          <a:p>
            <a:pPr marL="228600" lvl="0" indent="-228600" algn="just" rtl="0">
              <a:lnSpc>
                <a:spcPct val="90000"/>
              </a:lnSpc>
              <a:spcBef>
                <a:spcPts val="1000"/>
              </a:spcBef>
              <a:spcAft>
                <a:spcPts val="0"/>
              </a:spcAft>
              <a:buClr>
                <a:schemeClr val="dk1"/>
              </a:buClr>
              <a:buSzPts val="2800"/>
              <a:buChar char="•"/>
            </a:pPr>
            <a:r>
              <a:rPr lang="en-US"/>
              <a:t>Assemblers are similar to compilers in that they produce executable code. </a:t>
            </a:r>
            <a:endParaRPr/>
          </a:p>
          <a:p>
            <a:pPr marL="228600" lvl="0" indent="-228600" algn="just" rtl="0">
              <a:lnSpc>
                <a:spcPct val="90000"/>
              </a:lnSpc>
              <a:spcBef>
                <a:spcPts val="1000"/>
              </a:spcBef>
              <a:spcAft>
                <a:spcPts val="0"/>
              </a:spcAft>
              <a:buClr>
                <a:schemeClr val="dk1"/>
              </a:buClr>
              <a:buSzPts val="2800"/>
              <a:buChar char="•"/>
            </a:pPr>
            <a:r>
              <a:rPr lang="en-US"/>
              <a:t>However, assemblers are more simplistic since they only convert low-level code (assembly language) to machine code. </a:t>
            </a:r>
            <a:endParaRPr/>
          </a:p>
          <a:p>
            <a:pPr marL="228600" lvl="0" indent="-228600" algn="just" rtl="0">
              <a:lnSpc>
                <a:spcPct val="90000"/>
              </a:lnSpc>
              <a:spcBef>
                <a:spcPts val="1000"/>
              </a:spcBef>
              <a:spcAft>
                <a:spcPts val="0"/>
              </a:spcAft>
              <a:buClr>
                <a:schemeClr val="dk1"/>
              </a:buClr>
              <a:buSzPts val="2800"/>
              <a:buChar char="•"/>
            </a:pPr>
            <a:r>
              <a:rPr lang="en-US"/>
              <a:t>Since each assembly language is designed for a specific processor, assembling a program is performed using a simple one-to-one mapping from assembly code to machine code. </a:t>
            </a:r>
            <a:endParaRPr/>
          </a:p>
          <a:p>
            <a:pPr marL="228600" lvl="0" indent="-50800" algn="just" rtl="0">
              <a:lnSpc>
                <a:spcPct val="90000"/>
              </a:lnSpc>
              <a:spcBef>
                <a:spcPts val="1000"/>
              </a:spcBef>
              <a:spcAft>
                <a:spcPts val="0"/>
              </a:spcAft>
              <a:buClr>
                <a:schemeClr val="dk1"/>
              </a:buClr>
              <a:buSzPts val="2800"/>
              <a:buNone/>
            </a:pPr>
            <a:endParaRPr/>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Assembler</a:t>
            </a:r>
            <a:endParaRPr u="sng">
              <a:latin typeface="Times New Roman"/>
              <a:ea typeface="Times New Roman"/>
              <a:cs typeface="Times New Roman"/>
              <a:sym typeface="Times New Roman"/>
            </a:endParaRPr>
          </a:p>
        </p:txBody>
      </p:sp>
      <p:sp>
        <p:nvSpPr>
          <p:cNvPr id="218" name="Google Shape;21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It generates instructions by evaluating the mnemonics (symbols) in operation field and find the value of symbol and literals to produce machine code. </a:t>
            </a:r>
            <a:endParaRPr/>
          </a:p>
          <a:p>
            <a:pPr marL="228600" lvl="0" indent="-228600" algn="just" rtl="0">
              <a:lnSpc>
                <a:spcPct val="90000"/>
              </a:lnSpc>
              <a:spcBef>
                <a:spcPts val="1000"/>
              </a:spcBef>
              <a:spcAft>
                <a:spcPts val="0"/>
              </a:spcAft>
              <a:buClr>
                <a:schemeClr val="dk1"/>
              </a:buClr>
              <a:buSzPts val="2800"/>
              <a:buChar char="•"/>
            </a:pPr>
            <a:r>
              <a:rPr lang="en-US"/>
              <a:t>Now, if assembler do all this work in one scan then it is called single pass assembler, otherwise if it does in multiple scans then called multiple pass assembler. </a:t>
            </a:r>
            <a:endParaRPr/>
          </a:p>
          <a:p>
            <a:pPr marL="228600" lvl="0" indent="-228600" algn="just" rtl="0">
              <a:lnSpc>
                <a:spcPct val="90000"/>
              </a:lnSpc>
              <a:spcBef>
                <a:spcPts val="1000"/>
              </a:spcBef>
              <a:spcAft>
                <a:spcPts val="0"/>
              </a:spcAft>
              <a:buClr>
                <a:schemeClr val="dk1"/>
              </a:buClr>
              <a:buSzPts val="2800"/>
              <a:buNone/>
            </a:pPr>
            <a:endParaRPr/>
          </a:p>
        </p:txBody>
      </p:sp>
      <p:sp>
        <p:nvSpPr>
          <p:cNvPr id="219" name="Google Shape;2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pic>
        <p:nvPicPr>
          <p:cNvPr id="220" name="Google Shape;220;p4"/>
          <p:cNvPicPr preferRelativeResize="0"/>
          <p:nvPr/>
        </p:nvPicPr>
        <p:blipFill rotWithShape="1">
          <a:blip r:embed="rId3">
            <a:alphaModFix/>
          </a:blip>
          <a:srcRect/>
          <a:stretch/>
        </p:blipFill>
        <p:spPr>
          <a:xfrm>
            <a:off x="4152900" y="4275692"/>
            <a:ext cx="7225748" cy="225845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1119553" y="323559"/>
            <a:ext cx="10515600" cy="8018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41935"/>
              <a:buFont typeface="Calibri"/>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 </a:t>
            </a:r>
            <a:br>
              <a:rPr lang="en-US" dirty="0"/>
            </a:br>
            <a:r>
              <a:rPr lang="en-US" dirty="0"/>
              <a:t/>
            </a:r>
            <a:br>
              <a:rPr lang="en-US" dirty="0"/>
            </a:br>
            <a:r>
              <a:rPr lang="en-US" dirty="0"/>
              <a:t/>
            </a:r>
            <a:br>
              <a:rPr lang="en-US" dirty="0"/>
            </a:br>
            <a:r>
              <a:rPr lang="en-US" dirty="0"/>
              <a:t>           </a:t>
            </a:r>
            <a:r>
              <a:rPr lang="en-US" b="1" u="sng" dirty="0">
                <a:latin typeface="Times New Roman"/>
                <a:ea typeface="Times New Roman"/>
                <a:cs typeface="Times New Roman"/>
                <a:sym typeface="Times New Roman"/>
              </a:rPr>
              <a:t>Elements of Assembly </a:t>
            </a:r>
            <a:r>
              <a:rPr lang="en-US" b="1" u="sng" dirty="0" smtClean="0">
                <a:latin typeface="Times New Roman"/>
                <a:ea typeface="Times New Roman"/>
                <a:cs typeface="Times New Roman"/>
                <a:sym typeface="Times New Roman"/>
              </a:rPr>
              <a:t>Language</a:t>
            </a:r>
            <a:r>
              <a:rPr lang="en-US" dirty="0"/>
              <a:t/>
            </a:r>
            <a:br>
              <a:rPr lang="en-US" dirty="0"/>
            </a:br>
            <a:r>
              <a:rPr lang="en-US" dirty="0" smtClean="0"/>
              <a:t/>
            </a:r>
            <a:br>
              <a:rPr lang="en-US" dirty="0" smtClean="0"/>
            </a:br>
            <a:r>
              <a:rPr lang="en-US" sz="3100" dirty="0" smtClean="0">
                <a:latin typeface="Times New Roman"/>
                <a:ea typeface="Times New Roman"/>
                <a:cs typeface="Times New Roman"/>
                <a:sym typeface="Times New Roman"/>
              </a:rPr>
              <a:t>Machine </a:t>
            </a:r>
            <a:r>
              <a:rPr lang="en-US" sz="3100" dirty="0">
                <a:latin typeface="Times New Roman"/>
                <a:ea typeface="Times New Roman"/>
                <a:cs typeface="Times New Roman"/>
                <a:sym typeface="Times New Roman"/>
              </a:rPr>
              <a:t>language is very difficult to program in directly. Understanding  the meanings of the numerical-coded instructions is tedious for humans.</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 For example, the instruction that says to add the EAX and EBX registers together and store the result back into EAX is encoded by the following </a:t>
            </a:r>
            <a:r>
              <a:rPr lang="en-US" sz="3100" dirty="0" err="1">
                <a:latin typeface="Times New Roman"/>
                <a:ea typeface="Times New Roman"/>
                <a:cs typeface="Times New Roman"/>
                <a:sym typeface="Times New Roman"/>
              </a:rPr>
              <a:t>hexcodes</a:t>
            </a:r>
            <a:r>
              <a:rPr lang="en-US" sz="3100" dirty="0">
                <a:latin typeface="Times New Roman"/>
                <a:ea typeface="Times New Roman"/>
                <a:cs typeface="Times New Roman"/>
                <a:sym typeface="Times New Roman"/>
              </a:rPr>
              <a:t>:                  03 </a:t>
            </a:r>
            <a:r>
              <a:rPr lang="en-US" sz="3100" dirty="0" smtClean="0">
                <a:latin typeface="Times New Roman"/>
                <a:ea typeface="Times New Roman"/>
                <a:cs typeface="Times New Roman"/>
                <a:sym typeface="Times New Roman"/>
              </a:rPr>
              <a:t>C 3</a:t>
            </a:r>
            <a:r>
              <a:rPr lang="en-US" sz="3100" dirty="0">
                <a:latin typeface="Times New Roman"/>
                <a:ea typeface="Times New Roman"/>
                <a:cs typeface="Times New Roman"/>
                <a:sym typeface="Times New Roman"/>
              </a:rPr>
              <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Assembly language is basically like any other language, which means that it has its words, rules and syntax. The basic elements of assembly language are:</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Labels;</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Orders;</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Directives; and</a:t>
            </a:r>
            <a:br>
              <a:rPr lang="en-US" sz="3100" dirty="0">
                <a:latin typeface="Times New Roman"/>
                <a:ea typeface="Times New Roman"/>
                <a:cs typeface="Times New Roman"/>
                <a:sym typeface="Times New Roman"/>
              </a:rPr>
            </a:br>
            <a:r>
              <a:rPr lang="en-US" sz="3100" dirty="0">
                <a:latin typeface="Times New Roman"/>
                <a:ea typeface="Times New Roman"/>
                <a:cs typeface="Times New Roman"/>
                <a:sym typeface="Times New Roman"/>
              </a:rPr>
              <a:t>Comments.</a:t>
            </a:r>
            <a:r>
              <a:rPr lang="en-US" sz="2800" dirty="0"/>
              <a:t/>
            </a:r>
            <a:br>
              <a:rPr lang="en-US" sz="2800" dirty="0"/>
            </a:br>
            <a:r>
              <a:rPr lang="en-US" sz="3100" dirty="0">
                <a:latin typeface="Times New Roman"/>
                <a:ea typeface="Times New Roman"/>
                <a:cs typeface="Times New Roman"/>
                <a:sym typeface="Times New Roman"/>
              </a:rPr>
              <a:t/>
            </a:r>
            <a:br>
              <a:rPr lang="en-US" sz="3100" dirty="0">
                <a:latin typeface="Times New Roman"/>
                <a:ea typeface="Times New Roman"/>
                <a:cs typeface="Times New Roman"/>
                <a:sym typeface="Times New Roman"/>
              </a:rPr>
            </a:br>
            <a:endParaRPr sz="3100">
              <a:latin typeface="Times New Roman"/>
              <a:ea typeface="Times New Roman"/>
              <a:cs typeface="Times New Roman"/>
              <a:sym typeface="Times New Roman"/>
            </a:endParaRPr>
          </a:p>
        </p:txBody>
      </p:sp>
      <p:sp>
        <p:nvSpPr>
          <p:cNvPr id="226" name="Google Shape;2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4" name="Title 3"/>
          <p:cNvSpPr>
            <a:spLocks noGrp="1"/>
          </p:cNvSpPr>
          <p:nvPr>
            <p:ph type="title"/>
          </p:nvPr>
        </p:nvSpPr>
        <p:spPr/>
        <p:txBody>
          <a:bodyPr/>
          <a:lstStyle/>
          <a:p>
            <a:endParaRPr lang="en-US" dirty="0"/>
          </a:p>
        </p:txBody>
      </p:sp>
      <p:pic>
        <p:nvPicPr>
          <p:cNvPr id="71682" name="Picture 2" descr="C:\Users\Dr Singla\Downloads\Assembly.gif"/>
          <p:cNvPicPr>
            <a:picLocks noChangeAspect="1" noChangeArrowheads="1"/>
          </p:cNvPicPr>
          <p:nvPr/>
        </p:nvPicPr>
        <p:blipFill>
          <a:blip r:embed="rId3"/>
          <a:srcRect/>
          <a:stretch>
            <a:fillRect/>
          </a:stretch>
        </p:blipFill>
        <p:spPr bwMode="auto">
          <a:xfrm>
            <a:off x="2286001" y="365760"/>
            <a:ext cx="6705292" cy="613534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66335" y="1"/>
            <a:ext cx="10515600" cy="8159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a:t>
            </a:r>
            <a:endParaRPr/>
          </a:p>
        </p:txBody>
      </p:sp>
      <p:sp>
        <p:nvSpPr>
          <p:cNvPr id="232" name="Google Shape;232;p6"/>
          <p:cNvSpPr txBox="1">
            <a:spLocks noGrp="1"/>
          </p:cNvSpPr>
          <p:nvPr>
            <p:ph type="body" idx="1"/>
          </p:nvPr>
        </p:nvSpPr>
        <p:spPr>
          <a:xfrm>
            <a:off x="436098" y="812750"/>
            <a:ext cx="11451101" cy="487059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None/>
            </a:pPr>
            <a:r>
              <a:rPr lang="en-US" sz="3200" b="1" dirty="0" smtClean="0">
                <a:latin typeface="Times New Roman"/>
                <a:ea typeface="Times New Roman"/>
                <a:cs typeface="Times New Roman"/>
                <a:sym typeface="Times New Roman"/>
              </a:rPr>
              <a:t>	Syntax </a:t>
            </a:r>
            <a:r>
              <a:rPr lang="en-US" sz="3200" b="1" dirty="0">
                <a:latin typeface="Times New Roman"/>
                <a:ea typeface="Times New Roman"/>
                <a:cs typeface="Times New Roman"/>
                <a:sym typeface="Times New Roman"/>
              </a:rPr>
              <a:t>of Assembly language</a:t>
            </a:r>
            <a:endParaRPr/>
          </a:p>
          <a:p>
            <a:pPr marL="228600" lvl="0" indent="-228600" algn="just" rtl="0">
              <a:lnSpc>
                <a:spcPct val="90000"/>
              </a:lnSpc>
              <a:spcBef>
                <a:spcPts val="1000"/>
              </a:spcBef>
              <a:spcAft>
                <a:spcPts val="0"/>
              </a:spcAft>
              <a:buClr>
                <a:schemeClr val="dk1"/>
              </a:buClr>
              <a:buSzPct val="100000"/>
              <a:buChar char="•"/>
            </a:pPr>
            <a:r>
              <a:rPr lang="en-US" dirty="0"/>
              <a:t>When writing a program in assembly language it is necessary to observe specific rules in order to enable the process of compiling into executable “HEX-code” to run without errors. </a:t>
            </a:r>
            <a:endParaRPr lang="en-US" dirty="0" smtClean="0"/>
          </a:p>
          <a:p>
            <a:pPr marL="228600" lvl="0" indent="-228600" algn="just" rtl="0">
              <a:lnSpc>
                <a:spcPct val="90000"/>
              </a:lnSpc>
              <a:spcBef>
                <a:spcPts val="1000"/>
              </a:spcBef>
              <a:spcAft>
                <a:spcPts val="0"/>
              </a:spcAft>
              <a:buClr>
                <a:schemeClr val="dk1"/>
              </a:buClr>
              <a:buSzPct val="100000"/>
              <a:buChar char="•"/>
            </a:pPr>
            <a:r>
              <a:rPr lang="en-US" dirty="0" smtClean="0"/>
              <a:t>These </a:t>
            </a:r>
            <a:r>
              <a:rPr lang="en-US" dirty="0"/>
              <a:t>compulsory rules are called syntax and there are only several of them: </a:t>
            </a:r>
            <a:endParaRPr lang="en-US" dirty="0" smtClean="0"/>
          </a:p>
          <a:p>
            <a:pPr marL="228600" lvl="0" indent="-228600" algn="just" rtl="0">
              <a:lnSpc>
                <a:spcPct val="90000"/>
              </a:lnSpc>
              <a:spcBef>
                <a:spcPts val="1000"/>
              </a:spcBef>
              <a:spcAft>
                <a:spcPts val="0"/>
              </a:spcAft>
              <a:buClr>
                <a:schemeClr val="dk1"/>
              </a:buClr>
              <a:buSzPct val="100000"/>
              <a:buChar char="•"/>
            </a:pPr>
            <a:r>
              <a:rPr lang="en-US" dirty="0" smtClean="0"/>
              <a:t>Every </a:t>
            </a:r>
            <a:r>
              <a:rPr lang="en-US" dirty="0"/>
              <a:t>program line may consist of a maximum of 255 characters;</a:t>
            </a:r>
            <a:endParaRPr/>
          </a:p>
          <a:p>
            <a:pPr marL="228600" lvl="0" indent="-228600" algn="just" rtl="0">
              <a:lnSpc>
                <a:spcPct val="90000"/>
              </a:lnSpc>
              <a:spcBef>
                <a:spcPts val="1000"/>
              </a:spcBef>
              <a:spcAft>
                <a:spcPts val="0"/>
              </a:spcAft>
              <a:buClr>
                <a:schemeClr val="dk1"/>
              </a:buClr>
              <a:buSzPct val="100000"/>
              <a:buChar char="•"/>
            </a:pPr>
            <a:r>
              <a:rPr lang="en-US" dirty="0"/>
              <a:t>Every program line to be compiled, must start </a:t>
            </a:r>
            <a:r>
              <a:rPr lang="en-US" b="1" dirty="0"/>
              <a:t>with a symbol, label, mnemonics or directive;</a:t>
            </a:r>
            <a:endParaRPr b="1"/>
          </a:p>
          <a:p>
            <a:pPr marL="228600" lvl="0" indent="-228600" algn="just" rtl="0">
              <a:lnSpc>
                <a:spcPct val="90000"/>
              </a:lnSpc>
              <a:spcBef>
                <a:spcPts val="1000"/>
              </a:spcBef>
              <a:spcAft>
                <a:spcPts val="0"/>
              </a:spcAft>
              <a:buClr>
                <a:schemeClr val="dk1"/>
              </a:buClr>
              <a:buSzPct val="100000"/>
              <a:buChar char="•"/>
            </a:pPr>
            <a:r>
              <a:rPr lang="en-US" dirty="0"/>
              <a:t>Text following the mark “;” in a program line represents a comment ignored (not compiled) by the assembler; and</a:t>
            </a:r>
            <a:endParaRPr/>
          </a:p>
          <a:p>
            <a:pPr marL="228600" lvl="0" indent="-228600" algn="just" rtl="0">
              <a:lnSpc>
                <a:spcPct val="90000"/>
              </a:lnSpc>
              <a:spcBef>
                <a:spcPts val="1000"/>
              </a:spcBef>
              <a:spcAft>
                <a:spcPts val="0"/>
              </a:spcAft>
              <a:buClr>
                <a:schemeClr val="dk1"/>
              </a:buClr>
              <a:buSzPct val="100000"/>
              <a:buChar char="•"/>
            </a:pPr>
            <a:r>
              <a:rPr lang="en-US" b="1" dirty="0"/>
              <a:t>All the elements of one program line (labels, instructions etc.) must be separated by at least one space character. </a:t>
            </a:r>
            <a:endParaRPr/>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66335" y="1"/>
            <a:ext cx="10515600" cy="8159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u="sng" dirty="0">
                <a:latin typeface="Times New Roman"/>
                <a:ea typeface="Times New Roman"/>
                <a:cs typeface="Times New Roman"/>
                <a:sym typeface="Times New Roman"/>
              </a:rPr>
              <a:t>Elements of Assembly Language</a:t>
            </a:r>
            <a:endParaRPr/>
          </a:p>
        </p:txBody>
      </p:sp>
      <p:sp>
        <p:nvSpPr>
          <p:cNvPr id="232" name="Google Shape;232;p6"/>
          <p:cNvSpPr txBox="1">
            <a:spLocks noGrp="1"/>
          </p:cNvSpPr>
          <p:nvPr>
            <p:ph type="body" idx="1"/>
          </p:nvPr>
        </p:nvSpPr>
        <p:spPr>
          <a:xfrm>
            <a:off x="436098" y="812750"/>
            <a:ext cx="11451101" cy="487059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None/>
            </a:pPr>
            <a:r>
              <a:rPr lang="en-US" sz="3200" b="1" dirty="0" smtClean="0">
                <a:latin typeface="Times New Roman"/>
                <a:ea typeface="Times New Roman"/>
                <a:cs typeface="Times New Roman"/>
                <a:sym typeface="Times New Roman"/>
              </a:rPr>
              <a:t>	Syntax </a:t>
            </a:r>
            <a:r>
              <a:rPr lang="en-US" sz="3200" b="1" dirty="0">
                <a:latin typeface="Times New Roman"/>
                <a:ea typeface="Times New Roman"/>
                <a:cs typeface="Times New Roman"/>
                <a:sym typeface="Times New Roman"/>
              </a:rPr>
              <a:t>of Assembly language</a:t>
            </a:r>
            <a:endParaRPr/>
          </a:p>
          <a:p>
            <a:pPr marL="228600" lvl="0" indent="-228600" algn="just" rtl="0">
              <a:lnSpc>
                <a:spcPct val="90000"/>
              </a:lnSpc>
              <a:spcBef>
                <a:spcPts val="1000"/>
              </a:spcBef>
              <a:spcAft>
                <a:spcPts val="0"/>
              </a:spcAft>
              <a:buClr>
                <a:schemeClr val="dk1"/>
              </a:buClr>
              <a:buSzPct val="100000"/>
              <a:buChar char="•"/>
            </a:pPr>
            <a:r>
              <a:rPr lang="en-US" sz="2000" dirty="0"/>
              <a:t>When writing a program in assembly language it is necessary to observe specific rules in order to enable the process of compiling into executable “HEX-code” to run without errors. </a:t>
            </a:r>
            <a:endParaRPr lang="en-US" sz="2000" dirty="0" smtClean="0"/>
          </a:p>
          <a:p>
            <a:pPr marL="228600" lvl="0" indent="-228600" algn="just" rtl="0">
              <a:lnSpc>
                <a:spcPct val="90000"/>
              </a:lnSpc>
              <a:spcBef>
                <a:spcPts val="1000"/>
              </a:spcBef>
              <a:spcAft>
                <a:spcPts val="0"/>
              </a:spcAft>
              <a:buClr>
                <a:schemeClr val="dk1"/>
              </a:buClr>
              <a:buSzPct val="100000"/>
              <a:buChar char="•"/>
            </a:pPr>
            <a:r>
              <a:rPr lang="en-US" sz="2000" dirty="0" smtClean="0"/>
              <a:t>These </a:t>
            </a:r>
            <a:r>
              <a:rPr lang="en-US" sz="2000" dirty="0"/>
              <a:t>compulsory rules are called syntax and there are only several of them: </a:t>
            </a:r>
            <a:endParaRPr lang="en-US" sz="2000" dirty="0" smtClean="0"/>
          </a:p>
          <a:p>
            <a:pPr marL="228600" lvl="0" indent="-228600" algn="just" rtl="0">
              <a:lnSpc>
                <a:spcPct val="90000"/>
              </a:lnSpc>
              <a:spcBef>
                <a:spcPts val="1000"/>
              </a:spcBef>
              <a:spcAft>
                <a:spcPts val="0"/>
              </a:spcAft>
              <a:buClr>
                <a:schemeClr val="dk1"/>
              </a:buClr>
              <a:buSzPct val="100000"/>
              <a:buChar char="•"/>
            </a:pPr>
            <a:r>
              <a:rPr lang="en-US" sz="2000" dirty="0" smtClean="0"/>
              <a:t>Every </a:t>
            </a:r>
            <a:r>
              <a:rPr lang="en-US" sz="2000" dirty="0"/>
              <a:t>program line may consist of a maximum of 255 characters;</a:t>
            </a:r>
            <a:endParaRPr sz="2000"/>
          </a:p>
          <a:p>
            <a:pPr marL="228600" lvl="0" indent="-228600" algn="just" rtl="0">
              <a:lnSpc>
                <a:spcPct val="90000"/>
              </a:lnSpc>
              <a:spcBef>
                <a:spcPts val="1000"/>
              </a:spcBef>
              <a:spcAft>
                <a:spcPts val="0"/>
              </a:spcAft>
              <a:buClr>
                <a:schemeClr val="dk1"/>
              </a:buClr>
              <a:buSzPct val="100000"/>
              <a:buChar char="•"/>
            </a:pPr>
            <a:r>
              <a:rPr lang="en-US" sz="2000" dirty="0"/>
              <a:t>Every program line to be compiled, must start </a:t>
            </a:r>
            <a:r>
              <a:rPr lang="en-US" sz="2000" b="1" dirty="0"/>
              <a:t>with a symbol, label, mnemonics or directive;</a:t>
            </a:r>
            <a:endParaRPr sz="2000" b="1"/>
          </a:p>
          <a:p>
            <a:pPr marL="228600" lvl="0" indent="-228600" algn="just" rtl="0">
              <a:lnSpc>
                <a:spcPct val="90000"/>
              </a:lnSpc>
              <a:spcBef>
                <a:spcPts val="1000"/>
              </a:spcBef>
              <a:spcAft>
                <a:spcPts val="0"/>
              </a:spcAft>
              <a:buClr>
                <a:schemeClr val="dk1"/>
              </a:buClr>
              <a:buSzPct val="100000"/>
              <a:buChar char="•"/>
            </a:pPr>
            <a:r>
              <a:rPr lang="en-US" sz="2000" dirty="0"/>
              <a:t>Text following the mark “;” in a program line represents a comment ignored (not compiled) by the assembler; and</a:t>
            </a:r>
            <a:endParaRPr sz="2000"/>
          </a:p>
          <a:p>
            <a:pPr marL="228600" lvl="0" indent="-228600" algn="just" rtl="0">
              <a:lnSpc>
                <a:spcPct val="90000"/>
              </a:lnSpc>
              <a:spcBef>
                <a:spcPts val="1000"/>
              </a:spcBef>
              <a:spcAft>
                <a:spcPts val="0"/>
              </a:spcAft>
              <a:buClr>
                <a:schemeClr val="dk1"/>
              </a:buClr>
              <a:buSzPct val="100000"/>
              <a:buChar char="•"/>
            </a:pPr>
            <a:r>
              <a:rPr lang="en-US" sz="2000" b="1" dirty="0"/>
              <a:t>All the elements of one program line (labels, instructions etc.) must be separated by at least one space character. </a:t>
            </a:r>
            <a:endParaRPr lang="en-US" sz="2000" b="1" dirty="0" smtClean="0"/>
          </a:p>
          <a:p>
            <a:pPr marL="228600" lvl="0" indent="-228600" algn="just" rtl="0">
              <a:lnSpc>
                <a:spcPct val="90000"/>
              </a:lnSpc>
              <a:spcBef>
                <a:spcPts val="1000"/>
              </a:spcBef>
              <a:spcAft>
                <a:spcPts val="0"/>
              </a:spcAft>
              <a:buClr>
                <a:schemeClr val="dk1"/>
              </a:buClr>
              <a:buSzPct val="100000"/>
              <a:buChar char="•"/>
            </a:pPr>
            <a:r>
              <a:rPr lang="en-US" dirty="0" smtClean="0"/>
              <a:t>For </a:t>
            </a:r>
            <a:r>
              <a:rPr lang="en-US" dirty="0"/>
              <a:t>the sake of better clearness, a push </a:t>
            </a:r>
            <a:r>
              <a:rPr lang="en-US" b="1" dirty="0"/>
              <a:t>button TAB </a:t>
            </a:r>
            <a:r>
              <a:rPr lang="en-US" dirty="0"/>
              <a:t>on a keyboard is commonly used instead of it, so that it is easy to delimit columns with labels, directives etc. in a program.</a:t>
            </a:r>
            <a:endParaRPr/>
          </a:p>
          <a:p>
            <a:pPr marL="228600" lvl="0" indent="-77470" algn="just" rtl="0">
              <a:lnSpc>
                <a:spcPct val="90000"/>
              </a:lnSpc>
              <a:spcBef>
                <a:spcPts val="1000"/>
              </a:spcBef>
              <a:spcAft>
                <a:spcPts val="0"/>
              </a:spcAft>
              <a:buClr>
                <a:schemeClr val="dk1"/>
              </a:buClr>
              <a:buSzPct val="100000"/>
              <a:buNone/>
            </a:pPr>
            <a:endParaRPr/>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Elements of Assembly Language</a:t>
            </a:r>
            <a:r>
              <a:rPr lang="en-US"/>
              <a:t/>
            </a:r>
            <a:br>
              <a:rPr lang="en-US"/>
            </a:br>
            <a:endParaRPr/>
          </a:p>
        </p:txBody>
      </p:sp>
      <p:sp>
        <p:nvSpPr>
          <p:cNvPr id="239" name="Google Shape;23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r>
              <a:rPr lang="en-US" b="1" u="sng" dirty="0"/>
              <a:t>Numbers</a:t>
            </a:r>
            <a:endParaRPr b="1" u="sng"/>
          </a:p>
          <a:p>
            <a:pPr marL="228600" lvl="0" indent="-228600" algn="just" rtl="0">
              <a:lnSpc>
                <a:spcPct val="90000"/>
              </a:lnSpc>
              <a:spcBef>
                <a:spcPts val="1000"/>
              </a:spcBef>
              <a:spcAft>
                <a:spcPts val="0"/>
              </a:spcAft>
              <a:buClr>
                <a:schemeClr val="dk1"/>
              </a:buClr>
              <a:buSzPts val="2800"/>
              <a:buNone/>
            </a:pPr>
            <a:r>
              <a:rPr lang="en-US" dirty="0"/>
              <a:t>   If octal number system, otherwise considered as obsolete, is disregarded, </a:t>
            </a:r>
            <a:endParaRPr lang="en-US" dirty="0" smtClean="0"/>
          </a:p>
          <a:p>
            <a:pPr marL="228600" lvl="0" indent="-228600" algn="just" rtl="0">
              <a:lnSpc>
                <a:spcPct val="90000"/>
              </a:lnSpc>
              <a:spcBef>
                <a:spcPts val="1000"/>
              </a:spcBef>
              <a:spcAft>
                <a:spcPts val="0"/>
              </a:spcAft>
              <a:buClr>
                <a:schemeClr val="dk1"/>
              </a:buClr>
              <a:buSzPts val="2800"/>
              <a:buNone/>
            </a:pPr>
            <a:r>
              <a:rPr lang="en-US" dirty="0" smtClean="0"/>
              <a:t>Assembly </a:t>
            </a:r>
            <a:r>
              <a:rPr lang="en-US" dirty="0"/>
              <a:t>language allows numbers to be used in one out of three number systems:</a:t>
            </a:r>
            <a:endParaRPr/>
          </a:p>
          <a:p>
            <a:pPr marL="228600" lvl="0" indent="-2286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dirty="0"/>
              <a:t>Decimal Numbers</a:t>
            </a:r>
            <a:endParaRPr/>
          </a:p>
          <a:p>
            <a:pPr marL="228600" lvl="0" indent="-228600" algn="just" rtl="0">
              <a:lnSpc>
                <a:spcPct val="90000"/>
              </a:lnSpc>
              <a:spcBef>
                <a:spcPts val="1000"/>
              </a:spcBef>
              <a:spcAft>
                <a:spcPts val="0"/>
              </a:spcAft>
              <a:buClr>
                <a:schemeClr val="dk1"/>
              </a:buClr>
              <a:buSzPts val="2800"/>
              <a:buChar char="•"/>
            </a:pPr>
            <a:r>
              <a:rPr lang="en-US" dirty="0"/>
              <a:t>Hexadecimal Numbers</a:t>
            </a:r>
            <a:endParaRPr/>
          </a:p>
          <a:p>
            <a:pPr marL="228600" lvl="0" indent="-228600" algn="just" rtl="0">
              <a:lnSpc>
                <a:spcPct val="90000"/>
              </a:lnSpc>
              <a:spcBef>
                <a:spcPts val="1000"/>
              </a:spcBef>
              <a:spcAft>
                <a:spcPts val="0"/>
              </a:spcAft>
              <a:buClr>
                <a:schemeClr val="dk1"/>
              </a:buClr>
              <a:buSzPts val="2800"/>
              <a:buChar char="•"/>
            </a:pPr>
            <a:r>
              <a:rPr lang="en-US" dirty="0"/>
              <a:t>Binary Numbers</a:t>
            </a:r>
            <a:endParaRPr/>
          </a:p>
          <a:p>
            <a:pPr marL="228600" lvl="0" indent="-2286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
        <p:nvSpPr>
          <p:cNvPr id="240" name="Google Shape;24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999</Words>
  <PresentationFormat>Custom</PresentationFormat>
  <Paragraphs>262</Paragraphs>
  <Slides>22</Slides>
  <Notes>22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0</vt:i4>
      </vt:variant>
      <vt:variant>
        <vt:lpstr>Slide Titles</vt:lpstr>
      </vt:variant>
      <vt:variant>
        <vt:i4>22</vt:i4>
      </vt:variant>
    </vt:vector>
  </HeadingPairs>
  <TitlesOfParts>
    <vt:vector size="32" baseType="lpstr">
      <vt:lpstr>Arial</vt:lpstr>
      <vt:lpstr>Calibri</vt:lpstr>
      <vt:lpstr>Arial Black</vt:lpstr>
      <vt:lpstr>Times New Roman</vt:lpstr>
      <vt:lpstr>Raleway ExtraBold</vt:lpstr>
      <vt:lpstr>inherit</vt:lpstr>
      <vt:lpstr>Montserrat</vt:lpstr>
      <vt:lpstr>Cambria</vt:lpstr>
      <vt:lpstr>1_Office Theme</vt:lpstr>
      <vt:lpstr>Contents Slide Master</vt:lpstr>
      <vt:lpstr>Slide 1</vt:lpstr>
      <vt:lpstr>Chapter-1.2 Assemblers</vt:lpstr>
      <vt:lpstr>Assembler</vt:lpstr>
      <vt:lpstr>Assembler</vt:lpstr>
      <vt:lpstr>          •               Elements of Assembly Language  Machine language is very difficult to program in directly. Understanding  the meanings of the numerical-coded instructions is tedious for humans.  For example, the instruction that says to add the EAX and EBX registers together and store the result back into EAX is encoded by the following hexcodes:                  03 C 3  Assembly language is basically like any other language, which means that it has its words, rules and syntax. The basic elements of assembly language are: Labels; Orders; Directives; and Comments.  </vt:lpstr>
      <vt:lpstr>Slide 6</vt:lpstr>
      <vt:lpstr>Elements of Assembly Language</vt:lpstr>
      <vt:lpstr>Elements of Assembly Language</vt:lpstr>
      <vt:lpstr>Elements of Assembly Language </vt:lpstr>
      <vt:lpstr>Elements of Assembly Language </vt:lpstr>
      <vt:lpstr>Slide 11</vt:lpstr>
      <vt:lpstr>Elements of Assembly Language  </vt:lpstr>
      <vt:lpstr>Elements of Assembly Language</vt:lpstr>
      <vt:lpstr>Elements of Assembly Language</vt:lpstr>
      <vt:lpstr>Elements of Assembly Language</vt:lpstr>
      <vt:lpstr>Design of Assembler</vt:lpstr>
      <vt:lpstr>Design of Assembler</vt:lpstr>
      <vt:lpstr>Design of Assembler</vt:lpstr>
      <vt:lpstr>Design of Assembler</vt:lpstr>
      <vt:lpstr>Assembler Design Criteria</vt:lpstr>
      <vt:lpstr>References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CU</cp:lastModifiedBy>
  <cp:revision>9</cp:revision>
  <dcterms:created xsi:type="dcterms:W3CDTF">2019-01-09T10:33:58Z</dcterms:created>
  <dcterms:modified xsi:type="dcterms:W3CDTF">2022-08-16T10:40:16Z</dcterms:modified>
</cp:coreProperties>
</file>