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7"/>
  </p:notesMasterIdLst>
  <p:handoutMasterIdLst>
    <p:handoutMasterId r:id="rId18"/>
  </p:handoutMasterIdLst>
  <p:sldIdLst>
    <p:sldId id="277" r:id="rId3"/>
    <p:sldId id="280" r:id="rId4"/>
    <p:sldId id="339" r:id="rId5"/>
    <p:sldId id="340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1" r:id="rId14"/>
    <p:sldId id="354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15" autoAdjust="0"/>
    <p:restoredTop sz="94660"/>
  </p:normalViewPr>
  <p:slideViewPr>
    <p:cSldViewPr snapToGrid="0">
      <p:cViewPr>
        <p:scale>
          <a:sx n="50" d="100"/>
          <a:sy n="50" d="100"/>
        </p:scale>
        <p:origin x="-2070" y="-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engineering.in/pdf-principles-of-compiler-design-by-alfred-v-aho-j-d-ullman-free-download/" TargetMode="External"/><Relationship Id="rId2" Type="http://schemas.openxmlformats.org/officeDocument/2006/relationships/hyperlink" Target="https://dlscrib.com/download/systems-programming-and-operating-systems-by-dhamdhere_59b64cb7dc0d60182f8ceb1f_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8231" name="CorelDRAW" r:id="rId4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 Engineering 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System Programming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CST-315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Design of 2 – Pass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2-pass system is to address the problem of forwarding references — references to variables or subroutines that have not yet been encountered when parsing the source code. A strict 1-pass scanner cannot assemble source code which contains forward references. Pass 1 of the assembler scans the source, determining the size and address of all data and instructions; then pass 2 scans the source again, outputting the binary object code.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Design of 2 – Pass </a:t>
            </a:r>
            <a:r>
              <a:rPr lang="en-US" b="1" u="sng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9394" name="Picture 2" descr="Light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600200"/>
            <a:ext cx="11029949" cy="493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of </a:t>
            </a:r>
            <a:r>
              <a:rPr lang="en-US" b="1" dirty="0" smtClean="0"/>
              <a:t>Pass-2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sz="3300" dirty="0" smtClean="0"/>
              <a:t>Pass-2 </a:t>
            </a:r>
            <a:r>
              <a:rPr lang="en-US" sz="3300" dirty="0" smtClean="0"/>
              <a:t>of assembler generates machine code by converting symbolic machine-</a:t>
            </a:r>
            <a:r>
              <a:rPr lang="en-US" sz="3300" dirty="0" err="1" smtClean="0"/>
              <a:t>opcodes</a:t>
            </a:r>
            <a:r>
              <a:rPr lang="en-US" sz="3300" dirty="0" smtClean="0"/>
              <a:t> into their respective bit configuration(machine understandable form). It stores all machine-</a:t>
            </a:r>
            <a:r>
              <a:rPr lang="en-US" sz="3300" dirty="0" err="1" smtClean="0"/>
              <a:t>opcodes</a:t>
            </a:r>
            <a:r>
              <a:rPr lang="en-US" sz="3300" dirty="0" smtClean="0"/>
              <a:t> in MOT table (op-code table) with symbolic code, their length and their bit configuration. It will also process pseudo-ops and will store them in POT table(pseudo-op table).</a:t>
            </a:r>
          </a:p>
          <a:p>
            <a:pPr fontAlgn="base"/>
            <a:r>
              <a:rPr lang="en-US" sz="3300" dirty="0" smtClean="0"/>
              <a:t>Various Data bases required by pass-2:</a:t>
            </a:r>
          </a:p>
          <a:p>
            <a:pPr fontAlgn="base">
              <a:buNone/>
            </a:pPr>
            <a:r>
              <a:rPr lang="en-US" sz="3300" dirty="0" smtClean="0"/>
              <a:t>1. MOT table(machine </a:t>
            </a:r>
            <a:r>
              <a:rPr lang="en-US" sz="3300" dirty="0" err="1" smtClean="0"/>
              <a:t>opcode</a:t>
            </a:r>
            <a:r>
              <a:rPr lang="en-US" sz="3300" dirty="0" smtClean="0"/>
              <a:t> table) </a:t>
            </a:r>
            <a:endParaRPr lang="en-US" sz="3300" dirty="0" smtClean="0"/>
          </a:p>
          <a:p>
            <a:pPr fontAlgn="base">
              <a:buNone/>
            </a:pPr>
            <a:r>
              <a:rPr lang="en-US" sz="3300" dirty="0" smtClean="0"/>
              <a:t>2</a:t>
            </a:r>
            <a:r>
              <a:rPr lang="en-US" sz="3300" dirty="0" smtClean="0"/>
              <a:t>. POT table(pseudo </a:t>
            </a:r>
            <a:r>
              <a:rPr lang="en-US" sz="3300" dirty="0" err="1" smtClean="0"/>
              <a:t>opcode</a:t>
            </a:r>
            <a:r>
              <a:rPr lang="en-US" sz="3300" dirty="0" smtClean="0"/>
              <a:t> table</a:t>
            </a:r>
            <a:r>
              <a:rPr lang="en-US" sz="3300" dirty="0" smtClean="0"/>
              <a:t>)</a:t>
            </a:r>
          </a:p>
          <a:p>
            <a:pPr fontAlgn="base">
              <a:buNone/>
            </a:pPr>
            <a:r>
              <a:rPr lang="en-US" sz="3300" dirty="0" smtClean="0"/>
              <a:t> </a:t>
            </a:r>
            <a:r>
              <a:rPr lang="en-US" sz="3300" dirty="0" smtClean="0"/>
              <a:t>3. Base table(storing value of base register) </a:t>
            </a:r>
            <a:endParaRPr lang="en-US" sz="3300" dirty="0" smtClean="0"/>
          </a:p>
          <a:p>
            <a:pPr fontAlgn="base">
              <a:buNone/>
            </a:pPr>
            <a:r>
              <a:rPr lang="en-US" sz="3300" dirty="0" smtClean="0"/>
              <a:t>4</a:t>
            </a:r>
            <a:r>
              <a:rPr lang="en-US" sz="3300" dirty="0" smtClean="0"/>
              <a:t>. LC ( location counter) Take a look at flowchart to understand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hlinkClick r:id="rId2"/>
              </a:rPr>
              <a:t>[PDF] Systems Programming and Operating Systems by </a:t>
            </a:r>
            <a:r>
              <a:rPr lang="en-US" dirty="0" err="1" smtClean="0">
                <a:hlinkClick r:id="rId2"/>
              </a:rPr>
              <a:t>Dhamdhere</a:t>
            </a:r>
            <a:r>
              <a:rPr lang="en-US" dirty="0" smtClean="0">
                <a:hlinkClick r:id="rId2"/>
              </a:rPr>
              <a:t> - Free Download PDF      (dlscrib.com)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[PDF] Principles of Compiler Design By Alfred V. </a:t>
            </a:r>
            <a:r>
              <a:rPr lang="en-US" dirty="0" err="1" smtClean="0">
                <a:hlinkClick r:id="rId3"/>
              </a:rPr>
              <a:t>Aho</a:t>
            </a:r>
            <a:r>
              <a:rPr lang="en-US" dirty="0" smtClean="0">
                <a:hlinkClick r:id="rId3"/>
              </a:rPr>
              <a:t> &amp; </a:t>
            </a:r>
            <a:r>
              <a:rPr lang="en-US" dirty="0" err="1" smtClean="0">
                <a:hlinkClick r:id="rId3"/>
              </a:rPr>
              <a:t>J.D.Ullman</a:t>
            </a:r>
            <a:r>
              <a:rPr lang="en-US" dirty="0" smtClean="0">
                <a:hlinkClick r:id="rId3"/>
              </a:rPr>
              <a:t> Free Download – </a:t>
            </a:r>
            <a:r>
              <a:rPr lang="en-US" dirty="0" err="1" smtClean="0">
                <a:hlinkClick r:id="rId3"/>
              </a:rPr>
              <a:t>Learnengineering.in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234" name="CorelDRAW" r:id="rId3" imgW="2169000" imgH="2169360" progId="">
                <p:embed/>
              </p:oleObj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Chapter-1.2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Assembler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7899"/>
            <a:ext cx="10515600" cy="39290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Variants of Assemblers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Design of two pass assembler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7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3079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Variants of Assemblers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7113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There </a:t>
            </a:r>
            <a:r>
              <a:rPr lang="en-US" dirty="0" smtClean="0"/>
              <a:t>is a list of assemblers ,computer programs that translate assembly language source code into binary programs. Some assemblers are components of a compiler system for a high level language and may have limited or no usable functionality outside of the compiler system.</a:t>
            </a:r>
          </a:p>
          <a:p>
            <a:pPr lvl="0"/>
            <a:r>
              <a:rPr lang="en-US" dirty="0" smtClean="0"/>
              <a:t>- Some assemblers are hosted on the target processor and operating system, while other assemblers (cross-assemblers) may run under an unrelated operating system or processor. 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001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Variants of Assemblers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46734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As part of a compiler suite</a:t>
            </a:r>
          </a:p>
          <a:p>
            <a:r>
              <a:rPr lang="en-US" b="1" dirty="0" smtClean="0"/>
              <a:t>GNU Assembler</a:t>
            </a:r>
            <a:r>
              <a:rPr lang="en-US" dirty="0" smtClean="0"/>
              <a:t> (gas): GPL: many target instruction sets including ARM architecture, Atmel AVR, x86, x86-64, </a:t>
            </a:r>
            <a:r>
              <a:rPr lang="en-US" dirty="0" err="1" smtClean="0"/>
              <a:t>Freescale</a:t>
            </a:r>
            <a:r>
              <a:rPr lang="en-US" dirty="0" smtClean="0"/>
              <a:t> 68HC11, </a:t>
            </a:r>
            <a:r>
              <a:rPr lang="en-US" dirty="0" err="1" smtClean="0"/>
              <a:t>Freescale</a:t>
            </a:r>
            <a:r>
              <a:rPr lang="en-US" dirty="0" smtClean="0"/>
              <a:t> v4e, Motorola 680x0, MIPS, PowerPC, IBM System z, TI </a:t>
            </a:r>
            <a:r>
              <a:rPr lang="en-US" dirty="0" smtClean="0"/>
              <a:t>MSP430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ASxxxx</a:t>
            </a:r>
            <a:r>
              <a:rPr lang="en-US" b="1" dirty="0" smtClean="0"/>
              <a:t> Cross Assembler </a:t>
            </a:r>
            <a:r>
              <a:rPr lang="en-US" dirty="0" smtClean="0"/>
              <a:t>(part of the Small Device C Compiler project): GPL: several target instruction sets including Intel 8051, </a:t>
            </a:r>
            <a:r>
              <a:rPr lang="en-US" dirty="0" smtClean="0"/>
              <a:t> </a:t>
            </a:r>
            <a:r>
              <a:rPr lang="en-US" dirty="0" err="1" smtClean="0"/>
              <a:t>Freescale</a:t>
            </a:r>
            <a:r>
              <a:rPr lang="en-US" dirty="0" smtClean="0"/>
              <a:t> 68HC08, PIC microcontroller.</a:t>
            </a:r>
          </a:p>
          <a:p>
            <a:r>
              <a:rPr lang="en-US" b="1" dirty="0" smtClean="0"/>
              <a:t>The Amsterdam Compiler Kit (ACK</a:t>
            </a:r>
            <a:r>
              <a:rPr lang="en-US" dirty="0" smtClean="0"/>
              <a:t>) targets many architectures of the 1980s, including 6502, 6800, 680x0, ARM, </a:t>
            </a:r>
            <a:r>
              <a:rPr lang="en-US" dirty="0" smtClean="0"/>
              <a:t>x86</a:t>
            </a:r>
            <a:r>
              <a:rPr lang="en-US" dirty="0" smtClean="0"/>
              <a:t> and Z8000.</a:t>
            </a:r>
          </a:p>
          <a:p>
            <a:r>
              <a:rPr lang="en-US" dirty="0" smtClean="0"/>
              <a:t>LLVM targets many platforms, however emits no per-target assembly language, instead more high-level typed intermediate representation assembly-like language used.</a:t>
            </a:r>
          </a:p>
          <a:p>
            <a:r>
              <a:rPr lang="en-US" dirty="0" smtClean="0"/>
              <a:t>Some others self-hosted native-targeted language implementations (like Go, Free Pascal, SBCL) have their own assemblers with multiple targets. They may be used for inline assembly inside language, or even included as a library, but not always suitable for standalone application - no command-line tool exists, or only intermediate representation used as a source, or support for targets very limited.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 Target assembler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53149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400" dirty="0" smtClean="0"/>
              <a:t>    An </a:t>
            </a:r>
            <a:r>
              <a:rPr lang="en-US" sz="3400" dirty="0" smtClean="0"/>
              <a:t>assembler may have a single target processor or may have options to support multiple processor types. Very simple assemblers may lack features, such as </a:t>
            </a:r>
            <a:r>
              <a:rPr lang="en-US" sz="3400" dirty="0" smtClean="0"/>
              <a:t>macros, </a:t>
            </a:r>
            <a:r>
              <a:rPr lang="en-US" sz="3400" dirty="0" smtClean="0"/>
              <a:t>present in more powerful versions.</a:t>
            </a:r>
          </a:p>
          <a:p>
            <a:r>
              <a:rPr lang="en-US" sz="3400" dirty="0" smtClean="0"/>
              <a:t>Various types are</a:t>
            </a:r>
            <a:r>
              <a:rPr lang="en-US" sz="3400" dirty="0" smtClean="0"/>
              <a:t>:</a:t>
            </a:r>
            <a:r>
              <a:rPr lang="en-US" sz="3400" dirty="0" smtClean="0"/>
              <a:t> </a:t>
            </a:r>
          </a:p>
          <a:p>
            <a:pPr lvl="0"/>
            <a:r>
              <a:rPr lang="en-US" sz="3400" dirty="0" smtClean="0"/>
              <a:t>6502 assemblers</a:t>
            </a:r>
          </a:p>
          <a:p>
            <a:pPr lvl="0"/>
            <a:r>
              <a:rPr lang="en-US" sz="3400" dirty="0" smtClean="0"/>
              <a:t>680x0 assemblers</a:t>
            </a:r>
          </a:p>
          <a:p>
            <a:pPr lvl="0"/>
            <a:r>
              <a:rPr lang="en-US" sz="3400" dirty="0" smtClean="0"/>
              <a:t>ARM assemblers</a:t>
            </a:r>
          </a:p>
          <a:p>
            <a:pPr lvl="0"/>
            <a:r>
              <a:rPr lang="en-US" sz="3400" dirty="0" smtClean="0"/>
              <a:t>Mainframe Assemblers</a:t>
            </a:r>
          </a:p>
          <a:p>
            <a:pPr lvl="0"/>
            <a:r>
              <a:rPr lang="en-US" sz="3400" dirty="0" smtClean="0"/>
              <a:t>POWER, PowerPC, and Power ISA assemblers</a:t>
            </a:r>
          </a:p>
          <a:p>
            <a:pPr lvl="0"/>
            <a:r>
              <a:rPr lang="en-US" sz="3400" dirty="0" smtClean="0"/>
              <a:t>x86 assemblers</a:t>
            </a:r>
          </a:p>
          <a:p>
            <a:pPr lvl="0"/>
            <a:r>
              <a:rPr lang="en-US" sz="3400" dirty="0" smtClean="0"/>
              <a:t> Z80 assemblers</a:t>
            </a:r>
          </a:p>
          <a:p>
            <a:pPr lvl="0"/>
            <a:r>
              <a:rPr lang="en-US" sz="3400" dirty="0" smtClean="0"/>
              <a:t>Other single target assemblers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of two pass Assembler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One-pass </a:t>
            </a:r>
            <a:r>
              <a:rPr lang="en-US" dirty="0" smtClean="0"/>
              <a:t>assembler cannot resolve forward references of data symbols. It requires all data symbols to be defined prior to being used. A two-pass assembler solves this dilemma by devoting one pass to exclusively resolve all (data/label) forward references and then generate object code with no hassles in the next pass. If a data symbol depends on another and this another depends on yet another, the assembler resolved this recursively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Two Pass Assembler</a:t>
            </a:r>
            <a:endParaRPr lang="en-US" dirty="0" smtClean="0"/>
          </a:p>
          <a:p>
            <a:r>
              <a:rPr lang="en-US" i="1" dirty="0" smtClean="0"/>
              <a:t>Read from input line</a:t>
            </a:r>
            <a:endParaRPr lang="en-US" dirty="0" smtClean="0"/>
          </a:p>
          <a:p>
            <a:pPr lvl="1"/>
            <a:r>
              <a:rPr lang="en-US" dirty="0" smtClean="0"/>
              <a:t>LABEL, OPCODE, OPERAND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of 2 pass Assembler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5298" name="Picture 2" descr="two pass assembl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524000"/>
            <a:ext cx="1055370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Design of 2 – Pass Assembler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PASS </a:t>
            </a:r>
            <a:r>
              <a:rPr lang="en-US" b="1" dirty="0" smtClean="0"/>
              <a:t>1</a:t>
            </a:r>
            <a:r>
              <a:rPr lang="en-US" b="1" i="1" dirty="0" smtClean="0"/>
              <a:t>:</a:t>
            </a:r>
            <a:endParaRPr lang="en-US" b="1" dirty="0" smtClean="0"/>
          </a:p>
          <a:p>
            <a:r>
              <a:rPr lang="en-US" dirty="0" smtClean="0"/>
              <a:t>Separate the Symbol, Mnemonic </a:t>
            </a:r>
            <a:r>
              <a:rPr lang="en-US" dirty="0" err="1" smtClean="0"/>
              <a:t>opcode</a:t>
            </a:r>
            <a:r>
              <a:rPr lang="en-US" dirty="0" smtClean="0"/>
              <a:t>, and operand fields</a:t>
            </a:r>
          </a:p>
          <a:p>
            <a:r>
              <a:rPr lang="en-US" dirty="0" smtClean="0"/>
              <a:t>Build the symbol table</a:t>
            </a:r>
          </a:p>
          <a:p>
            <a:r>
              <a:rPr lang="en-US" dirty="0" smtClean="0"/>
              <a:t>Perform LC Processing</a:t>
            </a:r>
          </a:p>
          <a:p>
            <a:r>
              <a:rPr lang="en-US" dirty="0" smtClean="0"/>
              <a:t>Construct Intermediate Representation</a:t>
            </a:r>
          </a:p>
          <a:p>
            <a:r>
              <a:rPr lang="en-US" b="1" dirty="0" smtClean="0"/>
              <a:t>PASS 2:</a:t>
            </a:r>
          </a:p>
          <a:p>
            <a:r>
              <a:rPr lang="en-US" i="1" dirty="0" smtClean="0"/>
              <a:t>SYNTHESIZE THE TARGET PROGRAM</a:t>
            </a:r>
            <a:endParaRPr lang="en-US" dirty="0" smtClean="0"/>
          </a:p>
          <a:p>
            <a:r>
              <a:rPr lang="en-US" dirty="0" smtClean="0"/>
              <a:t> Advanced Assembler Directives</a:t>
            </a:r>
          </a:p>
          <a:p>
            <a:r>
              <a:rPr lang="en-US" dirty="0" smtClean="0"/>
              <a:t>ORIGIN</a:t>
            </a:r>
          </a:p>
          <a:p>
            <a:r>
              <a:rPr lang="en-US" dirty="0" smtClean="0"/>
              <a:t>EQU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Design of 2 – Pass Assembler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EQU</a:t>
            </a:r>
            <a:r>
              <a:rPr lang="en-US" dirty="0" err="1" smtClean="0"/>
              <a:t>Syntax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/>
              <a:t>&lt;Symbol&gt; EQU &lt;Address Specification&gt;</a:t>
            </a:r>
            <a:r>
              <a:rPr lang="en-US" dirty="0" smtClean="0"/>
              <a:t>E.g.     MAXLEN    EQU    4096  Pass I of Assembler 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Pass I Use following Data Structures</a:t>
            </a:r>
          </a:p>
          <a:p>
            <a:pPr lvl="1"/>
            <a:r>
              <a:rPr lang="en-US" dirty="0" smtClean="0"/>
              <a:t>OPTAB</a:t>
            </a:r>
          </a:p>
          <a:p>
            <a:pPr lvl="1"/>
            <a:r>
              <a:rPr lang="en-US" dirty="0" smtClean="0"/>
              <a:t>SYMTAB</a:t>
            </a:r>
          </a:p>
          <a:p>
            <a:pPr lvl="1"/>
            <a:r>
              <a:rPr lang="en-US" dirty="0" smtClean="0"/>
              <a:t>LITTAB</a:t>
            </a:r>
          </a:p>
          <a:p>
            <a:pPr lvl="1"/>
            <a:r>
              <a:rPr lang="en-US" dirty="0" smtClean="0"/>
              <a:t>POOLTAB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2097</TotalTime>
  <Words>489</Words>
  <Application>Microsoft Office PowerPoint</Application>
  <PresentationFormat>Custom</PresentationFormat>
  <Paragraphs>97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1_Office Theme</vt:lpstr>
      <vt:lpstr>Contents Slide Master</vt:lpstr>
      <vt:lpstr>CorelDRAW</vt:lpstr>
      <vt:lpstr>Slide 1</vt:lpstr>
      <vt:lpstr>Chapter-1.2 Assembler</vt:lpstr>
      <vt:lpstr>  Variants of Assemblers   </vt:lpstr>
      <vt:lpstr>Variants of Assemblers  </vt:lpstr>
      <vt:lpstr>Single Target assembler</vt:lpstr>
      <vt:lpstr>Design of two pass Assembler</vt:lpstr>
      <vt:lpstr>Design of 2 pass Assembler</vt:lpstr>
      <vt:lpstr>Design of 2 – Pass Assembler </vt:lpstr>
      <vt:lpstr>Design of 2 – Pass Assembler</vt:lpstr>
      <vt:lpstr>Design of 2 – Pass Assembler</vt:lpstr>
      <vt:lpstr>Design of 2 – Pass Assembler</vt:lpstr>
      <vt:lpstr>Working of Pass-2</vt:lpstr>
      <vt:lpstr>References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cu</cp:lastModifiedBy>
  <cp:revision>271</cp:revision>
  <dcterms:created xsi:type="dcterms:W3CDTF">2019-01-09T10:33:58Z</dcterms:created>
  <dcterms:modified xsi:type="dcterms:W3CDTF">2022-07-26T07:22:37Z</dcterms:modified>
</cp:coreProperties>
</file>