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 id="2147483702" r:id="rId3"/>
    <p:sldMasterId id="2147483715" r:id="rId4"/>
    <p:sldMasterId id="2147483727" r:id="rId5"/>
  </p:sldMasterIdLst>
  <p:notesMasterIdLst>
    <p:notesMasterId r:id="rId60"/>
  </p:notesMasterIdLst>
  <p:handoutMasterIdLst>
    <p:handoutMasterId r:id="rId61"/>
  </p:handoutMasterIdLst>
  <p:sldIdLst>
    <p:sldId id="277" r:id="rId6"/>
    <p:sldId id="280" r:id="rId7"/>
    <p:sldId id="327" r:id="rId8"/>
    <p:sldId id="336" r:id="rId9"/>
    <p:sldId id="334" r:id="rId10"/>
    <p:sldId id="332" r:id="rId11"/>
    <p:sldId id="348" r:id="rId12"/>
    <p:sldId id="349" r:id="rId13"/>
    <p:sldId id="350" r:id="rId14"/>
    <p:sldId id="351" r:id="rId15"/>
    <p:sldId id="352" r:id="rId16"/>
    <p:sldId id="353" r:id="rId17"/>
    <p:sldId id="331" r:id="rId18"/>
    <p:sldId id="337" r:id="rId19"/>
    <p:sldId id="338" r:id="rId20"/>
    <p:sldId id="354" r:id="rId21"/>
    <p:sldId id="355" r:id="rId22"/>
    <p:sldId id="362" r:id="rId23"/>
    <p:sldId id="356" r:id="rId24"/>
    <p:sldId id="357" r:id="rId25"/>
    <p:sldId id="378" r:id="rId26"/>
    <p:sldId id="358" r:id="rId27"/>
    <p:sldId id="359" r:id="rId28"/>
    <p:sldId id="382" r:id="rId29"/>
    <p:sldId id="383" r:id="rId30"/>
    <p:sldId id="361" r:id="rId31"/>
    <p:sldId id="408" r:id="rId32"/>
    <p:sldId id="385" r:id="rId33"/>
    <p:sldId id="363" r:id="rId34"/>
    <p:sldId id="402" r:id="rId35"/>
    <p:sldId id="404" r:id="rId36"/>
    <p:sldId id="393" r:id="rId37"/>
    <p:sldId id="407" r:id="rId38"/>
    <p:sldId id="364" r:id="rId39"/>
    <p:sldId id="403" r:id="rId40"/>
    <p:sldId id="406" r:id="rId41"/>
    <p:sldId id="389" r:id="rId42"/>
    <p:sldId id="365" r:id="rId43"/>
    <p:sldId id="409" r:id="rId44"/>
    <p:sldId id="390" r:id="rId45"/>
    <p:sldId id="366" r:id="rId46"/>
    <p:sldId id="391" r:id="rId47"/>
    <p:sldId id="410" r:id="rId48"/>
    <p:sldId id="367" r:id="rId49"/>
    <p:sldId id="411" r:id="rId50"/>
    <p:sldId id="392" r:id="rId51"/>
    <p:sldId id="412" r:id="rId52"/>
    <p:sldId id="368" r:id="rId53"/>
    <p:sldId id="369" r:id="rId54"/>
    <p:sldId id="386" r:id="rId55"/>
    <p:sldId id="387" r:id="rId56"/>
    <p:sldId id="388" r:id="rId57"/>
    <p:sldId id="326" r:id="rId58"/>
    <p:sldId id="27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8137"/>
    <a:srgbClr val="BC8F00"/>
    <a:srgbClr val="860000"/>
    <a:srgbClr val="00B0F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15" autoAdjust="0"/>
    <p:restoredTop sz="94660"/>
  </p:normalViewPr>
  <p:slideViewPr>
    <p:cSldViewPr snapToGrid="0">
      <p:cViewPr>
        <p:scale>
          <a:sx n="75" d="100"/>
          <a:sy n="75" d="100"/>
        </p:scale>
        <p:origin x="-516" y="-54"/>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60732FBC-CC67-4B17-8935-02F23E3364A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body"/>
          </p:nvPr>
        </p:nvSpPr>
        <p:spPr>
          <a:xfrm>
            <a:off x="685800" y="4343400"/>
            <a:ext cx="5484240" cy="4112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275"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PlaceHolder 1"/>
          <p:cNvSpPr>
            <a:spLocks noGrp="1"/>
          </p:cNvSpPr>
          <p:nvPr>
            <p:ph type="body"/>
          </p:nvPr>
        </p:nvSpPr>
        <p:spPr>
          <a:xfrm>
            <a:off x="685800" y="4343400"/>
            <a:ext cx="5484240" cy="4112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277"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685800" y="4343400"/>
            <a:ext cx="5484240" cy="4112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279"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p:cNvSpPr>
          <p:nvPr>
            <p:ph type="body"/>
          </p:nvPr>
        </p:nvSpPr>
        <p:spPr>
          <a:xfrm>
            <a:off x="685800" y="4343400"/>
            <a:ext cx="5484240" cy="4112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281"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1" y="1905000"/>
            <a:ext cx="12211051"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1" y="0"/>
            <a:ext cx="12211051"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1"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1"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8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71"/>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8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7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8" y="164686"/>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8" y="932771"/>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6"/>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3"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3"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3"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9"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920"/>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1"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4"/>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1"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97"/>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701"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701"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2" y="480103"/>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104"/>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921"/>
            <a:ext cx="7238124" cy="3966041"/>
          </a:xfrm>
          <a:prstGeom prst="rect">
            <a:avLst/>
          </a:prstGeom>
        </p:spPr>
      </p:pic>
      <p:sp>
        <p:nvSpPr>
          <p:cNvPr id="7" name="Picture Placeholder 2"/>
          <p:cNvSpPr>
            <a:spLocks noGrp="1"/>
          </p:cNvSpPr>
          <p:nvPr>
            <p:ph type="pic" idx="1" hasCustomPrompt="1"/>
          </p:nvPr>
        </p:nvSpPr>
        <p:spPr>
          <a:xfrm>
            <a:off x="5705876"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3" y="34"/>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56"/>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76400" y="1815750"/>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4406828" y="1815750"/>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8037252" y="1815750"/>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8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3" y="1508788"/>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600" y="1604520"/>
            <a:ext cx="1097232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86"/>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511"/>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600" y="1604520"/>
            <a:ext cx="1097232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60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232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600" y="273600"/>
            <a:ext cx="1097232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60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60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232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60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232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232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60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232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600" y="3682080"/>
            <a:ext cx="1097232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600" y="1604520"/>
            <a:ext cx="1097232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600" y="3682080"/>
            <a:ext cx="1097232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60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232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232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60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600" y="1604520"/>
            <a:ext cx="1097232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600" y="1604520"/>
            <a:ext cx="1097232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772000" y="1604520"/>
            <a:ext cx="6646560" cy="3977280"/>
          </a:xfrm>
          <a:prstGeom prst="rect">
            <a:avLst/>
          </a:prstGeom>
          <a:ln>
            <a:noFill/>
          </a:ln>
        </p:spPr>
      </p:pic>
      <p:pic>
        <p:nvPicPr>
          <p:cNvPr id="35" name="Picture 34"/>
          <p:cNvPicPr/>
          <p:nvPr/>
        </p:nvPicPr>
        <p:blipFill>
          <a:blip r:embed="rId2"/>
          <a:stretch/>
        </p:blipFill>
        <p:spPr>
          <a:xfrm>
            <a:off x="2772000" y="1604520"/>
            <a:ext cx="664656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5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3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219200"/>
            <a:ext cx="50800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219200"/>
            <a:ext cx="50800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8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8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8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Times New Roman" charset="0"/>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92068" y="0"/>
            <a:ext cx="2785533"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5467" y="0"/>
            <a:ext cx="81534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COP5621 Fall 2009</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ABC05197-7993-4315-9438-E25E24D47D73}" type="slidenum">
              <a:rPr lang="en-US"/>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COP5621 Fall 2009</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8BA6ECD0-6803-40AA-A4E5-2E2907224272}" type="slidenum">
              <a:rPr lang="en-US"/>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COP5621 Fall 2009</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2F389A66-DC1D-406C-A3E8-7514AD23D100}" type="slidenum">
              <a:rPr lang="en-US"/>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COP5621 Fall 2009</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5AAF1E86-58C2-45F9-AFE3-1AD79154D403}" type="slidenum">
              <a:rPr lang="en-US"/>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COP5621 Fall 2009</a:t>
            </a:r>
            <a:endParaRPr lang="en-US" dirty="0"/>
          </a:p>
        </p:txBody>
      </p:sp>
      <p:sp>
        <p:nvSpPr>
          <p:cNvPr id="9" name="Rectangle 6"/>
          <p:cNvSpPr>
            <a:spLocks noGrp="1" noChangeArrowheads="1"/>
          </p:cNvSpPr>
          <p:nvPr>
            <p:ph type="sldNum" sz="quarter" idx="12"/>
          </p:nvPr>
        </p:nvSpPr>
        <p:spPr>
          <a:ln/>
        </p:spPr>
        <p:txBody>
          <a:bodyPr/>
          <a:lstStyle>
            <a:lvl1pPr>
              <a:defRPr/>
            </a:lvl1pPr>
          </a:lstStyle>
          <a:p>
            <a:fld id="{4CD12841-BDB9-45CA-A6C5-FC88C95A5677}" type="slidenum">
              <a:rPr lang="en-US"/>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COP5621 Fall 2009</a:t>
            </a:r>
            <a:endParaRPr lang="en-US" dirty="0"/>
          </a:p>
        </p:txBody>
      </p:sp>
      <p:sp>
        <p:nvSpPr>
          <p:cNvPr id="5" name="Rectangle 6"/>
          <p:cNvSpPr>
            <a:spLocks noGrp="1" noChangeArrowheads="1"/>
          </p:cNvSpPr>
          <p:nvPr>
            <p:ph type="sldNum" sz="quarter" idx="12"/>
          </p:nvPr>
        </p:nvSpPr>
        <p:spPr>
          <a:ln/>
        </p:spPr>
        <p:txBody>
          <a:bodyPr/>
          <a:lstStyle>
            <a:lvl1pPr>
              <a:defRPr/>
            </a:lvl1pPr>
          </a:lstStyle>
          <a:p>
            <a:fld id="{38E3E8F2-C8B7-4D3B-8DF2-0CE74C2FDF3D}"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COP5621 Fall 2009</a:t>
            </a:r>
            <a:endParaRPr lang="en-US" dirty="0"/>
          </a:p>
        </p:txBody>
      </p:sp>
      <p:sp>
        <p:nvSpPr>
          <p:cNvPr id="4" name="Rectangle 6"/>
          <p:cNvSpPr>
            <a:spLocks noGrp="1" noChangeArrowheads="1"/>
          </p:cNvSpPr>
          <p:nvPr>
            <p:ph type="sldNum" sz="quarter" idx="12"/>
          </p:nvPr>
        </p:nvSpPr>
        <p:spPr>
          <a:ln/>
        </p:spPr>
        <p:txBody>
          <a:bodyPr/>
          <a:lstStyle>
            <a:lvl1pPr>
              <a:defRPr/>
            </a:lvl1pPr>
          </a:lstStyle>
          <a:p>
            <a:fld id="{967F6424-A49D-4AC8-BC70-ADE5362683E1}" type="slidenum">
              <a:rPr lang="en-US"/>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COP5621 Fall 2009</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B8D625BB-8CC0-4D47-9BD6-01C6D623B6A7}" type="slidenum">
              <a:rPr lang="en-US"/>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COP5621 Fall 2009</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AA118097-18C0-4226-A28D-BD8D6EDC98B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COP5621 Fall 2009</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0A3D564-D835-425B-A05B-085CCBF6E257}" type="slidenum">
              <a:rPr lang="en-US"/>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COP5621 Fall 2009</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8768105D-31E1-4E91-85C5-CA68D72D987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7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7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9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9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9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609600" y="1604520"/>
            <a:ext cx="1097232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35467" y="0"/>
            <a:ext cx="10363200" cy="1092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50800" tIns="50800" rIns="91440" bIns="50800" numCol="1" anchor="ctr" anchorCtr="0" compatLnSpc="1">
            <a:prstTxWarp prst="textNoShape">
              <a:avLst/>
            </a:prstTxWarp>
          </a:bodyPr>
          <a:lstStyle/>
          <a:p>
            <a:pPr lvl="0"/>
            <a:r>
              <a:rPr lang="en-US">
                <a:sym typeface="Arial Black" charset="0"/>
              </a:rPr>
              <a:t>Click to edit Master title style</a:t>
            </a:r>
          </a:p>
        </p:txBody>
      </p:sp>
      <p:sp>
        <p:nvSpPr>
          <p:cNvPr id="1026" name="Rectangle 2"/>
          <p:cNvSpPr>
            <a:spLocks noGrp="1" noChangeArrowheads="1"/>
          </p:cNvSpPr>
          <p:nvPr>
            <p:ph type="body" idx="1"/>
          </p:nvPr>
        </p:nvSpPr>
        <p:spPr bwMode="auto">
          <a:xfrm>
            <a:off x="914400" y="1219200"/>
            <a:ext cx="10363200" cy="5638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50800" tIns="50800" rIns="91440" bIns="50800" numCol="1" anchor="t" anchorCtr="0" compatLnSpc="1">
            <a:prstTxWarp prst="textNoShape">
              <a:avLst/>
            </a:prstTxWarp>
          </a:bodyPr>
          <a:lstStyle/>
          <a:p>
            <a:pPr lvl="0"/>
            <a:r>
              <a:rPr lang="en-US">
                <a:sym typeface="Times New Roman" charset="0"/>
              </a:rPr>
              <a:t>Click to edit Master text styles</a:t>
            </a:r>
          </a:p>
          <a:p>
            <a:pPr lvl="1"/>
            <a:r>
              <a:rPr lang="en-US">
                <a:sym typeface="Times New Roman" charset="0"/>
              </a:rPr>
              <a:t>Second level</a:t>
            </a:r>
          </a:p>
          <a:p>
            <a:pPr lvl="2"/>
            <a:r>
              <a:rPr lang="en-US">
                <a:sym typeface="Times New Roman" charset="0"/>
              </a:rPr>
              <a:t>Third level</a:t>
            </a:r>
          </a:p>
          <a:p>
            <a:pPr lvl="3"/>
            <a:r>
              <a:rPr lang="en-US">
                <a:sym typeface="Times New Roman" charset="0"/>
              </a:rPr>
              <a:t>Fourth level</a:t>
            </a:r>
          </a:p>
          <a:p>
            <a:pPr lvl="4"/>
            <a:r>
              <a:rPr lang="en-US">
                <a:sym typeface="Times New Roman" charset="0"/>
              </a:rPr>
              <a:t>Fifth level</a:t>
            </a:r>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ransition/>
  <p:txStyles>
    <p:titleStyle>
      <a:lvl1pPr marL="39688" indent="-39688" algn="l" rtl="0" eaLnBrk="0" fontAlgn="base" hangingPunct="0">
        <a:spcBef>
          <a:spcPct val="0"/>
        </a:spcBef>
        <a:spcAft>
          <a:spcPct val="0"/>
        </a:spcAft>
        <a:defRPr sz="2800">
          <a:solidFill>
            <a:schemeClr val="tx1"/>
          </a:solidFill>
          <a:latin typeface="+mj-lt"/>
          <a:ea typeface="ＭＳ Ｐゴシック" pitchFamily="34" charset="-128"/>
          <a:cs typeface="+mj-cs"/>
          <a:sym typeface="Arial Black" pitchFamily="34" charset="0"/>
        </a:defRPr>
      </a:lvl1pPr>
      <a:lvl2pPr marL="39688" indent="-39688" algn="l" rtl="0" eaLnBrk="0" fontAlgn="base" hangingPunct="0">
        <a:spcBef>
          <a:spcPct val="0"/>
        </a:spcBef>
        <a:spcAft>
          <a:spcPct val="0"/>
        </a:spcAft>
        <a:defRPr sz="2800">
          <a:solidFill>
            <a:schemeClr val="tx1"/>
          </a:solidFill>
          <a:latin typeface="Arial Black" charset="0"/>
          <a:ea typeface="ＭＳ Ｐゴシック" pitchFamily="34" charset="-128"/>
          <a:sym typeface="Arial Black" pitchFamily="34" charset="0"/>
        </a:defRPr>
      </a:lvl2pPr>
      <a:lvl3pPr marL="39688" indent="-39688" algn="l" rtl="0" eaLnBrk="0" fontAlgn="base" hangingPunct="0">
        <a:spcBef>
          <a:spcPct val="0"/>
        </a:spcBef>
        <a:spcAft>
          <a:spcPct val="0"/>
        </a:spcAft>
        <a:defRPr sz="2800">
          <a:solidFill>
            <a:schemeClr val="tx1"/>
          </a:solidFill>
          <a:latin typeface="Arial Black" charset="0"/>
          <a:ea typeface="ＭＳ Ｐゴシック" pitchFamily="34" charset="-128"/>
          <a:sym typeface="Arial Black" pitchFamily="34" charset="0"/>
        </a:defRPr>
      </a:lvl3pPr>
      <a:lvl4pPr marL="39688" indent="-39688" algn="l" rtl="0" eaLnBrk="0" fontAlgn="base" hangingPunct="0">
        <a:spcBef>
          <a:spcPct val="0"/>
        </a:spcBef>
        <a:spcAft>
          <a:spcPct val="0"/>
        </a:spcAft>
        <a:defRPr sz="2800">
          <a:solidFill>
            <a:schemeClr val="tx1"/>
          </a:solidFill>
          <a:latin typeface="Arial Black" charset="0"/>
          <a:ea typeface="ＭＳ Ｐゴシック" pitchFamily="34" charset="-128"/>
          <a:sym typeface="Arial Black" pitchFamily="34" charset="0"/>
        </a:defRPr>
      </a:lvl4pPr>
      <a:lvl5pPr marL="39688" indent="-39688" algn="l" rtl="0" eaLnBrk="0" fontAlgn="base" hangingPunct="0">
        <a:spcBef>
          <a:spcPct val="0"/>
        </a:spcBef>
        <a:spcAft>
          <a:spcPct val="0"/>
        </a:spcAft>
        <a:defRPr sz="2800">
          <a:solidFill>
            <a:schemeClr val="tx1"/>
          </a:solidFill>
          <a:latin typeface="Arial Black" charset="0"/>
          <a:ea typeface="ＭＳ Ｐゴシック" pitchFamily="34" charset="-128"/>
          <a:sym typeface="Arial Black" pitchFamily="34" charset="0"/>
        </a:defRPr>
      </a:lvl5pPr>
      <a:lvl6pPr marL="496888" algn="l" rtl="0" fontAlgn="base">
        <a:spcBef>
          <a:spcPct val="0"/>
        </a:spcBef>
        <a:spcAft>
          <a:spcPct val="0"/>
        </a:spcAft>
        <a:defRPr sz="2800">
          <a:solidFill>
            <a:schemeClr val="tx1"/>
          </a:solidFill>
          <a:latin typeface="Arial Black" charset="0"/>
          <a:ea typeface="ＭＳ Ｐゴシック" charset="0"/>
          <a:sym typeface="Arial Black" charset="0"/>
        </a:defRPr>
      </a:lvl6pPr>
      <a:lvl7pPr marL="954088" algn="l" rtl="0" fontAlgn="base">
        <a:spcBef>
          <a:spcPct val="0"/>
        </a:spcBef>
        <a:spcAft>
          <a:spcPct val="0"/>
        </a:spcAft>
        <a:defRPr sz="2800">
          <a:solidFill>
            <a:schemeClr val="tx1"/>
          </a:solidFill>
          <a:latin typeface="Arial Black" charset="0"/>
          <a:ea typeface="ＭＳ Ｐゴシック" charset="0"/>
          <a:sym typeface="Arial Black" charset="0"/>
        </a:defRPr>
      </a:lvl7pPr>
      <a:lvl8pPr marL="1411288" algn="l" rtl="0" fontAlgn="base">
        <a:spcBef>
          <a:spcPct val="0"/>
        </a:spcBef>
        <a:spcAft>
          <a:spcPct val="0"/>
        </a:spcAft>
        <a:defRPr sz="2800">
          <a:solidFill>
            <a:schemeClr val="tx1"/>
          </a:solidFill>
          <a:latin typeface="Arial Black" charset="0"/>
          <a:ea typeface="ＭＳ Ｐゴシック" charset="0"/>
          <a:sym typeface="Arial Black" charset="0"/>
        </a:defRPr>
      </a:lvl8pPr>
      <a:lvl9pPr marL="1868488" algn="l" rtl="0" fontAlgn="base">
        <a:spcBef>
          <a:spcPct val="0"/>
        </a:spcBef>
        <a:spcAft>
          <a:spcPct val="0"/>
        </a:spcAft>
        <a:defRPr sz="2800">
          <a:solidFill>
            <a:schemeClr val="tx1"/>
          </a:solidFill>
          <a:latin typeface="Arial Black" charset="0"/>
          <a:ea typeface="ＭＳ Ｐゴシック" charset="0"/>
          <a:sym typeface="Arial Black" charset="0"/>
        </a:defRPr>
      </a:lvl9pPr>
    </p:titleStyle>
    <p:bodyStyle>
      <a:lvl1pPr marL="382588" indent="-342900" algn="l" rtl="0" eaLnBrk="0" fontAlgn="base" hangingPunct="0">
        <a:spcBef>
          <a:spcPts val="600"/>
        </a:spcBef>
        <a:spcAft>
          <a:spcPct val="0"/>
        </a:spcAft>
        <a:buSzPct val="100000"/>
        <a:buFont typeface="Times New Roman" pitchFamily="18" charset="0"/>
        <a:buChar char="•"/>
        <a:defRPr sz="2800">
          <a:solidFill>
            <a:schemeClr val="tx1"/>
          </a:solidFill>
          <a:latin typeface="+mn-lt"/>
          <a:ea typeface="ＭＳ Ｐゴシック" pitchFamily="34" charset="-128"/>
          <a:cs typeface="+mn-cs"/>
          <a:sym typeface="Times New Roman" pitchFamily="18" charset="0"/>
        </a:defRPr>
      </a:lvl1pPr>
      <a:lvl2pPr marL="731838" indent="-285750" algn="l" rtl="0" eaLnBrk="0" fontAlgn="base" hangingPunct="0">
        <a:spcBef>
          <a:spcPts val="500"/>
        </a:spcBef>
        <a:spcAft>
          <a:spcPct val="0"/>
        </a:spcAft>
        <a:buSzPct val="100000"/>
        <a:buFont typeface="Times New Roman" pitchFamily="18" charset="0"/>
        <a:buChar char="–"/>
        <a:defRPr sz="2400">
          <a:solidFill>
            <a:schemeClr val="tx1"/>
          </a:solidFill>
          <a:latin typeface="+mn-lt"/>
          <a:ea typeface="ＭＳ Ｐゴシック" pitchFamily="34" charset="-128"/>
          <a:sym typeface="Times New Roman" pitchFamily="18" charset="0"/>
        </a:defRPr>
      </a:lvl2pPr>
      <a:lvl3pPr marL="1131888" indent="-228600" algn="l" rtl="0" eaLnBrk="0" fontAlgn="base" hangingPunct="0">
        <a:spcBef>
          <a:spcPts val="500"/>
        </a:spcBef>
        <a:spcAft>
          <a:spcPct val="0"/>
        </a:spcAft>
        <a:buSzPct val="100000"/>
        <a:buFont typeface="Times New Roman" pitchFamily="18" charset="0"/>
        <a:buChar char="•"/>
        <a:defRPr sz="2000">
          <a:solidFill>
            <a:schemeClr val="tx1"/>
          </a:solidFill>
          <a:latin typeface="+mn-lt"/>
          <a:ea typeface="ＭＳ Ｐゴシック" pitchFamily="34" charset="-128"/>
          <a:sym typeface="Times New Roman" pitchFamily="18" charset="0"/>
        </a:defRPr>
      </a:lvl3pPr>
      <a:lvl4pPr marL="1589088" indent="-228600" algn="l" rtl="0" eaLnBrk="0" fontAlgn="base" hangingPunct="0">
        <a:spcBef>
          <a:spcPts val="400"/>
        </a:spcBef>
        <a:spcAft>
          <a:spcPct val="0"/>
        </a:spcAft>
        <a:buSzPct val="100000"/>
        <a:buFont typeface="Times New Roman" pitchFamily="18" charset="0"/>
        <a:buChar char="–"/>
        <a:defRPr>
          <a:solidFill>
            <a:schemeClr val="tx1"/>
          </a:solidFill>
          <a:latin typeface="+mn-lt"/>
          <a:ea typeface="ＭＳ Ｐゴシック" pitchFamily="34" charset="-128"/>
          <a:sym typeface="Times New Roman" pitchFamily="18" charset="0"/>
        </a:defRPr>
      </a:lvl4pPr>
      <a:lvl5pPr marL="2046288" indent="-228600" algn="l" rtl="0" eaLnBrk="0" fontAlgn="base" hangingPunct="0">
        <a:spcBef>
          <a:spcPts val="400"/>
        </a:spcBef>
        <a:spcAft>
          <a:spcPct val="0"/>
        </a:spcAft>
        <a:buSzPct val="100000"/>
        <a:buFont typeface="Times New Roman" pitchFamily="18" charset="0"/>
        <a:buChar char="»"/>
        <a:defRPr>
          <a:solidFill>
            <a:schemeClr val="tx1"/>
          </a:solidFill>
          <a:latin typeface="+mn-lt"/>
          <a:ea typeface="ＭＳ Ｐゴシック" pitchFamily="34" charset="-128"/>
          <a:sym typeface="Times New Roman" pitchFamily="18" charset="0"/>
        </a:defRPr>
      </a:lvl5pPr>
      <a:lvl6pPr marL="2503488" indent="-228600" algn="l" rtl="0" fontAlgn="base">
        <a:spcBef>
          <a:spcPts val="400"/>
        </a:spcBef>
        <a:spcAft>
          <a:spcPct val="0"/>
        </a:spcAft>
        <a:buSzPct val="100000"/>
        <a:buFont typeface="Times New Roman" charset="0"/>
        <a:buChar char="»"/>
        <a:defRPr>
          <a:solidFill>
            <a:schemeClr val="tx1"/>
          </a:solidFill>
          <a:latin typeface="+mn-lt"/>
          <a:ea typeface="+mn-ea"/>
          <a:sym typeface="Times New Roman" charset="0"/>
        </a:defRPr>
      </a:lvl6pPr>
      <a:lvl7pPr marL="2960688" indent="-228600" algn="l" rtl="0" fontAlgn="base">
        <a:spcBef>
          <a:spcPts val="400"/>
        </a:spcBef>
        <a:spcAft>
          <a:spcPct val="0"/>
        </a:spcAft>
        <a:buSzPct val="100000"/>
        <a:buFont typeface="Times New Roman" charset="0"/>
        <a:buChar char="»"/>
        <a:defRPr>
          <a:solidFill>
            <a:schemeClr val="tx1"/>
          </a:solidFill>
          <a:latin typeface="+mn-lt"/>
          <a:ea typeface="+mn-ea"/>
          <a:sym typeface="Times New Roman" charset="0"/>
        </a:defRPr>
      </a:lvl7pPr>
      <a:lvl8pPr marL="3417888" indent="-228600" algn="l" rtl="0" fontAlgn="base">
        <a:spcBef>
          <a:spcPts val="400"/>
        </a:spcBef>
        <a:spcAft>
          <a:spcPct val="0"/>
        </a:spcAft>
        <a:buSzPct val="100000"/>
        <a:buFont typeface="Times New Roman" charset="0"/>
        <a:buChar char="»"/>
        <a:defRPr>
          <a:solidFill>
            <a:schemeClr val="tx1"/>
          </a:solidFill>
          <a:latin typeface="+mn-lt"/>
          <a:ea typeface="+mn-ea"/>
          <a:sym typeface="Times New Roman" charset="0"/>
        </a:defRPr>
      </a:lvl8pPr>
      <a:lvl9pPr marL="3875088" indent="-228600" algn="l" rtl="0" fontAlgn="base">
        <a:spcBef>
          <a:spcPts val="400"/>
        </a:spcBef>
        <a:spcAft>
          <a:spcPct val="0"/>
        </a:spcAft>
        <a:buSzPct val="100000"/>
        <a:buFont typeface="Times New Roman" charset="0"/>
        <a:buChar char="»"/>
        <a:defRPr>
          <a:solidFill>
            <a:schemeClr val="tx1"/>
          </a:solidFill>
          <a:latin typeface="+mn-lt"/>
          <a:ea typeface="+mn-ea"/>
          <a:sym typeface="Times New Roman"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2286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524000"/>
            <a:ext cx="10363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400800"/>
            <a:ext cx="2540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pitchFamily="-112" charset="0"/>
                <a:ea typeface="+mn-ea"/>
              </a:defRPr>
            </a:lvl1pPr>
          </a:lstStyle>
          <a:p>
            <a:pPr>
              <a:defRPr/>
            </a:pPr>
            <a:endParaRPr lang="en-US"/>
          </a:p>
        </p:txBody>
      </p:sp>
      <p:sp>
        <p:nvSpPr>
          <p:cNvPr id="1029" name="Rectangle 5"/>
          <p:cNvSpPr>
            <a:spLocks noGrp="1" noChangeArrowheads="1"/>
          </p:cNvSpPr>
          <p:nvPr>
            <p:ph type="ftr" sz="quarter" idx="3"/>
          </p:nvPr>
        </p:nvSpPr>
        <p:spPr bwMode="auto">
          <a:xfrm>
            <a:off x="914400" y="6400800"/>
            <a:ext cx="24384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Times" pitchFamily="-112" charset="0"/>
                <a:ea typeface="+mn-ea"/>
              </a:defRPr>
            </a:lvl1pPr>
          </a:lstStyle>
          <a:p>
            <a:pPr>
              <a:defRPr/>
            </a:pPr>
            <a:r>
              <a:rPr lang="en-US"/>
              <a:t>COP5621 Fall 2009</a:t>
            </a:r>
            <a:endParaRPr lang="en-US" dirty="0"/>
          </a:p>
        </p:txBody>
      </p:sp>
      <p:sp>
        <p:nvSpPr>
          <p:cNvPr id="1030" name="Rectangle 6"/>
          <p:cNvSpPr>
            <a:spLocks noGrp="1" noChangeArrowheads="1"/>
          </p:cNvSpPr>
          <p:nvPr>
            <p:ph type="sldNum" sz="quarter" idx="4"/>
          </p:nvPr>
        </p:nvSpPr>
        <p:spPr bwMode="auto">
          <a:xfrm>
            <a:off x="8737600" y="6400800"/>
            <a:ext cx="2540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B524DB2-38B9-49EF-A7F4-0FADD23B5C4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dt="0"/>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pitchFamily="-112"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pitchFamily="-112"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pitchFamily="-112"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pitchFamily="-112"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pitchFamily="-112" charset="0"/>
        </a:defRPr>
      </a:lvl6pPr>
      <a:lvl7pPr marL="914400" algn="ctr" rtl="0" fontAlgn="base">
        <a:spcBef>
          <a:spcPct val="0"/>
        </a:spcBef>
        <a:spcAft>
          <a:spcPct val="0"/>
        </a:spcAft>
        <a:defRPr sz="4400">
          <a:solidFill>
            <a:schemeClr val="tx2"/>
          </a:solidFill>
          <a:latin typeface="Times" pitchFamily="-112" charset="0"/>
        </a:defRPr>
      </a:lvl7pPr>
      <a:lvl8pPr marL="1371600" algn="ctr" rtl="0" fontAlgn="base">
        <a:spcBef>
          <a:spcPct val="0"/>
        </a:spcBef>
        <a:spcAft>
          <a:spcPct val="0"/>
        </a:spcAft>
        <a:defRPr sz="4400">
          <a:solidFill>
            <a:schemeClr val="tx2"/>
          </a:solidFill>
          <a:latin typeface="Times" pitchFamily="-112" charset="0"/>
        </a:defRPr>
      </a:lvl8pPr>
      <a:lvl9pPr marL="1828800" algn="ctr" rtl="0" fontAlgn="base">
        <a:spcBef>
          <a:spcPct val="0"/>
        </a:spcBef>
        <a:spcAft>
          <a:spcPct val="0"/>
        </a:spcAft>
        <a:defRPr sz="4400">
          <a:solidFill>
            <a:schemeClr val="tx2"/>
          </a:solidFill>
          <a:latin typeface="Times" pitchFamily="-112"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12"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12"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12"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12"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12"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learnengineering.in/pdf-principles-of-compiler-design-by-alfred-v-aho-j-d-ullman-free-download/" TargetMode="External"/><Relationship Id="rId2" Type="http://schemas.openxmlformats.org/officeDocument/2006/relationships/hyperlink" Target="https://dlscrib.com/download/systems-programming-and-operating-systems-by-dhamdhere_59b64cb7dc0d60182f8ceb1f_pdf"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89"/>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229" y="5902033"/>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9"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689304721"/>
              </p:ext>
            </p:extLst>
          </p:nvPr>
        </p:nvGraphicFramePr>
        <p:xfrm>
          <a:off x="76788" y="3121768"/>
          <a:ext cx="3303056" cy="3148059"/>
        </p:xfrm>
        <a:graphic>
          <a:graphicData uri="http://schemas.openxmlformats.org/presentationml/2006/ole">
            <p:oleObj spid="_x0000_s8231" name="CorelDRAW" r:id="rId4"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3"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106" y="2025573"/>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xmlns="">
                  <a14:imgLayer r:embed="rId6">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36" y="24501"/>
            <a:ext cx="3859753" cy="1538254"/>
          </a:xfrm>
          <a:prstGeom prst="rect">
            <a:avLst/>
          </a:prstGeom>
        </p:spPr>
      </p:pic>
      <p:sp>
        <p:nvSpPr>
          <p:cNvPr id="43" name="Right Triangle 42"/>
          <p:cNvSpPr/>
          <p:nvPr/>
        </p:nvSpPr>
        <p:spPr>
          <a:xfrm rot="10800000" flipV="1">
            <a:off x="9829829" y="5334047"/>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608"/>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813"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89"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72" y="2051945"/>
            <a:ext cx="9063319" cy="48597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CST-315</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922" y="242054"/>
            <a:ext cx="3329951"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76" y="6120884"/>
            <a:ext cx="3627257" cy="369332"/>
          </a:xfrm>
          <a:prstGeom prst="rect">
            <a:avLst/>
          </a:prstGeom>
        </p:spPr>
        <p:txBody>
          <a:bodyPr wrap="square">
            <a:spAutoFit/>
          </a:bodyPr>
          <a:lstStyle/>
          <a:p>
            <a:r>
              <a:rPr lang="en-US" b="1" dirty="0" smtClean="0"/>
              <a:t>Compilers</a:t>
            </a:r>
            <a:endParaRPr lang="en-US" dirty="0"/>
          </a:p>
        </p:txBody>
      </p:sp>
    </p:spTree>
    <p:extLst>
      <p:ext uri="{BB962C8B-B14F-4D97-AF65-F5344CB8AC3E}">
        <p14:creationId xmlns:p14="http://schemas.microsoft.com/office/powerpoint/2010/main" xmlns=""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09600" y="274680"/>
            <a:ext cx="109699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a:solidFill>
                  <a:srgbClr val="000000"/>
                </a:solidFill>
                <a:uFill>
                  <a:solidFill>
                    <a:srgbClr val="FFFFFF"/>
                  </a:solidFill>
                </a:uFill>
                <a:latin typeface="Times New Roman"/>
                <a:ea typeface="DejaVu Sans"/>
              </a:rPr>
              <a:t>Interpreter</a:t>
            </a:r>
            <a:r>
              <a:rPr lang="en-US" sz="4400" b="1"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p:txBody>
      </p:sp>
      <p:sp>
        <p:nvSpPr>
          <p:cNvPr id="87" name="CustomShape 2"/>
          <p:cNvSpPr/>
          <p:nvPr/>
        </p:nvSpPr>
        <p:spPr>
          <a:xfrm>
            <a:off x="609600" y="914400"/>
            <a:ext cx="10969920" cy="520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gn="just">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marL="343080" indent="-340920" algn="just">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Times New Roman"/>
                <a:ea typeface="DejaVu Sans"/>
              </a:rPr>
              <a:t>Interpreted languages are portable since they are not machine dependent. They can run on different operating systems and platforms.</a:t>
            </a:r>
            <a:endParaRPr lang="en-US" sz="1800" b="0" strike="noStrike" spc="-1">
              <a:solidFill>
                <a:srgbClr val="000000"/>
              </a:solidFill>
              <a:uFill>
                <a:solidFill>
                  <a:srgbClr val="FFFFFF"/>
                </a:solidFill>
              </a:uFill>
              <a:latin typeface="Arial"/>
            </a:endParaRPr>
          </a:p>
          <a:p>
            <a:pPr marL="343080" indent="-340920" algn="just">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Times New Roman"/>
                <a:ea typeface="DejaVu Sans"/>
              </a:rPr>
              <a:t>They are translated on the spot and thus  optimized for the system on which they’re being run. </a:t>
            </a:r>
            <a:endParaRPr lang="en-US" sz="1800" b="0" strike="noStrike" spc="-1">
              <a:solidFill>
                <a:srgbClr val="000000"/>
              </a:solidFill>
              <a:uFill>
                <a:solidFill>
                  <a:srgbClr val="FFFFFF"/>
                </a:solidFill>
              </a:uFill>
              <a:latin typeface="Arial"/>
            </a:endParaRPr>
          </a:p>
          <a:p>
            <a:pPr marL="743040" lvl="1" indent="-283680" algn="just">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algn="just">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914400" y="609120"/>
            <a:ext cx="10362240" cy="11422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3200" b="0" strike="noStrike" spc="-1">
                <a:solidFill>
                  <a:srgbClr val="000000"/>
                </a:solidFill>
                <a:uFill>
                  <a:solidFill>
                    <a:srgbClr val="FFFFFF"/>
                  </a:solidFill>
                </a:uFill>
                <a:latin typeface="Times New Roman"/>
                <a:ea typeface="DejaVu Sans"/>
              </a:rPr>
              <a:t>Compilers and Interpreters</a:t>
            </a:r>
            <a:endParaRPr lang="en-US" sz="1800" b="0" strike="noStrike" spc="-1">
              <a:solidFill>
                <a:srgbClr val="000000"/>
              </a:solidFill>
              <a:uFill>
                <a:solidFill>
                  <a:srgbClr val="FFFFFF"/>
                </a:solidFill>
              </a:uFill>
              <a:latin typeface="Arial"/>
            </a:endParaRPr>
          </a:p>
        </p:txBody>
      </p:sp>
      <p:sp>
        <p:nvSpPr>
          <p:cNvPr id="89" name="CustomShape 2"/>
          <p:cNvSpPr/>
          <p:nvPr/>
        </p:nvSpPr>
        <p:spPr>
          <a:xfrm>
            <a:off x="914400" y="1751760"/>
            <a:ext cx="10362240" cy="43434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000">
              <a:lnSpc>
                <a:spcPct val="100000"/>
              </a:lnSpc>
              <a:buClr>
                <a:srgbClr val="000000"/>
              </a:buClr>
              <a:buFont typeface="Times"/>
              <a:buChar char="•"/>
            </a:pPr>
            <a:r>
              <a:rPr lang="en-US" sz="3200" b="0" strike="noStrike" spc="-1">
                <a:solidFill>
                  <a:srgbClr val="000000"/>
                </a:solidFill>
                <a:uFill>
                  <a:solidFill>
                    <a:srgbClr val="FFFFFF"/>
                  </a:solidFill>
                </a:uFill>
                <a:latin typeface="Times New Roman"/>
                <a:ea typeface="DejaVu Sans"/>
              </a:rPr>
              <a:t>“</a:t>
            </a:r>
            <a:r>
              <a:rPr lang="en-US" sz="3200" b="0" i="1" strike="noStrike" spc="-1">
                <a:solidFill>
                  <a:srgbClr val="000000"/>
                </a:solidFill>
                <a:uFill>
                  <a:solidFill>
                    <a:srgbClr val="FFFFFF"/>
                  </a:solidFill>
                </a:uFill>
                <a:latin typeface="Times New Roman"/>
                <a:ea typeface="DejaVu Sans"/>
              </a:rPr>
              <a:t>Compilation</a:t>
            </a:r>
            <a:r>
              <a:rPr lang="en-US" sz="3200" b="0" strike="noStrike" spc="-1">
                <a:solidFill>
                  <a:srgbClr val="000000"/>
                </a:solidFill>
                <a:uFill>
                  <a:solidFill>
                    <a:srgbClr val="FFFFFF"/>
                  </a:solidFill>
                </a:uFill>
                <a:latin typeface="Times New Roman"/>
                <a:ea typeface="DejaVu Sans"/>
              </a:rPr>
              <a:t>”</a:t>
            </a:r>
            <a:endParaRPr lang="en-US" sz="1800" b="0" strike="noStrike" spc="-1">
              <a:solidFill>
                <a:srgbClr val="000000"/>
              </a:solidFill>
              <a:uFill>
                <a:solidFill>
                  <a:srgbClr val="FFFFFF"/>
                </a:solidFill>
              </a:uFill>
              <a:latin typeface="Arial"/>
            </a:endParaRPr>
          </a:p>
          <a:p>
            <a:pPr marL="742680" lvl="1" indent="-284760" algn="just">
              <a:lnSpc>
                <a:spcPct val="100000"/>
              </a:lnSpc>
              <a:buClr>
                <a:srgbClr val="000000"/>
              </a:buClr>
              <a:buFont typeface="Times"/>
              <a:buChar char="–"/>
            </a:pPr>
            <a:r>
              <a:rPr lang="en-US" sz="2800" b="0" strike="noStrike" spc="-1">
                <a:solidFill>
                  <a:srgbClr val="000000"/>
                </a:solidFill>
                <a:uFill>
                  <a:solidFill>
                    <a:srgbClr val="FFFFFF"/>
                  </a:solidFill>
                </a:uFill>
                <a:latin typeface="Times New Roman"/>
                <a:ea typeface="DejaVu Sans"/>
              </a:rPr>
              <a:t>Translation of a program written in a source language into a semantically equivalent program written in a target language</a:t>
            </a:r>
            <a:endParaRPr lang="en-US" sz="1800" b="0" strike="noStrike" spc="-1">
              <a:solidFill>
                <a:srgbClr val="000000"/>
              </a:solidFill>
              <a:uFill>
                <a:solidFill>
                  <a:srgbClr val="FFFFFF"/>
                </a:solidFill>
              </a:uFill>
              <a:latin typeface="Arial"/>
            </a:endParaRPr>
          </a:p>
        </p:txBody>
      </p:sp>
      <p:sp>
        <p:nvSpPr>
          <p:cNvPr id="90" name="CustomShape 3"/>
          <p:cNvSpPr/>
          <p:nvPr/>
        </p:nvSpPr>
        <p:spPr>
          <a:xfrm>
            <a:off x="4267200" y="4800600"/>
            <a:ext cx="3250080" cy="913680"/>
          </a:xfrm>
          <a:prstGeom prst="rect">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2400" b="0" strike="noStrike" spc="-1">
                <a:solidFill>
                  <a:srgbClr val="000000"/>
                </a:solidFill>
                <a:uFill>
                  <a:solidFill>
                    <a:srgbClr val="FFFFFF"/>
                  </a:solidFill>
                </a:uFill>
                <a:latin typeface="Times New Roman"/>
                <a:ea typeface="DejaVu Sans"/>
              </a:rPr>
              <a:t>Compiler</a:t>
            </a:r>
            <a:endParaRPr lang="en-US" sz="1800" b="0" strike="noStrike" spc="-1">
              <a:solidFill>
                <a:srgbClr val="000000"/>
              </a:solidFill>
              <a:uFill>
                <a:solidFill>
                  <a:srgbClr val="FFFFFF"/>
                </a:solidFill>
              </a:uFill>
              <a:latin typeface="Arial"/>
            </a:endParaRPr>
          </a:p>
        </p:txBody>
      </p:sp>
      <p:sp>
        <p:nvSpPr>
          <p:cNvPr id="91" name="Line 4"/>
          <p:cNvSpPr/>
          <p:nvPr/>
        </p:nvSpPr>
        <p:spPr>
          <a:xfrm>
            <a:off x="2336640" y="5257800"/>
            <a:ext cx="1930560" cy="360"/>
          </a:xfrm>
          <a:prstGeom prst="line">
            <a:avLst/>
          </a:prstGeom>
          <a:ln w="25560">
            <a:solidFill>
              <a:srgbClr val="000000"/>
            </a:solidFill>
            <a:miter/>
            <a:tailEnd type="stealth" w="lg" len="lg"/>
          </a:ln>
        </p:spPr>
        <p:style>
          <a:lnRef idx="0">
            <a:scrgbClr r="0" g="0" b="0"/>
          </a:lnRef>
          <a:fillRef idx="0">
            <a:scrgbClr r="0" g="0" b="0"/>
          </a:fillRef>
          <a:effectRef idx="0">
            <a:scrgbClr r="0" g="0" b="0"/>
          </a:effectRef>
          <a:fontRef idx="minor"/>
        </p:style>
      </p:sp>
      <p:sp>
        <p:nvSpPr>
          <p:cNvPr id="92" name="Line 5"/>
          <p:cNvSpPr/>
          <p:nvPr/>
        </p:nvSpPr>
        <p:spPr>
          <a:xfrm>
            <a:off x="5892960" y="5715000"/>
            <a:ext cx="480" cy="533520"/>
          </a:xfrm>
          <a:prstGeom prst="line">
            <a:avLst/>
          </a:prstGeom>
          <a:ln w="25560">
            <a:solidFill>
              <a:srgbClr val="000000"/>
            </a:solidFill>
            <a:miter/>
            <a:tailEnd type="stealth" w="lg" len="lg"/>
          </a:ln>
        </p:spPr>
        <p:style>
          <a:lnRef idx="0">
            <a:scrgbClr r="0" g="0" b="0"/>
          </a:lnRef>
          <a:fillRef idx="0">
            <a:scrgbClr r="0" g="0" b="0"/>
          </a:fillRef>
          <a:effectRef idx="0">
            <a:scrgbClr r="0" g="0" b="0"/>
          </a:effectRef>
          <a:fontRef idx="minor"/>
        </p:style>
      </p:sp>
      <p:sp>
        <p:nvSpPr>
          <p:cNvPr id="93" name="CustomShape 6"/>
          <p:cNvSpPr/>
          <p:nvPr/>
        </p:nvSpPr>
        <p:spPr>
          <a:xfrm>
            <a:off x="4571520" y="6172200"/>
            <a:ext cx="2739360" cy="459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0" strike="noStrike" spc="-1">
                <a:solidFill>
                  <a:srgbClr val="000000"/>
                </a:solidFill>
                <a:uFill>
                  <a:solidFill>
                    <a:srgbClr val="FFFFFF"/>
                  </a:solidFill>
                </a:uFill>
                <a:latin typeface="Times New Roman"/>
                <a:ea typeface="DejaVu Sans"/>
              </a:rPr>
              <a:t>Error messages</a:t>
            </a:r>
            <a:endParaRPr lang="en-US" sz="1800" b="0" strike="noStrike" spc="-1">
              <a:solidFill>
                <a:srgbClr val="000000"/>
              </a:solidFill>
              <a:uFill>
                <a:solidFill>
                  <a:srgbClr val="FFFFFF"/>
                </a:solidFill>
              </a:uFill>
              <a:latin typeface="Arial"/>
            </a:endParaRPr>
          </a:p>
        </p:txBody>
      </p:sp>
      <p:sp>
        <p:nvSpPr>
          <p:cNvPr id="94" name="CustomShape 7"/>
          <p:cNvSpPr/>
          <p:nvPr/>
        </p:nvSpPr>
        <p:spPr>
          <a:xfrm>
            <a:off x="710400" y="4876920"/>
            <a:ext cx="1645920" cy="824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pPr>
            <a:r>
              <a:rPr lang="en-US" sz="2400" b="0" strike="noStrike" spc="-1">
                <a:solidFill>
                  <a:srgbClr val="000000"/>
                </a:solidFill>
                <a:uFill>
                  <a:solidFill>
                    <a:srgbClr val="FFFFFF"/>
                  </a:solidFill>
                </a:uFill>
                <a:latin typeface="Times New Roman"/>
                <a:ea typeface="DejaVu Sans"/>
              </a:rPr>
              <a:t>Source</a:t>
            </a:r>
            <a:endParaRPr lang="en-US" sz="1800" b="0" strike="noStrike" spc="-1">
              <a:solidFill>
                <a:srgbClr val="000000"/>
              </a:solidFill>
              <a:uFill>
                <a:solidFill>
                  <a:srgbClr val="FFFFFF"/>
                </a:solidFill>
              </a:uFill>
              <a:latin typeface="Arial"/>
            </a:endParaRPr>
          </a:p>
          <a:p>
            <a:pPr algn="ctr">
              <a:lnSpc>
                <a:spcPct val="100000"/>
              </a:lnSpc>
            </a:pPr>
            <a:r>
              <a:rPr lang="en-US" sz="2400" b="0" strike="noStrike" spc="-1">
                <a:solidFill>
                  <a:srgbClr val="000000"/>
                </a:solidFill>
                <a:uFill>
                  <a:solidFill>
                    <a:srgbClr val="FFFFFF"/>
                  </a:solidFill>
                </a:uFill>
                <a:latin typeface="Times New Roman"/>
                <a:ea typeface="DejaVu Sans"/>
              </a:rPr>
              <a:t>Program</a:t>
            </a:r>
            <a:endParaRPr lang="en-US" sz="1800" b="0" strike="noStrike" spc="-1">
              <a:solidFill>
                <a:srgbClr val="000000"/>
              </a:solidFill>
              <a:uFill>
                <a:solidFill>
                  <a:srgbClr val="FFFFFF"/>
                </a:solidFill>
              </a:uFill>
              <a:latin typeface="Arial"/>
            </a:endParaRPr>
          </a:p>
        </p:txBody>
      </p:sp>
      <p:sp>
        <p:nvSpPr>
          <p:cNvPr id="95" name="Line 8"/>
          <p:cNvSpPr/>
          <p:nvPr/>
        </p:nvSpPr>
        <p:spPr>
          <a:xfrm>
            <a:off x="7518240" y="5257800"/>
            <a:ext cx="1930560" cy="360"/>
          </a:xfrm>
          <a:prstGeom prst="line">
            <a:avLst/>
          </a:prstGeom>
          <a:ln w="25560">
            <a:solidFill>
              <a:srgbClr val="000000"/>
            </a:solidFill>
            <a:miter/>
            <a:tailEnd type="stealth" w="lg" len="lg"/>
          </a:ln>
        </p:spPr>
        <p:style>
          <a:lnRef idx="0">
            <a:scrgbClr r="0" g="0" b="0"/>
          </a:lnRef>
          <a:fillRef idx="0">
            <a:scrgbClr r="0" g="0" b="0"/>
          </a:fillRef>
          <a:effectRef idx="0">
            <a:scrgbClr r="0" g="0" b="0"/>
          </a:effectRef>
          <a:fontRef idx="minor"/>
        </p:style>
      </p:sp>
      <p:sp>
        <p:nvSpPr>
          <p:cNvPr id="96" name="CustomShape 9"/>
          <p:cNvSpPr/>
          <p:nvPr/>
        </p:nvSpPr>
        <p:spPr>
          <a:xfrm>
            <a:off x="9448800" y="4800600"/>
            <a:ext cx="2030880" cy="913680"/>
          </a:xfrm>
          <a:prstGeom prst="rect">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2400" b="0" strike="noStrike" spc="-1">
                <a:solidFill>
                  <a:srgbClr val="000000"/>
                </a:solidFill>
                <a:uFill>
                  <a:solidFill>
                    <a:srgbClr val="FFFFFF"/>
                  </a:solidFill>
                </a:uFill>
                <a:latin typeface="Times New Roman"/>
                <a:ea typeface="DejaVu Sans"/>
              </a:rPr>
              <a:t>Target</a:t>
            </a:r>
            <a:endParaRPr lang="en-US" sz="1800" b="0" strike="noStrike" spc="-1">
              <a:solidFill>
                <a:srgbClr val="000000"/>
              </a:solidFill>
              <a:uFill>
                <a:solidFill>
                  <a:srgbClr val="FFFFFF"/>
                </a:solidFill>
              </a:uFill>
              <a:latin typeface="Arial"/>
            </a:endParaRPr>
          </a:p>
          <a:p>
            <a:pPr algn="ctr">
              <a:lnSpc>
                <a:spcPct val="100000"/>
              </a:lnSpc>
            </a:pPr>
            <a:r>
              <a:rPr lang="en-US" sz="2400" b="0" strike="noStrike" spc="-1">
                <a:solidFill>
                  <a:srgbClr val="000000"/>
                </a:solidFill>
                <a:uFill>
                  <a:solidFill>
                    <a:srgbClr val="FFFFFF"/>
                  </a:solidFill>
                </a:uFill>
                <a:latin typeface="Times New Roman"/>
                <a:ea typeface="DejaVu Sans"/>
              </a:rPr>
              <a:t>Program</a:t>
            </a:r>
            <a:endParaRPr lang="en-US" sz="1800" b="0" strike="noStrike" spc="-1">
              <a:solidFill>
                <a:srgbClr val="000000"/>
              </a:solidFill>
              <a:uFill>
                <a:solidFill>
                  <a:srgbClr val="FFFFFF"/>
                </a:solidFill>
              </a:uFill>
              <a:latin typeface="Arial"/>
            </a:endParaRPr>
          </a:p>
        </p:txBody>
      </p:sp>
      <p:sp>
        <p:nvSpPr>
          <p:cNvPr id="97" name="Line 10"/>
          <p:cNvSpPr/>
          <p:nvPr/>
        </p:nvSpPr>
        <p:spPr>
          <a:xfrm>
            <a:off x="10464960" y="5715000"/>
            <a:ext cx="480" cy="533520"/>
          </a:xfrm>
          <a:prstGeom prst="line">
            <a:avLst/>
          </a:prstGeom>
          <a:ln w="25560">
            <a:solidFill>
              <a:srgbClr val="000000"/>
            </a:solidFill>
            <a:miter/>
            <a:tailEnd type="stealth" w="lg" len="lg"/>
          </a:ln>
        </p:spPr>
        <p:style>
          <a:lnRef idx="0">
            <a:scrgbClr r="0" g="0" b="0"/>
          </a:lnRef>
          <a:fillRef idx="0">
            <a:scrgbClr r="0" g="0" b="0"/>
          </a:fillRef>
          <a:effectRef idx="0">
            <a:scrgbClr r="0" g="0" b="0"/>
          </a:effectRef>
          <a:fontRef idx="minor"/>
        </p:style>
      </p:sp>
      <p:sp>
        <p:nvSpPr>
          <p:cNvPr id="98" name="Line 11"/>
          <p:cNvSpPr/>
          <p:nvPr/>
        </p:nvSpPr>
        <p:spPr>
          <a:xfrm>
            <a:off x="10464960" y="4267080"/>
            <a:ext cx="480" cy="533520"/>
          </a:xfrm>
          <a:prstGeom prst="line">
            <a:avLst/>
          </a:prstGeom>
          <a:ln w="25560">
            <a:solidFill>
              <a:srgbClr val="000000"/>
            </a:solidFill>
            <a:miter/>
            <a:tailEnd type="stealth" w="lg" len="lg"/>
          </a:ln>
        </p:spPr>
        <p:style>
          <a:lnRef idx="0">
            <a:scrgbClr r="0" g="0" b="0"/>
          </a:lnRef>
          <a:fillRef idx="0">
            <a:scrgbClr r="0" g="0" b="0"/>
          </a:fillRef>
          <a:effectRef idx="0">
            <a:scrgbClr r="0" g="0" b="0"/>
          </a:effectRef>
          <a:fontRef idx="minor"/>
        </p:style>
      </p:sp>
      <p:sp>
        <p:nvSpPr>
          <p:cNvPr id="99" name="CustomShape 12"/>
          <p:cNvSpPr/>
          <p:nvPr/>
        </p:nvSpPr>
        <p:spPr>
          <a:xfrm>
            <a:off x="9960960" y="3809880"/>
            <a:ext cx="1093440" cy="459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0" strike="noStrike" spc="-1">
                <a:solidFill>
                  <a:srgbClr val="000000"/>
                </a:solidFill>
                <a:uFill>
                  <a:solidFill>
                    <a:srgbClr val="FFFFFF"/>
                  </a:solidFill>
                </a:uFill>
                <a:latin typeface="Times New Roman"/>
                <a:ea typeface="DejaVu Sans"/>
              </a:rPr>
              <a:t>Input</a:t>
            </a:r>
            <a:endParaRPr lang="en-US" sz="1800" b="0" strike="noStrike" spc="-1">
              <a:solidFill>
                <a:srgbClr val="000000"/>
              </a:solidFill>
              <a:uFill>
                <a:solidFill>
                  <a:srgbClr val="FFFFFF"/>
                </a:solidFill>
              </a:uFill>
              <a:latin typeface="Arial"/>
            </a:endParaRPr>
          </a:p>
        </p:txBody>
      </p:sp>
      <p:sp>
        <p:nvSpPr>
          <p:cNvPr id="100" name="CustomShape 13"/>
          <p:cNvSpPr/>
          <p:nvPr/>
        </p:nvSpPr>
        <p:spPr>
          <a:xfrm>
            <a:off x="9856800" y="6172200"/>
            <a:ext cx="1369920" cy="459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0" strike="noStrike" spc="-1">
                <a:solidFill>
                  <a:srgbClr val="000000"/>
                </a:solidFill>
                <a:uFill>
                  <a:solidFill>
                    <a:srgbClr val="FFFFFF"/>
                  </a:solidFill>
                </a:uFill>
                <a:latin typeface="Times New Roman"/>
                <a:ea typeface="DejaVu Sans"/>
              </a:rPr>
              <a:t>Output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 name="CustomShape 1"/>
          <p:cNvSpPr/>
          <p:nvPr/>
        </p:nvSpPr>
        <p:spPr>
          <a:xfrm>
            <a:off x="914400" y="609120"/>
            <a:ext cx="10362240" cy="11422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3200" b="1" strike="noStrike" spc="-1">
                <a:solidFill>
                  <a:srgbClr val="000000"/>
                </a:solidFill>
                <a:uFill>
                  <a:solidFill>
                    <a:srgbClr val="FFFFFF"/>
                  </a:solidFill>
                </a:uFill>
                <a:latin typeface="Times New Roman"/>
                <a:ea typeface="DejaVu Sans"/>
              </a:rPr>
              <a:t>Compilers and Interpreters (cont’d)</a:t>
            </a:r>
            <a:endParaRPr lang="en-US" sz="1800" b="0" strike="noStrike" spc="-1">
              <a:solidFill>
                <a:srgbClr val="000000"/>
              </a:solidFill>
              <a:uFill>
                <a:solidFill>
                  <a:srgbClr val="FFFFFF"/>
                </a:solidFill>
              </a:uFill>
              <a:latin typeface="Arial"/>
            </a:endParaRPr>
          </a:p>
        </p:txBody>
      </p:sp>
      <p:sp>
        <p:nvSpPr>
          <p:cNvPr id="102" name="CustomShape 2"/>
          <p:cNvSpPr/>
          <p:nvPr/>
        </p:nvSpPr>
        <p:spPr>
          <a:xfrm>
            <a:off x="4267200" y="4800600"/>
            <a:ext cx="3250080" cy="913680"/>
          </a:xfrm>
          <a:prstGeom prst="rect">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2400" b="0" strike="noStrike" spc="-1">
                <a:solidFill>
                  <a:srgbClr val="000000"/>
                </a:solidFill>
                <a:uFill>
                  <a:solidFill>
                    <a:srgbClr val="FFFFFF"/>
                  </a:solidFill>
                </a:uFill>
                <a:latin typeface="Times New Roman"/>
                <a:ea typeface="DejaVu Sans"/>
              </a:rPr>
              <a:t>Interpreter</a:t>
            </a:r>
            <a:endParaRPr lang="en-US" sz="1800" b="0" strike="noStrike" spc="-1">
              <a:solidFill>
                <a:srgbClr val="000000"/>
              </a:solidFill>
              <a:uFill>
                <a:solidFill>
                  <a:srgbClr val="FFFFFF"/>
                </a:solidFill>
              </a:uFill>
              <a:latin typeface="Arial"/>
            </a:endParaRPr>
          </a:p>
        </p:txBody>
      </p:sp>
      <p:sp>
        <p:nvSpPr>
          <p:cNvPr id="103" name="CustomShape 3"/>
          <p:cNvSpPr/>
          <p:nvPr/>
        </p:nvSpPr>
        <p:spPr>
          <a:xfrm>
            <a:off x="710400" y="4419720"/>
            <a:ext cx="1645920" cy="824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pPr>
            <a:r>
              <a:rPr lang="en-US" sz="2400" b="0" strike="noStrike" spc="-1">
                <a:solidFill>
                  <a:srgbClr val="000000"/>
                </a:solidFill>
                <a:uFill>
                  <a:solidFill>
                    <a:srgbClr val="FFFFFF"/>
                  </a:solidFill>
                </a:uFill>
                <a:latin typeface="Times New Roman"/>
                <a:ea typeface="DejaVu Sans"/>
              </a:rPr>
              <a:t>Source</a:t>
            </a:r>
            <a:endParaRPr lang="en-US" sz="1800" b="0" strike="noStrike" spc="-1">
              <a:solidFill>
                <a:srgbClr val="000000"/>
              </a:solidFill>
              <a:uFill>
                <a:solidFill>
                  <a:srgbClr val="FFFFFF"/>
                </a:solidFill>
              </a:uFill>
              <a:latin typeface="Arial"/>
            </a:endParaRPr>
          </a:p>
          <a:p>
            <a:pPr algn="ctr">
              <a:lnSpc>
                <a:spcPct val="100000"/>
              </a:lnSpc>
            </a:pPr>
            <a:r>
              <a:rPr lang="en-US" sz="2400" b="0" strike="noStrike" spc="-1">
                <a:solidFill>
                  <a:srgbClr val="000000"/>
                </a:solidFill>
                <a:uFill>
                  <a:solidFill>
                    <a:srgbClr val="FFFFFF"/>
                  </a:solidFill>
                </a:uFill>
                <a:latin typeface="Times New Roman"/>
                <a:ea typeface="DejaVu Sans"/>
              </a:rPr>
              <a:t>Program</a:t>
            </a:r>
            <a:endParaRPr lang="en-US" sz="1800" b="0" strike="noStrike" spc="-1">
              <a:solidFill>
                <a:srgbClr val="000000"/>
              </a:solidFill>
              <a:uFill>
                <a:solidFill>
                  <a:srgbClr val="FFFFFF"/>
                </a:solidFill>
              </a:uFill>
              <a:latin typeface="Arial"/>
            </a:endParaRPr>
          </a:p>
        </p:txBody>
      </p:sp>
      <p:sp>
        <p:nvSpPr>
          <p:cNvPr id="104" name="CustomShape 4"/>
          <p:cNvSpPr/>
          <p:nvPr/>
        </p:nvSpPr>
        <p:spPr>
          <a:xfrm>
            <a:off x="1223040" y="5486400"/>
            <a:ext cx="1093440" cy="459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0" strike="noStrike" spc="-1">
                <a:solidFill>
                  <a:srgbClr val="000000"/>
                </a:solidFill>
                <a:uFill>
                  <a:solidFill>
                    <a:srgbClr val="FFFFFF"/>
                  </a:solidFill>
                </a:uFill>
                <a:latin typeface="Times New Roman"/>
                <a:ea typeface="DejaVu Sans"/>
              </a:rPr>
              <a:t>Input</a:t>
            </a:r>
            <a:endParaRPr lang="en-US" sz="1800" b="0" strike="noStrike" spc="-1">
              <a:solidFill>
                <a:srgbClr val="000000"/>
              </a:solidFill>
              <a:uFill>
                <a:solidFill>
                  <a:srgbClr val="FFFFFF"/>
                </a:solidFill>
              </a:uFill>
              <a:latin typeface="Arial"/>
            </a:endParaRPr>
          </a:p>
        </p:txBody>
      </p:sp>
      <p:sp>
        <p:nvSpPr>
          <p:cNvPr id="105" name="CustomShape 5"/>
          <p:cNvSpPr/>
          <p:nvPr/>
        </p:nvSpPr>
        <p:spPr>
          <a:xfrm>
            <a:off x="9450240" y="5029200"/>
            <a:ext cx="1369920" cy="459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0" strike="noStrike" spc="-1">
                <a:solidFill>
                  <a:srgbClr val="000000"/>
                </a:solidFill>
                <a:uFill>
                  <a:solidFill>
                    <a:srgbClr val="FFFFFF"/>
                  </a:solidFill>
                </a:uFill>
                <a:latin typeface="Times New Roman"/>
                <a:ea typeface="DejaVu Sans"/>
              </a:rPr>
              <a:t>Output</a:t>
            </a:r>
            <a:endParaRPr lang="en-US" sz="1800" b="0" strike="noStrike" spc="-1">
              <a:solidFill>
                <a:srgbClr val="000000"/>
              </a:solidFill>
              <a:uFill>
                <a:solidFill>
                  <a:srgbClr val="FFFFFF"/>
                </a:solidFill>
              </a:uFill>
              <a:latin typeface="Arial"/>
            </a:endParaRPr>
          </a:p>
        </p:txBody>
      </p:sp>
      <p:sp>
        <p:nvSpPr>
          <p:cNvPr id="106" name="Line 6"/>
          <p:cNvSpPr/>
          <p:nvPr/>
        </p:nvSpPr>
        <p:spPr>
          <a:xfrm>
            <a:off x="2438400" y="4800600"/>
            <a:ext cx="1828800" cy="228600"/>
          </a:xfrm>
          <a:prstGeom prst="line">
            <a:avLst/>
          </a:prstGeom>
          <a:ln w="25560">
            <a:solidFill>
              <a:srgbClr val="000000"/>
            </a:solidFill>
            <a:miter/>
            <a:tailEnd type="stealth" w="lg" len="lg"/>
          </a:ln>
        </p:spPr>
        <p:style>
          <a:lnRef idx="0">
            <a:scrgbClr r="0" g="0" b="0"/>
          </a:lnRef>
          <a:fillRef idx="0">
            <a:scrgbClr r="0" g="0" b="0"/>
          </a:fillRef>
          <a:effectRef idx="0">
            <a:scrgbClr r="0" g="0" b="0"/>
          </a:effectRef>
          <a:fontRef idx="minor"/>
        </p:style>
      </p:sp>
      <p:sp>
        <p:nvSpPr>
          <p:cNvPr id="107" name="Line 7"/>
          <p:cNvSpPr/>
          <p:nvPr/>
        </p:nvSpPr>
        <p:spPr>
          <a:xfrm flipV="1">
            <a:off x="2438400" y="5486040"/>
            <a:ext cx="1828800" cy="228600"/>
          </a:xfrm>
          <a:prstGeom prst="line">
            <a:avLst/>
          </a:prstGeom>
          <a:ln w="25560">
            <a:solidFill>
              <a:srgbClr val="000000"/>
            </a:solidFill>
            <a:miter/>
            <a:tailEnd type="stealth" w="lg" len="lg"/>
          </a:ln>
        </p:spPr>
        <p:style>
          <a:lnRef idx="0">
            <a:scrgbClr r="0" g="0" b="0"/>
          </a:lnRef>
          <a:fillRef idx="0">
            <a:scrgbClr r="0" g="0" b="0"/>
          </a:fillRef>
          <a:effectRef idx="0">
            <a:scrgbClr r="0" g="0" b="0"/>
          </a:effectRef>
          <a:fontRef idx="minor"/>
        </p:style>
      </p:sp>
      <p:sp>
        <p:nvSpPr>
          <p:cNvPr id="108" name="Line 8"/>
          <p:cNvSpPr/>
          <p:nvPr/>
        </p:nvSpPr>
        <p:spPr>
          <a:xfrm>
            <a:off x="7518240" y="5257800"/>
            <a:ext cx="1930560" cy="360"/>
          </a:xfrm>
          <a:prstGeom prst="line">
            <a:avLst/>
          </a:prstGeom>
          <a:ln w="25560">
            <a:solidFill>
              <a:srgbClr val="000000"/>
            </a:solidFill>
            <a:miter/>
            <a:tailEnd type="stealth" w="lg" len="lg"/>
          </a:ln>
        </p:spPr>
        <p:style>
          <a:lnRef idx="0">
            <a:scrgbClr r="0" g="0" b="0"/>
          </a:lnRef>
          <a:fillRef idx="0">
            <a:scrgbClr r="0" g="0" b="0"/>
          </a:fillRef>
          <a:effectRef idx="0">
            <a:scrgbClr r="0" g="0" b="0"/>
          </a:effectRef>
          <a:fontRef idx="minor"/>
        </p:style>
      </p:sp>
      <p:sp>
        <p:nvSpPr>
          <p:cNvPr id="109" name="Line 9"/>
          <p:cNvSpPr/>
          <p:nvPr/>
        </p:nvSpPr>
        <p:spPr>
          <a:xfrm>
            <a:off x="5892960" y="5715000"/>
            <a:ext cx="480" cy="533520"/>
          </a:xfrm>
          <a:prstGeom prst="line">
            <a:avLst/>
          </a:prstGeom>
          <a:ln w="25560">
            <a:solidFill>
              <a:srgbClr val="000000"/>
            </a:solidFill>
            <a:miter/>
            <a:tailEnd type="stealth" w="lg" len="lg"/>
          </a:ln>
        </p:spPr>
        <p:style>
          <a:lnRef idx="0">
            <a:scrgbClr r="0" g="0" b="0"/>
          </a:lnRef>
          <a:fillRef idx="0">
            <a:scrgbClr r="0" g="0" b="0"/>
          </a:fillRef>
          <a:effectRef idx="0">
            <a:scrgbClr r="0" g="0" b="0"/>
          </a:effectRef>
          <a:fontRef idx="minor"/>
        </p:style>
      </p:sp>
      <p:sp>
        <p:nvSpPr>
          <p:cNvPr id="110" name="CustomShape 10"/>
          <p:cNvSpPr/>
          <p:nvPr/>
        </p:nvSpPr>
        <p:spPr>
          <a:xfrm>
            <a:off x="4571520" y="6172200"/>
            <a:ext cx="2739360" cy="459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0" strike="noStrike" spc="-1">
                <a:solidFill>
                  <a:srgbClr val="000000"/>
                </a:solidFill>
                <a:uFill>
                  <a:solidFill>
                    <a:srgbClr val="FFFFFF"/>
                  </a:solidFill>
                </a:uFill>
                <a:latin typeface="Times New Roman"/>
                <a:ea typeface="DejaVu Sans"/>
              </a:rPr>
              <a:t>Error messages</a:t>
            </a:r>
            <a:endParaRPr lang="en-US" sz="1800" b="0" strike="noStrike" spc="-1">
              <a:solidFill>
                <a:srgbClr val="000000"/>
              </a:solidFill>
              <a:uFill>
                <a:solidFill>
                  <a:srgbClr val="FFFFFF"/>
                </a:solidFill>
              </a:uFill>
              <a:latin typeface="Arial"/>
            </a:endParaRPr>
          </a:p>
        </p:txBody>
      </p:sp>
      <p:sp>
        <p:nvSpPr>
          <p:cNvPr id="111" name="CustomShape 11"/>
          <p:cNvSpPr/>
          <p:nvPr/>
        </p:nvSpPr>
        <p:spPr>
          <a:xfrm>
            <a:off x="914400" y="1981080"/>
            <a:ext cx="10362240" cy="41140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000">
              <a:lnSpc>
                <a:spcPct val="100000"/>
              </a:lnSpc>
              <a:buClr>
                <a:srgbClr val="000000"/>
              </a:buClr>
              <a:buFont typeface="Times"/>
              <a:buChar char="•"/>
            </a:pPr>
            <a:r>
              <a:rPr lang="en-US" sz="3200" b="0" strike="noStrike" spc="-1">
                <a:solidFill>
                  <a:srgbClr val="000000"/>
                </a:solidFill>
                <a:uFill>
                  <a:solidFill>
                    <a:srgbClr val="FFFFFF"/>
                  </a:solidFill>
                </a:uFill>
                <a:latin typeface="Times New Roman"/>
                <a:ea typeface="DejaVu Sans"/>
              </a:rPr>
              <a:t>“</a:t>
            </a:r>
            <a:r>
              <a:rPr lang="en-US" sz="3200" b="0" i="1" strike="noStrike" spc="-1">
                <a:solidFill>
                  <a:srgbClr val="000000"/>
                </a:solidFill>
                <a:uFill>
                  <a:solidFill>
                    <a:srgbClr val="FFFFFF"/>
                  </a:solidFill>
                </a:uFill>
                <a:latin typeface="Times New Roman"/>
                <a:ea typeface="DejaVu Sans"/>
              </a:rPr>
              <a:t>Interpretation</a:t>
            </a:r>
            <a:r>
              <a:rPr lang="en-US" sz="3200" b="0" strike="noStrike" spc="-1">
                <a:solidFill>
                  <a:srgbClr val="000000"/>
                </a:solidFill>
                <a:uFill>
                  <a:solidFill>
                    <a:srgbClr val="FFFFFF"/>
                  </a:solidFill>
                </a:uFill>
                <a:latin typeface="Times New Roman"/>
                <a:ea typeface="DejaVu Sans"/>
              </a:rPr>
              <a:t>”</a:t>
            </a:r>
            <a:endParaRPr lang="en-US" sz="1800" b="0" strike="noStrike" spc="-1">
              <a:solidFill>
                <a:srgbClr val="000000"/>
              </a:solidFill>
              <a:uFill>
                <a:solidFill>
                  <a:srgbClr val="FFFFFF"/>
                </a:solidFill>
              </a:uFill>
              <a:latin typeface="Arial"/>
            </a:endParaRPr>
          </a:p>
          <a:p>
            <a:pPr marL="742680" lvl="1" indent="-284760">
              <a:lnSpc>
                <a:spcPct val="100000"/>
              </a:lnSpc>
              <a:buClr>
                <a:srgbClr val="000000"/>
              </a:buClr>
              <a:buFont typeface="Times"/>
              <a:buChar char="–"/>
            </a:pPr>
            <a:r>
              <a:rPr lang="en-US" sz="2800" b="0" strike="noStrike" spc="-1">
                <a:solidFill>
                  <a:srgbClr val="000000"/>
                </a:solidFill>
                <a:uFill>
                  <a:solidFill>
                    <a:srgbClr val="FFFFFF"/>
                  </a:solidFill>
                </a:uFill>
                <a:latin typeface="Times New Roman"/>
                <a:ea typeface="DejaVu Sans"/>
              </a:rPr>
              <a:t>Performing the operations implied by the source program</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
            <a:ext cx="10515600" cy="685799"/>
          </a:xfrm>
        </p:spPr>
        <p:txBody>
          <a:bodyPr>
            <a:normAutofit fontScale="90000"/>
          </a:bodyPr>
          <a:lstStyle/>
          <a:p>
            <a:pPr algn="ctr"/>
            <a:r>
              <a:rPr lang="en-US" b="1" dirty="0" smtClean="0"/>
              <a:t>Interpreter </a:t>
            </a:r>
            <a:endParaRPr lang="en-US" dirty="0"/>
          </a:p>
        </p:txBody>
      </p:sp>
      <p:sp>
        <p:nvSpPr>
          <p:cNvPr id="3" name="Content Placeholder 2"/>
          <p:cNvSpPr>
            <a:spLocks noGrp="1"/>
          </p:cNvSpPr>
          <p:nvPr>
            <p:ph idx="1"/>
          </p:nvPr>
        </p:nvSpPr>
        <p:spPr>
          <a:xfrm>
            <a:off x="266701" y="781050"/>
            <a:ext cx="11601451" cy="5581650"/>
          </a:xfrm>
        </p:spPr>
        <p:txBody>
          <a:bodyPr>
            <a:noAutofit/>
          </a:bodyPr>
          <a:lstStyle/>
          <a:p>
            <a:pPr algn="just"/>
            <a:r>
              <a:rPr lang="en-US" sz="2950" dirty="0" smtClean="0"/>
              <a:t>The basic purpose of interpreter is same as that of complier. In compiler, the program is translated completely and directly executable version is generated whereas interpreter translates each instruction, executes it and then the next instruction is translated and this goes on until end of the program. </a:t>
            </a:r>
            <a:r>
              <a:rPr lang="en-US" sz="2950" b="1" dirty="0" smtClean="0"/>
              <a:t>In this case, object code is not stored and reused. </a:t>
            </a:r>
          </a:p>
          <a:p>
            <a:pPr algn="just"/>
            <a:r>
              <a:rPr lang="en-US" sz="2950" dirty="0" smtClean="0"/>
              <a:t>Every time the program is executed, the interpreter translates each instruction freshly. </a:t>
            </a:r>
          </a:p>
          <a:p>
            <a:pPr algn="just"/>
            <a:r>
              <a:rPr lang="en-US" sz="2950" dirty="0" smtClean="0"/>
              <a:t>It also has program diagnostic capabilities. However, it has some disadvantages as below: </a:t>
            </a:r>
          </a:p>
          <a:p>
            <a:pPr algn="just"/>
            <a:r>
              <a:rPr lang="en-US" sz="2950" dirty="0" smtClean="0"/>
              <a:t>Instructions repeated in program must be translated each time they are executed. </a:t>
            </a:r>
          </a:p>
          <a:p>
            <a:pPr algn="just"/>
            <a:r>
              <a:rPr lang="en-US" sz="2950" dirty="0" smtClean="0"/>
              <a:t>Because the source program is translated </a:t>
            </a:r>
            <a:r>
              <a:rPr lang="en-US" sz="2950" b="1" dirty="0" smtClean="0"/>
              <a:t>fresh every time it is used</a:t>
            </a:r>
            <a:r>
              <a:rPr lang="en-US" sz="2950" dirty="0" smtClean="0"/>
              <a:t>, it is slow process or execution takes more time. Approx. 20 times slower than complier. </a:t>
            </a:r>
          </a:p>
          <a:p>
            <a:pPr algn="just"/>
            <a:endParaRPr lang="en-US" sz="2950" dirty="0" smtClean="0"/>
          </a:p>
          <a:p>
            <a:pPr algn="just"/>
            <a:endParaRPr lang="en-US" sz="295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73"/>
            <a:ext cx="10515600" cy="815975"/>
          </a:xfrm>
        </p:spPr>
        <p:txBody>
          <a:bodyPr/>
          <a:lstStyle/>
          <a:p>
            <a:pPr algn="ctr"/>
            <a:r>
              <a:rPr lang="en-US" dirty="0" smtClean="0"/>
              <a:t>Compiler Vs Interpreter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pic>
        <p:nvPicPr>
          <p:cNvPr id="62466" name="Picture 2"/>
          <p:cNvPicPr>
            <a:picLocks noChangeAspect="1" noChangeArrowheads="1"/>
          </p:cNvPicPr>
          <p:nvPr/>
        </p:nvPicPr>
        <p:blipFill>
          <a:blip r:embed="rId2"/>
          <a:srcRect/>
          <a:stretch>
            <a:fillRect/>
          </a:stretch>
        </p:blipFill>
        <p:spPr bwMode="auto">
          <a:xfrm>
            <a:off x="747716" y="1314450"/>
            <a:ext cx="10587037" cy="4838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73"/>
            <a:ext cx="10515600" cy="911225"/>
          </a:xfrm>
        </p:spPr>
        <p:txBody>
          <a:bodyPr/>
          <a:lstStyle/>
          <a:p>
            <a:pPr algn="ctr"/>
            <a:r>
              <a:rPr lang="en-US" dirty="0" smtClean="0"/>
              <a:t>Assembler Vs Interpreter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pic>
        <p:nvPicPr>
          <p:cNvPr id="63490" name="Picture 2"/>
          <p:cNvPicPr>
            <a:picLocks noChangeAspect="1" noChangeArrowheads="1"/>
          </p:cNvPicPr>
          <p:nvPr/>
        </p:nvPicPr>
        <p:blipFill>
          <a:blip r:embed="rId2"/>
          <a:srcRect/>
          <a:stretch>
            <a:fillRect/>
          </a:stretch>
        </p:blipFill>
        <p:spPr bwMode="auto">
          <a:xfrm>
            <a:off x="1119219" y="1352550"/>
            <a:ext cx="10177463" cy="4933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 name="CustomShape 1"/>
          <p:cNvSpPr/>
          <p:nvPr/>
        </p:nvSpPr>
        <p:spPr>
          <a:xfrm>
            <a:off x="914400" y="365760"/>
            <a:ext cx="10362240" cy="7311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3200" b="1" strike="noStrike" spc="-1">
                <a:solidFill>
                  <a:srgbClr val="000000"/>
                </a:solidFill>
                <a:uFill>
                  <a:solidFill>
                    <a:srgbClr val="FFFFFF"/>
                  </a:solidFill>
                </a:uFill>
                <a:latin typeface="Times New Roman"/>
                <a:ea typeface="DejaVu Sans"/>
              </a:rPr>
              <a:t>The Analysis-Synthesis Model of Compilation</a:t>
            </a:r>
            <a:endParaRPr lang="en-US" sz="1800" b="0" strike="noStrike" spc="-1">
              <a:solidFill>
                <a:srgbClr val="000000"/>
              </a:solidFill>
              <a:uFill>
                <a:solidFill>
                  <a:srgbClr val="FFFFFF"/>
                </a:solidFill>
              </a:uFill>
              <a:latin typeface="Arial"/>
            </a:endParaRPr>
          </a:p>
        </p:txBody>
      </p:sp>
      <p:sp>
        <p:nvSpPr>
          <p:cNvPr id="113" name="CustomShape 2"/>
          <p:cNvSpPr/>
          <p:nvPr/>
        </p:nvSpPr>
        <p:spPr>
          <a:xfrm>
            <a:off x="731520" y="1097280"/>
            <a:ext cx="10972320" cy="5620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000" algn="just">
              <a:lnSpc>
                <a:spcPct val="100000"/>
              </a:lnSpc>
              <a:buClr>
                <a:srgbClr val="000000"/>
              </a:buClr>
              <a:buFont typeface="Times"/>
              <a:buChar char="•"/>
            </a:pPr>
            <a:r>
              <a:rPr lang="en-US" sz="2800" b="0" strike="noStrike" spc="-1" dirty="0">
                <a:solidFill>
                  <a:srgbClr val="000000"/>
                </a:solidFill>
                <a:uFill>
                  <a:solidFill>
                    <a:srgbClr val="FFFFFF"/>
                  </a:solidFill>
                </a:uFill>
                <a:latin typeface="Times New Roman"/>
                <a:ea typeface="DejaVu Sans"/>
              </a:rPr>
              <a:t>There are two parts to compilation:</a:t>
            </a:r>
            <a:endParaRPr lang="en-US" sz="1800" b="0" strike="noStrike" spc="-1" dirty="0">
              <a:solidFill>
                <a:srgbClr val="000000"/>
              </a:solidFill>
              <a:uFill>
                <a:solidFill>
                  <a:srgbClr val="FFFFFF"/>
                </a:solidFill>
              </a:uFill>
              <a:latin typeface="Arial"/>
            </a:endParaRPr>
          </a:p>
          <a:p>
            <a:pPr marL="742680" lvl="1" indent="-284760" algn="just">
              <a:lnSpc>
                <a:spcPct val="100000"/>
              </a:lnSpc>
              <a:buClr>
                <a:srgbClr val="000000"/>
              </a:buClr>
              <a:buFont typeface="Times"/>
              <a:buChar char="–"/>
            </a:pPr>
            <a:r>
              <a:rPr lang="en-US" sz="2800" b="1" strike="noStrike" spc="-1" dirty="0">
                <a:solidFill>
                  <a:srgbClr val="000000"/>
                </a:solidFill>
                <a:uFill>
                  <a:solidFill>
                    <a:srgbClr val="FFFFFF"/>
                  </a:solidFill>
                </a:uFill>
                <a:latin typeface="Times New Roman"/>
                <a:ea typeface="DejaVu Sans"/>
              </a:rPr>
              <a:t>Analysis Phase </a:t>
            </a:r>
            <a:endParaRPr lang="en-US" sz="1800" b="0" strike="noStrike" spc="-1" dirty="0">
              <a:solidFill>
                <a:srgbClr val="000000"/>
              </a:solidFill>
              <a:uFill>
                <a:solidFill>
                  <a:srgbClr val="FFFFFF"/>
                </a:solidFill>
              </a:uFill>
              <a:latin typeface="Arial"/>
            </a:endParaRPr>
          </a:p>
          <a:p>
            <a:pPr algn="just">
              <a:lnSpc>
                <a:spcPct val="100000"/>
              </a:lnSpc>
            </a:pPr>
            <a:r>
              <a:rPr lang="en-US" sz="2800" b="0" strike="noStrike" spc="-1" dirty="0">
                <a:solidFill>
                  <a:srgbClr val="000000"/>
                </a:solidFill>
                <a:uFill>
                  <a:solidFill>
                    <a:srgbClr val="FFFFFF"/>
                  </a:solidFill>
                </a:uFill>
                <a:latin typeface="Times New Roman"/>
                <a:ea typeface="DejaVu Sans"/>
              </a:rPr>
              <a:t>This is also known as the front-end of the compiler. It reads the source program, divides it into core parts and then checks for lexical, grammar and syntax errors. The analysis phase generates an intermediate representation of the source program and symbol table, which should be fed to the </a:t>
            </a:r>
            <a:r>
              <a:rPr lang="en-US" sz="2800" b="1" strike="noStrike" spc="-1" dirty="0">
                <a:solidFill>
                  <a:srgbClr val="000000"/>
                </a:solidFill>
                <a:uFill>
                  <a:solidFill>
                    <a:srgbClr val="FFFFFF"/>
                  </a:solidFill>
                </a:uFill>
                <a:latin typeface="Times New Roman"/>
                <a:ea typeface="DejaVu Sans"/>
              </a:rPr>
              <a:t>Synthesis</a:t>
            </a:r>
            <a:r>
              <a:rPr lang="en-US" sz="2800" b="0" strike="noStrike" spc="-1" dirty="0">
                <a:solidFill>
                  <a:srgbClr val="000000"/>
                </a:solidFill>
                <a:uFill>
                  <a:solidFill>
                    <a:srgbClr val="FFFFFF"/>
                  </a:solidFill>
                </a:uFill>
                <a:latin typeface="Times New Roman"/>
                <a:ea typeface="DejaVu Sans"/>
              </a:rPr>
              <a:t> phase as input</a:t>
            </a:r>
            <a:endParaRPr lang="en-US" sz="1800" b="0" strike="noStrike" spc="-1" dirty="0">
              <a:solidFill>
                <a:srgbClr val="000000"/>
              </a:solidFill>
              <a:uFill>
                <a:solidFill>
                  <a:srgbClr val="FFFFFF"/>
                </a:solidFill>
              </a:uFill>
              <a:latin typeface="Arial"/>
            </a:endParaRPr>
          </a:p>
          <a:p>
            <a:pPr marL="742680" lvl="1" indent="-284760" algn="just">
              <a:lnSpc>
                <a:spcPct val="100000"/>
              </a:lnSpc>
              <a:buClr>
                <a:srgbClr val="000000"/>
              </a:buClr>
              <a:buFont typeface="Times"/>
              <a:buChar char="–"/>
            </a:pPr>
            <a:r>
              <a:rPr lang="en-US" sz="2800" b="1" strike="noStrike" spc="-1" dirty="0">
                <a:solidFill>
                  <a:srgbClr val="000000"/>
                </a:solidFill>
                <a:uFill>
                  <a:solidFill>
                    <a:srgbClr val="FFFFFF"/>
                  </a:solidFill>
                </a:uFill>
                <a:latin typeface="Times New Roman"/>
                <a:ea typeface="DejaVu Sans"/>
              </a:rPr>
              <a:t>Synthesis Phase</a:t>
            </a:r>
            <a:endParaRPr lang="en-US" sz="1800" b="0" strike="noStrike" spc="-1" dirty="0">
              <a:solidFill>
                <a:srgbClr val="000000"/>
              </a:solidFill>
              <a:uFill>
                <a:solidFill>
                  <a:srgbClr val="FFFFFF"/>
                </a:solidFill>
              </a:uFill>
              <a:latin typeface="Arial"/>
            </a:endParaRPr>
          </a:p>
          <a:p>
            <a:pPr algn="just">
              <a:lnSpc>
                <a:spcPct val="100000"/>
              </a:lnSpc>
            </a:pPr>
            <a:r>
              <a:rPr lang="en-US" sz="2800" b="0" strike="noStrike" spc="-1" dirty="0">
                <a:solidFill>
                  <a:srgbClr val="000000"/>
                </a:solidFill>
                <a:uFill>
                  <a:solidFill>
                    <a:srgbClr val="FFFFFF"/>
                  </a:solidFill>
                </a:uFill>
                <a:latin typeface="Times New Roman"/>
                <a:ea typeface="DejaVu Sans"/>
              </a:rPr>
              <a:t>Its also known as the back-end of the compiler. </a:t>
            </a:r>
            <a:endParaRPr lang="en-US" sz="1800" b="0" strike="noStrike" spc="-1" dirty="0">
              <a:solidFill>
                <a:srgbClr val="000000"/>
              </a:solidFill>
              <a:uFill>
                <a:solidFill>
                  <a:srgbClr val="FFFFFF"/>
                </a:solidFill>
              </a:uFill>
              <a:latin typeface="Arial"/>
            </a:endParaRPr>
          </a:p>
          <a:p>
            <a:pPr algn="just">
              <a:lnSpc>
                <a:spcPct val="100000"/>
              </a:lnSpc>
            </a:pPr>
            <a:r>
              <a:rPr lang="en-US" sz="2800" b="0" strike="noStrike" spc="-1" dirty="0">
                <a:solidFill>
                  <a:srgbClr val="000000"/>
                </a:solidFill>
                <a:uFill>
                  <a:solidFill>
                    <a:srgbClr val="FFFFFF"/>
                  </a:solidFill>
                </a:uFill>
                <a:latin typeface="Times New Roman"/>
                <a:ea typeface="DejaVu Sans"/>
              </a:rPr>
              <a:t>It generates the target program with the help of intermediate source code representation and symbol table.</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CustomShape 1"/>
          <p:cNvSpPr/>
          <p:nvPr/>
        </p:nvSpPr>
        <p:spPr>
          <a:xfrm>
            <a:off x="914400" y="609120"/>
            <a:ext cx="10362240" cy="11422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4400" b="0" strike="noStrike" spc="-1">
                <a:solidFill>
                  <a:srgbClr val="000000"/>
                </a:solidFill>
                <a:uFill>
                  <a:solidFill>
                    <a:srgbClr val="FFFFFF"/>
                  </a:solidFill>
                </a:uFill>
                <a:latin typeface="Times New Roman"/>
                <a:ea typeface="DejaVu Sans"/>
              </a:rPr>
              <a:t>Other Tools that Use the Analysis-Synthesis Model</a:t>
            </a:r>
            <a:endParaRPr lang="en-US" sz="1800" b="0" strike="noStrike" spc="-1">
              <a:solidFill>
                <a:srgbClr val="000000"/>
              </a:solidFill>
              <a:uFill>
                <a:solidFill>
                  <a:srgbClr val="FFFFFF"/>
                </a:solidFill>
              </a:uFill>
              <a:latin typeface="Arial"/>
            </a:endParaRPr>
          </a:p>
        </p:txBody>
      </p:sp>
      <p:sp>
        <p:nvSpPr>
          <p:cNvPr id="115" name="CustomShape 2"/>
          <p:cNvSpPr/>
          <p:nvPr/>
        </p:nvSpPr>
        <p:spPr>
          <a:xfrm>
            <a:off x="914400" y="1981080"/>
            <a:ext cx="10362240" cy="41140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000">
              <a:lnSpc>
                <a:spcPct val="100000"/>
              </a:lnSpc>
              <a:buClr>
                <a:srgbClr val="000000"/>
              </a:buClr>
              <a:buFont typeface="Times"/>
              <a:buChar char="•"/>
            </a:pPr>
            <a:r>
              <a:rPr lang="en-US" sz="3200" b="0" i="1" strike="noStrike" spc="-1">
                <a:solidFill>
                  <a:srgbClr val="000000"/>
                </a:solidFill>
                <a:uFill>
                  <a:solidFill>
                    <a:srgbClr val="FFFFFF"/>
                  </a:solidFill>
                </a:uFill>
                <a:latin typeface="Times New Roman"/>
                <a:ea typeface="DejaVu Sans"/>
              </a:rPr>
              <a:t>Editors</a:t>
            </a:r>
            <a:r>
              <a:rPr lang="en-US" sz="3200" b="0" strike="noStrike" spc="-1">
                <a:solidFill>
                  <a:srgbClr val="000000"/>
                </a:solidFill>
                <a:uFill>
                  <a:solidFill>
                    <a:srgbClr val="FFFFFF"/>
                  </a:solidFill>
                </a:uFill>
                <a:latin typeface="Times New Roman"/>
                <a:ea typeface="DejaVu Sans"/>
              </a:rPr>
              <a:t> (syntax highlighting)</a:t>
            </a:r>
            <a:endParaRPr lang="en-US" sz="1800" b="0" strike="noStrike" spc="-1">
              <a:solidFill>
                <a:srgbClr val="000000"/>
              </a:solidFill>
              <a:uFill>
                <a:solidFill>
                  <a:srgbClr val="FFFFFF"/>
                </a:solidFill>
              </a:uFill>
              <a:latin typeface="Arial"/>
            </a:endParaRPr>
          </a:p>
          <a:p>
            <a:pPr marL="342720" indent="-342000">
              <a:lnSpc>
                <a:spcPct val="100000"/>
              </a:lnSpc>
              <a:buClr>
                <a:srgbClr val="000000"/>
              </a:buClr>
              <a:buFont typeface="Times"/>
              <a:buChar char="•"/>
            </a:pPr>
            <a:r>
              <a:rPr lang="en-US" sz="3200" b="0" i="1" strike="noStrike" spc="-1">
                <a:solidFill>
                  <a:srgbClr val="000000"/>
                </a:solidFill>
                <a:uFill>
                  <a:solidFill>
                    <a:srgbClr val="FFFFFF"/>
                  </a:solidFill>
                </a:uFill>
                <a:latin typeface="Times New Roman"/>
                <a:ea typeface="DejaVu Sans"/>
              </a:rPr>
              <a:t>Pretty printers</a:t>
            </a:r>
            <a:r>
              <a:rPr lang="en-US" sz="3200" b="0" strike="noStrike" spc="-1">
                <a:solidFill>
                  <a:srgbClr val="000000"/>
                </a:solidFill>
                <a:uFill>
                  <a:solidFill>
                    <a:srgbClr val="FFFFFF"/>
                  </a:solidFill>
                </a:uFill>
                <a:latin typeface="Times New Roman"/>
                <a:ea typeface="DejaVu Sans"/>
              </a:rPr>
              <a:t> (e.g. Doxygen)</a:t>
            </a:r>
            <a:endParaRPr lang="en-US" sz="1800" b="0" strike="noStrike" spc="-1">
              <a:solidFill>
                <a:srgbClr val="000000"/>
              </a:solidFill>
              <a:uFill>
                <a:solidFill>
                  <a:srgbClr val="FFFFFF"/>
                </a:solidFill>
              </a:uFill>
              <a:latin typeface="Arial"/>
            </a:endParaRPr>
          </a:p>
          <a:p>
            <a:pPr marL="342720" indent="-342000">
              <a:lnSpc>
                <a:spcPct val="100000"/>
              </a:lnSpc>
              <a:buClr>
                <a:srgbClr val="000000"/>
              </a:buClr>
              <a:buFont typeface="Times"/>
              <a:buChar char="•"/>
            </a:pPr>
            <a:r>
              <a:rPr lang="en-US" sz="3200" b="0" i="1" strike="noStrike" spc="-1">
                <a:solidFill>
                  <a:srgbClr val="000000"/>
                </a:solidFill>
                <a:uFill>
                  <a:solidFill>
                    <a:srgbClr val="FFFFFF"/>
                  </a:solidFill>
                </a:uFill>
                <a:latin typeface="Times New Roman"/>
                <a:ea typeface="DejaVu Sans"/>
              </a:rPr>
              <a:t>Static checkers</a:t>
            </a:r>
            <a:r>
              <a:rPr lang="en-US" sz="3200" b="0" strike="noStrike" spc="-1">
                <a:solidFill>
                  <a:srgbClr val="000000"/>
                </a:solidFill>
                <a:uFill>
                  <a:solidFill>
                    <a:srgbClr val="FFFFFF"/>
                  </a:solidFill>
                </a:uFill>
                <a:latin typeface="Times New Roman"/>
                <a:ea typeface="DejaVu Sans"/>
              </a:rPr>
              <a:t> (e.g. Lint and Splint)</a:t>
            </a:r>
            <a:endParaRPr lang="en-US" sz="1800" b="0" strike="noStrike" spc="-1">
              <a:solidFill>
                <a:srgbClr val="000000"/>
              </a:solidFill>
              <a:uFill>
                <a:solidFill>
                  <a:srgbClr val="FFFFFF"/>
                </a:solidFill>
              </a:uFill>
              <a:latin typeface="Arial"/>
            </a:endParaRPr>
          </a:p>
          <a:p>
            <a:pPr marL="342720" indent="-342000">
              <a:lnSpc>
                <a:spcPct val="100000"/>
              </a:lnSpc>
              <a:buClr>
                <a:srgbClr val="000000"/>
              </a:buClr>
              <a:buFont typeface="Times"/>
              <a:buChar char="•"/>
            </a:pPr>
            <a:r>
              <a:rPr lang="en-US" sz="3200" b="0" i="1" strike="noStrike" spc="-1">
                <a:solidFill>
                  <a:srgbClr val="000000"/>
                </a:solidFill>
                <a:uFill>
                  <a:solidFill>
                    <a:srgbClr val="FFFFFF"/>
                  </a:solidFill>
                </a:uFill>
                <a:latin typeface="Times New Roman"/>
                <a:ea typeface="DejaVu Sans"/>
              </a:rPr>
              <a:t>Interpreters</a:t>
            </a:r>
            <a:endParaRPr lang="en-US" sz="1800" b="0" strike="noStrike" spc="-1">
              <a:solidFill>
                <a:srgbClr val="000000"/>
              </a:solidFill>
              <a:uFill>
                <a:solidFill>
                  <a:srgbClr val="FFFFFF"/>
                </a:solidFill>
              </a:uFill>
              <a:latin typeface="Arial"/>
            </a:endParaRPr>
          </a:p>
          <a:p>
            <a:pPr marL="342720" indent="-342000">
              <a:lnSpc>
                <a:spcPct val="100000"/>
              </a:lnSpc>
              <a:buClr>
                <a:srgbClr val="000000"/>
              </a:buClr>
              <a:buFont typeface="Times"/>
              <a:buChar char="•"/>
            </a:pPr>
            <a:r>
              <a:rPr lang="en-US" sz="3200" b="0" i="1" strike="noStrike" spc="-1">
                <a:solidFill>
                  <a:srgbClr val="000000"/>
                </a:solidFill>
                <a:uFill>
                  <a:solidFill>
                    <a:srgbClr val="FFFFFF"/>
                  </a:solidFill>
                </a:uFill>
                <a:latin typeface="Times New Roman"/>
                <a:ea typeface="DejaVu Sans"/>
              </a:rPr>
              <a:t>Text formatters</a:t>
            </a:r>
            <a:r>
              <a:rPr lang="en-US" sz="3200" b="0" strike="noStrike" spc="-1">
                <a:solidFill>
                  <a:srgbClr val="000000"/>
                </a:solidFill>
                <a:uFill>
                  <a:solidFill>
                    <a:srgbClr val="FFFFFF"/>
                  </a:solidFill>
                </a:uFill>
                <a:latin typeface="Times New Roman"/>
                <a:ea typeface="DejaVu Sans"/>
              </a:rPr>
              <a:t> (e.g. TeX and LaTeX)</a:t>
            </a:r>
            <a:endParaRPr lang="en-US" sz="1800" b="0" strike="noStrike" spc="-1">
              <a:solidFill>
                <a:srgbClr val="000000"/>
              </a:solidFill>
              <a:uFill>
                <a:solidFill>
                  <a:srgbClr val="FFFFFF"/>
                </a:solidFill>
              </a:uFill>
              <a:latin typeface="Arial"/>
            </a:endParaRPr>
          </a:p>
          <a:p>
            <a:pPr marL="342720" indent="-342000">
              <a:lnSpc>
                <a:spcPct val="100000"/>
              </a:lnSpc>
              <a:buClr>
                <a:srgbClr val="000000"/>
              </a:buClr>
              <a:buFont typeface="Times"/>
              <a:buChar char="•"/>
            </a:pPr>
            <a:r>
              <a:rPr lang="en-US" sz="3200" b="0" i="1" strike="noStrike" spc="-1">
                <a:solidFill>
                  <a:srgbClr val="000000"/>
                </a:solidFill>
                <a:uFill>
                  <a:solidFill>
                    <a:srgbClr val="FFFFFF"/>
                  </a:solidFill>
                </a:uFill>
                <a:latin typeface="Times New Roman"/>
                <a:ea typeface="DejaVu Sans"/>
              </a:rPr>
              <a:t>Silicon compilers </a:t>
            </a:r>
            <a:r>
              <a:rPr lang="en-US" sz="3200" b="0" strike="noStrike" spc="-1">
                <a:solidFill>
                  <a:srgbClr val="000000"/>
                </a:solidFill>
                <a:uFill>
                  <a:solidFill>
                    <a:srgbClr val="FFFFFF"/>
                  </a:solidFill>
                </a:uFill>
                <a:latin typeface="Times New Roman"/>
                <a:ea typeface="DejaVu Sans"/>
              </a:rPr>
              <a:t>(e.g. VHDL)</a:t>
            </a:r>
            <a:endParaRPr lang="en-US" sz="1800" b="0" strike="noStrike" spc="-1">
              <a:solidFill>
                <a:srgbClr val="000000"/>
              </a:solidFill>
              <a:uFill>
                <a:solidFill>
                  <a:srgbClr val="FFFFFF"/>
                </a:solidFill>
              </a:uFill>
              <a:latin typeface="Arial"/>
            </a:endParaRPr>
          </a:p>
          <a:p>
            <a:pPr marL="342720" indent="-342000">
              <a:lnSpc>
                <a:spcPct val="100000"/>
              </a:lnSpc>
              <a:buClr>
                <a:srgbClr val="000000"/>
              </a:buClr>
              <a:buFont typeface="Times"/>
              <a:buChar char="•"/>
            </a:pPr>
            <a:r>
              <a:rPr lang="en-US" sz="3200" b="0" i="1" strike="noStrike" spc="-1">
                <a:solidFill>
                  <a:srgbClr val="000000"/>
                </a:solidFill>
                <a:uFill>
                  <a:solidFill>
                    <a:srgbClr val="FFFFFF"/>
                  </a:solidFill>
                </a:uFill>
                <a:latin typeface="Times New Roman"/>
                <a:ea typeface="DejaVu Sans"/>
              </a:rPr>
              <a:t>Query interpreters/compilers </a:t>
            </a:r>
            <a:r>
              <a:rPr lang="en-US" sz="3200" b="0" strike="noStrike" spc="-1">
                <a:solidFill>
                  <a:srgbClr val="000000"/>
                </a:solidFill>
                <a:uFill>
                  <a:solidFill>
                    <a:srgbClr val="FFFFFF"/>
                  </a:solidFill>
                </a:uFill>
                <a:latin typeface="Times New Roman"/>
                <a:ea typeface="DejaVu Sans"/>
              </a:rPr>
              <a:t>(Databases)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3554" name="Rectangle 2"/>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3555" name="Rectangle 3"/>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3556" name="Rectangle 4"/>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3557" name="Rectangle 5"/>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23558" name="Picture 6"/>
          <p:cNvPicPr>
            <a:picLocks noChangeArrowheads="1"/>
          </p:cNvPicPr>
          <p:nvPr/>
        </p:nvPicPr>
        <p:blipFill>
          <a:blip r:embed="rId2"/>
          <a:srcRect/>
          <a:stretch>
            <a:fillRect/>
          </a:stretch>
        </p:blipFill>
        <p:spPr bwMode="auto">
          <a:xfrm>
            <a:off x="10852151" y="5791200"/>
            <a:ext cx="1117600" cy="922338"/>
          </a:xfrm>
          <a:prstGeom prst="rect">
            <a:avLst/>
          </a:prstGeom>
          <a:noFill/>
          <a:ln w="9525">
            <a:noFill/>
            <a:miter lim="800000"/>
            <a:headEnd/>
            <a:tailEnd/>
          </a:ln>
        </p:spPr>
      </p:pic>
      <p:sp>
        <p:nvSpPr>
          <p:cNvPr id="31752" name="Rectangle 8"/>
          <p:cNvSpPr>
            <a:spLocks noGrp="1" noChangeArrowheads="1"/>
          </p:cNvSpPr>
          <p:nvPr>
            <p:ph type="title"/>
          </p:nvPr>
        </p:nvSpPr>
        <p:spPr>
          <a:xfrm>
            <a:off x="541868" y="152400"/>
            <a:ext cx="11345333" cy="12954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smtClean="0">
                <a:ea typeface="+mj-ea"/>
                <a:sym typeface="Arial Black" charset="0"/>
              </a:rPr>
              <a:t>Programming Environment Tools</a:t>
            </a:r>
          </a:p>
        </p:txBody>
      </p:sp>
      <p:sp>
        <p:nvSpPr>
          <p:cNvPr id="31753" name="Rectangle 9"/>
          <p:cNvSpPr>
            <a:spLocks noGrp="1" noChangeArrowheads="1"/>
          </p:cNvSpPr>
          <p:nvPr>
            <p:ph idx="1"/>
          </p:nvPr>
        </p:nvSpPr>
        <p:spPr>
          <a:xfrm>
            <a:off x="812800" y="1447800"/>
            <a:ext cx="10464800" cy="26289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eaLnBrk="1" hangingPunct="1">
              <a:buFont typeface="Times New Roman" charset="0"/>
              <a:buChar char="•"/>
              <a:defRPr/>
            </a:pPr>
            <a:r>
              <a:rPr lang="en-US" sz="3200" smtClean="0">
                <a:ea typeface="+mn-ea"/>
                <a:sym typeface="Times New Roman" charset="0"/>
              </a:rPr>
              <a:t>Tools</a:t>
            </a:r>
          </a:p>
        </p:txBody>
      </p:sp>
      <p:pic>
        <p:nvPicPr>
          <p:cNvPr id="23561" name="Picture 10"/>
          <p:cNvPicPr>
            <a:picLocks noChangeArrowheads="1"/>
          </p:cNvPicPr>
          <p:nvPr/>
        </p:nvPicPr>
        <p:blipFill>
          <a:blip r:embed="rId3"/>
          <a:srcRect/>
          <a:stretch>
            <a:fillRect/>
          </a:stretch>
        </p:blipFill>
        <p:spPr bwMode="auto">
          <a:xfrm>
            <a:off x="1695451" y="2171700"/>
            <a:ext cx="8801100" cy="2819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 name="CustomShape 1"/>
          <p:cNvSpPr/>
          <p:nvPr/>
        </p:nvSpPr>
        <p:spPr>
          <a:xfrm>
            <a:off x="914400" y="274320"/>
            <a:ext cx="10362240" cy="895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3200" b="1" strike="noStrike" spc="-1">
                <a:solidFill>
                  <a:srgbClr val="000000"/>
                </a:solidFill>
                <a:uFill>
                  <a:solidFill>
                    <a:srgbClr val="FFFFFF"/>
                  </a:solidFill>
                </a:uFill>
                <a:latin typeface="Times New Roman"/>
                <a:ea typeface="DejaVu Sans"/>
              </a:rPr>
              <a:t>Preprocessors, Compilers, Assemblers and Linkers</a:t>
            </a:r>
            <a:endParaRPr lang="en-US" sz="1800" b="0" strike="noStrike" spc="-1">
              <a:solidFill>
                <a:srgbClr val="000000"/>
              </a:solidFill>
              <a:uFill>
                <a:solidFill>
                  <a:srgbClr val="FFFFFF"/>
                </a:solidFill>
              </a:uFill>
              <a:latin typeface="Arial"/>
            </a:endParaRPr>
          </a:p>
        </p:txBody>
      </p:sp>
      <p:sp>
        <p:nvSpPr>
          <p:cNvPr id="117" name="CustomShape 2"/>
          <p:cNvSpPr/>
          <p:nvPr/>
        </p:nvSpPr>
        <p:spPr>
          <a:xfrm>
            <a:off x="487680" y="1280160"/>
            <a:ext cx="10788960" cy="48150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000" algn="just">
              <a:lnSpc>
                <a:spcPct val="100000"/>
              </a:lnSpc>
              <a:buClr>
                <a:srgbClr val="000000"/>
              </a:buClr>
              <a:buFont typeface="Times"/>
              <a:buChar char="•"/>
            </a:pPr>
            <a:r>
              <a:rPr lang="en-US" sz="2800" b="0" strike="noStrike" spc="-1">
                <a:solidFill>
                  <a:srgbClr val="000000"/>
                </a:solidFill>
                <a:uFill>
                  <a:solidFill>
                    <a:srgbClr val="FFFFFF"/>
                  </a:solidFill>
                </a:uFill>
                <a:latin typeface="Times New Roman"/>
                <a:ea typeface="DejaVu Sans"/>
              </a:rPr>
              <a:t>A preprocessor considered as part of compiler, is a tool that produces input for compilers. It deals with macro-processing, file inclusion, language extension, etc.</a:t>
            </a:r>
            <a:endParaRPr lang="en-US" sz="1800" b="0" strike="noStrike" spc="-1">
              <a:solidFill>
                <a:srgbClr val="000000"/>
              </a:solidFill>
              <a:uFill>
                <a:solidFill>
                  <a:srgbClr val="FFFFFF"/>
                </a:solidFill>
              </a:uFill>
              <a:latin typeface="Arial"/>
            </a:endParaRPr>
          </a:p>
          <a:p>
            <a:pPr marL="360" algn="just">
              <a:lnSpc>
                <a:spcPct val="100000"/>
              </a:lnSpc>
            </a:pPr>
            <a:endParaRPr lang="en-US" sz="1800" b="0" strike="noStrike" spc="-1">
              <a:solidFill>
                <a:srgbClr val="000000"/>
              </a:solidFill>
              <a:uFill>
                <a:solidFill>
                  <a:srgbClr val="FFFFFF"/>
                </a:solidFill>
              </a:uFill>
              <a:latin typeface="Arial"/>
            </a:endParaRPr>
          </a:p>
          <a:p>
            <a:pPr marL="342720" indent="-342000" algn="just">
              <a:lnSpc>
                <a:spcPct val="100000"/>
              </a:lnSpc>
              <a:buClr>
                <a:srgbClr val="000000"/>
              </a:buClr>
              <a:buFont typeface="Times"/>
              <a:buChar char="•"/>
            </a:pPr>
            <a:r>
              <a:rPr lang="en-US" sz="2800" b="0" strike="noStrike" spc="-1">
                <a:solidFill>
                  <a:srgbClr val="000000"/>
                </a:solidFill>
                <a:uFill>
                  <a:solidFill>
                    <a:srgbClr val="FFFFFF"/>
                  </a:solidFill>
                </a:uFill>
                <a:latin typeface="Times New Roman"/>
                <a:ea typeface="DejaVu Sans"/>
              </a:rPr>
              <a:t>Assembler</a:t>
            </a:r>
            <a:endParaRPr lang="en-US" sz="1800" b="0" strike="noStrike" spc="-1">
              <a:solidFill>
                <a:srgbClr val="000000"/>
              </a:solidFill>
              <a:uFill>
                <a:solidFill>
                  <a:srgbClr val="FFFFFF"/>
                </a:solidFill>
              </a:uFill>
              <a:latin typeface="Arial"/>
            </a:endParaRPr>
          </a:p>
          <a:p>
            <a:pPr marL="360" algn="just">
              <a:lnSpc>
                <a:spcPct val="100000"/>
              </a:lnSpc>
            </a:pPr>
            <a:r>
              <a:rPr lang="en-US" sz="2800" b="0" strike="noStrike" spc="-1">
                <a:solidFill>
                  <a:srgbClr val="000000"/>
                </a:solidFill>
                <a:uFill>
                  <a:solidFill>
                    <a:srgbClr val="FFFFFF"/>
                  </a:solidFill>
                </a:uFill>
                <a:latin typeface="Times New Roman"/>
                <a:ea typeface="DejaVu Sans"/>
              </a:rPr>
              <a:t>An assembler translates assembly language programs into machine code. The output of an assembler is called an object file, which contains a combination of machine instructions as well as the data required to place these instructions in memory.</a:t>
            </a:r>
            <a:endParaRPr lang="en-US" sz="1800" b="0" strike="noStrike" spc="-1">
              <a:solidFill>
                <a:srgbClr val="000000"/>
              </a:solidFill>
              <a:uFill>
                <a:solidFill>
                  <a:srgbClr val="FFFFFF"/>
                </a:solidFill>
              </a:uFill>
              <a:latin typeface="Arial"/>
            </a:endParaRPr>
          </a:p>
          <a:p>
            <a:pPr marL="360" algn="just">
              <a:lnSpc>
                <a:spcPct val="100000"/>
              </a:lnSpc>
            </a:pPr>
            <a:r>
              <a:rPr lang="en-US" sz="28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marL="360" algn="just">
              <a:lnSpc>
                <a:spcPct val="100000"/>
              </a:lnSpc>
            </a:pPr>
            <a:r>
              <a:rPr lang="en-US" sz="28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3"/>
            <a:ext cx="10515600" cy="1279527"/>
          </a:xfrm>
        </p:spPr>
        <p:txBody>
          <a:bodyPr>
            <a:noAutofit/>
          </a:bodyPr>
          <a:lstStyle/>
          <a:p>
            <a:pPr algn="ctr"/>
            <a:r>
              <a:rPr lang="en-US" dirty="0" smtClean="0">
                <a:latin typeface="Times New Roman" pitchFamily="18" charset="0"/>
                <a:cs typeface="Times New Roman" pitchFamily="18" charset="0"/>
              </a:rPr>
              <a:t>Chapter-2.1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Compilers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3200" dirty="0" smtClean="0"/>
              <a:t>Introduction to various translators</a:t>
            </a:r>
          </a:p>
          <a:p>
            <a:pPr>
              <a:lnSpc>
                <a:spcPct val="150000"/>
              </a:lnSpc>
            </a:pPr>
            <a:r>
              <a:rPr lang="en-US" sz="3200" dirty="0" smtClean="0"/>
              <a:t> Various phases of compiler</a:t>
            </a:r>
            <a:endParaRPr lang="en-US" sz="3200" dirty="0">
              <a:latin typeface="Times New Roman" pitchFamily="18" charset="0"/>
              <a:cs typeface="Times New Roman" pitchFamily="18" charset="0"/>
            </a:endParaRPr>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7720" y="390843"/>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44402"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xmlns="" val="823702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 name="CustomShape 1"/>
          <p:cNvSpPr/>
          <p:nvPr/>
        </p:nvSpPr>
        <p:spPr>
          <a:xfrm>
            <a:off x="914400" y="274320"/>
            <a:ext cx="10362240" cy="9201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3200" b="1" strike="noStrike" spc="-1">
                <a:solidFill>
                  <a:srgbClr val="000000"/>
                </a:solidFill>
                <a:uFill>
                  <a:solidFill>
                    <a:srgbClr val="FFFFFF"/>
                  </a:solidFill>
                </a:uFill>
                <a:latin typeface="Times New Roman"/>
                <a:ea typeface="DejaVu Sans"/>
              </a:rPr>
              <a:t>Preprocessors, Compilers, Assemblers and Linkers</a:t>
            </a:r>
            <a:endParaRPr lang="en-US" sz="1800" b="0" strike="noStrike" spc="-1">
              <a:solidFill>
                <a:srgbClr val="000000"/>
              </a:solidFill>
              <a:uFill>
                <a:solidFill>
                  <a:srgbClr val="FFFFFF"/>
                </a:solidFill>
              </a:uFill>
              <a:latin typeface="Arial"/>
            </a:endParaRPr>
          </a:p>
        </p:txBody>
      </p:sp>
      <p:sp>
        <p:nvSpPr>
          <p:cNvPr id="119" name="CustomShape 2"/>
          <p:cNvSpPr/>
          <p:nvPr/>
        </p:nvSpPr>
        <p:spPr>
          <a:xfrm>
            <a:off x="487680" y="1280160"/>
            <a:ext cx="10788960" cy="48150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000" algn="just">
              <a:lnSpc>
                <a:spcPct val="100000"/>
              </a:lnSpc>
              <a:buClr>
                <a:srgbClr val="000000"/>
              </a:buClr>
              <a:buFont typeface="Times"/>
              <a:buChar char="•"/>
            </a:pPr>
            <a:r>
              <a:rPr lang="en-US" sz="2800" b="0" strike="noStrike" spc="-1">
                <a:solidFill>
                  <a:srgbClr val="000000"/>
                </a:solidFill>
                <a:uFill>
                  <a:solidFill>
                    <a:srgbClr val="FFFFFF"/>
                  </a:solidFill>
                </a:uFill>
                <a:latin typeface="Times New Roman"/>
                <a:ea typeface="DejaVu Sans"/>
              </a:rPr>
              <a:t>Linker</a:t>
            </a:r>
            <a:endParaRPr lang="en-US" sz="1800" b="0" strike="noStrike" spc="-1">
              <a:solidFill>
                <a:srgbClr val="000000"/>
              </a:solidFill>
              <a:uFill>
                <a:solidFill>
                  <a:srgbClr val="FFFFFF"/>
                </a:solidFill>
              </a:uFill>
              <a:latin typeface="Arial"/>
            </a:endParaRPr>
          </a:p>
          <a:p>
            <a:pPr algn="just">
              <a:lnSpc>
                <a:spcPct val="100000"/>
              </a:lnSpc>
            </a:pPr>
            <a:r>
              <a:rPr lang="en-US" sz="2800" b="0" strike="noStrike" spc="-1">
                <a:solidFill>
                  <a:srgbClr val="000000"/>
                </a:solidFill>
                <a:uFill>
                  <a:solidFill>
                    <a:srgbClr val="FFFFFF"/>
                  </a:solidFill>
                </a:uFill>
                <a:latin typeface="Times New Roman"/>
                <a:ea typeface="DejaVu Sans"/>
              </a:rPr>
              <a:t>A computer program that links and merges various object files together in order to make an executable file. </a:t>
            </a:r>
            <a:endParaRPr lang="en-US" sz="1800" b="0" strike="noStrike" spc="-1">
              <a:solidFill>
                <a:srgbClr val="000000"/>
              </a:solidFill>
              <a:uFill>
                <a:solidFill>
                  <a:srgbClr val="FFFFFF"/>
                </a:solidFill>
              </a:uFill>
              <a:latin typeface="Arial"/>
            </a:endParaRPr>
          </a:p>
          <a:p>
            <a:pPr algn="just">
              <a:lnSpc>
                <a:spcPct val="100000"/>
              </a:lnSpc>
            </a:pPr>
            <a:endParaRPr lang="en-US" sz="1800" b="0" strike="noStrike" spc="-1">
              <a:solidFill>
                <a:srgbClr val="000000"/>
              </a:solidFill>
              <a:uFill>
                <a:solidFill>
                  <a:srgbClr val="FFFFFF"/>
                </a:solidFill>
              </a:uFill>
              <a:latin typeface="Arial"/>
            </a:endParaRPr>
          </a:p>
          <a:p>
            <a:pPr marL="342720" indent="-342000" algn="just">
              <a:buClr>
                <a:srgbClr val="000000"/>
              </a:buClr>
              <a:buSzPct val="45000"/>
              <a:buFont typeface="Wingdings" charset="2"/>
              <a:buChar char=""/>
            </a:pPr>
            <a:r>
              <a:rPr lang="en-US" sz="2800" b="0" strike="noStrike" spc="-1">
                <a:solidFill>
                  <a:srgbClr val="000000"/>
                </a:solidFill>
                <a:uFill>
                  <a:solidFill>
                    <a:srgbClr val="FFFFFF"/>
                  </a:solidFill>
                </a:uFill>
                <a:latin typeface="Times New Roman"/>
                <a:ea typeface="DejaVu Sans"/>
              </a:rPr>
              <a:t>All these files might have been compiled by separate assemblers. The major task of a linker is to search and locate referenced module/routines in a program and to determine the memory location where these codes will be loaded, making the program instruction to have absolute references.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Preprocessors, Compilers, Assemblers, and Linkers</a:t>
            </a:r>
          </a:p>
        </p:txBody>
      </p:sp>
      <p:sp>
        <p:nvSpPr>
          <p:cNvPr id="23555" name="Rectangle 4"/>
          <p:cNvSpPr>
            <a:spLocks noChangeArrowheads="1"/>
          </p:cNvSpPr>
          <p:nvPr/>
        </p:nvSpPr>
        <p:spPr bwMode="auto">
          <a:xfrm>
            <a:off x="4775200" y="2819400"/>
            <a:ext cx="2438400" cy="457200"/>
          </a:xfrm>
          <a:prstGeom prst="rect">
            <a:avLst/>
          </a:prstGeom>
          <a:solidFill>
            <a:schemeClr val="accent1"/>
          </a:solidFill>
          <a:ln w="9525">
            <a:solidFill>
              <a:schemeClr val="tx1"/>
            </a:solidFill>
            <a:miter lim="800000"/>
            <a:headEnd/>
            <a:tailEnd/>
          </a:ln>
        </p:spPr>
        <p:txBody>
          <a:bodyPr wrap="none" anchor="ctr"/>
          <a:lstStyle/>
          <a:p>
            <a:pPr algn="ctr"/>
            <a:r>
              <a:rPr lang="en-US"/>
              <a:t>Preprocessor</a:t>
            </a:r>
          </a:p>
        </p:txBody>
      </p:sp>
      <p:sp>
        <p:nvSpPr>
          <p:cNvPr id="23556" name="Line 6"/>
          <p:cNvSpPr>
            <a:spLocks noChangeShapeType="1"/>
          </p:cNvSpPr>
          <p:nvPr/>
        </p:nvSpPr>
        <p:spPr bwMode="auto">
          <a:xfrm flipH="1">
            <a:off x="7213600" y="5791200"/>
            <a:ext cx="1422400" cy="0"/>
          </a:xfrm>
          <a:prstGeom prst="line">
            <a:avLst/>
          </a:prstGeom>
          <a:noFill/>
          <a:ln w="25400">
            <a:solidFill>
              <a:schemeClr val="tx1"/>
            </a:solidFill>
            <a:round/>
            <a:headEnd/>
            <a:tailEnd type="stealth" w="lg" len="lg"/>
          </a:ln>
        </p:spPr>
        <p:txBody>
          <a:bodyPr wrap="none" anchor="ctr"/>
          <a:lstStyle/>
          <a:p>
            <a:endParaRPr lang="en-US"/>
          </a:p>
        </p:txBody>
      </p:sp>
      <p:sp>
        <p:nvSpPr>
          <p:cNvPr id="23557" name="Rectangle 7"/>
          <p:cNvSpPr>
            <a:spLocks noChangeArrowheads="1"/>
          </p:cNvSpPr>
          <p:nvPr/>
        </p:nvSpPr>
        <p:spPr bwMode="auto">
          <a:xfrm>
            <a:off x="4775200" y="3733800"/>
            <a:ext cx="2438400" cy="457200"/>
          </a:xfrm>
          <a:prstGeom prst="rect">
            <a:avLst/>
          </a:prstGeom>
          <a:solidFill>
            <a:schemeClr val="accent1"/>
          </a:solidFill>
          <a:ln w="9525">
            <a:solidFill>
              <a:schemeClr val="tx1"/>
            </a:solidFill>
            <a:miter lim="800000"/>
            <a:headEnd/>
            <a:tailEnd/>
          </a:ln>
        </p:spPr>
        <p:txBody>
          <a:bodyPr wrap="none" anchor="ctr"/>
          <a:lstStyle/>
          <a:p>
            <a:pPr algn="ctr"/>
            <a:r>
              <a:rPr lang="en-US"/>
              <a:t>Compiler</a:t>
            </a:r>
          </a:p>
        </p:txBody>
      </p:sp>
      <p:sp>
        <p:nvSpPr>
          <p:cNvPr id="23558" name="Rectangle 8"/>
          <p:cNvSpPr>
            <a:spLocks noChangeArrowheads="1"/>
          </p:cNvSpPr>
          <p:nvPr/>
        </p:nvSpPr>
        <p:spPr bwMode="auto">
          <a:xfrm>
            <a:off x="4775200" y="4648200"/>
            <a:ext cx="2438400" cy="457200"/>
          </a:xfrm>
          <a:prstGeom prst="rect">
            <a:avLst/>
          </a:prstGeom>
          <a:solidFill>
            <a:schemeClr val="accent1"/>
          </a:solidFill>
          <a:ln w="9525">
            <a:solidFill>
              <a:schemeClr val="tx1"/>
            </a:solidFill>
            <a:miter lim="800000"/>
            <a:headEnd/>
            <a:tailEnd/>
          </a:ln>
        </p:spPr>
        <p:txBody>
          <a:bodyPr wrap="none" anchor="ctr"/>
          <a:lstStyle/>
          <a:p>
            <a:pPr algn="ctr"/>
            <a:r>
              <a:rPr lang="en-US"/>
              <a:t>Assembler</a:t>
            </a:r>
          </a:p>
        </p:txBody>
      </p:sp>
      <p:sp>
        <p:nvSpPr>
          <p:cNvPr id="23559" name="Rectangle 9"/>
          <p:cNvSpPr>
            <a:spLocks noChangeArrowheads="1"/>
          </p:cNvSpPr>
          <p:nvPr/>
        </p:nvSpPr>
        <p:spPr bwMode="auto">
          <a:xfrm>
            <a:off x="4775200" y="5562600"/>
            <a:ext cx="2438400" cy="457200"/>
          </a:xfrm>
          <a:prstGeom prst="rect">
            <a:avLst/>
          </a:prstGeom>
          <a:solidFill>
            <a:schemeClr val="accent1"/>
          </a:solidFill>
          <a:ln w="9525">
            <a:solidFill>
              <a:schemeClr val="tx1"/>
            </a:solidFill>
            <a:miter lim="800000"/>
            <a:headEnd/>
            <a:tailEnd/>
          </a:ln>
        </p:spPr>
        <p:txBody>
          <a:bodyPr wrap="none" anchor="ctr"/>
          <a:lstStyle/>
          <a:p>
            <a:pPr algn="ctr"/>
            <a:r>
              <a:rPr lang="en-US"/>
              <a:t>Linker</a:t>
            </a:r>
          </a:p>
        </p:txBody>
      </p:sp>
      <p:sp>
        <p:nvSpPr>
          <p:cNvPr id="23560" name="Text Box 10"/>
          <p:cNvSpPr txBox="1">
            <a:spLocks noChangeArrowheads="1"/>
          </p:cNvSpPr>
          <p:nvPr/>
        </p:nvSpPr>
        <p:spPr bwMode="auto">
          <a:xfrm>
            <a:off x="3860802" y="1981202"/>
            <a:ext cx="2749471" cy="369332"/>
          </a:xfrm>
          <a:prstGeom prst="rect">
            <a:avLst/>
          </a:prstGeom>
          <a:noFill/>
          <a:ln w="9525">
            <a:noFill/>
            <a:miter lim="800000"/>
            <a:headEnd/>
            <a:tailEnd/>
          </a:ln>
        </p:spPr>
        <p:txBody>
          <a:bodyPr wrap="none">
            <a:spAutoFit/>
          </a:bodyPr>
          <a:lstStyle/>
          <a:p>
            <a:r>
              <a:rPr lang="en-US"/>
              <a:t>Skeletal Source Program</a:t>
            </a:r>
          </a:p>
        </p:txBody>
      </p:sp>
      <p:sp>
        <p:nvSpPr>
          <p:cNvPr id="23561" name="Text Box 11"/>
          <p:cNvSpPr txBox="1">
            <a:spLocks noChangeArrowheads="1"/>
          </p:cNvSpPr>
          <p:nvPr/>
        </p:nvSpPr>
        <p:spPr bwMode="auto">
          <a:xfrm>
            <a:off x="3048002" y="3276601"/>
            <a:ext cx="1864613" cy="369332"/>
          </a:xfrm>
          <a:prstGeom prst="rect">
            <a:avLst/>
          </a:prstGeom>
          <a:noFill/>
          <a:ln w="9525">
            <a:noFill/>
            <a:miter lim="800000"/>
            <a:headEnd/>
            <a:tailEnd/>
          </a:ln>
        </p:spPr>
        <p:txBody>
          <a:bodyPr wrap="none">
            <a:spAutoFit/>
          </a:bodyPr>
          <a:lstStyle/>
          <a:p>
            <a:r>
              <a:rPr lang="en-US"/>
              <a:t>Source Program</a:t>
            </a:r>
          </a:p>
        </p:txBody>
      </p:sp>
      <p:sp>
        <p:nvSpPr>
          <p:cNvPr id="23562" name="Text Box 12"/>
          <p:cNvSpPr txBox="1">
            <a:spLocks noChangeArrowheads="1"/>
          </p:cNvSpPr>
          <p:nvPr/>
        </p:nvSpPr>
        <p:spPr bwMode="auto">
          <a:xfrm>
            <a:off x="1422400" y="4191002"/>
            <a:ext cx="2826543" cy="369332"/>
          </a:xfrm>
          <a:prstGeom prst="rect">
            <a:avLst/>
          </a:prstGeom>
          <a:noFill/>
          <a:ln w="9525">
            <a:noFill/>
            <a:miter lim="800000"/>
            <a:headEnd/>
            <a:tailEnd/>
          </a:ln>
        </p:spPr>
        <p:txBody>
          <a:bodyPr wrap="none">
            <a:spAutoFit/>
          </a:bodyPr>
          <a:lstStyle/>
          <a:p>
            <a:r>
              <a:rPr lang="en-US"/>
              <a:t>Target Assembly Program</a:t>
            </a:r>
          </a:p>
        </p:txBody>
      </p:sp>
      <p:sp>
        <p:nvSpPr>
          <p:cNvPr id="23563" name="Text Box 13"/>
          <p:cNvSpPr txBox="1">
            <a:spLocks noChangeArrowheads="1"/>
          </p:cNvSpPr>
          <p:nvPr/>
        </p:nvSpPr>
        <p:spPr bwMode="auto">
          <a:xfrm>
            <a:off x="1320800" y="5105402"/>
            <a:ext cx="2749471" cy="369332"/>
          </a:xfrm>
          <a:prstGeom prst="rect">
            <a:avLst/>
          </a:prstGeom>
          <a:noFill/>
          <a:ln w="9525">
            <a:noFill/>
            <a:miter lim="800000"/>
            <a:headEnd/>
            <a:tailEnd/>
          </a:ln>
        </p:spPr>
        <p:txBody>
          <a:bodyPr wrap="none">
            <a:spAutoFit/>
          </a:bodyPr>
          <a:lstStyle/>
          <a:p>
            <a:r>
              <a:rPr lang="en-US"/>
              <a:t>Relocatable Object Code</a:t>
            </a:r>
          </a:p>
        </p:txBody>
      </p:sp>
      <p:sp>
        <p:nvSpPr>
          <p:cNvPr id="23564" name="Text Box 14"/>
          <p:cNvSpPr txBox="1">
            <a:spLocks noChangeArrowheads="1"/>
          </p:cNvSpPr>
          <p:nvPr/>
        </p:nvSpPr>
        <p:spPr bwMode="auto">
          <a:xfrm>
            <a:off x="3860802" y="6400802"/>
            <a:ext cx="2634054" cy="369332"/>
          </a:xfrm>
          <a:prstGeom prst="rect">
            <a:avLst/>
          </a:prstGeom>
          <a:noFill/>
          <a:ln w="9525">
            <a:noFill/>
            <a:miter lim="800000"/>
            <a:headEnd/>
            <a:tailEnd/>
          </a:ln>
        </p:spPr>
        <p:txBody>
          <a:bodyPr wrap="none">
            <a:spAutoFit/>
          </a:bodyPr>
          <a:lstStyle/>
          <a:p>
            <a:r>
              <a:rPr lang="en-US"/>
              <a:t>Absolute Machine Code</a:t>
            </a:r>
          </a:p>
        </p:txBody>
      </p:sp>
      <p:sp>
        <p:nvSpPr>
          <p:cNvPr id="23565" name="Text Box 15"/>
          <p:cNvSpPr txBox="1">
            <a:spLocks noChangeArrowheads="1"/>
          </p:cNvSpPr>
          <p:nvPr/>
        </p:nvSpPr>
        <p:spPr bwMode="auto">
          <a:xfrm>
            <a:off x="7823200" y="5486403"/>
            <a:ext cx="2685351" cy="646331"/>
          </a:xfrm>
          <a:prstGeom prst="rect">
            <a:avLst/>
          </a:prstGeom>
          <a:noFill/>
          <a:ln w="9525">
            <a:noFill/>
            <a:miter lim="800000"/>
            <a:headEnd/>
            <a:tailEnd/>
          </a:ln>
        </p:spPr>
        <p:txBody>
          <a:bodyPr wrap="none">
            <a:spAutoFit/>
          </a:bodyPr>
          <a:lstStyle/>
          <a:p>
            <a:pPr algn="ctr"/>
            <a:r>
              <a:rPr lang="en-US"/>
              <a:t>Libraries and</a:t>
            </a:r>
          </a:p>
          <a:p>
            <a:pPr algn="ctr"/>
            <a:r>
              <a:rPr lang="en-US"/>
              <a:t>Relocatable Object Files</a:t>
            </a:r>
          </a:p>
        </p:txBody>
      </p:sp>
      <p:sp>
        <p:nvSpPr>
          <p:cNvPr id="23566" name="Line 16"/>
          <p:cNvSpPr>
            <a:spLocks noChangeShapeType="1"/>
          </p:cNvSpPr>
          <p:nvPr/>
        </p:nvSpPr>
        <p:spPr bwMode="auto">
          <a:xfrm>
            <a:off x="5994400" y="6019800"/>
            <a:ext cx="0" cy="457200"/>
          </a:xfrm>
          <a:prstGeom prst="line">
            <a:avLst/>
          </a:prstGeom>
          <a:noFill/>
          <a:ln w="25400">
            <a:solidFill>
              <a:schemeClr val="tx1"/>
            </a:solidFill>
            <a:round/>
            <a:headEnd/>
            <a:tailEnd type="stealth" w="lg" len="lg"/>
          </a:ln>
        </p:spPr>
        <p:txBody>
          <a:bodyPr wrap="none" anchor="ctr"/>
          <a:lstStyle/>
          <a:p>
            <a:endParaRPr lang="en-US"/>
          </a:p>
        </p:txBody>
      </p:sp>
      <p:sp>
        <p:nvSpPr>
          <p:cNvPr id="23567" name="Line 21"/>
          <p:cNvSpPr>
            <a:spLocks noChangeShapeType="1"/>
          </p:cNvSpPr>
          <p:nvPr/>
        </p:nvSpPr>
        <p:spPr bwMode="auto">
          <a:xfrm>
            <a:off x="5994400" y="5105400"/>
            <a:ext cx="0" cy="457200"/>
          </a:xfrm>
          <a:prstGeom prst="line">
            <a:avLst/>
          </a:prstGeom>
          <a:noFill/>
          <a:ln w="25400">
            <a:solidFill>
              <a:schemeClr val="tx1"/>
            </a:solidFill>
            <a:round/>
            <a:headEnd/>
            <a:tailEnd type="stealth" w="lg" len="lg"/>
          </a:ln>
        </p:spPr>
        <p:txBody>
          <a:bodyPr wrap="none" anchor="ctr"/>
          <a:lstStyle/>
          <a:p>
            <a:endParaRPr lang="en-US"/>
          </a:p>
        </p:txBody>
      </p:sp>
      <p:sp>
        <p:nvSpPr>
          <p:cNvPr id="23568" name="Line 22"/>
          <p:cNvSpPr>
            <a:spLocks noChangeShapeType="1"/>
          </p:cNvSpPr>
          <p:nvPr/>
        </p:nvSpPr>
        <p:spPr bwMode="auto">
          <a:xfrm>
            <a:off x="5994400" y="4191000"/>
            <a:ext cx="0" cy="457200"/>
          </a:xfrm>
          <a:prstGeom prst="line">
            <a:avLst/>
          </a:prstGeom>
          <a:noFill/>
          <a:ln w="25400">
            <a:solidFill>
              <a:schemeClr val="tx1"/>
            </a:solidFill>
            <a:round/>
            <a:headEnd/>
            <a:tailEnd type="stealth" w="lg" len="lg"/>
          </a:ln>
        </p:spPr>
        <p:txBody>
          <a:bodyPr wrap="none" anchor="ctr"/>
          <a:lstStyle/>
          <a:p>
            <a:endParaRPr lang="en-US"/>
          </a:p>
        </p:txBody>
      </p:sp>
      <p:sp>
        <p:nvSpPr>
          <p:cNvPr id="23569" name="Line 23"/>
          <p:cNvSpPr>
            <a:spLocks noChangeShapeType="1"/>
          </p:cNvSpPr>
          <p:nvPr/>
        </p:nvSpPr>
        <p:spPr bwMode="auto">
          <a:xfrm>
            <a:off x="5994400" y="3276600"/>
            <a:ext cx="0" cy="457200"/>
          </a:xfrm>
          <a:prstGeom prst="line">
            <a:avLst/>
          </a:prstGeom>
          <a:noFill/>
          <a:ln w="25400">
            <a:solidFill>
              <a:schemeClr val="tx1"/>
            </a:solidFill>
            <a:round/>
            <a:headEnd/>
            <a:tailEnd type="stealth" w="lg" len="lg"/>
          </a:ln>
        </p:spPr>
        <p:txBody>
          <a:bodyPr wrap="none" anchor="ctr"/>
          <a:lstStyle/>
          <a:p>
            <a:endParaRPr lang="en-US"/>
          </a:p>
        </p:txBody>
      </p:sp>
      <p:sp>
        <p:nvSpPr>
          <p:cNvPr id="23570" name="Line 24"/>
          <p:cNvSpPr>
            <a:spLocks noChangeShapeType="1"/>
          </p:cNvSpPr>
          <p:nvPr/>
        </p:nvSpPr>
        <p:spPr bwMode="auto">
          <a:xfrm>
            <a:off x="5994400" y="2362200"/>
            <a:ext cx="0" cy="457200"/>
          </a:xfrm>
          <a:prstGeom prst="line">
            <a:avLst/>
          </a:prstGeom>
          <a:noFill/>
          <a:ln w="25400">
            <a:solidFill>
              <a:schemeClr val="tx1"/>
            </a:solidFill>
            <a:round/>
            <a:headEnd/>
            <a:tailEnd type="stealth" w="lg" len="lg"/>
          </a:ln>
        </p:spPr>
        <p:txBody>
          <a:bodyPr wrap="none" anchor="ctr"/>
          <a:lstStyle/>
          <a:p>
            <a:endParaRPr lang="en-US"/>
          </a:p>
        </p:txBody>
      </p:sp>
      <p:sp>
        <p:nvSpPr>
          <p:cNvPr id="23571" name="Rectangle 26"/>
          <p:cNvSpPr>
            <a:spLocks noChangeArrowheads="1"/>
          </p:cNvSpPr>
          <p:nvPr/>
        </p:nvSpPr>
        <p:spPr bwMode="auto">
          <a:xfrm>
            <a:off x="8432800" y="3581400"/>
            <a:ext cx="3251200" cy="762000"/>
          </a:xfrm>
          <a:prstGeom prst="rect">
            <a:avLst/>
          </a:prstGeom>
          <a:noFill/>
          <a:ln w="9525">
            <a:solidFill>
              <a:schemeClr val="tx1"/>
            </a:solidFill>
            <a:miter lim="800000"/>
            <a:headEnd/>
            <a:tailEnd/>
          </a:ln>
        </p:spPr>
        <p:txBody>
          <a:bodyPr wrap="none" anchor="ctr"/>
          <a:lstStyle/>
          <a:p>
            <a:pPr algn="ctr"/>
            <a:r>
              <a:rPr lang="en-US"/>
              <a:t>Try for example:</a:t>
            </a:r>
          </a:p>
          <a:p>
            <a:pPr algn="ctr"/>
            <a:r>
              <a:rPr lang="en-US" sz="2000" b="1">
                <a:latin typeface="Courier New" charset="0"/>
              </a:rPr>
              <a:t>gcc -v myprog.c</a:t>
            </a:r>
          </a:p>
        </p:txBody>
      </p:sp>
      <p:sp>
        <p:nvSpPr>
          <p:cNvPr id="23572" name="Slide Number Placeholder 21"/>
          <p:cNvSpPr>
            <a:spLocks noGrp="1"/>
          </p:cNvSpPr>
          <p:nvPr>
            <p:ph type="sldNum" sz="quarter" idx="12"/>
          </p:nvPr>
        </p:nvSpPr>
        <p:spPr>
          <a:noFill/>
        </p:spPr>
        <p:txBody>
          <a:bodyPr/>
          <a:lstStyle/>
          <a:p>
            <a:fld id="{DDFC90CD-660D-42DE-AE7C-8463313BCF0D}" type="slidenum">
              <a:rPr lang="en-US"/>
              <a:pPr/>
              <a:t>21</a:t>
            </a:fld>
            <a:endParaRPr lang="en-US"/>
          </a:p>
        </p:txBody>
      </p:sp>
      <p:sp>
        <p:nvSpPr>
          <p:cNvPr id="23573" name="Footer Placeholder 22"/>
          <p:cNvSpPr>
            <a:spLocks noGrp="1"/>
          </p:cNvSpPr>
          <p:nvPr>
            <p:ph type="ftr" sz="quarter" idx="11"/>
          </p:nvPr>
        </p:nvSpPr>
        <p:spPr>
          <a:noFill/>
        </p:spPr>
        <p:txBody>
          <a:bodyPr/>
          <a:lstStyle/>
          <a:p>
            <a:r>
              <a:rPr lang="en-US" smtClean="0">
                <a:latin typeface="Times" charset="0"/>
                <a:ea typeface="ＭＳ Ｐゴシック" charset="-128"/>
              </a:rPr>
              <a:t>COP5621 Fall 2009</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 name="CustomShape 1"/>
          <p:cNvSpPr/>
          <p:nvPr/>
        </p:nvSpPr>
        <p:spPr>
          <a:xfrm>
            <a:off x="914400" y="274320"/>
            <a:ext cx="10362240" cy="10054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3200" b="1" strike="noStrike" spc="-1">
                <a:solidFill>
                  <a:srgbClr val="000000"/>
                </a:solidFill>
                <a:uFill>
                  <a:solidFill>
                    <a:srgbClr val="FFFFFF"/>
                  </a:solidFill>
                </a:uFill>
                <a:latin typeface="Times New Roman"/>
                <a:ea typeface="DejaVu Sans"/>
              </a:rPr>
              <a:t>Compiler Design - Architecture of a Compiler</a:t>
            </a:r>
            <a:endParaRPr lang="en-US" sz="1800" b="0" strike="noStrike" spc="-1">
              <a:solidFill>
                <a:srgbClr val="000000"/>
              </a:solidFill>
              <a:uFill>
                <a:solidFill>
                  <a:srgbClr val="FFFFFF"/>
                </a:solidFill>
              </a:uFill>
              <a:latin typeface="Arial"/>
            </a:endParaRPr>
          </a:p>
        </p:txBody>
      </p:sp>
      <p:sp>
        <p:nvSpPr>
          <p:cNvPr id="121" name="CustomShape 2"/>
          <p:cNvSpPr/>
          <p:nvPr/>
        </p:nvSpPr>
        <p:spPr>
          <a:xfrm>
            <a:off x="487680" y="1280160"/>
            <a:ext cx="10788960" cy="48150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000" algn="just">
              <a:lnSpc>
                <a:spcPct val="100000"/>
              </a:lnSpc>
              <a:buClr>
                <a:srgbClr val="000000"/>
              </a:buClr>
              <a:buFont typeface="Times"/>
              <a:buChar char="•"/>
            </a:pPr>
            <a:r>
              <a:rPr lang="en-US" sz="2800" b="0" i="1" strike="noStrike" spc="-1">
                <a:solidFill>
                  <a:srgbClr val="000000"/>
                </a:solidFill>
                <a:uFill>
                  <a:solidFill>
                    <a:srgbClr val="FFFFFF"/>
                  </a:solidFill>
                </a:uFill>
                <a:latin typeface="Times New Roman"/>
                <a:ea typeface="DejaVu Sans"/>
              </a:rPr>
              <a:t>A compiler can have many phases and passes.</a:t>
            </a:r>
            <a:endParaRPr lang="en-US" sz="1800" b="0" strike="noStrike" spc="-1">
              <a:solidFill>
                <a:srgbClr val="000000"/>
              </a:solidFill>
              <a:uFill>
                <a:solidFill>
                  <a:srgbClr val="FFFFFF"/>
                </a:solidFill>
              </a:uFill>
              <a:latin typeface="Arial"/>
            </a:endParaRPr>
          </a:p>
          <a:p>
            <a:pPr marL="342720" indent="-342000" algn="just">
              <a:lnSpc>
                <a:spcPct val="100000"/>
              </a:lnSpc>
              <a:buClr>
                <a:srgbClr val="000000"/>
              </a:buClr>
              <a:buFont typeface="Times"/>
              <a:buChar char="•"/>
            </a:pPr>
            <a:r>
              <a:rPr lang="en-US" sz="2800" b="1" strike="noStrike" spc="-1">
                <a:solidFill>
                  <a:srgbClr val="000000"/>
                </a:solidFill>
                <a:uFill>
                  <a:solidFill>
                    <a:srgbClr val="FFFFFF"/>
                  </a:solidFill>
                </a:uFill>
                <a:latin typeface="Times New Roman"/>
                <a:ea typeface="DejaVu Sans"/>
              </a:rPr>
              <a:t>Pass</a:t>
            </a:r>
            <a:r>
              <a:rPr lang="en-US" sz="2800" b="0" strike="noStrike" spc="-1">
                <a:solidFill>
                  <a:srgbClr val="000000"/>
                </a:solidFill>
                <a:uFill>
                  <a:solidFill>
                    <a:srgbClr val="FFFFFF"/>
                  </a:solidFill>
                </a:uFill>
                <a:latin typeface="Times New Roman"/>
                <a:ea typeface="DejaVu Sans"/>
              </a:rPr>
              <a:t> : A pass refers to the traversal of a compiler through the entire program.</a:t>
            </a:r>
            <a:endParaRPr lang="en-US" sz="1800" b="0" strike="noStrike" spc="-1">
              <a:solidFill>
                <a:srgbClr val="000000"/>
              </a:solidFill>
              <a:uFill>
                <a:solidFill>
                  <a:srgbClr val="FFFFFF"/>
                </a:solidFill>
              </a:uFill>
              <a:latin typeface="Arial"/>
            </a:endParaRPr>
          </a:p>
          <a:p>
            <a:pPr marL="360" algn="just">
              <a:lnSpc>
                <a:spcPct val="100000"/>
              </a:lnSpc>
            </a:pPr>
            <a:endParaRPr lang="en-US" sz="1800" b="0" strike="noStrike" spc="-1">
              <a:solidFill>
                <a:srgbClr val="000000"/>
              </a:solidFill>
              <a:uFill>
                <a:solidFill>
                  <a:srgbClr val="FFFFFF"/>
                </a:solidFill>
              </a:uFill>
              <a:latin typeface="Arial"/>
            </a:endParaRPr>
          </a:p>
          <a:p>
            <a:pPr marL="342720" indent="-342000" algn="just">
              <a:lnSpc>
                <a:spcPct val="100000"/>
              </a:lnSpc>
              <a:buClr>
                <a:srgbClr val="000000"/>
              </a:buClr>
              <a:buFont typeface="Times"/>
              <a:buChar char="•"/>
            </a:pPr>
            <a:r>
              <a:rPr lang="en-US" sz="2800" b="0" strike="noStrike" spc="-1">
                <a:solidFill>
                  <a:srgbClr val="000000"/>
                </a:solidFill>
                <a:uFill>
                  <a:solidFill>
                    <a:srgbClr val="FFFFFF"/>
                  </a:solidFill>
                </a:uFill>
                <a:latin typeface="Times New Roman"/>
                <a:ea typeface="DejaVu Sans"/>
              </a:rPr>
              <a:t> </a:t>
            </a:r>
            <a:r>
              <a:rPr lang="en-US" sz="2800" b="1" strike="noStrike" spc="-1">
                <a:solidFill>
                  <a:srgbClr val="000000"/>
                </a:solidFill>
                <a:uFill>
                  <a:solidFill>
                    <a:srgbClr val="FFFFFF"/>
                  </a:solidFill>
                </a:uFill>
                <a:latin typeface="Times New Roman"/>
                <a:ea typeface="DejaVu Sans"/>
              </a:rPr>
              <a:t>Phase</a:t>
            </a:r>
            <a:r>
              <a:rPr lang="en-US" sz="2800" b="0" strike="noStrike" spc="-1">
                <a:solidFill>
                  <a:srgbClr val="000000"/>
                </a:solidFill>
                <a:uFill>
                  <a:solidFill>
                    <a:srgbClr val="FFFFFF"/>
                  </a:solidFill>
                </a:uFill>
                <a:latin typeface="Times New Roman"/>
                <a:ea typeface="DejaVu Sans"/>
              </a:rPr>
              <a:t> : A phase of a compiler is a distinguishable stage, which takes input from the previous stage, processes and yields output that can be used as input for the next stage. A pass can have more than one phase.</a:t>
            </a:r>
            <a:endParaRPr lang="en-US" sz="1800" b="0" strike="noStrike" spc="-1">
              <a:solidFill>
                <a:srgbClr val="000000"/>
              </a:solidFill>
              <a:uFill>
                <a:solidFill>
                  <a:srgbClr val="FFFFFF"/>
                </a:solidFill>
              </a:uFill>
              <a:latin typeface="Arial"/>
            </a:endParaRPr>
          </a:p>
          <a:p>
            <a:pPr marL="360" algn="just">
              <a:lnSpc>
                <a:spcPct val="100000"/>
              </a:lnSpc>
            </a:pPr>
            <a:r>
              <a:rPr lang="en-US" sz="28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 name="CustomShape 1"/>
          <p:cNvSpPr/>
          <p:nvPr/>
        </p:nvSpPr>
        <p:spPr>
          <a:xfrm>
            <a:off x="914400" y="274320"/>
            <a:ext cx="10362240" cy="10054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4000" b="1" strike="noStrike" spc="-1">
                <a:solidFill>
                  <a:srgbClr val="000000"/>
                </a:solidFill>
                <a:uFill>
                  <a:solidFill>
                    <a:srgbClr val="FFFFFF"/>
                  </a:solidFill>
                </a:uFill>
                <a:latin typeface="Times New Roman"/>
                <a:ea typeface="DejaVu Sans"/>
              </a:rPr>
              <a:t>Phases of a Compiler</a:t>
            </a:r>
            <a:endParaRPr lang="en-US" sz="1800" b="0" strike="noStrike" spc="-1">
              <a:solidFill>
                <a:srgbClr val="000000"/>
              </a:solidFill>
              <a:uFill>
                <a:solidFill>
                  <a:srgbClr val="FFFFFF"/>
                </a:solidFill>
              </a:uFill>
              <a:latin typeface="Arial"/>
            </a:endParaRPr>
          </a:p>
        </p:txBody>
      </p:sp>
      <p:sp>
        <p:nvSpPr>
          <p:cNvPr id="123" name="CustomShape 2"/>
          <p:cNvSpPr/>
          <p:nvPr/>
        </p:nvSpPr>
        <p:spPr>
          <a:xfrm>
            <a:off x="487680" y="1280160"/>
            <a:ext cx="10788960" cy="48150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000" algn="just">
              <a:lnSpc>
                <a:spcPct val="100000"/>
              </a:lnSpc>
              <a:buClr>
                <a:srgbClr val="000000"/>
              </a:buClr>
              <a:buFont typeface="Times"/>
              <a:buChar char="•"/>
            </a:pPr>
            <a:r>
              <a:rPr lang="en-US" sz="2800" b="0" strike="noStrike" spc="-1">
                <a:solidFill>
                  <a:srgbClr val="000000"/>
                </a:solidFill>
                <a:uFill>
                  <a:solidFill>
                    <a:srgbClr val="FFFFFF"/>
                  </a:solidFill>
                </a:uFill>
                <a:latin typeface="Times New Roman"/>
                <a:ea typeface="DejaVu Sans"/>
              </a:rPr>
              <a:t>The compilation process is a sequence of various phases. </a:t>
            </a:r>
            <a:endParaRPr lang="en-US" sz="1800" b="0" strike="noStrike" spc="-1">
              <a:solidFill>
                <a:srgbClr val="000000"/>
              </a:solidFill>
              <a:uFill>
                <a:solidFill>
                  <a:srgbClr val="FFFFFF"/>
                </a:solidFill>
              </a:uFill>
              <a:latin typeface="Arial"/>
            </a:endParaRPr>
          </a:p>
          <a:p>
            <a:pPr marL="342720" indent="-342000" algn="just">
              <a:lnSpc>
                <a:spcPct val="100000"/>
              </a:lnSpc>
              <a:buClr>
                <a:srgbClr val="000000"/>
              </a:buClr>
              <a:buFont typeface="Times"/>
              <a:buChar char="•"/>
            </a:pPr>
            <a:r>
              <a:rPr lang="en-US" sz="2800" b="0" strike="noStrike" spc="-1">
                <a:solidFill>
                  <a:srgbClr val="000000"/>
                </a:solidFill>
                <a:uFill>
                  <a:solidFill>
                    <a:srgbClr val="FFFFFF"/>
                  </a:solidFill>
                </a:uFill>
                <a:latin typeface="Times New Roman"/>
                <a:ea typeface="DejaVu Sans"/>
              </a:rPr>
              <a:t>Each phase takes input from its previous stage and has its own representation of source program, and feeds its output to the next phase of the compiler.</a:t>
            </a:r>
            <a:endParaRPr lang="en-US" sz="1800" b="0" strike="noStrike" spc="-1">
              <a:solidFill>
                <a:srgbClr val="000000"/>
              </a:solidFill>
              <a:uFill>
                <a:solidFill>
                  <a:srgbClr val="FFFFFF"/>
                </a:solidFill>
              </a:uFill>
              <a:latin typeface="Arial"/>
            </a:endParaRPr>
          </a:p>
          <a:p>
            <a:pPr algn="just">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721440" y="647640"/>
            <a:ext cx="10362720" cy="1142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000000"/>
                </a:solidFill>
                <a:uFill>
                  <a:solidFill>
                    <a:srgbClr val="FFFFFF"/>
                  </a:solidFill>
                </a:uFill>
                <a:latin typeface="Times New Roman"/>
                <a:ea typeface="DejaVu Sans"/>
              </a:rPr>
              <a:t>Traditional three pass compiler</a:t>
            </a:r>
            <a:endParaRPr lang="en-US" sz="1800" b="0" strike="noStrike" spc="-1">
              <a:solidFill>
                <a:srgbClr val="000000"/>
              </a:solidFill>
              <a:uFill>
                <a:solidFill>
                  <a:srgbClr val="FFFFFF"/>
                </a:solidFill>
              </a:uFill>
              <a:latin typeface="Arial"/>
            </a:endParaRPr>
          </a:p>
        </p:txBody>
      </p:sp>
      <p:sp>
        <p:nvSpPr>
          <p:cNvPr id="125" name="CustomShape 2"/>
          <p:cNvSpPr/>
          <p:nvPr/>
        </p:nvSpPr>
        <p:spPr>
          <a:xfrm>
            <a:off x="914400" y="3581280"/>
            <a:ext cx="10362720" cy="2514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126" name="CustomShape 3"/>
          <p:cNvSpPr/>
          <p:nvPr/>
        </p:nvSpPr>
        <p:spPr>
          <a:xfrm>
            <a:off x="3045600" y="2590560"/>
            <a:ext cx="1624800" cy="990360"/>
          </a:xfrm>
          <a:prstGeom prst="rect">
            <a:avLst/>
          </a:prstGeom>
          <a:solidFill>
            <a:srgbClr val="00CC99"/>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2400" b="0" strike="noStrike" spc="-1">
                <a:solidFill>
                  <a:srgbClr val="000000"/>
                </a:solidFill>
                <a:uFill>
                  <a:solidFill>
                    <a:srgbClr val="FFFFFF"/>
                  </a:solidFill>
                </a:uFill>
                <a:latin typeface="Times New Roman"/>
                <a:ea typeface="DejaVu Sans"/>
              </a:rPr>
              <a:t>Front end</a:t>
            </a:r>
            <a:endParaRPr lang="en-US" sz="1800" b="0" strike="noStrike" spc="-1">
              <a:solidFill>
                <a:srgbClr val="000000"/>
              </a:solidFill>
              <a:uFill>
                <a:solidFill>
                  <a:srgbClr val="FFFFFF"/>
                </a:solidFill>
              </a:uFill>
              <a:latin typeface="Arial"/>
            </a:endParaRPr>
          </a:p>
        </p:txBody>
      </p:sp>
      <p:sp>
        <p:nvSpPr>
          <p:cNvPr id="127" name="Line 4"/>
          <p:cNvSpPr/>
          <p:nvPr/>
        </p:nvSpPr>
        <p:spPr>
          <a:xfrm>
            <a:off x="2334240" y="3124080"/>
            <a:ext cx="609600" cy="144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128" name="CustomShape 5"/>
          <p:cNvSpPr/>
          <p:nvPr/>
        </p:nvSpPr>
        <p:spPr>
          <a:xfrm>
            <a:off x="914400" y="2666880"/>
            <a:ext cx="1370400" cy="8251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0" strike="noStrike" spc="-1">
                <a:solidFill>
                  <a:srgbClr val="000000"/>
                </a:solidFill>
                <a:uFill>
                  <a:solidFill>
                    <a:srgbClr val="FFFFFF"/>
                  </a:solidFill>
                </a:uFill>
                <a:latin typeface="Times New Roman"/>
                <a:ea typeface="DejaVu Sans"/>
              </a:rPr>
              <a:t>Source</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code</a:t>
            </a:r>
            <a:endParaRPr lang="en-US" sz="1800" b="0" strike="noStrike" spc="-1">
              <a:solidFill>
                <a:srgbClr val="000000"/>
              </a:solidFill>
              <a:uFill>
                <a:solidFill>
                  <a:srgbClr val="FFFFFF"/>
                </a:solidFill>
              </a:uFill>
              <a:latin typeface="Arial"/>
            </a:endParaRPr>
          </a:p>
        </p:txBody>
      </p:sp>
      <p:sp>
        <p:nvSpPr>
          <p:cNvPr id="129" name="Line 6"/>
          <p:cNvSpPr/>
          <p:nvPr/>
        </p:nvSpPr>
        <p:spPr>
          <a:xfrm>
            <a:off x="9751200" y="3124080"/>
            <a:ext cx="622080" cy="144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130" name="CustomShape 7"/>
          <p:cNvSpPr/>
          <p:nvPr/>
        </p:nvSpPr>
        <p:spPr>
          <a:xfrm>
            <a:off x="10360800" y="2682720"/>
            <a:ext cx="1665120" cy="8251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0" strike="noStrike" spc="-1">
                <a:solidFill>
                  <a:srgbClr val="000000"/>
                </a:solidFill>
                <a:uFill>
                  <a:solidFill>
                    <a:srgbClr val="FFFFFF"/>
                  </a:solidFill>
                </a:uFill>
                <a:latin typeface="Times New Roman"/>
                <a:ea typeface="DejaVu Sans"/>
              </a:rPr>
              <a:t>Machine</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code</a:t>
            </a:r>
            <a:endParaRPr lang="en-US" sz="1800" b="0" strike="noStrike" spc="-1">
              <a:solidFill>
                <a:srgbClr val="000000"/>
              </a:solidFill>
              <a:uFill>
                <a:solidFill>
                  <a:srgbClr val="FFFFFF"/>
                </a:solidFill>
              </a:uFill>
              <a:latin typeface="Arial"/>
            </a:endParaRPr>
          </a:p>
        </p:txBody>
      </p:sp>
      <p:sp>
        <p:nvSpPr>
          <p:cNvPr id="131" name="Line 8"/>
          <p:cNvSpPr/>
          <p:nvPr/>
        </p:nvSpPr>
        <p:spPr>
          <a:xfrm>
            <a:off x="4061280" y="3581280"/>
            <a:ext cx="1841760" cy="53316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132" name="CustomShape 9"/>
          <p:cNvSpPr/>
          <p:nvPr/>
        </p:nvSpPr>
        <p:spPr>
          <a:xfrm>
            <a:off x="5816160" y="4038480"/>
            <a:ext cx="1191360" cy="459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0" strike="noStrike" spc="-1">
                <a:solidFill>
                  <a:srgbClr val="000000"/>
                </a:solidFill>
                <a:uFill>
                  <a:solidFill>
                    <a:srgbClr val="FFFFFF"/>
                  </a:solidFill>
                </a:uFill>
                <a:latin typeface="Times New Roman"/>
                <a:ea typeface="DejaVu Sans"/>
              </a:rPr>
              <a:t>errors</a:t>
            </a:r>
            <a:endParaRPr lang="en-US" sz="1800" b="0" strike="noStrike" spc="-1">
              <a:solidFill>
                <a:srgbClr val="000000"/>
              </a:solidFill>
              <a:uFill>
                <a:solidFill>
                  <a:srgbClr val="FFFFFF"/>
                </a:solidFill>
              </a:uFill>
              <a:latin typeface="Arial"/>
            </a:endParaRPr>
          </a:p>
        </p:txBody>
      </p:sp>
      <p:sp>
        <p:nvSpPr>
          <p:cNvPr id="133" name="Line 10"/>
          <p:cNvSpPr/>
          <p:nvPr/>
        </p:nvSpPr>
        <p:spPr>
          <a:xfrm>
            <a:off x="4670880" y="3124080"/>
            <a:ext cx="914400" cy="144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134" name="CustomShape 11"/>
          <p:cNvSpPr/>
          <p:nvPr/>
        </p:nvSpPr>
        <p:spPr>
          <a:xfrm>
            <a:off x="4774560" y="2590560"/>
            <a:ext cx="647040" cy="459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0" strike="noStrike" spc="-1">
                <a:solidFill>
                  <a:srgbClr val="000000"/>
                </a:solidFill>
                <a:uFill>
                  <a:solidFill>
                    <a:srgbClr val="FFFFFF"/>
                  </a:solidFill>
                </a:uFill>
                <a:latin typeface="Times New Roman"/>
                <a:ea typeface="DejaVu Sans"/>
              </a:rPr>
              <a:t>IR</a:t>
            </a:r>
            <a:endParaRPr lang="en-US" sz="1800" b="0" strike="noStrike" spc="-1">
              <a:solidFill>
                <a:srgbClr val="000000"/>
              </a:solidFill>
              <a:uFill>
                <a:solidFill>
                  <a:srgbClr val="FFFFFF"/>
                </a:solidFill>
              </a:uFill>
              <a:latin typeface="Arial"/>
            </a:endParaRPr>
          </a:p>
        </p:txBody>
      </p:sp>
      <p:sp>
        <p:nvSpPr>
          <p:cNvPr id="135" name="CustomShape 12"/>
          <p:cNvSpPr/>
          <p:nvPr/>
        </p:nvSpPr>
        <p:spPr>
          <a:xfrm>
            <a:off x="8125440" y="2590560"/>
            <a:ext cx="1625280" cy="990360"/>
          </a:xfrm>
          <a:prstGeom prst="rect">
            <a:avLst/>
          </a:prstGeom>
          <a:solidFill>
            <a:srgbClr val="00CC99"/>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2400" b="0" strike="noStrike" spc="-1">
                <a:solidFill>
                  <a:srgbClr val="000000"/>
                </a:solidFill>
                <a:uFill>
                  <a:solidFill>
                    <a:srgbClr val="FFFFFF"/>
                  </a:solidFill>
                </a:uFill>
                <a:latin typeface="Times New Roman"/>
                <a:ea typeface="DejaVu Sans"/>
              </a:rPr>
              <a:t>Back end</a:t>
            </a:r>
            <a:endParaRPr lang="en-US" sz="1800" b="0" strike="noStrike" spc="-1">
              <a:solidFill>
                <a:srgbClr val="000000"/>
              </a:solidFill>
              <a:uFill>
                <a:solidFill>
                  <a:srgbClr val="FFFFFF"/>
                </a:solidFill>
              </a:uFill>
              <a:latin typeface="Arial"/>
            </a:endParaRPr>
          </a:p>
        </p:txBody>
      </p:sp>
      <p:sp>
        <p:nvSpPr>
          <p:cNvPr id="136" name="Line 13"/>
          <p:cNvSpPr/>
          <p:nvPr/>
        </p:nvSpPr>
        <p:spPr>
          <a:xfrm flipH="1">
            <a:off x="7005120" y="3581280"/>
            <a:ext cx="1833120" cy="53316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137" name="CustomShape 14"/>
          <p:cNvSpPr/>
          <p:nvPr/>
        </p:nvSpPr>
        <p:spPr>
          <a:xfrm>
            <a:off x="5585280" y="2590560"/>
            <a:ext cx="1625280" cy="990360"/>
          </a:xfrm>
          <a:prstGeom prst="rect">
            <a:avLst/>
          </a:prstGeom>
          <a:solidFill>
            <a:srgbClr val="00CC99"/>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2400" b="0" strike="noStrike" spc="-1">
                <a:solidFill>
                  <a:srgbClr val="000000"/>
                </a:solidFill>
                <a:uFill>
                  <a:solidFill>
                    <a:srgbClr val="FFFFFF"/>
                  </a:solidFill>
                </a:uFill>
                <a:latin typeface="Times New Roman"/>
                <a:ea typeface="DejaVu Sans"/>
              </a:rPr>
              <a:t>Middle</a:t>
            </a:r>
            <a:endParaRPr lang="en-US" sz="1800" b="0" strike="noStrike" spc="-1">
              <a:solidFill>
                <a:srgbClr val="000000"/>
              </a:solidFill>
              <a:uFill>
                <a:solidFill>
                  <a:srgbClr val="FFFFFF"/>
                </a:solidFill>
              </a:uFill>
              <a:latin typeface="Arial"/>
            </a:endParaRPr>
          </a:p>
          <a:p>
            <a:pPr algn="ctr">
              <a:lnSpc>
                <a:spcPct val="100000"/>
              </a:lnSpc>
            </a:pPr>
            <a:r>
              <a:rPr lang="en-US" sz="2400" b="0" strike="noStrike" spc="-1">
                <a:solidFill>
                  <a:srgbClr val="000000"/>
                </a:solidFill>
                <a:uFill>
                  <a:solidFill>
                    <a:srgbClr val="FFFFFF"/>
                  </a:solidFill>
                </a:uFill>
                <a:latin typeface="Times New Roman"/>
                <a:ea typeface="DejaVu Sans"/>
              </a:rPr>
              <a:t>end</a:t>
            </a:r>
            <a:endParaRPr lang="en-US" sz="1800" b="0" strike="noStrike" spc="-1">
              <a:solidFill>
                <a:srgbClr val="000000"/>
              </a:solidFill>
              <a:uFill>
                <a:solidFill>
                  <a:srgbClr val="FFFFFF"/>
                </a:solidFill>
              </a:uFill>
              <a:latin typeface="Arial"/>
            </a:endParaRPr>
          </a:p>
        </p:txBody>
      </p:sp>
      <p:sp>
        <p:nvSpPr>
          <p:cNvPr id="138" name="Line 15"/>
          <p:cNvSpPr/>
          <p:nvPr/>
        </p:nvSpPr>
        <p:spPr>
          <a:xfrm>
            <a:off x="7211040" y="3124080"/>
            <a:ext cx="914400" cy="144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139" name="CustomShape 16"/>
          <p:cNvSpPr/>
          <p:nvPr/>
        </p:nvSpPr>
        <p:spPr>
          <a:xfrm>
            <a:off x="7272480" y="2590560"/>
            <a:ext cx="647040" cy="459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0" strike="noStrike" spc="-1">
                <a:solidFill>
                  <a:srgbClr val="000000"/>
                </a:solidFill>
                <a:uFill>
                  <a:solidFill>
                    <a:srgbClr val="FFFFFF"/>
                  </a:solidFill>
                </a:uFill>
                <a:latin typeface="Times New Roman"/>
                <a:ea typeface="DejaVu Sans"/>
              </a:rPr>
              <a:t>IR</a:t>
            </a:r>
            <a:endParaRPr lang="en-US" sz="1800" b="0" strike="noStrike" spc="-1">
              <a:solidFill>
                <a:srgbClr val="000000"/>
              </a:solidFill>
              <a:uFill>
                <a:solidFill>
                  <a:srgbClr val="FFFFFF"/>
                </a:solidFill>
              </a:uFill>
              <a:latin typeface="Arial"/>
            </a:endParaRPr>
          </a:p>
        </p:txBody>
      </p:sp>
      <p:sp>
        <p:nvSpPr>
          <p:cNvPr id="140" name="Line 17"/>
          <p:cNvSpPr/>
          <p:nvPr/>
        </p:nvSpPr>
        <p:spPr>
          <a:xfrm>
            <a:off x="6398400" y="3581280"/>
            <a:ext cx="1920" cy="53316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914400" y="274320"/>
            <a:ext cx="10362240" cy="730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3600" b="1" strike="noStrike" spc="-1">
                <a:solidFill>
                  <a:srgbClr val="000000"/>
                </a:solidFill>
                <a:uFill>
                  <a:solidFill>
                    <a:srgbClr val="FFFFFF"/>
                  </a:solidFill>
                </a:uFill>
                <a:latin typeface="Times New Roman"/>
                <a:ea typeface="DejaVu Sans"/>
              </a:rPr>
              <a:t>Phases of a Compiler - Front end</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142" name="CustomShape 2"/>
          <p:cNvSpPr/>
          <p:nvPr/>
        </p:nvSpPr>
        <p:spPr>
          <a:xfrm>
            <a:off x="487680" y="822960"/>
            <a:ext cx="10788960" cy="5272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endParaRPr lang="en-US" sz="1800" b="0" strike="noStrike" spc="-1">
              <a:solidFill>
                <a:srgbClr val="000000"/>
              </a:solidFill>
              <a:uFill>
                <a:solidFill>
                  <a:srgbClr val="FFFFFF"/>
                </a:solidFill>
              </a:uFill>
              <a:latin typeface="Arial"/>
            </a:endParaRPr>
          </a:p>
          <a:p>
            <a:pPr marL="457200" indent="-456840" algn="just">
              <a:lnSpc>
                <a:spcPct val="100000"/>
              </a:lnSpc>
              <a:buClr>
                <a:srgbClr val="000000"/>
              </a:buClr>
              <a:buFont typeface="Wingdings" charset="2"/>
              <a:buChar char=""/>
            </a:pPr>
            <a:r>
              <a:rPr lang="en-US" sz="3200" b="0" strike="noStrike" spc="-1">
                <a:solidFill>
                  <a:srgbClr val="000000"/>
                </a:solidFill>
                <a:uFill>
                  <a:solidFill>
                    <a:srgbClr val="FFFFFF"/>
                  </a:solidFill>
                </a:uFill>
                <a:latin typeface="Times New Roman"/>
                <a:ea typeface="DejaVu Sans"/>
              </a:rPr>
              <a:t>The front end analyzes the source code to build an internal representation of the program, called the intermediate representation (IR).</a:t>
            </a:r>
            <a:endParaRPr lang="en-US" sz="1800" b="0" strike="noStrike" spc="-1">
              <a:solidFill>
                <a:srgbClr val="000000"/>
              </a:solidFill>
              <a:uFill>
                <a:solidFill>
                  <a:srgbClr val="FFFFFF"/>
                </a:solidFill>
              </a:uFill>
              <a:latin typeface="Arial"/>
            </a:endParaRPr>
          </a:p>
          <a:p>
            <a:pPr marL="514440" indent="-514080" algn="just">
              <a:lnSpc>
                <a:spcPct val="100000"/>
              </a:lnSpc>
              <a:buClr>
                <a:srgbClr val="000000"/>
              </a:buClr>
              <a:buFont typeface="Wingdings" charset="2"/>
              <a:buChar char=""/>
            </a:pPr>
            <a:r>
              <a:rPr lang="en-US" sz="3200" b="0" strike="noStrike" spc="-1">
                <a:solidFill>
                  <a:srgbClr val="000000"/>
                </a:solidFill>
                <a:uFill>
                  <a:solidFill>
                    <a:srgbClr val="FFFFFF"/>
                  </a:solidFill>
                </a:uFill>
                <a:latin typeface="Times New Roman"/>
                <a:ea typeface="DejaVu Sans"/>
              </a:rPr>
              <a:t>It also manages the symbol table, a data structure mapping each symbol in the source code to associated information such as location, type and scope. </a:t>
            </a:r>
            <a:endParaRPr lang="en-US" sz="1800" b="0" strike="noStrike" spc="-1">
              <a:solidFill>
                <a:srgbClr val="000000"/>
              </a:solidFill>
              <a:uFill>
                <a:solidFill>
                  <a:srgbClr val="FFFFFF"/>
                </a:solidFill>
              </a:uFill>
              <a:latin typeface="Arial"/>
            </a:endParaRPr>
          </a:p>
          <a:p>
            <a:pPr algn="just">
              <a:lnSpc>
                <a:spcPct val="100000"/>
              </a:lnSpc>
            </a:pPr>
            <a:endParaRPr lang="en-US" sz="1800" b="0" strike="noStrike" spc="-1">
              <a:solidFill>
                <a:srgbClr val="000000"/>
              </a:solidFill>
              <a:uFill>
                <a:solidFill>
                  <a:srgbClr val="FFFFFF"/>
                </a:solidFill>
              </a:uFill>
              <a:latin typeface="Arial"/>
            </a:endParaRPr>
          </a:p>
          <a:p>
            <a:pPr marL="360" algn="just">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2"/>
          <a:srcRect/>
          <a:stretch>
            <a:fillRect/>
          </a:stretch>
        </p:blipFill>
        <p:spPr bwMode="auto">
          <a:xfrm>
            <a:off x="1066800" y="1892300"/>
            <a:ext cx="10058400" cy="4432300"/>
          </a:xfrm>
          <a:prstGeom prst="rect">
            <a:avLst/>
          </a:prstGeom>
          <a:noFill/>
          <a:ln w="9525">
            <a:noFill/>
            <a:round/>
            <a:headEnd/>
            <a:tailEnd/>
          </a:ln>
        </p:spPr>
      </p:pic>
      <p:sp>
        <p:nvSpPr>
          <p:cNvPr id="24578" name="Rectangle 2"/>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4579" name="Rectangle 3"/>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4580" name="Rectangle 4"/>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4581" name="Rectangle 5"/>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4582" name="Rectangle 6"/>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24583" name="Picture 7"/>
          <p:cNvPicPr>
            <a:picLocks noChangeArrowheads="1"/>
          </p:cNvPicPr>
          <p:nvPr/>
        </p:nvPicPr>
        <p:blipFill>
          <a:blip r:embed="rId3"/>
          <a:srcRect/>
          <a:stretch>
            <a:fillRect/>
          </a:stretch>
        </p:blipFill>
        <p:spPr bwMode="auto">
          <a:xfrm>
            <a:off x="10852151" y="5791200"/>
            <a:ext cx="1117600" cy="922338"/>
          </a:xfrm>
          <a:prstGeom prst="rect">
            <a:avLst/>
          </a:prstGeom>
          <a:noFill/>
          <a:ln w="9525">
            <a:noFill/>
            <a:miter lim="800000"/>
            <a:headEnd/>
            <a:tailEnd/>
          </a:ln>
        </p:spPr>
      </p:pic>
      <p:sp>
        <p:nvSpPr>
          <p:cNvPr id="32777" name="Rectangle 9"/>
          <p:cNvSpPr>
            <a:spLocks noGrp="1" noChangeArrowheads="1"/>
          </p:cNvSpPr>
          <p:nvPr>
            <p:ph type="title"/>
          </p:nvPr>
        </p:nvSpPr>
        <p:spPr>
          <a:xfrm>
            <a:off x="541868" y="228600"/>
            <a:ext cx="11345333" cy="11430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smtClean="0">
                <a:ea typeface="+mj-ea"/>
                <a:sym typeface="Arial Black" charset="0"/>
              </a:rPr>
              <a:t>An Overview of Compilation</a:t>
            </a:r>
          </a:p>
        </p:txBody>
      </p:sp>
      <p:sp>
        <p:nvSpPr>
          <p:cNvPr id="32778" name="Rectangle 10"/>
          <p:cNvSpPr>
            <a:spLocks noGrp="1" noChangeArrowheads="1"/>
          </p:cNvSpPr>
          <p:nvPr>
            <p:ph idx="1"/>
          </p:nvPr>
        </p:nvSpPr>
        <p:spPr>
          <a:xfrm>
            <a:off x="914400" y="1219200"/>
            <a:ext cx="10363200" cy="8382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eaLnBrk="1" hangingPunct="1">
              <a:buFont typeface="Times New Roman" charset="0"/>
              <a:buChar char="•"/>
              <a:defRPr/>
            </a:pPr>
            <a:r>
              <a:rPr lang="en-US" sz="3200" smtClean="0">
                <a:ea typeface="+mn-ea"/>
                <a:sym typeface="Times New Roman" charset="0"/>
              </a:rPr>
              <a:t>Phases of Compilation</a:t>
            </a:r>
          </a:p>
        </p:txBody>
      </p:sp>
      <p:sp>
        <p:nvSpPr>
          <p:cNvPr id="11" name="TextBox 10"/>
          <p:cNvSpPr txBox="1"/>
          <p:nvPr/>
        </p:nvSpPr>
        <p:spPr>
          <a:xfrm>
            <a:off x="11214100" y="2921000"/>
            <a:ext cx="1562100" cy="923330"/>
          </a:xfrm>
          <a:prstGeom prst="rect">
            <a:avLst/>
          </a:prstGeom>
          <a:noFill/>
        </p:spPr>
        <p:txBody>
          <a:bodyPr wrap="square" rtlCol="0">
            <a:spAutoFit/>
          </a:bodyPr>
          <a:lstStyle/>
          <a:p>
            <a:pPr marL="0" lvl="1"/>
            <a:r>
              <a:rPr lang="en-US" b="1" spc="-1" dirty="0" smtClean="0">
                <a:solidFill>
                  <a:srgbClr val="000000"/>
                </a:solidFill>
                <a:uFill>
                  <a:solidFill>
                    <a:srgbClr val="FFFFFF"/>
                  </a:solidFill>
                </a:uFill>
                <a:ea typeface="DejaVu Sans"/>
              </a:rPr>
              <a:t>Analysis Phase </a:t>
            </a:r>
            <a:endParaRPr lang="en-US" sz="1200" spc="-1" dirty="0" smtClean="0">
              <a:solidFill>
                <a:srgbClr val="000000"/>
              </a:solidFill>
              <a:uFill>
                <a:solidFill>
                  <a:srgbClr val="FFFFFF"/>
                </a:solidFill>
              </a:uFill>
              <a:latin typeface="Arial"/>
            </a:endParaRPr>
          </a:p>
          <a:p>
            <a:endParaRPr lang="en-US" dirty="0"/>
          </a:p>
        </p:txBody>
      </p:sp>
      <p:sp>
        <p:nvSpPr>
          <p:cNvPr id="12" name="TextBox 11"/>
          <p:cNvSpPr txBox="1"/>
          <p:nvPr/>
        </p:nvSpPr>
        <p:spPr>
          <a:xfrm>
            <a:off x="11176000" y="4533900"/>
            <a:ext cx="1562100" cy="923330"/>
          </a:xfrm>
          <a:prstGeom prst="rect">
            <a:avLst/>
          </a:prstGeom>
          <a:noFill/>
        </p:spPr>
        <p:txBody>
          <a:bodyPr wrap="square" rtlCol="0">
            <a:spAutoFit/>
          </a:bodyPr>
          <a:lstStyle/>
          <a:p>
            <a:pPr marL="0" lvl="1"/>
            <a:r>
              <a:rPr lang="en-US" b="1" spc="-1" dirty="0" smtClean="0">
                <a:solidFill>
                  <a:srgbClr val="000000"/>
                </a:solidFill>
                <a:uFill>
                  <a:solidFill>
                    <a:srgbClr val="FFFFFF"/>
                  </a:solidFill>
                </a:uFill>
                <a:ea typeface="DejaVu Sans"/>
              </a:rPr>
              <a:t>Synthesis  Phase </a:t>
            </a:r>
            <a:endParaRPr lang="en-US" sz="1200" spc="-1" dirty="0" smtClean="0">
              <a:solidFill>
                <a:srgbClr val="000000"/>
              </a:solidFill>
              <a:uFill>
                <a:solidFill>
                  <a:srgbClr val="FFFFFF"/>
                </a:solidFill>
              </a:uFill>
              <a:latin typeface="Arial"/>
            </a:endParaRP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2"/>
          <a:srcRect/>
          <a:stretch>
            <a:fillRect/>
          </a:stretch>
        </p:blipFill>
        <p:spPr bwMode="auto">
          <a:xfrm>
            <a:off x="1066800" y="1892300"/>
            <a:ext cx="10058400" cy="4432300"/>
          </a:xfrm>
          <a:prstGeom prst="rect">
            <a:avLst/>
          </a:prstGeom>
          <a:noFill/>
          <a:ln w="9525">
            <a:noFill/>
            <a:round/>
            <a:headEnd/>
            <a:tailEnd/>
          </a:ln>
        </p:spPr>
      </p:pic>
      <p:sp>
        <p:nvSpPr>
          <p:cNvPr id="24578" name="Rectangle 2"/>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4579" name="Rectangle 3"/>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4580" name="Rectangle 4"/>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4581" name="Rectangle 5"/>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4582" name="Rectangle 6"/>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24583" name="Picture 7"/>
          <p:cNvPicPr>
            <a:picLocks noChangeArrowheads="1"/>
          </p:cNvPicPr>
          <p:nvPr/>
        </p:nvPicPr>
        <p:blipFill>
          <a:blip r:embed="rId3"/>
          <a:srcRect/>
          <a:stretch>
            <a:fillRect/>
          </a:stretch>
        </p:blipFill>
        <p:spPr bwMode="auto">
          <a:xfrm>
            <a:off x="10852151" y="5791200"/>
            <a:ext cx="1117600" cy="922338"/>
          </a:xfrm>
          <a:prstGeom prst="rect">
            <a:avLst/>
          </a:prstGeom>
          <a:noFill/>
          <a:ln w="9525">
            <a:noFill/>
            <a:miter lim="800000"/>
            <a:headEnd/>
            <a:tailEnd/>
          </a:ln>
        </p:spPr>
      </p:pic>
      <p:sp>
        <p:nvSpPr>
          <p:cNvPr id="32777" name="Rectangle 9"/>
          <p:cNvSpPr>
            <a:spLocks noGrp="1" noChangeArrowheads="1"/>
          </p:cNvSpPr>
          <p:nvPr>
            <p:ph type="title"/>
          </p:nvPr>
        </p:nvSpPr>
        <p:spPr>
          <a:xfrm>
            <a:off x="541868" y="228600"/>
            <a:ext cx="11345333" cy="11430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smtClean="0">
                <a:ea typeface="+mj-ea"/>
                <a:sym typeface="Arial Black" charset="0"/>
              </a:rPr>
              <a:t>An Overview of Compilation</a:t>
            </a:r>
          </a:p>
        </p:txBody>
      </p:sp>
      <p:sp>
        <p:nvSpPr>
          <p:cNvPr id="32778" name="Rectangle 10"/>
          <p:cNvSpPr>
            <a:spLocks noGrp="1" noChangeArrowheads="1"/>
          </p:cNvSpPr>
          <p:nvPr>
            <p:ph idx="1"/>
          </p:nvPr>
        </p:nvSpPr>
        <p:spPr>
          <a:xfrm>
            <a:off x="914400" y="1219200"/>
            <a:ext cx="10363200" cy="8382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eaLnBrk="1" hangingPunct="1">
              <a:buFont typeface="Times New Roman" charset="0"/>
              <a:buChar char="•"/>
              <a:defRPr/>
            </a:pPr>
            <a:r>
              <a:rPr lang="en-US" sz="3200" smtClean="0">
                <a:ea typeface="+mn-ea"/>
                <a:sym typeface="Times New Roman" charset="0"/>
              </a:rPr>
              <a:t>Phases of Compilation</a:t>
            </a:r>
          </a:p>
        </p:txBody>
      </p:sp>
      <p:sp>
        <p:nvSpPr>
          <p:cNvPr id="11" name="TextBox 10"/>
          <p:cNvSpPr txBox="1"/>
          <p:nvPr/>
        </p:nvSpPr>
        <p:spPr>
          <a:xfrm>
            <a:off x="11214100" y="2921000"/>
            <a:ext cx="1562100" cy="923330"/>
          </a:xfrm>
          <a:prstGeom prst="rect">
            <a:avLst/>
          </a:prstGeom>
          <a:noFill/>
        </p:spPr>
        <p:txBody>
          <a:bodyPr wrap="square" rtlCol="0">
            <a:spAutoFit/>
          </a:bodyPr>
          <a:lstStyle/>
          <a:p>
            <a:pPr marL="0" lvl="1"/>
            <a:r>
              <a:rPr lang="en-US" b="1" spc="-1" dirty="0" smtClean="0">
                <a:solidFill>
                  <a:srgbClr val="000000"/>
                </a:solidFill>
                <a:uFill>
                  <a:solidFill>
                    <a:srgbClr val="FFFFFF"/>
                  </a:solidFill>
                </a:uFill>
                <a:ea typeface="DejaVu Sans"/>
              </a:rPr>
              <a:t>Analysis Phase </a:t>
            </a:r>
            <a:endParaRPr lang="en-US" sz="1200" spc="-1" dirty="0" smtClean="0">
              <a:solidFill>
                <a:srgbClr val="000000"/>
              </a:solidFill>
              <a:uFill>
                <a:solidFill>
                  <a:srgbClr val="FFFFFF"/>
                </a:solidFill>
              </a:uFill>
              <a:latin typeface="Arial"/>
            </a:endParaRPr>
          </a:p>
          <a:p>
            <a:endParaRPr lang="en-US" dirty="0"/>
          </a:p>
        </p:txBody>
      </p:sp>
      <p:sp>
        <p:nvSpPr>
          <p:cNvPr id="12" name="TextBox 11"/>
          <p:cNvSpPr txBox="1"/>
          <p:nvPr/>
        </p:nvSpPr>
        <p:spPr>
          <a:xfrm>
            <a:off x="11176000" y="4533900"/>
            <a:ext cx="1562100" cy="923330"/>
          </a:xfrm>
          <a:prstGeom prst="rect">
            <a:avLst/>
          </a:prstGeom>
          <a:noFill/>
        </p:spPr>
        <p:txBody>
          <a:bodyPr wrap="square" rtlCol="0">
            <a:spAutoFit/>
          </a:bodyPr>
          <a:lstStyle/>
          <a:p>
            <a:pPr marL="0" lvl="1"/>
            <a:r>
              <a:rPr lang="en-US" b="1" spc="-1" dirty="0" smtClean="0">
                <a:solidFill>
                  <a:srgbClr val="000000"/>
                </a:solidFill>
                <a:uFill>
                  <a:solidFill>
                    <a:srgbClr val="FFFFFF"/>
                  </a:solidFill>
                </a:uFill>
                <a:ea typeface="DejaVu Sans"/>
              </a:rPr>
              <a:t>Synthesis  Phase </a:t>
            </a:r>
            <a:endParaRPr lang="en-US" sz="1200" spc="-1" dirty="0" smtClean="0">
              <a:solidFill>
                <a:srgbClr val="000000"/>
              </a:solidFill>
              <a:uFill>
                <a:solidFill>
                  <a:srgbClr val="FFFFFF"/>
                </a:solidFill>
              </a:uFill>
              <a:latin typeface="Arial"/>
            </a:endParaRPr>
          </a:p>
          <a:p>
            <a:endParaRPr lang="en-US" dirty="0"/>
          </a:p>
        </p:txBody>
      </p:sp>
      <p:cxnSp>
        <p:nvCxnSpPr>
          <p:cNvPr id="14" name="Straight Arrow Connector 13"/>
          <p:cNvCxnSpPr/>
          <p:nvPr/>
        </p:nvCxnSpPr>
        <p:spPr bwMode="auto">
          <a:xfrm flipV="1">
            <a:off x="406400" y="2336800"/>
            <a:ext cx="2349500" cy="12700"/>
          </a:xfrm>
          <a:prstGeom prst="straightConnector1">
            <a:avLst/>
          </a:prstGeom>
          <a:solidFill>
            <a:srgbClr val="00CC99"/>
          </a:solidFill>
          <a:ln w="9525" cap="flat" cmpd="sng" algn="ctr">
            <a:solidFill>
              <a:srgbClr val="FF0000"/>
            </a:solidFill>
            <a:prstDash val="solid"/>
            <a:round/>
            <a:headEnd type="none" w="med" len="med"/>
            <a:tailEnd type="arrow"/>
          </a:ln>
          <a:effectLst>
            <a:outerShdw blurRad="50800" dist="50800" dir="5400000" sx="155000" sy="155000" algn="ctr" rotWithShape="0">
              <a:srgbClr val="FF0000"/>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914400" y="274320"/>
            <a:ext cx="10362240" cy="730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3200" b="1" strike="noStrike" spc="-1">
                <a:solidFill>
                  <a:srgbClr val="000000"/>
                </a:solidFill>
                <a:uFill>
                  <a:solidFill>
                    <a:srgbClr val="FFFFFF"/>
                  </a:solidFill>
                </a:uFill>
                <a:latin typeface="Times New Roman"/>
                <a:ea typeface="DejaVu Sans"/>
              </a:rPr>
              <a:t>Phases of a Compiler - Front end cont’d</a:t>
            </a:r>
            <a:endParaRPr lang="en-US" sz="1800" b="0" strike="noStrike" spc="-1">
              <a:solidFill>
                <a:srgbClr val="000000"/>
              </a:solidFill>
              <a:uFill>
                <a:solidFill>
                  <a:srgbClr val="FFFFFF"/>
                </a:solidFill>
              </a:uFill>
              <a:latin typeface="Arial"/>
            </a:endParaRPr>
          </a:p>
        </p:txBody>
      </p:sp>
      <p:sp>
        <p:nvSpPr>
          <p:cNvPr id="144" name="CustomShape 2"/>
          <p:cNvSpPr/>
          <p:nvPr/>
        </p:nvSpPr>
        <p:spPr>
          <a:xfrm>
            <a:off x="487680" y="1194840"/>
            <a:ext cx="10788960" cy="505944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3200" b="1" strike="noStrike" spc="-1" dirty="0">
                <a:solidFill>
                  <a:srgbClr val="000000"/>
                </a:solidFill>
                <a:uFill>
                  <a:solidFill>
                    <a:srgbClr val="FFFFFF"/>
                  </a:solidFill>
                </a:uFill>
                <a:latin typeface="Times New Roman"/>
                <a:ea typeface="DejaVu Sans"/>
              </a:rPr>
              <a:t>The front end includes all analysis phases and the intermediate code generator.</a:t>
            </a:r>
            <a:endParaRPr lang="en-US" sz="1800" b="1" strike="noStrike" spc="-1" dirty="0">
              <a:solidFill>
                <a:srgbClr val="00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a:p>
            <a:pPr marL="457200" indent="-456840" algn="just">
              <a:lnSpc>
                <a:spcPct val="100000"/>
              </a:lnSpc>
              <a:buClr>
                <a:srgbClr val="000000"/>
              </a:buClr>
              <a:buFont typeface="Arial"/>
              <a:buChar char="•"/>
            </a:pPr>
            <a:r>
              <a:rPr lang="en-US" sz="3200" b="1" strike="noStrike" spc="-1" dirty="0">
                <a:solidFill>
                  <a:srgbClr val="000000"/>
                </a:solidFill>
                <a:uFill>
                  <a:solidFill>
                    <a:srgbClr val="FFFFFF"/>
                  </a:solidFill>
                </a:uFill>
                <a:latin typeface="Times New Roman"/>
                <a:ea typeface="DejaVu Sans"/>
              </a:rPr>
              <a:t>Lexical analysis </a:t>
            </a:r>
            <a:r>
              <a:rPr lang="en-US" sz="3200" b="0" strike="noStrike" spc="-1" dirty="0">
                <a:solidFill>
                  <a:srgbClr val="000000"/>
                </a:solidFill>
                <a:uFill>
                  <a:solidFill>
                    <a:srgbClr val="FFFFFF"/>
                  </a:solidFill>
                </a:uFill>
                <a:latin typeface="Times New Roman"/>
                <a:ea typeface="DejaVu Sans"/>
              </a:rPr>
              <a:t>is the first phase of compiler which is also termed as scanning. </a:t>
            </a:r>
            <a:endParaRPr lang="en-US" sz="1800" b="0" strike="noStrike" spc="-1" dirty="0">
              <a:solidFill>
                <a:srgbClr val="000000"/>
              </a:solidFill>
              <a:uFill>
                <a:solidFill>
                  <a:srgbClr val="FFFFFF"/>
                </a:solidFill>
              </a:uFill>
              <a:latin typeface="Arial"/>
            </a:endParaRPr>
          </a:p>
          <a:p>
            <a:pPr marL="342720" indent="-342000" algn="just">
              <a:lnSpc>
                <a:spcPct val="100000"/>
              </a:lnSpc>
              <a:buClr>
                <a:srgbClr val="000000"/>
              </a:buClr>
              <a:buFont typeface="Times"/>
              <a:buChar char="•"/>
            </a:pPr>
            <a:r>
              <a:rPr lang="en-US" sz="2800" b="0" strike="noStrike" spc="-1" dirty="0">
                <a:solidFill>
                  <a:srgbClr val="000000"/>
                </a:solidFill>
                <a:uFill>
                  <a:solidFill>
                    <a:srgbClr val="FFFFFF"/>
                  </a:solidFill>
                </a:uFill>
                <a:latin typeface="Times New Roman"/>
                <a:ea typeface="DejaVu Sans"/>
              </a:rPr>
              <a:t>During this phase, Source program is scanned to read the stream of characters and those characters are grouped to form a sequence called </a:t>
            </a:r>
            <a:r>
              <a:rPr lang="en-US" sz="2800" b="1" strike="noStrike" spc="-1" dirty="0">
                <a:solidFill>
                  <a:srgbClr val="000000"/>
                </a:solidFill>
                <a:uFill>
                  <a:solidFill>
                    <a:srgbClr val="FFFFFF"/>
                  </a:solidFill>
                </a:uFill>
                <a:latin typeface="Times New Roman"/>
                <a:ea typeface="DejaVu Sans"/>
              </a:rPr>
              <a:t>lexemes </a:t>
            </a:r>
            <a:r>
              <a:rPr lang="en-US" sz="2800" b="0" strike="noStrike" spc="-1" dirty="0">
                <a:solidFill>
                  <a:srgbClr val="000000"/>
                </a:solidFill>
                <a:uFill>
                  <a:solidFill>
                    <a:srgbClr val="FFFFFF"/>
                  </a:solidFill>
                </a:uFill>
                <a:latin typeface="Times New Roman"/>
                <a:ea typeface="DejaVu Sans"/>
              </a:rPr>
              <a:t>which produces </a:t>
            </a:r>
            <a:r>
              <a:rPr lang="en-US" sz="2800" b="1" strike="noStrike" spc="-1" dirty="0">
                <a:solidFill>
                  <a:srgbClr val="000000"/>
                </a:solidFill>
                <a:uFill>
                  <a:solidFill>
                    <a:srgbClr val="FFFFFF"/>
                  </a:solidFill>
                </a:uFill>
                <a:latin typeface="Times New Roman"/>
                <a:ea typeface="DejaVu Sans"/>
              </a:rPr>
              <a:t>token </a:t>
            </a:r>
            <a:r>
              <a:rPr lang="en-US" sz="2800" b="0" strike="noStrike" spc="-1" dirty="0">
                <a:solidFill>
                  <a:srgbClr val="000000"/>
                </a:solidFill>
                <a:uFill>
                  <a:solidFill>
                    <a:srgbClr val="FFFFFF"/>
                  </a:solidFill>
                </a:uFill>
                <a:latin typeface="Times New Roman"/>
                <a:ea typeface="DejaVu Sans"/>
              </a:rPr>
              <a:t>as output. </a:t>
            </a:r>
            <a:endParaRPr lang="en-US" sz="2800" b="0" strike="noStrike" spc="-1" dirty="0" smtClean="0">
              <a:solidFill>
                <a:srgbClr val="000000"/>
              </a:solidFill>
              <a:uFill>
                <a:solidFill>
                  <a:srgbClr val="FFFFFF"/>
                </a:solidFill>
              </a:uFill>
              <a:latin typeface="Times New Roman"/>
              <a:ea typeface="DejaVu Sans"/>
            </a:endParaRPr>
          </a:p>
          <a:p>
            <a:pPr marL="342720" indent="-342000" algn="just">
              <a:lnSpc>
                <a:spcPct val="100000"/>
              </a:lnSpc>
              <a:buClr>
                <a:srgbClr val="000000"/>
              </a:buClr>
              <a:buFont typeface="Times"/>
              <a:buChar char="•"/>
            </a:pPr>
            <a:r>
              <a:rPr lang="en-US" sz="2800" b="0" strike="noStrike" spc="-1" dirty="0" smtClean="0">
                <a:solidFill>
                  <a:srgbClr val="000000"/>
                </a:solidFill>
                <a:uFill>
                  <a:solidFill>
                    <a:srgbClr val="FFFFFF"/>
                  </a:solidFill>
                </a:uFill>
                <a:latin typeface="Times New Roman"/>
                <a:ea typeface="DejaVu Sans"/>
              </a:rPr>
              <a:t>Tokens </a:t>
            </a:r>
            <a:r>
              <a:rPr lang="en-US" sz="2800" b="0" strike="noStrike" spc="-1" dirty="0">
                <a:solidFill>
                  <a:srgbClr val="000000"/>
                </a:solidFill>
                <a:uFill>
                  <a:solidFill>
                    <a:srgbClr val="FFFFFF"/>
                  </a:solidFill>
                </a:uFill>
                <a:latin typeface="Times New Roman"/>
                <a:ea typeface="DejaVu Sans"/>
              </a:rPr>
              <a:t>are defined by </a:t>
            </a:r>
            <a:r>
              <a:rPr lang="en-US" sz="2800" b="1" strike="noStrike" spc="-1" dirty="0">
                <a:solidFill>
                  <a:srgbClr val="000000"/>
                </a:solidFill>
                <a:uFill>
                  <a:solidFill>
                    <a:srgbClr val="FFFFFF"/>
                  </a:solidFill>
                </a:uFill>
                <a:latin typeface="Times New Roman"/>
                <a:ea typeface="DejaVu Sans"/>
              </a:rPr>
              <a:t>regular expressions </a:t>
            </a:r>
            <a:r>
              <a:rPr lang="en-US" sz="2800" b="0" strike="noStrike" spc="-1" dirty="0">
                <a:solidFill>
                  <a:srgbClr val="000000"/>
                </a:solidFill>
                <a:uFill>
                  <a:solidFill>
                    <a:srgbClr val="FFFFFF"/>
                  </a:solidFill>
                </a:uFill>
                <a:latin typeface="Times New Roman"/>
                <a:ea typeface="DejaVu Sans"/>
              </a:rPr>
              <a:t>which are understood by the </a:t>
            </a:r>
            <a:r>
              <a:rPr lang="en-US" sz="2800" b="1" strike="noStrike" spc="-1" dirty="0">
                <a:solidFill>
                  <a:srgbClr val="000000"/>
                </a:solidFill>
                <a:uFill>
                  <a:solidFill>
                    <a:srgbClr val="FFFFFF"/>
                  </a:solidFill>
                </a:uFill>
                <a:latin typeface="Times New Roman"/>
                <a:ea typeface="DejaVu Sans"/>
              </a:rPr>
              <a:t>lexical analyzer. </a:t>
            </a:r>
            <a:endParaRPr lang="en-US" sz="1800" b="1" strike="noStrike" spc="-1" dirty="0">
              <a:solidFill>
                <a:srgbClr val="000000"/>
              </a:solidFill>
              <a:uFill>
                <a:solidFill>
                  <a:srgbClr val="FFFFFF"/>
                </a:solidFill>
              </a:uFill>
              <a:latin typeface="Arial"/>
            </a:endParaRPr>
          </a:p>
          <a:p>
            <a:pPr marL="360" algn="just">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5602" name="Rectangle 2"/>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5603" name="Rectangle 3"/>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5604" name="Rectangle 4"/>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5605" name="Rectangle 5"/>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25606" name="Picture 6"/>
          <p:cNvPicPr>
            <a:picLocks noChangeArrowheads="1"/>
          </p:cNvPicPr>
          <p:nvPr/>
        </p:nvPicPr>
        <p:blipFill>
          <a:blip r:embed="rId2"/>
          <a:srcRect/>
          <a:stretch>
            <a:fillRect/>
          </a:stretch>
        </p:blipFill>
        <p:spPr bwMode="auto">
          <a:xfrm>
            <a:off x="10852151" y="5791200"/>
            <a:ext cx="1117600" cy="922338"/>
          </a:xfrm>
          <a:prstGeom prst="rect">
            <a:avLst/>
          </a:prstGeom>
          <a:noFill/>
          <a:ln w="9525">
            <a:noFill/>
            <a:miter lim="800000"/>
            <a:headEnd/>
            <a:tailEnd/>
          </a:ln>
        </p:spPr>
      </p:pic>
      <p:sp>
        <p:nvSpPr>
          <p:cNvPr id="33800" name="Rectangle 8"/>
          <p:cNvSpPr>
            <a:spLocks noGrp="1" noChangeArrowheads="1"/>
          </p:cNvSpPr>
          <p:nvPr>
            <p:ph type="title"/>
          </p:nvPr>
        </p:nvSpPr>
        <p:spPr>
          <a:xfrm>
            <a:off x="541867" y="228600"/>
            <a:ext cx="11345333" cy="11430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dirty="0" smtClean="0">
                <a:ea typeface="+mj-ea"/>
                <a:sym typeface="Arial Black" charset="0"/>
              </a:rPr>
              <a:t>An Overview of Compilation</a:t>
            </a:r>
          </a:p>
        </p:txBody>
      </p:sp>
      <p:sp>
        <p:nvSpPr>
          <p:cNvPr id="33801" name="Rectangle 9"/>
          <p:cNvSpPr>
            <a:spLocks noGrp="1" noChangeArrowheads="1"/>
          </p:cNvSpPr>
          <p:nvPr>
            <p:ph idx="1"/>
          </p:nvPr>
        </p:nvSpPr>
        <p:spPr>
          <a:xfrm>
            <a:off x="0" y="971550"/>
            <a:ext cx="11944350" cy="52578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algn="just"/>
            <a:r>
              <a:rPr lang="en-US" sz="3200" b="1" dirty="0" smtClean="0"/>
              <a:t>Lexical Analyzer</a:t>
            </a:r>
            <a:r>
              <a:rPr lang="en-US" sz="3200" dirty="0" smtClean="0"/>
              <a:t> – It reads the program and converts it into tokens. It converts a </a:t>
            </a:r>
            <a:r>
              <a:rPr lang="en-US" sz="3200" b="1" dirty="0" smtClean="0"/>
              <a:t>stream of lexemes into a stream of tokens</a:t>
            </a:r>
            <a:r>
              <a:rPr lang="en-US" sz="3200" dirty="0" smtClean="0"/>
              <a:t>. Tokens are defined by regular expressions which are understood by the lexical analyzer. It also removes </a:t>
            </a:r>
            <a:r>
              <a:rPr lang="en-US" sz="3200" b="1" dirty="0" smtClean="0"/>
              <a:t>white-spaces and comments. </a:t>
            </a:r>
          </a:p>
          <a:p>
            <a:pPr eaLnBrk="1" hangingPunct="1">
              <a:buClr>
                <a:srgbClr val="000000"/>
              </a:buClr>
              <a:buNone/>
              <a:defRPr/>
            </a:pPr>
            <a:r>
              <a:rPr lang="en-US" sz="3200" b="1" i="1" dirty="0" smtClean="0">
                <a:ea typeface="+mn-ea"/>
                <a:sym typeface="Times New Roman" charset="0"/>
              </a:rPr>
              <a:t>Lexical Analysis (Scanning</a:t>
            </a:r>
            <a:r>
              <a:rPr lang="en-US" sz="3200" dirty="0">
                <a:ea typeface="+mn-ea"/>
                <a:sym typeface="Times New Roman" charset="0"/>
              </a:rPr>
              <a:t>)</a:t>
            </a:r>
            <a:endParaRPr lang="en-US" sz="3200" dirty="0" smtClean="0">
              <a:ea typeface="+mn-ea"/>
              <a:sym typeface="Times New Roman" charset="0"/>
            </a:endParaRPr>
          </a:p>
          <a:p>
            <a:pPr marL="782638" lvl="1" eaLnBrk="1" hangingPunct="1">
              <a:buFont typeface="Times New Roman" charset="0"/>
              <a:buChar char="–"/>
              <a:defRPr/>
            </a:pPr>
            <a:r>
              <a:rPr lang="en-US" sz="2700" dirty="0" smtClean="0">
                <a:ea typeface="+mn-ea"/>
                <a:sym typeface="Times New Roman" charset="0"/>
              </a:rPr>
              <a:t>recognize </a:t>
            </a:r>
            <a:r>
              <a:rPr lang="en-US" sz="2700" i="1" dirty="0">
                <a:ea typeface="+mn-ea"/>
                <a:sym typeface="Times New Roman" charset="0"/>
              </a:rPr>
              <a:t>regular language</a:t>
            </a:r>
            <a:r>
              <a:rPr lang="en-US" sz="2700" dirty="0">
                <a:ea typeface="+mn-ea"/>
                <a:sym typeface="Times New Roman" charset="0"/>
              </a:rPr>
              <a:t> using </a:t>
            </a:r>
            <a:r>
              <a:rPr lang="en-US" sz="2700" dirty="0" smtClean="0">
                <a:ea typeface="+mn-ea"/>
                <a:sym typeface="Times New Roman" charset="0"/>
              </a:rPr>
              <a:t>DFA (</a:t>
            </a:r>
            <a:r>
              <a:rPr lang="en-US" sz="2800" dirty="0" smtClean="0"/>
              <a:t>deterministic finite automaton)</a:t>
            </a:r>
            <a:endParaRPr lang="en-US" sz="2700" dirty="0" smtClean="0">
              <a:ea typeface="+mn-ea"/>
              <a:sym typeface="Times New Roman" charset="0"/>
            </a:endParaRPr>
          </a:p>
          <a:p>
            <a:pPr marL="782638" lvl="1" eaLnBrk="1" hangingPunct="1">
              <a:buFont typeface="Times New Roman" charset="0"/>
              <a:buChar char="–"/>
              <a:defRPr/>
            </a:pPr>
            <a:r>
              <a:rPr lang="en-US" sz="2700" dirty="0">
                <a:ea typeface="+mn-ea"/>
                <a:sym typeface="Times New Roman" charset="0"/>
              </a:rPr>
              <a:t>t</a:t>
            </a:r>
            <a:r>
              <a:rPr lang="en-US" sz="2700" dirty="0" smtClean="0">
                <a:ea typeface="+mn-ea"/>
                <a:sym typeface="Times New Roman" charset="0"/>
              </a:rPr>
              <a:t>ake input character stream</a:t>
            </a:r>
            <a:endParaRPr lang="en-US" sz="2700" dirty="0">
              <a:ea typeface="+mn-ea"/>
              <a:sym typeface="Times New Roman" charset="0"/>
            </a:endParaRPr>
          </a:p>
          <a:p>
            <a:pPr marL="782638" lvl="1" eaLnBrk="1" hangingPunct="1">
              <a:buFont typeface="Times New Roman" charset="0"/>
              <a:buChar char="–"/>
              <a:defRPr/>
            </a:pPr>
            <a:r>
              <a:rPr lang="en-US" sz="2700" dirty="0" smtClean="0">
                <a:ea typeface="+mn-ea"/>
                <a:sym typeface="Times New Roman" charset="0"/>
              </a:rPr>
              <a:t>divide program into "tokens", smallest meaningful units to save</a:t>
            </a:r>
          </a:p>
          <a:p>
            <a:pPr marL="782638" lvl="1" eaLnBrk="1" hangingPunct="1">
              <a:buFont typeface="Times New Roman" charset="0"/>
              <a:buChar char="–"/>
              <a:defRPr/>
            </a:pPr>
            <a:r>
              <a:rPr lang="en-US" sz="2700" dirty="0">
                <a:ea typeface="+mn-ea"/>
                <a:sym typeface="Times New Roman" charset="0"/>
              </a:rPr>
              <a:t>r</a:t>
            </a:r>
            <a:r>
              <a:rPr lang="en-US" sz="2700" dirty="0" smtClean="0">
                <a:ea typeface="+mn-ea"/>
                <a:sym typeface="Times New Roman" charset="0"/>
              </a:rPr>
              <a:t>ecognize identifiers, constants, keywords, operators</a:t>
            </a:r>
          </a:p>
          <a:p>
            <a:pPr marL="782638" lvl="1" eaLnBrk="1" hangingPunct="1">
              <a:buFont typeface="Times New Roman" charset="0"/>
              <a:buChar char="–"/>
              <a:defRPr/>
            </a:pPr>
            <a:r>
              <a:rPr lang="en-US" sz="2700" dirty="0" smtClean="0">
                <a:ea typeface="+mn-ea"/>
                <a:sym typeface="Times New Roman" charset="0"/>
              </a:rPr>
              <a:t>produce </a:t>
            </a:r>
            <a:r>
              <a:rPr lang="en-US" sz="2700" dirty="0">
                <a:ea typeface="+mn-ea"/>
                <a:sym typeface="Times New Roman" charset="0"/>
              </a:rPr>
              <a:t>t</a:t>
            </a:r>
            <a:r>
              <a:rPr lang="en-US" sz="2700" dirty="0" smtClean="0">
                <a:ea typeface="+mn-ea"/>
                <a:sym typeface="Times New Roman" charset="0"/>
              </a:rPr>
              <a:t>oken stream</a:t>
            </a:r>
          </a:p>
          <a:p>
            <a:pPr marL="782638" lvl="1" eaLnBrk="1" hangingPunct="1">
              <a:buFont typeface="Times New Roman" charset="0"/>
              <a:buChar char="–"/>
              <a:defRPr/>
            </a:pPr>
            <a:r>
              <a:rPr lang="en-US" sz="2700" dirty="0">
                <a:ea typeface="+mn-ea"/>
                <a:sym typeface="Times New Roman" charset="0"/>
              </a:rPr>
              <a:t>d</a:t>
            </a:r>
            <a:r>
              <a:rPr lang="en-US" sz="2700" dirty="0" smtClean="0">
                <a:ea typeface="+mn-ea"/>
                <a:sym typeface="Times New Roman" charset="0"/>
              </a:rPr>
              <a:t>o simple tasks early to reduce complexity later</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t>
            </a:r>
            <a:r>
              <a:rPr lang="en-US" b="1" dirty="0" smtClean="0"/>
              <a:t>Assembler, Compilers and Interpreters </a:t>
            </a:r>
            <a:endParaRPr lang="en-US" dirty="0"/>
          </a:p>
        </p:txBody>
      </p:sp>
      <p:sp>
        <p:nvSpPr>
          <p:cNvPr id="3" name="Content Placeholder 2"/>
          <p:cNvSpPr>
            <a:spLocks noGrp="1"/>
          </p:cNvSpPr>
          <p:nvPr>
            <p:ph idx="1"/>
          </p:nvPr>
        </p:nvSpPr>
        <p:spPr/>
        <p:txBody>
          <a:bodyPr>
            <a:noAutofit/>
          </a:bodyPr>
          <a:lstStyle/>
          <a:p>
            <a:pPr algn="just"/>
            <a:r>
              <a:rPr lang="en-US" sz="3200" dirty="0" smtClean="0"/>
              <a:t> Any program that is not written in machine language has to be translated in machine language before it is executed by the computer.</a:t>
            </a:r>
          </a:p>
          <a:p>
            <a:pPr algn="just"/>
            <a:endParaRPr lang="en-US" sz="3200" dirty="0" smtClean="0"/>
          </a:p>
          <a:p>
            <a:pPr algn="just"/>
            <a:r>
              <a:rPr lang="en-US" sz="3200" dirty="0" smtClean="0"/>
              <a:t> The means used for translation are themselves computer programs. </a:t>
            </a:r>
          </a:p>
          <a:p>
            <a:pPr algn="just"/>
            <a:endParaRPr lang="en-US" sz="3200" dirty="0" smtClean="0"/>
          </a:p>
          <a:p>
            <a:pPr algn="just"/>
            <a:r>
              <a:rPr lang="en-US" sz="3200" dirty="0" smtClean="0"/>
              <a:t>There are three types of translator programs i.e. Assembler, Compilers and Interpreters. </a:t>
            </a:r>
            <a:endParaRPr lang="en-US" sz="3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5602" name="Rectangle 2"/>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5603" name="Rectangle 3"/>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5604" name="Rectangle 4"/>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5605" name="Rectangle 5"/>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25606" name="Picture 6"/>
          <p:cNvPicPr>
            <a:picLocks noChangeArrowheads="1"/>
          </p:cNvPicPr>
          <p:nvPr/>
        </p:nvPicPr>
        <p:blipFill>
          <a:blip r:embed="rId2"/>
          <a:srcRect/>
          <a:stretch>
            <a:fillRect/>
          </a:stretch>
        </p:blipFill>
        <p:spPr bwMode="auto">
          <a:xfrm>
            <a:off x="10852151" y="5791200"/>
            <a:ext cx="1117600" cy="922338"/>
          </a:xfrm>
          <a:prstGeom prst="rect">
            <a:avLst/>
          </a:prstGeom>
          <a:noFill/>
          <a:ln w="9525">
            <a:noFill/>
            <a:miter lim="800000"/>
            <a:headEnd/>
            <a:tailEnd/>
          </a:ln>
        </p:spPr>
      </p:pic>
      <p:sp>
        <p:nvSpPr>
          <p:cNvPr id="33800" name="Rectangle 8"/>
          <p:cNvSpPr>
            <a:spLocks noGrp="1" noChangeArrowheads="1"/>
          </p:cNvSpPr>
          <p:nvPr>
            <p:ph type="title"/>
          </p:nvPr>
        </p:nvSpPr>
        <p:spPr>
          <a:xfrm>
            <a:off x="541867" y="228600"/>
            <a:ext cx="11345333" cy="11430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dirty="0" smtClean="0">
                <a:ea typeface="+mj-ea"/>
                <a:sym typeface="Arial Black" charset="0"/>
              </a:rPr>
              <a:t>An Overview of Compilation</a:t>
            </a:r>
          </a:p>
        </p:txBody>
      </p:sp>
      <p:sp>
        <p:nvSpPr>
          <p:cNvPr id="33801" name="Rectangle 9"/>
          <p:cNvSpPr>
            <a:spLocks noGrp="1" noChangeArrowheads="1"/>
          </p:cNvSpPr>
          <p:nvPr>
            <p:ph idx="1"/>
          </p:nvPr>
        </p:nvSpPr>
        <p:spPr>
          <a:xfrm>
            <a:off x="0" y="971550"/>
            <a:ext cx="11944350" cy="52578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a:buNone/>
            </a:pPr>
            <a:r>
              <a:rPr lang="en-US" sz="3200" dirty="0" smtClean="0"/>
              <a:t>x = y + 10</a:t>
            </a:r>
          </a:p>
          <a:p>
            <a:pPr>
              <a:buNone/>
            </a:pPr>
            <a:r>
              <a:rPr lang="en-US" sz="3200" b="1" dirty="0" smtClean="0"/>
              <a:t>Tokens</a:t>
            </a:r>
          </a:p>
          <a:p>
            <a:pPr>
              <a:buNone/>
            </a:pPr>
            <a:endParaRPr lang="en-US" sz="3200" dirty="0" smtClean="0"/>
          </a:p>
          <a:p>
            <a:pPr>
              <a:buNone/>
            </a:pPr>
            <a:r>
              <a:rPr lang="en-US" sz="3200" dirty="0" smtClean="0"/>
              <a:t>X		identifier</a:t>
            </a:r>
          </a:p>
          <a:p>
            <a:pPr>
              <a:buNone/>
            </a:pPr>
            <a:r>
              <a:rPr lang="en-US" sz="3200" dirty="0" smtClean="0"/>
              <a:t>=		Assignment operator</a:t>
            </a:r>
          </a:p>
          <a:p>
            <a:pPr>
              <a:buNone/>
            </a:pPr>
            <a:r>
              <a:rPr lang="en-US" sz="3200" dirty="0" smtClean="0"/>
              <a:t>Y		identifier</a:t>
            </a:r>
          </a:p>
          <a:p>
            <a:pPr>
              <a:buNone/>
            </a:pPr>
            <a:r>
              <a:rPr lang="en-US" sz="3200" dirty="0" smtClean="0"/>
              <a:t>+	Addition operator</a:t>
            </a:r>
          </a:p>
          <a:p>
            <a:pPr>
              <a:buNone/>
            </a:pPr>
            <a:r>
              <a:rPr lang="en-US" sz="3200" dirty="0" smtClean="0"/>
              <a:t>10	Number</a:t>
            </a:r>
            <a:endParaRPr lang="en-US" sz="2700" dirty="0" smtClean="0">
              <a:ea typeface="+mn-ea"/>
              <a:sym typeface="Times New Roman"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5602" name="Rectangle 2"/>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5603" name="Rectangle 3"/>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5604" name="Rectangle 4"/>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5605" name="Rectangle 5"/>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25606" name="Picture 6"/>
          <p:cNvPicPr>
            <a:picLocks noChangeArrowheads="1"/>
          </p:cNvPicPr>
          <p:nvPr/>
        </p:nvPicPr>
        <p:blipFill>
          <a:blip r:embed="rId2"/>
          <a:srcRect/>
          <a:stretch>
            <a:fillRect/>
          </a:stretch>
        </p:blipFill>
        <p:spPr bwMode="auto">
          <a:xfrm>
            <a:off x="10852151" y="5791200"/>
            <a:ext cx="1117600" cy="922338"/>
          </a:xfrm>
          <a:prstGeom prst="rect">
            <a:avLst/>
          </a:prstGeom>
          <a:noFill/>
          <a:ln w="9525">
            <a:noFill/>
            <a:miter lim="800000"/>
            <a:headEnd/>
            <a:tailEnd/>
          </a:ln>
        </p:spPr>
      </p:pic>
      <p:sp>
        <p:nvSpPr>
          <p:cNvPr id="33800" name="Rectangle 8"/>
          <p:cNvSpPr>
            <a:spLocks noGrp="1" noChangeArrowheads="1"/>
          </p:cNvSpPr>
          <p:nvPr>
            <p:ph type="title"/>
          </p:nvPr>
        </p:nvSpPr>
        <p:spPr>
          <a:xfrm>
            <a:off x="541867" y="228600"/>
            <a:ext cx="11345333" cy="11430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dirty="0" smtClean="0">
                <a:ea typeface="+mj-ea"/>
                <a:sym typeface="Arial Black" charset="0"/>
              </a:rPr>
              <a:t>An Overview of Compilation</a:t>
            </a:r>
          </a:p>
        </p:txBody>
      </p:sp>
      <p:sp>
        <p:nvSpPr>
          <p:cNvPr id="33801" name="Rectangle 9"/>
          <p:cNvSpPr>
            <a:spLocks noGrp="1" noChangeArrowheads="1"/>
          </p:cNvSpPr>
          <p:nvPr>
            <p:ph idx="1"/>
          </p:nvPr>
        </p:nvSpPr>
        <p:spPr>
          <a:xfrm>
            <a:off x="0" y="1035050"/>
            <a:ext cx="11944350" cy="52578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r>
              <a:rPr lang="en-US" sz="3100" dirty="0" smtClean="0"/>
              <a:t>The languages accepted by some regular expression are referred to as Regular languages.</a:t>
            </a:r>
          </a:p>
          <a:p>
            <a:r>
              <a:rPr lang="en-US" sz="3100" dirty="0" smtClean="0"/>
              <a:t>A regular expression can also be described as a sequence of pattern that defines a string.</a:t>
            </a:r>
          </a:p>
          <a:p>
            <a:r>
              <a:rPr lang="en-US" sz="3100" dirty="0" smtClean="0"/>
              <a:t>Regular expressions are used to match character combinations in strings. </a:t>
            </a:r>
          </a:p>
          <a:p>
            <a:pPr>
              <a:buNone/>
            </a:pPr>
            <a:r>
              <a:rPr lang="en-US" sz="3100" b="1" dirty="0" smtClean="0"/>
              <a:t>For instance:</a:t>
            </a:r>
            <a:endParaRPr lang="en-US" sz="3100" dirty="0" smtClean="0"/>
          </a:p>
          <a:p>
            <a:r>
              <a:rPr lang="en-US" sz="3100" dirty="0" smtClean="0"/>
              <a:t>In a regular expression, x* means zero or more occurrence of x. It can generate {empty, x, xx, xxx, </a:t>
            </a:r>
            <a:r>
              <a:rPr lang="en-US" sz="3100" dirty="0" err="1" smtClean="0"/>
              <a:t>xxxx</a:t>
            </a:r>
            <a:r>
              <a:rPr lang="en-US" sz="3100" dirty="0" smtClean="0"/>
              <a:t>, .....}</a:t>
            </a:r>
          </a:p>
          <a:p>
            <a:r>
              <a:rPr lang="en-US" sz="3100" dirty="0" smtClean="0"/>
              <a:t>In a regular expression, x</a:t>
            </a:r>
            <a:r>
              <a:rPr lang="en-US" sz="3100" baseline="30000" dirty="0" smtClean="0"/>
              <a:t>+</a:t>
            </a:r>
            <a:r>
              <a:rPr lang="en-US" sz="3100" dirty="0" smtClean="0"/>
              <a:t> means one or more occurrence of x. It can generate {x, xx, xxx, </a:t>
            </a:r>
            <a:r>
              <a:rPr lang="en-US" sz="3100" dirty="0" err="1" smtClean="0"/>
              <a:t>xxxx</a:t>
            </a:r>
            <a:r>
              <a:rPr lang="en-US" sz="3100" dirty="0" smtClean="0"/>
              <a:t>, .....}</a:t>
            </a:r>
          </a:p>
          <a:p>
            <a:endParaRPr lang="en-US" sz="3100"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5602" name="Rectangle 2"/>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5603" name="Rectangle 3"/>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5604" name="Rectangle 4"/>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5605" name="Rectangle 5"/>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25606" name="Picture 6"/>
          <p:cNvPicPr>
            <a:picLocks noChangeArrowheads="1"/>
          </p:cNvPicPr>
          <p:nvPr/>
        </p:nvPicPr>
        <p:blipFill>
          <a:blip r:embed="rId2"/>
          <a:srcRect/>
          <a:stretch>
            <a:fillRect/>
          </a:stretch>
        </p:blipFill>
        <p:spPr bwMode="auto">
          <a:xfrm>
            <a:off x="10852151" y="5791200"/>
            <a:ext cx="1117600" cy="922338"/>
          </a:xfrm>
          <a:prstGeom prst="rect">
            <a:avLst/>
          </a:prstGeom>
          <a:noFill/>
          <a:ln w="9525">
            <a:noFill/>
            <a:miter lim="800000"/>
            <a:headEnd/>
            <a:tailEnd/>
          </a:ln>
        </p:spPr>
      </p:pic>
      <p:sp>
        <p:nvSpPr>
          <p:cNvPr id="33800" name="Rectangle 8"/>
          <p:cNvSpPr>
            <a:spLocks noGrp="1" noChangeArrowheads="1"/>
          </p:cNvSpPr>
          <p:nvPr>
            <p:ph type="title"/>
          </p:nvPr>
        </p:nvSpPr>
        <p:spPr>
          <a:xfrm>
            <a:off x="541867" y="228600"/>
            <a:ext cx="11345333" cy="11430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dirty="0" smtClean="0">
                <a:ea typeface="+mj-ea"/>
                <a:sym typeface="Arial Black" charset="0"/>
              </a:rPr>
              <a:t>An Overview of Compilation</a:t>
            </a:r>
          </a:p>
        </p:txBody>
      </p:sp>
      <p:sp>
        <p:nvSpPr>
          <p:cNvPr id="10" name="Content Placeholder 9"/>
          <p:cNvSpPr>
            <a:spLocks noGrp="1"/>
          </p:cNvSpPr>
          <p:nvPr>
            <p:ph idx="1"/>
          </p:nvPr>
        </p:nvSpPr>
        <p:spPr/>
        <p:txBody>
          <a:bodyPr/>
          <a:lstStyle/>
          <a:p>
            <a:endParaRPr lang="en-US"/>
          </a:p>
        </p:txBody>
      </p:sp>
      <p:pic>
        <p:nvPicPr>
          <p:cNvPr id="137218" name="Picture 2"/>
          <p:cNvPicPr>
            <a:picLocks noChangeAspect="1" noChangeArrowheads="1"/>
          </p:cNvPicPr>
          <p:nvPr/>
        </p:nvPicPr>
        <p:blipFill>
          <a:blip r:embed="rId3"/>
          <a:srcRect l="6833" t="53472" r="42313" b="11806"/>
          <a:stretch>
            <a:fillRect/>
          </a:stretch>
        </p:blipFill>
        <p:spPr bwMode="auto">
          <a:xfrm>
            <a:off x="1739900" y="1841500"/>
            <a:ext cx="7973124" cy="30607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2"/>
          <a:srcRect/>
          <a:stretch>
            <a:fillRect/>
          </a:stretch>
        </p:blipFill>
        <p:spPr bwMode="auto">
          <a:xfrm>
            <a:off x="1066800" y="1892300"/>
            <a:ext cx="10058400" cy="4432300"/>
          </a:xfrm>
          <a:prstGeom prst="rect">
            <a:avLst/>
          </a:prstGeom>
          <a:noFill/>
          <a:ln w="9525">
            <a:noFill/>
            <a:round/>
            <a:headEnd/>
            <a:tailEnd/>
          </a:ln>
        </p:spPr>
      </p:pic>
      <p:sp>
        <p:nvSpPr>
          <p:cNvPr id="24578" name="Rectangle 2"/>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4579" name="Rectangle 3"/>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4580" name="Rectangle 4"/>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4581" name="Rectangle 5"/>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4582" name="Rectangle 6"/>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24583" name="Picture 7"/>
          <p:cNvPicPr>
            <a:picLocks noChangeArrowheads="1"/>
          </p:cNvPicPr>
          <p:nvPr/>
        </p:nvPicPr>
        <p:blipFill>
          <a:blip r:embed="rId3"/>
          <a:srcRect/>
          <a:stretch>
            <a:fillRect/>
          </a:stretch>
        </p:blipFill>
        <p:spPr bwMode="auto">
          <a:xfrm>
            <a:off x="10852151" y="5791200"/>
            <a:ext cx="1117600" cy="922338"/>
          </a:xfrm>
          <a:prstGeom prst="rect">
            <a:avLst/>
          </a:prstGeom>
          <a:noFill/>
          <a:ln w="9525">
            <a:noFill/>
            <a:miter lim="800000"/>
            <a:headEnd/>
            <a:tailEnd/>
          </a:ln>
        </p:spPr>
      </p:pic>
      <p:sp>
        <p:nvSpPr>
          <p:cNvPr id="32777" name="Rectangle 9"/>
          <p:cNvSpPr>
            <a:spLocks noGrp="1" noChangeArrowheads="1"/>
          </p:cNvSpPr>
          <p:nvPr>
            <p:ph type="title"/>
          </p:nvPr>
        </p:nvSpPr>
        <p:spPr>
          <a:xfrm>
            <a:off x="541868" y="228600"/>
            <a:ext cx="11345333" cy="11430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smtClean="0">
                <a:ea typeface="+mj-ea"/>
                <a:sym typeface="Arial Black" charset="0"/>
              </a:rPr>
              <a:t>An Overview of Compilation</a:t>
            </a:r>
          </a:p>
        </p:txBody>
      </p:sp>
      <p:sp>
        <p:nvSpPr>
          <p:cNvPr id="32778" name="Rectangle 10"/>
          <p:cNvSpPr>
            <a:spLocks noGrp="1" noChangeArrowheads="1"/>
          </p:cNvSpPr>
          <p:nvPr>
            <p:ph idx="1"/>
          </p:nvPr>
        </p:nvSpPr>
        <p:spPr>
          <a:xfrm>
            <a:off x="914400" y="1219200"/>
            <a:ext cx="10363200" cy="8382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eaLnBrk="1" hangingPunct="1">
              <a:buFont typeface="Times New Roman" charset="0"/>
              <a:buChar char="•"/>
              <a:defRPr/>
            </a:pPr>
            <a:r>
              <a:rPr lang="en-US" sz="3200" smtClean="0">
                <a:ea typeface="+mn-ea"/>
                <a:sym typeface="Times New Roman" charset="0"/>
              </a:rPr>
              <a:t>Phases of Compilation</a:t>
            </a:r>
          </a:p>
        </p:txBody>
      </p:sp>
      <p:sp>
        <p:nvSpPr>
          <p:cNvPr id="11" name="TextBox 10"/>
          <p:cNvSpPr txBox="1"/>
          <p:nvPr/>
        </p:nvSpPr>
        <p:spPr>
          <a:xfrm>
            <a:off x="11214100" y="2921000"/>
            <a:ext cx="1562100" cy="923330"/>
          </a:xfrm>
          <a:prstGeom prst="rect">
            <a:avLst/>
          </a:prstGeom>
          <a:noFill/>
        </p:spPr>
        <p:txBody>
          <a:bodyPr wrap="square" rtlCol="0">
            <a:spAutoFit/>
          </a:bodyPr>
          <a:lstStyle/>
          <a:p>
            <a:pPr marL="0" lvl="1"/>
            <a:r>
              <a:rPr lang="en-US" b="1" spc="-1" dirty="0" smtClean="0">
                <a:solidFill>
                  <a:srgbClr val="000000"/>
                </a:solidFill>
                <a:uFill>
                  <a:solidFill>
                    <a:srgbClr val="FFFFFF"/>
                  </a:solidFill>
                </a:uFill>
                <a:ea typeface="DejaVu Sans"/>
              </a:rPr>
              <a:t>Analysis Phase </a:t>
            </a:r>
            <a:endParaRPr lang="en-US" sz="1200" spc="-1" dirty="0" smtClean="0">
              <a:solidFill>
                <a:srgbClr val="000000"/>
              </a:solidFill>
              <a:uFill>
                <a:solidFill>
                  <a:srgbClr val="FFFFFF"/>
                </a:solidFill>
              </a:uFill>
              <a:latin typeface="Arial"/>
            </a:endParaRPr>
          </a:p>
          <a:p>
            <a:endParaRPr lang="en-US" dirty="0"/>
          </a:p>
        </p:txBody>
      </p:sp>
      <p:sp>
        <p:nvSpPr>
          <p:cNvPr id="12" name="TextBox 11"/>
          <p:cNvSpPr txBox="1"/>
          <p:nvPr/>
        </p:nvSpPr>
        <p:spPr>
          <a:xfrm>
            <a:off x="11176000" y="4533900"/>
            <a:ext cx="1562100" cy="923330"/>
          </a:xfrm>
          <a:prstGeom prst="rect">
            <a:avLst/>
          </a:prstGeom>
          <a:noFill/>
        </p:spPr>
        <p:txBody>
          <a:bodyPr wrap="square" rtlCol="0">
            <a:spAutoFit/>
          </a:bodyPr>
          <a:lstStyle/>
          <a:p>
            <a:pPr marL="0" lvl="1"/>
            <a:r>
              <a:rPr lang="en-US" b="1" spc="-1" dirty="0" smtClean="0">
                <a:solidFill>
                  <a:srgbClr val="000000"/>
                </a:solidFill>
                <a:uFill>
                  <a:solidFill>
                    <a:srgbClr val="FFFFFF"/>
                  </a:solidFill>
                </a:uFill>
                <a:ea typeface="DejaVu Sans"/>
              </a:rPr>
              <a:t>Synthesis  Phase </a:t>
            </a:r>
            <a:endParaRPr lang="en-US" sz="1200" spc="-1" dirty="0" smtClean="0">
              <a:solidFill>
                <a:srgbClr val="000000"/>
              </a:solidFill>
              <a:uFill>
                <a:solidFill>
                  <a:srgbClr val="FFFFFF"/>
                </a:solidFill>
              </a:uFill>
              <a:latin typeface="Arial"/>
            </a:endParaRPr>
          </a:p>
          <a:p>
            <a:endParaRPr lang="en-US" dirty="0"/>
          </a:p>
        </p:txBody>
      </p:sp>
      <p:cxnSp>
        <p:nvCxnSpPr>
          <p:cNvPr id="14" name="Straight Arrow Connector 13"/>
          <p:cNvCxnSpPr/>
          <p:nvPr/>
        </p:nvCxnSpPr>
        <p:spPr bwMode="auto">
          <a:xfrm flipV="1">
            <a:off x="406400" y="3022600"/>
            <a:ext cx="2349500" cy="12700"/>
          </a:xfrm>
          <a:prstGeom prst="straightConnector1">
            <a:avLst/>
          </a:prstGeom>
          <a:solidFill>
            <a:srgbClr val="00CC99"/>
          </a:solidFill>
          <a:ln w="9525" cap="flat" cmpd="sng" algn="ctr">
            <a:solidFill>
              <a:srgbClr val="FF0000"/>
            </a:solidFill>
            <a:prstDash val="solid"/>
            <a:round/>
            <a:headEnd type="none" w="med" len="med"/>
            <a:tailEnd type="arrow"/>
          </a:ln>
          <a:effectLst>
            <a:outerShdw blurRad="50800" dist="50800" dir="5400000" sx="155000" sy="155000" algn="ctr" rotWithShape="0">
              <a:srgbClr val="FF0000"/>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6626" name="Rectangle 2"/>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6627" name="Rectangle 3"/>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6628" name="Rectangle 4"/>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6629" name="Rectangle 5"/>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26630" name="Picture 6"/>
          <p:cNvPicPr>
            <a:picLocks noChangeArrowheads="1"/>
          </p:cNvPicPr>
          <p:nvPr/>
        </p:nvPicPr>
        <p:blipFill>
          <a:blip r:embed="rId2"/>
          <a:srcRect/>
          <a:stretch>
            <a:fillRect/>
          </a:stretch>
        </p:blipFill>
        <p:spPr bwMode="auto">
          <a:xfrm>
            <a:off x="10852151" y="5791200"/>
            <a:ext cx="1117600" cy="922338"/>
          </a:xfrm>
          <a:prstGeom prst="rect">
            <a:avLst/>
          </a:prstGeom>
          <a:noFill/>
          <a:ln w="9525">
            <a:noFill/>
            <a:miter lim="800000"/>
            <a:headEnd/>
            <a:tailEnd/>
          </a:ln>
        </p:spPr>
      </p:pic>
      <p:sp>
        <p:nvSpPr>
          <p:cNvPr id="34824" name="Rectangle 8"/>
          <p:cNvSpPr>
            <a:spLocks noGrp="1" noChangeArrowheads="1"/>
          </p:cNvSpPr>
          <p:nvPr>
            <p:ph type="title"/>
          </p:nvPr>
        </p:nvSpPr>
        <p:spPr>
          <a:xfrm>
            <a:off x="541867" y="76200"/>
            <a:ext cx="11345333" cy="14478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smtClean="0">
                <a:ea typeface="+mj-ea"/>
                <a:sym typeface="Arial Black" charset="0"/>
              </a:rPr>
              <a:t>An Overview of Compilation</a:t>
            </a:r>
          </a:p>
        </p:txBody>
      </p:sp>
      <p:sp>
        <p:nvSpPr>
          <p:cNvPr id="34825" name="Rectangle 9"/>
          <p:cNvSpPr>
            <a:spLocks noGrp="1" noChangeArrowheads="1"/>
          </p:cNvSpPr>
          <p:nvPr>
            <p:ph idx="1"/>
          </p:nvPr>
        </p:nvSpPr>
        <p:spPr>
          <a:xfrm>
            <a:off x="914400" y="1524000"/>
            <a:ext cx="10363200" cy="53340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algn="just" eaLnBrk="1" hangingPunct="1">
              <a:buClr>
                <a:srgbClr val="000000"/>
              </a:buClr>
              <a:buNone/>
            </a:pPr>
            <a:r>
              <a:rPr lang="en-US" sz="3200" b="1" dirty="0" smtClean="0"/>
              <a:t>Syntax Analyzer</a:t>
            </a:r>
            <a:r>
              <a:rPr lang="en-US" sz="3200" dirty="0" smtClean="0"/>
              <a:t> – It is sometimes called as </a:t>
            </a:r>
            <a:r>
              <a:rPr lang="en-US" sz="3200" b="1" dirty="0" smtClean="0"/>
              <a:t>parser</a:t>
            </a:r>
            <a:r>
              <a:rPr lang="en-US" sz="3200" dirty="0" smtClean="0"/>
              <a:t>. It constructs the parse tree. It takes all the tokens one by one and uses to construct the parse tree. </a:t>
            </a:r>
          </a:p>
          <a:p>
            <a:pPr eaLnBrk="1" hangingPunct="1">
              <a:buClr>
                <a:srgbClr val="000000"/>
              </a:buClr>
            </a:pPr>
            <a:r>
              <a:rPr lang="en-US" sz="3200" b="1" i="1" dirty="0" smtClean="0"/>
              <a:t>Syntax Analysis (Parsing)</a:t>
            </a:r>
            <a:endParaRPr lang="en-US" sz="3200" b="1" dirty="0" smtClean="0"/>
          </a:p>
          <a:p>
            <a:pPr lvl="1" eaLnBrk="1" hangingPunct="1">
              <a:buClr>
                <a:srgbClr val="000000"/>
              </a:buClr>
            </a:pPr>
            <a:r>
              <a:rPr lang="en-US" dirty="0" smtClean="0"/>
              <a:t>take token stream</a:t>
            </a:r>
          </a:p>
          <a:p>
            <a:pPr lvl="1" eaLnBrk="1" hangingPunct="1"/>
            <a:r>
              <a:rPr lang="en-US" dirty="0" smtClean="0"/>
              <a:t>output error messages</a:t>
            </a:r>
          </a:p>
          <a:p>
            <a:pPr lvl="1" eaLnBrk="1" hangingPunct="1"/>
            <a:r>
              <a:rPr lang="en-US" dirty="0" smtClean="0"/>
              <a:t>produce concrete syntax (parse) tree</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6626" name="Rectangle 2"/>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6627" name="Rectangle 3"/>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6628" name="Rectangle 4"/>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6629" name="Rectangle 5"/>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26630" name="Picture 6"/>
          <p:cNvPicPr>
            <a:picLocks noChangeArrowheads="1"/>
          </p:cNvPicPr>
          <p:nvPr/>
        </p:nvPicPr>
        <p:blipFill>
          <a:blip r:embed="rId2"/>
          <a:srcRect/>
          <a:stretch>
            <a:fillRect/>
          </a:stretch>
        </p:blipFill>
        <p:spPr bwMode="auto">
          <a:xfrm>
            <a:off x="10852151" y="5791200"/>
            <a:ext cx="1117600" cy="922338"/>
          </a:xfrm>
          <a:prstGeom prst="rect">
            <a:avLst/>
          </a:prstGeom>
          <a:noFill/>
          <a:ln w="9525">
            <a:noFill/>
            <a:miter lim="800000"/>
            <a:headEnd/>
            <a:tailEnd/>
          </a:ln>
        </p:spPr>
      </p:pic>
      <p:sp>
        <p:nvSpPr>
          <p:cNvPr id="34824" name="Rectangle 8"/>
          <p:cNvSpPr>
            <a:spLocks noGrp="1" noChangeArrowheads="1"/>
          </p:cNvSpPr>
          <p:nvPr>
            <p:ph type="title"/>
          </p:nvPr>
        </p:nvSpPr>
        <p:spPr>
          <a:xfrm>
            <a:off x="541867" y="76200"/>
            <a:ext cx="11345333" cy="14478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smtClean="0">
                <a:ea typeface="+mj-ea"/>
                <a:sym typeface="Arial Black" charset="0"/>
              </a:rPr>
              <a:t>An Overview of Compilation</a:t>
            </a:r>
          </a:p>
        </p:txBody>
      </p:sp>
      <p:sp>
        <p:nvSpPr>
          <p:cNvPr id="10" name="Content Placeholder 9"/>
          <p:cNvSpPr>
            <a:spLocks noGrp="1"/>
          </p:cNvSpPr>
          <p:nvPr>
            <p:ph idx="1"/>
          </p:nvPr>
        </p:nvSpPr>
        <p:spPr/>
        <p:txBody>
          <a:bodyPr/>
          <a:lstStyle/>
          <a:p>
            <a:endParaRPr lang="en-US" dirty="0"/>
          </a:p>
        </p:txBody>
      </p:sp>
      <p:pic>
        <p:nvPicPr>
          <p:cNvPr id="138242" name="Picture 2"/>
          <p:cNvPicPr>
            <a:picLocks noChangeAspect="1" noChangeArrowheads="1"/>
          </p:cNvPicPr>
          <p:nvPr/>
        </p:nvPicPr>
        <p:blipFill>
          <a:blip r:embed="rId3"/>
          <a:srcRect l="4490" t="13715" r="37921" b="19444"/>
          <a:stretch>
            <a:fillRect/>
          </a:stretch>
        </p:blipFill>
        <p:spPr bwMode="auto">
          <a:xfrm>
            <a:off x="1409700" y="1308100"/>
            <a:ext cx="7493000" cy="48895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2"/>
          <a:srcRect/>
          <a:stretch>
            <a:fillRect/>
          </a:stretch>
        </p:blipFill>
        <p:spPr bwMode="auto">
          <a:xfrm>
            <a:off x="1066800" y="1892300"/>
            <a:ext cx="10058400" cy="4432300"/>
          </a:xfrm>
          <a:prstGeom prst="rect">
            <a:avLst/>
          </a:prstGeom>
          <a:noFill/>
          <a:ln w="9525">
            <a:noFill/>
            <a:round/>
            <a:headEnd/>
            <a:tailEnd/>
          </a:ln>
        </p:spPr>
      </p:pic>
      <p:sp>
        <p:nvSpPr>
          <p:cNvPr id="24578" name="Rectangle 2"/>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4579" name="Rectangle 3"/>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4580" name="Rectangle 4"/>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4581" name="Rectangle 5"/>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4582" name="Rectangle 6"/>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24583" name="Picture 7"/>
          <p:cNvPicPr>
            <a:picLocks noChangeArrowheads="1"/>
          </p:cNvPicPr>
          <p:nvPr/>
        </p:nvPicPr>
        <p:blipFill>
          <a:blip r:embed="rId3"/>
          <a:srcRect/>
          <a:stretch>
            <a:fillRect/>
          </a:stretch>
        </p:blipFill>
        <p:spPr bwMode="auto">
          <a:xfrm>
            <a:off x="10852151" y="5791200"/>
            <a:ext cx="1117600" cy="922338"/>
          </a:xfrm>
          <a:prstGeom prst="rect">
            <a:avLst/>
          </a:prstGeom>
          <a:noFill/>
          <a:ln w="9525">
            <a:noFill/>
            <a:miter lim="800000"/>
            <a:headEnd/>
            <a:tailEnd/>
          </a:ln>
        </p:spPr>
      </p:pic>
      <p:sp>
        <p:nvSpPr>
          <p:cNvPr id="32777" name="Rectangle 9"/>
          <p:cNvSpPr>
            <a:spLocks noGrp="1" noChangeArrowheads="1"/>
          </p:cNvSpPr>
          <p:nvPr>
            <p:ph type="title"/>
          </p:nvPr>
        </p:nvSpPr>
        <p:spPr>
          <a:xfrm>
            <a:off x="541868" y="228600"/>
            <a:ext cx="11345333" cy="11430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smtClean="0">
                <a:ea typeface="+mj-ea"/>
                <a:sym typeface="Arial Black" charset="0"/>
              </a:rPr>
              <a:t>An Overview of Compilation</a:t>
            </a:r>
          </a:p>
        </p:txBody>
      </p:sp>
      <p:sp>
        <p:nvSpPr>
          <p:cNvPr id="32778" name="Rectangle 10"/>
          <p:cNvSpPr>
            <a:spLocks noGrp="1" noChangeArrowheads="1"/>
          </p:cNvSpPr>
          <p:nvPr>
            <p:ph idx="1"/>
          </p:nvPr>
        </p:nvSpPr>
        <p:spPr>
          <a:xfrm>
            <a:off x="914400" y="1219200"/>
            <a:ext cx="10363200" cy="8382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eaLnBrk="1" hangingPunct="1">
              <a:buFont typeface="Times New Roman" charset="0"/>
              <a:buChar char="•"/>
              <a:defRPr/>
            </a:pPr>
            <a:r>
              <a:rPr lang="en-US" sz="3200" smtClean="0">
                <a:ea typeface="+mn-ea"/>
                <a:sym typeface="Times New Roman" charset="0"/>
              </a:rPr>
              <a:t>Phases of Compilation</a:t>
            </a:r>
          </a:p>
        </p:txBody>
      </p:sp>
      <p:sp>
        <p:nvSpPr>
          <p:cNvPr id="11" name="TextBox 10"/>
          <p:cNvSpPr txBox="1"/>
          <p:nvPr/>
        </p:nvSpPr>
        <p:spPr>
          <a:xfrm>
            <a:off x="11214100" y="2921000"/>
            <a:ext cx="1562100" cy="923330"/>
          </a:xfrm>
          <a:prstGeom prst="rect">
            <a:avLst/>
          </a:prstGeom>
          <a:noFill/>
        </p:spPr>
        <p:txBody>
          <a:bodyPr wrap="square" rtlCol="0">
            <a:spAutoFit/>
          </a:bodyPr>
          <a:lstStyle/>
          <a:p>
            <a:pPr marL="0" lvl="1"/>
            <a:r>
              <a:rPr lang="en-US" b="1" spc="-1" dirty="0" smtClean="0">
                <a:solidFill>
                  <a:srgbClr val="000000"/>
                </a:solidFill>
                <a:uFill>
                  <a:solidFill>
                    <a:srgbClr val="FFFFFF"/>
                  </a:solidFill>
                </a:uFill>
                <a:ea typeface="DejaVu Sans"/>
              </a:rPr>
              <a:t>Analysis Phase </a:t>
            </a:r>
            <a:endParaRPr lang="en-US" sz="1200" spc="-1" dirty="0" smtClean="0">
              <a:solidFill>
                <a:srgbClr val="000000"/>
              </a:solidFill>
              <a:uFill>
                <a:solidFill>
                  <a:srgbClr val="FFFFFF"/>
                </a:solidFill>
              </a:uFill>
              <a:latin typeface="Arial"/>
            </a:endParaRPr>
          </a:p>
          <a:p>
            <a:endParaRPr lang="en-US" dirty="0"/>
          </a:p>
        </p:txBody>
      </p:sp>
      <p:sp>
        <p:nvSpPr>
          <p:cNvPr id="12" name="TextBox 11"/>
          <p:cNvSpPr txBox="1"/>
          <p:nvPr/>
        </p:nvSpPr>
        <p:spPr>
          <a:xfrm>
            <a:off x="11176000" y="4533900"/>
            <a:ext cx="1562100" cy="923330"/>
          </a:xfrm>
          <a:prstGeom prst="rect">
            <a:avLst/>
          </a:prstGeom>
          <a:noFill/>
        </p:spPr>
        <p:txBody>
          <a:bodyPr wrap="square" rtlCol="0">
            <a:spAutoFit/>
          </a:bodyPr>
          <a:lstStyle/>
          <a:p>
            <a:pPr marL="0" lvl="1"/>
            <a:r>
              <a:rPr lang="en-US" b="1" spc="-1" dirty="0" smtClean="0">
                <a:solidFill>
                  <a:srgbClr val="000000"/>
                </a:solidFill>
                <a:uFill>
                  <a:solidFill>
                    <a:srgbClr val="FFFFFF"/>
                  </a:solidFill>
                </a:uFill>
                <a:ea typeface="DejaVu Sans"/>
              </a:rPr>
              <a:t>Synthesis  Phase </a:t>
            </a:r>
            <a:endParaRPr lang="en-US" sz="1200" spc="-1" dirty="0" smtClean="0">
              <a:solidFill>
                <a:srgbClr val="000000"/>
              </a:solidFill>
              <a:uFill>
                <a:solidFill>
                  <a:srgbClr val="FFFFFF"/>
                </a:solidFill>
              </a:uFill>
              <a:latin typeface="Arial"/>
            </a:endParaRPr>
          </a:p>
          <a:p>
            <a:endParaRPr lang="en-US" dirty="0"/>
          </a:p>
        </p:txBody>
      </p:sp>
      <p:cxnSp>
        <p:nvCxnSpPr>
          <p:cNvPr id="14" name="Straight Arrow Connector 13"/>
          <p:cNvCxnSpPr/>
          <p:nvPr/>
        </p:nvCxnSpPr>
        <p:spPr bwMode="auto">
          <a:xfrm flipV="1">
            <a:off x="406400" y="3606800"/>
            <a:ext cx="2349500" cy="12700"/>
          </a:xfrm>
          <a:prstGeom prst="straightConnector1">
            <a:avLst/>
          </a:prstGeom>
          <a:solidFill>
            <a:srgbClr val="00CC99"/>
          </a:solidFill>
          <a:ln w="9525" cap="flat" cmpd="sng" algn="ctr">
            <a:solidFill>
              <a:srgbClr val="FF0000"/>
            </a:solidFill>
            <a:prstDash val="solid"/>
            <a:round/>
            <a:headEnd type="none" w="med" len="med"/>
            <a:tailEnd type="arrow"/>
          </a:ln>
          <a:effectLst>
            <a:outerShdw blurRad="50800" dist="50800" dir="5400000" sx="155000" sy="155000" algn="ctr" rotWithShape="0">
              <a:srgbClr val="FF0000"/>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Phases of Compiler</a:t>
            </a:r>
            <a:endParaRPr lang="en-US" dirty="0"/>
          </a:p>
        </p:txBody>
      </p:sp>
      <p:sp>
        <p:nvSpPr>
          <p:cNvPr id="3" name="Content Placeholder 2"/>
          <p:cNvSpPr>
            <a:spLocks noGrp="1"/>
          </p:cNvSpPr>
          <p:nvPr>
            <p:ph idx="1"/>
          </p:nvPr>
        </p:nvSpPr>
        <p:spPr/>
        <p:txBody>
          <a:bodyPr/>
          <a:lstStyle/>
          <a:p>
            <a:r>
              <a:rPr lang="en-US" dirty="0" smtClean="0"/>
              <a:t>Semantic Analyzer – It verifies the parse tree, whether it’s meaningful or not. It furthermore produces a verified parse tree. </a:t>
            </a:r>
            <a:endParaRPr lang="en-US" dirty="0"/>
          </a:p>
        </p:txBody>
      </p:sp>
      <p:sp>
        <p:nvSpPr>
          <p:cNvPr id="4" name="Slide Number Placeholder 3"/>
          <p:cNvSpPr>
            <a:spLocks noGrp="1"/>
          </p:cNvSpPr>
          <p:nvPr>
            <p:ph type="sldNum" sz="quarter" idx="4294967295"/>
          </p:nvPr>
        </p:nvSpPr>
        <p:spPr>
          <a:xfrm>
            <a:off x="8610600" y="6356398"/>
            <a:ext cx="2743200" cy="365125"/>
          </a:xfrm>
          <a:prstGeom prst="rect">
            <a:avLst/>
          </a:prstGeom>
        </p:spPr>
        <p:txBody>
          <a:bodyPr/>
          <a:lstStyle/>
          <a:p>
            <a:fld id="{BDCDBBEF-AA6C-4BA6-85B2-A17D7F280E38}" type="slidenum">
              <a:rPr lang="en-US" smtClean="0"/>
              <a:pPr/>
              <a:t>37</a:t>
            </a:fld>
            <a:endParaRPr lang="en-US"/>
          </a:p>
        </p:txBody>
      </p:sp>
      <p:pic>
        <p:nvPicPr>
          <p:cNvPr id="58370" name="Picture 2"/>
          <p:cNvPicPr>
            <a:picLocks noChangeAspect="1" noChangeArrowheads="1"/>
          </p:cNvPicPr>
          <p:nvPr/>
        </p:nvPicPr>
        <p:blipFill>
          <a:blip r:embed="rId2"/>
          <a:srcRect/>
          <a:stretch>
            <a:fillRect/>
          </a:stretch>
        </p:blipFill>
        <p:spPr bwMode="auto">
          <a:xfrm>
            <a:off x="4110037" y="3003399"/>
            <a:ext cx="4043363" cy="33545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7650" name="Rectangle 2"/>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7651" name="Rectangle 3"/>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7652" name="Rectangle 4"/>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7653" name="Rectangle 5"/>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27654" name="Picture 6"/>
          <p:cNvPicPr>
            <a:picLocks noChangeArrowheads="1"/>
          </p:cNvPicPr>
          <p:nvPr/>
        </p:nvPicPr>
        <p:blipFill>
          <a:blip r:embed="rId2"/>
          <a:srcRect/>
          <a:stretch>
            <a:fillRect/>
          </a:stretch>
        </p:blipFill>
        <p:spPr bwMode="auto">
          <a:xfrm>
            <a:off x="10852151" y="5791200"/>
            <a:ext cx="1117600" cy="922338"/>
          </a:xfrm>
          <a:prstGeom prst="rect">
            <a:avLst/>
          </a:prstGeom>
          <a:noFill/>
          <a:ln w="9525">
            <a:noFill/>
            <a:miter lim="800000"/>
            <a:headEnd/>
            <a:tailEnd/>
          </a:ln>
        </p:spPr>
      </p:pic>
      <p:sp>
        <p:nvSpPr>
          <p:cNvPr id="35848" name="Rectangle 8"/>
          <p:cNvSpPr>
            <a:spLocks noGrp="1" noChangeArrowheads="1"/>
          </p:cNvSpPr>
          <p:nvPr>
            <p:ph type="title"/>
          </p:nvPr>
        </p:nvSpPr>
        <p:spPr>
          <a:xfrm>
            <a:off x="541867" y="76200"/>
            <a:ext cx="11345333" cy="14478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smtClean="0">
                <a:ea typeface="+mj-ea"/>
                <a:sym typeface="Arial Black" charset="0"/>
              </a:rPr>
              <a:t>An Overview of Compilation</a:t>
            </a:r>
          </a:p>
        </p:txBody>
      </p:sp>
      <p:sp>
        <p:nvSpPr>
          <p:cNvPr id="35849" name="Rectangle 9"/>
          <p:cNvSpPr>
            <a:spLocks noGrp="1" noChangeArrowheads="1"/>
          </p:cNvSpPr>
          <p:nvPr>
            <p:ph idx="1"/>
          </p:nvPr>
        </p:nvSpPr>
        <p:spPr>
          <a:xfrm>
            <a:off x="609600" y="1524000"/>
            <a:ext cx="10905067" cy="53340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eaLnBrk="1" hangingPunct="1">
              <a:buClr>
                <a:srgbClr val="000000"/>
              </a:buClr>
            </a:pPr>
            <a:r>
              <a:rPr lang="en-US" sz="3200" b="1" i="1" dirty="0" smtClean="0"/>
              <a:t>Semantic analysis</a:t>
            </a:r>
            <a:r>
              <a:rPr lang="en-US" sz="3200" dirty="0" smtClean="0"/>
              <a:t> </a:t>
            </a:r>
            <a:endParaRPr lang="en-US" sz="2400" dirty="0" smtClean="0"/>
          </a:p>
          <a:p>
            <a:pPr lvl="1" eaLnBrk="1" hangingPunct="1">
              <a:buClr>
                <a:srgbClr val="000000"/>
              </a:buClr>
            </a:pPr>
            <a:r>
              <a:rPr lang="en-US" dirty="0" smtClean="0"/>
              <a:t>recognize context-sensitive aspects of syntax</a:t>
            </a:r>
          </a:p>
          <a:p>
            <a:pPr lvl="1" eaLnBrk="1" hangingPunct="1">
              <a:buClr>
                <a:srgbClr val="000000"/>
              </a:buClr>
            </a:pPr>
            <a:r>
              <a:rPr lang="en-US" dirty="0" smtClean="0"/>
              <a:t>build symbol table </a:t>
            </a:r>
          </a:p>
          <a:p>
            <a:pPr lvl="1" eaLnBrk="1" hangingPunct="1">
              <a:buClr>
                <a:srgbClr val="000000"/>
              </a:buClr>
            </a:pPr>
            <a:r>
              <a:rPr lang="en-US" dirty="0" smtClean="0"/>
              <a:t>take concrete syntax (parse) tree</a:t>
            </a:r>
          </a:p>
          <a:p>
            <a:pPr lvl="1" eaLnBrk="1" hangingPunct="1">
              <a:buClr>
                <a:srgbClr val="000000"/>
              </a:buClr>
            </a:pPr>
            <a:r>
              <a:rPr lang="en-US" dirty="0" smtClean="0"/>
              <a:t>check type matches of variables and expressions</a:t>
            </a:r>
          </a:p>
          <a:p>
            <a:pPr lvl="1" eaLnBrk="1" hangingPunct="1">
              <a:buClr>
                <a:srgbClr val="000000"/>
              </a:buClr>
            </a:pPr>
            <a:r>
              <a:rPr lang="en-US" dirty="0" smtClean="0"/>
              <a:t>produce abstract syntax tree or some other intermediate form</a:t>
            </a:r>
          </a:p>
          <a:p>
            <a:pPr lvl="1" eaLnBrk="1" hangingPunct="1">
              <a:buClr>
                <a:srgbClr val="000000"/>
              </a:buClr>
            </a:pPr>
            <a:endParaRPr lang="en-US" dirty="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2"/>
          <a:srcRect/>
          <a:stretch>
            <a:fillRect/>
          </a:stretch>
        </p:blipFill>
        <p:spPr bwMode="auto">
          <a:xfrm>
            <a:off x="1066800" y="1892300"/>
            <a:ext cx="10058400" cy="4432300"/>
          </a:xfrm>
          <a:prstGeom prst="rect">
            <a:avLst/>
          </a:prstGeom>
          <a:noFill/>
          <a:ln w="9525">
            <a:noFill/>
            <a:round/>
            <a:headEnd/>
            <a:tailEnd/>
          </a:ln>
        </p:spPr>
      </p:pic>
      <p:sp>
        <p:nvSpPr>
          <p:cNvPr id="24578" name="Rectangle 2"/>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4579" name="Rectangle 3"/>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4580" name="Rectangle 4"/>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4581" name="Rectangle 5"/>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4582" name="Rectangle 6"/>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24583" name="Picture 7"/>
          <p:cNvPicPr>
            <a:picLocks noChangeArrowheads="1"/>
          </p:cNvPicPr>
          <p:nvPr/>
        </p:nvPicPr>
        <p:blipFill>
          <a:blip r:embed="rId3"/>
          <a:srcRect/>
          <a:stretch>
            <a:fillRect/>
          </a:stretch>
        </p:blipFill>
        <p:spPr bwMode="auto">
          <a:xfrm>
            <a:off x="10852151" y="5791200"/>
            <a:ext cx="1117600" cy="922338"/>
          </a:xfrm>
          <a:prstGeom prst="rect">
            <a:avLst/>
          </a:prstGeom>
          <a:noFill/>
          <a:ln w="9525">
            <a:noFill/>
            <a:miter lim="800000"/>
            <a:headEnd/>
            <a:tailEnd/>
          </a:ln>
        </p:spPr>
      </p:pic>
      <p:sp>
        <p:nvSpPr>
          <p:cNvPr id="32777" name="Rectangle 9"/>
          <p:cNvSpPr>
            <a:spLocks noGrp="1" noChangeArrowheads="1"/>
          </p:cNvSpPr>
          <p:nvPr>
            <p:ph type="title"/>
          </p:nvPr>
        </p:nvSpPr>
        <p:spPr>
          <a:xfrm>
            <a:off x="541868" y="228600"/>
            <a:ext cx="11345333" cy="11430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smtClean="0">
                <a:ea typeface="+mj-ea"/>
                <a:sym typeface="Arial Black" charset="0"/>
              </a:rPr>
              <a:t>An Overview of Compilation</a:t>
            </a:r>
          </a:p>
        </p:txBody>
      </p:sp>
      <p:sp>
        <p:nvSpPr>
          <p:cNvPr id="32778" name="Rectangle 10"/>
          <p:cNvSpPr>
            <a:spLocks noGrp="1" noChangeArrowheads="1"/>
          </p:cNvSpPr>
          <p:nvPr>
            <p:ph idx="1"/>
          </p:nvPr>
        </p:nvSpPr>
        <p:spPr>
          <a:xfrm>
            <a:off x="914400" y="1219200"/>
            <a:ext cx="10363200" cy="8382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eaLnBrk="1" hangingPunct="1">
              <a:buFont typeface="Times New Roman" charset="0"/>
              <a:buChar char="•"/>
              <a:defRPr/>
            </a:pPr>
            <a:r>
              <a:rPr lang="en-US" sz="3200" smtClean="0">
                <a:ea typeface="+mn-ea"/>
                <a:sym typeface="Times New Roman" charset="0"/>
              </a:rPr>
              <a:t>Phases of Compilation</a:t>
            </a:r>
          </a:p>
        </p:txBody>
      </p:sp>
      <p:sp>
        <p:nvSpPr>
          <p:cNvPr id="11" name="TextBox 10"/>
          <p:cNvSpPr txBox="1"/>
          <p:nvPr/>
        </p:nvSpPr>
        <p:spPr>
          <a:xfrm>
            <a:off x="11214100" y="2921000"/>
            <a:ext cx="1562100" cy="923330"/>
          </a:xfrm>
          <a:prstGeom prst="rect">
            <a:avLst/>
          </a:prstGeom>
          <a:noFill/>
        </p:spPr>
        <p:txBody>
          <a:bodyPr wrap="square" rtlCol="0">
            <a:spAutoFit/>
          </a:bodyPr>
          <a:lstStyle/>
          <a:p>
            <a:pPr marL="0" lvl="1"/>
            <a:r>
              <a:rPr lang="en-US" b="1" spc="-1" dirty="0" smtClean="0">
                <a:solidFill>
                  <a:srgbClr val="000000"/>
                </a:solidFill>
                <a:uFill>
                  <a:solidFill>
                    <a:srgbClr val="FFFFFF"/>
                  </a:solidFill>
                </a:uFill>
                <a:ea typeface="DejaVu Sans"/>
              </a:rPr>
              <a:t>Analysis Phase </a:t>
            </a:r>
            <a:endParaRPr lang="en-US" sz="1200" spc="-1" dirty="0" smtClean="0">
              <a:solidFill>
                <a:srgbClr val="000000"/>
              </a:solidFill>
              <a:uFill>
                <a:solidFill>
                  <a:srgbClr val="FFFFFF"/>
                </a:solidFill>
              </a:uFill>
              <a:latin typeface="Arial"/>
            </a:endParaRPr>
          </a:p>
          <a:p>
            <a:endParaRPr lang="en-US" dirty="0"/>
          </a:p>
        </p:txBody>
      </p:sp>
      <p:sp>
        <p:nvSpPr>
          <p:cNvPr id="12" name="TextBox 11"/>
          <p:cNvSpPr txBox="1"/>
          <p:nvPr/>
        </p:nvSpPr>
        <p:spPr>
          <a:xfrm>
            <a:off x="11176000" y="4533900"/>
            <a:ext cx="1562100" cy="923330"/>
          </a:xfrm>
          <a:prstGeom prst="rect">
            <a:avLst/>
          </a:prstGeom>
          <a:noFill/>
        </p:spPr>
        <p:txBody>
          <a:bodyPr wrap="square" rtlCol="0">
            <a:spAutoFit/>
          </a:bodyPr>
          <a:lstStyle/>
          <a:p>
            <a:pPr marL="0" lvl="1"/>
            <a:r>
              <a:rPr lang="en-US" b="1" spc="-1" dirty="0" smtClean="0">
                <a:solidFill>
                  <a:srgbClr val="000000"/>
                </a:solidFill>
                <a:uFill>
                  <a:solidFill>
                    <a:srgbClr val="FFFFFF"/>
                  </a:solidFill>
                </a:uFill>
                <a:ea typeface="DejaVu Sans"/>
              </a:rPr>
              <a:t>Synthesis  Phase </a:t>
            </a:r>
            <a:endParaRPr lang="en-US" sz="1200" spc="-1" dirty="0" smtClean="0">
              <a:solidFill>
                <a:srgbClr val="000000"/>
              </a:solidFill>
              <a:uFill>
                <a:solidFill>
                  <a:srgbClr val="FFFFFF"/>
                </a:solidFill>
              </a:uFill>
              <a:latin typeface="Arial"/>
            </a:endParaRPr>
          </a:p>
          <a:p>
            <a:endParaRPr lang="en-US" dirty="0"/>
          </a:p>
        </p:txBody>
      </p:sp>
      <p:cxnSp>
        <p:nvCxnSpPr>
          <p:cNvPr id="14" name="Straight Arrow Connector 13"/>
          <p:cNvCxnSpPr/>
          <p:nvPr/>
        </p:nvCxnSpPr>
        <p:spPr bwMode="auto">
          <a:xfrm flipV="1">
            <a:off x="406400" y="3606800"/>
            <a:ext cx="2349500" cy="12700"/>
          </a:xfrm>
          <a:prstGeom prst="straightConnector1">
            <a:avLst/>
          </a:prstGeom>
          <a:solidFill>
            <a:srgbClr val="00CC99"/>
          </a:solidFill>
          <a:ln w="9525" cap="flat" cmpd="sng" algn="ctr">
            <a:solidFill>
              <a:srgbClr val="FF0000"/>
            </a:solidFill>
            <a:prstDash val="solid"/>
            <a:round/>
            <a:headEnd type="none" w="med" len="med"/>
            <a:tailEnd type="arrow"/>
          </a:ln>
          <a:effectLst>
            <a:outerShdw blurRad="50800" dist="50800" dir="5400000" sx="155000" sy="155000" algn="ctr" rotWithShape="0">
              <a:srgbClr val="FF0000"/>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73"/>
            <a:ext cx="10515600" cy="892175"/>
          </a:xfrm>
        </p:spPr>
        <p:txBody>
          <a:bodyPr>
            <a:normAutofit fontScale="90000"/>
          </a:bodyPr>
          <a:lstStyle/>
          <a:p>
            <a:pPr algn="ctr"/>
            <a:r>
              <a:rPr lang="en-US" dirty="0" smtClean="0"/>
              <a:t/>
            </a:r>
            <a:br>
              <a:rPr lang="en-US" dirty="0" smtClean="0"/>
            </a:br>
            <a:r>
              <a:rPr lang="en-US" dirty="0" smtClean="0"/>
              <a:t> </a:t>
            </a:r>
            <a:r>
              <a:rPr lang="en-US" sz="5300" b="1" dirty="0" smtClean="0"/>
              <a:t>Assembler </a:t>
            </a:r>
            <a:endParaRPr lang="en-US" b="1" dirty="0"/>
          </a:p>
        </p:txBody>
      </p:sp>
      <p:sp>
        <p:nvSpPr>
          <p:cNvPr id="3" name="Content Placeholder 2"/>
          <p:cNvSpPr>
            <a:spLocks noGrp="1"/>
          </p:cNvSpPr>
          <p:nvPr>
            <p:ph idx="1"/>
          </p:nvPr>
        </p:nvSpPr>
        <p:spPr>
          <a:xfrm>
            <a:off x="266731" y="1409700"/>
            <a:ext cx="11563351" cy="5200650"/>
          </a:xfrm>
        </p:spPr>
        <p:txBody>
          <a:bodyPr>
            <a:noAutofit/>
          </a:bodyPr>
          <a:lstStyle/>
          <a:p>
            <a:pPr algn="just"/>
            <a:r>
              <a:rPr lang="en-US" sz="3200" dirty="0" smtClean="0"/>
              <a:t> Assembler is a computer program which is used to translate program written in Assembly Language in to machine language. </a:t>
            </a:r>
          </a:p>
          <a:p>
            <a:pPr algn="just"/>
            <a:r>
              <a:rPr lang="en-US" sz="3200" dirty="0" smtClean="0"/>
              <a:t>The translated program is called as object program. Assembler checks each instruction for its correctness and generates diagnostic messages, if there are mistakes in the program</a:t>
            </a:r>
          </a:p>
          <a:p>
            <a:pPr>
              <a:buNone/>
            </a:pPr>
            <a:r>
              <a:rPr lang="en-US" sz="3200" dirty="0" smtClean="0"/>
              <a:t> </a:t>
            </a:r>
            <a:r>
              <a:rPr lang="en-US" sz="3200" b="1" dirty="0" smtClean="0"/>
              <a:t>  Various steps of assembling are: </a:t>
            </a:r>
          </a:p>
          <a:p>
            <a:r>
              <a:rPr lang="en-US" sz="3200" dirty="0" smtClean="0"/>
              <a:t>Input source program in Assembly Language through an input device. </a:t>
            </a:r>
          </a:p>
          <a:p>
            <a:r>
              <a:rPr lang="en-US" sz="3200" dirty="0" smtClean="0"/>
              <a:t>Use Assembler to produce object program in machine language.</a:t>
            </a:r>
          </a:p>
          <a:p>
            <a:r>
              <a:rPr lang="en-US" sz="3200" dirty="0" smtClean="0"/>
              <a:t>Execute the program. </a:t>
            </a:r>
          </a:p>
          <a:p>
            <a:pPr algn="just"/>
            <a:endParaRPr lang="en-US" sz="3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Phases of Compiler</a:t>
            </a:r>
            <a:endParaRPr lang="en-US" dirty="0"/>
          </a:p>
        </p:txBody>
      </p:sp>
      <p:sp>
        <p:nvSpPr>
          <p:cNvPr id="3" name="Content Placeholder 2"/>
          <p:cNvSpPr>
            <a:spLocks noGrp="1"/>
          </p:cNvSpPr>
          <p:nvPr>
            <p:ph idx="1"/>
          </p:nvPr>
        </p:nvSpPr>
        <p:spPr/>
        <p:txBody>
          <a:bodyPr/>
          <a:lstStyle/>
          <a:p>
            <a:pPr algn="just"/>
            <a:r>
              <a:rPr lang="en-US" b="1" dirty="0" smtClean="0"/>
              <a:t>Intermediate Code Generator </a:t>
            </a:r>
            <a:r>
              <a:rPr lang="en-US" dirty="0" smtClean="0"/>
              <a:t>– It generates intermediate code, that is a form which can be readily executed by machine.</a:t>
            </a:r>
          </a:p>
          <a:p>
            <a:pPr algn="just">
              <a:buNone/>
            </a:pPr>
            <a:r>
              <a:rPr lang="en-US" dirty="0" smtClean="0"/>
              <a:t>Intermediate code is converted to machine language using the last two phases which are platform dependent. </a:t>
            </a:r>
          </a:p>
          <a:p>
            <a:pPr algn="just"/>
            <a:endParaRPr lang="en-US" dirty="0" smtClean="0"/>
          </a:p>
          <a:p>
            <a:pPr algn="just"/>
            <a:r>
              <a:rPr lang="en-US" dirty="0" smtClean="0"/>
              <a:t>Till intermediate code, it is same for every compiler out there, but after that, it depends on the platform. </a:t>
            </a:r>
          </a:p>
          <a:p>
            <a:pPr algn="just"/>
            <a:r>
              <a:rPr lang="en-US" dirty="0" smtClean="0"/>
              <a:t>To build a new compiler we don’t need to build it from scratch. We can take the intermediate code from the already existing compiler and build the last two parts. </a:t>
            </a:r>
            <a:endParaRPr lang="en-US" dirty="0"/>
          </a:p>
        </p:txBody>
      </p:sp>
      <p:sp>
        <p:nvSpPr>
          <p:cNvPr id="4" name="Slide Number Placeholder 3"/>
          <p:cNvSpPr>
            <a:spLocks noGrp="1"/>
          </p:cNvSpPr>
          <p:nvPr>
            <p:ph type="sldNum" sz="quarter" idx="4294967295"/>
          </p:nvPr>
        </p:nvSpPr>
        <p:spPr>
          <a:xfrm>
            <a:off x="8610600" y="6356398"/>
            <a:ext cx="2743200" cy="365125"/>
          </a:xfrm>
          <a:prstGeom prst="rect">
            <a:avLst/>
          </a:prstGeom>
        </p:spPr>
        <p:txBody>
          <a:bodyPr/>
          <a:lstStyle/>
          <a:p>
            <a:fld id="{BDCDBBEF-AA6C-4BA6-85B2-A17D7F280E3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8674" name="Rectangle 2"/>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8675" name="Rectangle 3"/>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8676" name="Rectangle 4"/>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8677" name="Rectangle 5"/>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28678" name="Picture 6"/>
          <p:cNvPicPr>
            <a:picLocks noChangeArrowheads="1"/>
          </p:cNvPicPr>
          <p:nvPr/>
        </p:nvPicPr>
        <p:blipFill>
          <a:blip r:embed="rId2"/>
          <a:srcRect/>
          <a:stretch>
            <a:fillRect/>
          </a:stretch>
        </p:blipFill>
        <p:spPr bwMode="auto">
          <a:xfrm>
            <a:off x="10852151" y="5791200"/>
            <a:ext cx="1117600" cy="922338"/>
          </a:xfrm>
          <a:prstGeom prst="rect">
            <a:avLst/>
          </a:prstGeom>
          <a:noFill/>
          <a:ln w="9525">
            <a:noFill/>
            <a:miter lim="800000"/>
            <a:headEnd/>
            <a:tailEnd/>
          </a:ln>
        </p:spPr>
      </p:pic>
      <p:sp>
        <p:nvSpPr>
          <p:cNvPr id="36872" name="Rectangle 8"/>
          <p:cNvSpPr>
            <a:spLocks noGrp="1" noChangeArrowheads="1"/>
          </p:cNvSpPr>
          <p:nvPr>
            <p:ph type="title"/>
          </p:nvPr>
        </p:nvSpPr>
        <p:spPr>
          <a:xfrm>
            <a:off x="541867" y="228600"/>
            <a:ext cx="11345333" cy="11430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dirty="0" smtClean="0">
                <a:ea typeface="+mj-ea"/>
                <a:sym typeface="Arial Black" charset="0"/>
              </a:rPr>
              <a:t>An Overview of Compilation</a:t>
            </a:r>
          </a:p>
        </p:txBody>
      </p:sp>
      <p:sp>
        <p:nvSpPr>
          <p:cNvPr id="36873" name="Rectangle 9"/>
          <p:cNvSpPr>
            <a:spLocks noGrp="1" noChangeArrowheads="1"/>
          </p:cNvSpPr>
          <p:nvPr>
            <p:ph idx="1"/>
          </p:nvPr>
        </p:nvSpPr>
        <p:spPr>
          <a:xfrm>
            <a:off x="609600" y="1371600"/>
            <a:ext cx="10972800" cy="54864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eaLnBrk="1" hangingPunct="1">
              <a:buClr>
                <a:srgbClr val="000000"/>
              </a:buClr>
            </a:pPr>
            <a:r>
              <a:rPr lang="en-US" sz="3200" b="1" i="1" dirty="0" smtClean="0"/>
              <a:t>Intermediate form</a:t>
            </a:r>
            <a:r>
              <a:rPr lang="en-US" sz="3200" dirty="0" smtClean="0"/>
              <a:t> (IF) </a:t>
            </a:r>
          </a:p>
          <a:p>
            <a:pPr lvl="1" eaLnBrk="1" hangingPunct="1">
              <a:buClr>
                <a:srgbClr val="000000"/>
              </a:buClr>
            </a:pPr>
            <a:r>
              <a:rPr lang="en-US" dirty="0" smtClean="0"/>
              <a:t>produced if  no errors in syntax or static “semantics”</a:t>
            </a:r>
          </a:p>
          <a:p>
            <a:pPr lvl="1" eaLnBrk="1" hangingPunct="1">
              <a:buClr>
                <a:srgbClr val="000000"/>
              </a:buClr>
            </a:pPr>
            <a:r>
              <a:rPr lang="en-US" dirty="0" smtClean="0"/>
              <a:t>chosen to balance machine independence, ease of optimization, ease of translation to final form, compactness</a:t>
            </a:r>
          </a:p>
          <a:p>
            <a:pPr lvl="1" eaLnBrk="1" hangingPunct="1">
              <a:buClr>
                <a:srgbClr val="000000"/>
              </a:buClr>
            </a:pPr>
            <a:r>
              <a:rPr lang="en-US" dirty="0" smtClean="0"/>
              <a:t>might use several intermediate forms</a:t>
            </a:r>
          </a:p>
          <a:p>
            <a:pPr lvl="1" eaLnBrk="1" hangingPunct="1">
              <a:buClr>
                <a:srgbClr val="000000"/>
              </a:buClr>
            </a:pPr>
            <a:r>
              <a:rPr lang="en-US" dirty="0" smtClean="0">
                <a:sym typeface="Courier New" pitchFamily="49" charset="0"/>
              </a:rPr>
              <a:t>use abstract syntax trees and symbol table in our interpreters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Phases of Compiler</a:t>
            </a:r>
            <a:endParaRPr lang="en-US" dirty="0"/>
          </a:p>
        </p:txBody>
      </p:sp>
      <p:sp>
        <p:nvSpPr>
          <p:cNvPr id="3" name="Content Placeholder 2"/>
          <p:cNvSpPr>
            <a:spLocks noGrp="1"/>
          </p:cNvSpPr>
          <p:nvPr>
            <p:ph idx="1"/>
          </p:nvPr>
        </p:nvSpPr>
        <p:spPr/>
        <p:txBody>
          <a:bodyPr/>
          <a:lstStyle/>
          <a:p>
            <a:pPr algn="just"/>
            <a:endParaRPr lang="en-US" dirty="0" smtClean="0"/>
          </a:p>
          <a:p>
            <a:pPr algn="just"/>
            <a:r>
              <a:rPr lang="en-US" dirty="0" smtClean="0"/>
              <a:t>Code Optimizer – It transforms the code so that it consumes fewer resources and produces more speed. </a:t>
            </a:r>
          </a:p>
          <a:p>
            <a:pPr algn="just"/>
            <a:r>
              <a:rPr lang="en-US" dirty="0" smtClean="0"/>
              <a:t>Optimization can be categorized into two types: </a:t>
            </a:r>
            <a:r>
              <a:rPr lang="en-US" b="1" dirty="0" smtClean="0"/>
              <a:t>machine dependent and machine independent. </a:t>
            </a:r>
            <a:endParaRPr lang="en-US" b="1" dirty="0"/>
          </a:p>
        </p:txBody>
      </p:sp>
      <p:sp>
        <p:nvSpPr>
          <p:cNvPr id="4" name="Slide Number Placeholder 3"/>
          <p:cNvSpPr>
            <a:spLocks noGrp="1"/>
          </p:cNvSpPr>
          <p:nvPr>
            <p:ph type="sldNum" sz="quarter" idx="4294967295"/>
          </p:nvPr>
        </p:nvSpPr>
        <p:spPr>
          <a:xfrm>
            <a:off x="8610600" y="6356398"/>
            <a:ext cx="2743200" cy="365125"/>
          </a:xfrm>
          <a:prstGeom prst="rect">
            <a:avLst/>
          </a:prstGeom>
        </p:spPr>
        <p:txBody>
          <a:bodyPr/>
          <a:lstStyle/>
          <a:p>
            <a:fld id="{BDCDBBEF-AA6C-4BA6-85B2-A17D7F280E3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2"/>
          <a:srcRect/>
          <a:stretch>
            <a:fillRect/>
          </a:stretch>
        </p:blipFill>
        <p:spPr bwMode="auto">
          <a:xfrm>
            <a:off x="1066800" y="1892300"/>
            <a:ext cx="10058400" cy="4432300"/>
          </a:xfrm>
          <a:prstGeom prst="rect">
            <a:avLst/>
          </a:prstGeom>
          <a:noFill/>
          <a:ln w="9525">
            <a:noFill/>
            <a:round/>
            <a:headEnd/>
            <a:tailEnd/>
          </a:ln>
        </p:spPr>
      </p:pic>
      <p:sp>
        <p:nvSpPr>
          <p:cNvPr id="24578" name="Rectangle 2"/>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4579" name="Rectangle 3"/>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4580" name="Rectangle 4"/>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4581" name="Rectangle 5"/>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4582" name="Rectangle 6"/>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24583" name="Picture 7"/>
          <p:cNvPicPr>
            <a:picLocks noChangeArrowheads="1"/>
          </p:cNvPicPr>
          <p:nvPr/>
        </p:nvPicPr>
        <p:blipFill>
          <a:blip r:embed="rId3"/>
          <a:srcRect/>
          <a:stretch>
            <a:fillRect/>
          </a:stretch>
        </p:blipFill>
        <p:spPr bwMode="auto">
          <a:xfrm>
            <a:off x="10852151" y="5791200"/>
            <a:ext cx="1117600" cy="922338"/>
          </a:xfrm>
          <a:prstGeom prst="rect">
            <a:avLst/>
          </a:prstGeom>
          <a:noFill/>
          <a:ln w="9525">
            <a:noFill/>
            <a:miter lim="800000"/>
            <a:headEnd/>
            <a:tailEnd/>
          </a:ln>
        </p:spPr>
      </p:pic>
      <p:sp>
        <p:nvSpPr>
          <p:cNvPr id="32777" name="Rectangle 9"/>
          <p:cNvSpPr>
            <a:spLocks noGrp="1" noChangeArrowheads="1"/>
          </p:cNvSpPr>
          <p:nvPr>
            <p:ph type="title"/>
          </p:nvPr>
        </p:nvSpPr>
        <p:spPr>
          <a:xfrm>
            <a:off x="541868" y="228600"/>
            <a:ext cx="11345333" cy="11430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smtClean="0">
                <a:ea typeface="+mj-ea"/>
                <a:sym typeface="Arial Black" charset="0"/>
              </a:rPr>
              <a:t>An Overview of Compilation</a:t>
            </a:r>
          </a:p>
        </p:txBody>
      </p:sp>
      <p:sp>
        <p:nvSpPr>
          <p:cNvPr id="32778" name="Rectangle 10"/>
          <p:cNvSpPr>
            <a:spLocks noGrp="1" noChangeArrowheads="1"/>
          </p:cNvSpPr>
          <p:nvPr>
            <p:ph idx="1"/>
          </p:nvPr>
        </p:nvSpPr>
        <p:spPr>
          <a:xfrm>
            <a:off x="914400" y="1219200"/>
            <a:ext cx="10363200" cy="8382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eaLnBrk="1" hangingPunct="1">
              <a:buFont typeface="Times New Roman" charset="0"/>
              <a:buChar char="•"/>
              <a:defRPr/>
            </a:pPr>
            <a:r>
              <a:rPr lang="en-US" sz="3200" smtClean="0">
                <a:ea typeface="+mn-ea"/>
                <a:sym typeface="Times New Roman" charset="0"/>
              </a:rPr>
              <a:t>Phases of Compilation</a:t>
            </a:r>
          </a:p>
        </p:txBody>
      </p:sp>
      <p:sp>
        <p:nvSpPr>
          <p:cNvPr id="11" name="TextBox 10"/>
          <p:cNvSpPr txBox="1"/>
          <p:nvPr/>
        </p:nvSpPr>
        <p:spPr>
          <a:xfrm>
            <a:off x="11214100" y="2921000"/>
            <a:ext cx="1562100" cy="923330"/>
          </a:xfrm>
          <a:prstGeom prst="rect">
            <a:avLst/>
          </a:prstGeom>
          <a:noFill/>
        </p:spPr>
        <p:txBody>
          <a:bodyPr wrap="square" rtlCol="0">
            <a:spAutoFit/>
          </a:bodyPr>
          <a:lstStyle/>
          <a:p>
            <a:pPr marL="0" lvl="1"/>
            <a:r>
              <a:rPr lang="en-US" b="1" spc="-1" dirty="0" smtClean="0">
                <a:solidFill>
                  <a:srgbClr val="000000"/>
                </a:solidFill>
                <a:uFill>
                  <a:solidFill>
                    <a:srgbClr val="FFFFFF"/>
                  </a:solidFill>
                </a:uFill>
                <a:ea typeface="DejaVu Sans"/>
              </a:rPr>
              <a:t>Analysis Phase </a:t>
            </a:r>
            <a:endParaRPr lang="en-US" sz="1200" spc="-1" dirty="0" smtClean="0">
              <a:solidFill>
                <a:srgbClr val="000000"/>
              </a:solidFill>
              <a:uFill>
                <a:solidFill>
                  <a:srgbClr val="FFFFFF"/>
                </a:solidFill>
              </a:uFill>
              <a:latin typeface="Arial"/>
            </a:endParaRPr>
          </a:p>
          <a:p>
            <a:endParaRPr lang="en-US" dirty="0"/>
          </a:p>
        </p:txBody>
      </p:sp>
      <p:sp>
        <p:nvSpPr>
          <p:cNvPr id="12" name="TextBox 11"/>
          <p:cNvSpPr txBox="1"/>
          <p:nvPr/>
        </p:nvSpPr>
        <p:spPr>
          <a:xfrm>
            <a:off x="11176000" y="4533900"/>
            <a:ext cx="1562100" cy="923330"/>
          </a:xfrm>
          <a:prstGeom prst="rect">
            <a:avLst/>
          </a:prstGeom>
          <a:noFill/>
        </p:spPr>
        <p:txBody>
          <a:bodyPr wrap="square" rtlCol="0">
            <a:spAutoFit/>
          </a:bodyPr>
          <a:lstStyle/>
          <a:p>
            <a:pPr marL="0" lvl="1"/>
            <a:r>
              <a:rPr lang="en-US" b="1" spc="-1" dirty="0" smtClean="0">
                <a:solidFill>
                  <a:srgbClr val="000000"/>
                </a:solidFill>
                <a:uFill>
                  <a:solidFill>
                    <a:srgbClr val="FFFFFF"/>
                  </a:solidFill>
                </a:uFill>
                <a:ea typeface="DejaVu Sans"/>
              </a:rPr>
              <a:t>Synthesis  Phase </a:t>
            </a:r>
            <a:endParaRPr lang="en-US" sz="1200" spc="-1" dirty="0" smtClean="0">
              <a:solidFill>
                <a:srgbClr val="000000"/>
              </a:solidFill>
              <a:uFill>
                <a:solidFill>
                  <a:srgbClr val="FFFFFF"/>
                </a:solidFill>
              </a:uFill>
              <a:latin typeface="Arial"/>
            </a:endParaRPr>
          </a:p>
          <a:p>
            <a:endParaRPr lang="en-US" dirty="0"/>
          </a:p>
        </p:txBody>
      </p:sp>
      <p:cxnSp>
        <p:nvCxnSpPr>
          <p:cNvPr id="14" name="Straight Arrow Connector 13"/>
          <p:cNvCxnSpPr/>
          <p:nvPr/>
        </p:nvCxnSpPr>
        <p:spPr bwMode="auto">
          <a:xfrm flipV="1">
            <a:off x="495300" y="4419600"/>
            <a:ext cx="2349500" cy="12700"/>
          </a:xfrm>
          <a:prstGeom prst="straightConnector1">
            <a:avLst/>
          </a:prstGeom>
          <a:solidFill>
            <a:srgbClr val="00CC99"/>
          </a:solidFill>
          <a:ln w="9525" cap="flat" cmpd="sng" algn="ctr">
            <a:solidFill>
              <a:srgbClr val="FF0000"/>
            </a:solidFill>
            <a:prstDash val="solid"/>
            <a:round/>
            <a:headEnd type="none" w="med" len="med"/>
            <a:tailEnd type="arrow"/>
          </a:ln>
          <a:effectLst>
            <a:outerShdw blurRad="50800" dist="50800" dir="5400000" sx="155000" sy="155000" algn="ctr" rotWithShape="0">
              <a:srgbClr val="FF0000"/>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9698" name="Rectangle 2"/>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9699" name="Rectangle 3"/>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9700" name="Rectangle 4"/>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9701" name="Rectangle 5"/>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29702" name="Picture 6"/>
          <p:cNvPicPr>
            <a:picLocks noChangeArrowheads="1"/>
          </p:cNvPicPr>
          <p:nvPr/>
        </p:nvPicPr>
        <p:blipFill>
          <a:blip r:embed="rId2"/>
          <a:srcRect/>
          <a:stretch>
            <a:fillRect/>
          </a:stretch>
        </p:blipFill>
        <p:spPr bwMode="auto">
          <a:xfrm>
            <a:off x="10852151" y="5791200"/>
            <a:ext cx="1117600" cy="922338"/>
          </a:xfrm>
          <a:prstGeom prst="rect">
            <a:avLst/>
          </a:prstGeom>
          <a:noFill/>
          <a:ln w="9525">
            <a:noFill/>
            <a:miter lim="800000"/>
            <a:headEnd/>
            <a:tailEnd/>
          </a:ln>
        </p:spPr>
      </p:pic>
      <p:sp>
        <p:nvSpPr>
          <p:cNvPr id="37896" name="Rectangle 8"/>
          <p:cNvSpPr>
            <a:spLocks noGrp="1" noChangeArrowheads="1"/>
          </p:cNvSpPr>
          <p:nvPr>
            <p:ph type="title"/>
          </p:nvPr>
        </p:nvSpPr>
        <p:spPr>
          <a:xfrm>
            <a:off x="541867" y="228600"/>
            <a:ext cx="11345333" cy="11430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smtClean="0">
                <a:ea typeface="+mj-ea"/>
                <a:sym typeface="Arial Black" charset="0"/>
              </a:rPr>
              <a:t>An Overview of Compilation</a:t>
            </a:r>
          </a:p>
        </p:txBody>
      </p:sp>
      <p:sp>
        <p:nvSpPr>
          <p:cNvPr id="37897" name="Rectangle 9"/>
          <p:cNvSpPr>
            <a:spLocks noGrp="1" noChangeArrowheads="1"/>
          </p:cNvSpPr>
          <p:nvPr>
            <p:ph idx="1"/>
          </p:nvPr>
        </p:nvSpPr>
        <p:spPr>
          <a:xfrm>
            <a:off x="914400" y="1371600"/>
            <a:ext cx="10363200" cy="54864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eaLnBrk="1" hangingPunct="1">
              <a:buClr>
                <a:srgbClr val="000000"/>
              </a:buClr>
              <a:buFont typeface="Times New Roman" charset="0"/>
              <a:buChar char="•"/>
              <a:defRPr/>
            </a:pPr>
            <a:r>
              <a:rPr lang="en-US" sz="3200" b="1" i="1" dirty="0" smtClean="0">
                <a:ea typeface="+mn-ea"/>
                <a:sym typeface="Times New Roman" charset="0"/>
              </a:rPr>
              <a:t>Machine-independent </a:t>
            </a:r>
            <a:r>
              <a:rPr lang="en-US" sz="3200" b="1" i="1" dirty="0">
                <a:ea typeface="+mn-ea"/>
                <a:sym typeface="Times New Roman" charset="0"/>
              </a:rPr>
              <a:t>o</a:t>
            </a:r>
            <a:r>
              <a:rPr lang="en-US" sz="3200" b="1" i="1" dirty="0" smtClean="0">
                <a:ea typeface="+mn-ea"/>
                <a:sym typeface="Times New Roman" charset="0"/>
              </a:rPr>
              <a:t>ptimization</a:t>
            </a:r>
            <a:r>
              <a:rPr lang="en-US" sz="3200" dirty="0" smtClean="0">
                <a:ea typeface="+mn-ea"/>
                <a:sym typeface="Times New Roman" charset="0"/>
              </a:rPr>
              <a:t> </a:t>
            </a:r>
          </a:p>
          <a:p>
            <a:pPr lvl="1" eaLnBrk="1" hangingPunct="1">
              <a:buClr>
                <a:srgbClr val="000000"/>
              </a:buClr>
              <a:buFont typeface="Times New Roman" charset="0"/>
              <a:buChar char="–"/>
              <a:defRPr/>
            </a:pPr>
            <a:r>
              <a:rPr lang="en-US" dirty="0">
                <a:ea typeface="+mn-ea"/>
                <a:sym typeface="Times New Roman" charset="0"/>
              </a:rPr>
              <a:t>t</a:t>
            </a:r>
            <a:r>
              <a:rPr lang="en-US" dirty="0" smtClean="0">
                <a:ea typeface="+mn-ea"/>
                <a:sym typeface="Times New Roman" charset="0"/>
              </a:rPr>
              <a:t>ake intermediate-code program, optionally produce equivalent but “better” program </a:t>
            </a:r>
            <a:r>
              <a:rPr lang="mr-IN" dirty="0" smtClean="0">
                <a:ea typeface="+mn-ea"/>
                <a:sym typeface="Times New Roman" charset="0"/>
              </a:rPr>
              <a:t>–</a:t>
            </a:r>
            <a:r>
              <a:rPr lang="en-US" dirty="0" smtClean="0">
                <a:ea typeface="+mn-ea"/>
                <a:sym typeface="Times New Roman" charset="0"/>
              </a:rPr>
              <a:t> faster, smaller, etc.</a:t>
            </a:r>
          </a:p>
          <a:p>
            <a:pPr marL="782638" lvl="1" eaLnBrk="1" hangingPunct="1">
              <a:buFont typeface="Times New Roman" charset="0"/>
              <a:buChar char="–"/>
              <a:defRPr/>
            </a:pPr>
            <a:r>
              <a:rPr lang="en-US" dirty="0" smtClean="0">
                <a:ea typeface="+mn-ea"/>
                <a:sym typeface="Times New Roman" charset="0"/>
              </a:rPr>
              <a:t>produce another intermediate form program</a:t>
            </a:r>
          </a:p>
          <a:p>
            <a:pPr marL="782638" lvl="1" eaLnBrk="1" hangingPunct="1">
              <a:buFont typeface="Times New Roman" charset="0"/>
              <a:buChar char="–"/>
              <a:defRPr/>
            </a:pPr>
            <a:r>
              <a:rPr lang="en-US" dirty="0" smtClean="0">
                <a:ea typeface="+mn-ea"/>
                <a:sym typeface="Times New Roman" charset="0"/>
              </a:rPr>
              <a:t>examples:  common subexpression elimination, dead code elimination, loop optimizations, in-line function calls, recursion optimization</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2"/>
          <a:srcRect/>
          <a:stretch>
            <a:fillRect/>
          </a:stretch>
        </p:blipFill>
        <p:spPr bwMode="auto">
          <a:xfrm>
            <a:off x="1066800" y="1892300"/>
            <a:ext cx="10058400" cy="4432300"/>
          </a:xfrm>
          <a:prstGeom prst="rect">
            <a:avLst/>
          </a:prstGeom>
          <a:noFill/>
          <a:ln w="9525">
            <a:noFill/>
            <a:round/>
            <a:headEnd/>
            <a:tailEnd/>
          </a:ln>
        </p:spPr>
      </p:pic>
      <p:sp>
        <p:nvSpPr>
          <p:cNvPr id="24578" name="Rectangle 2"/>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4579" name="Rectangle 3"/>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4580" name="Rectangle 4"/>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4581" name="Rectangle 5"/>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4582" name="Rectangle 6"/>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24583" name="Picture 7"/>
          <p:cNvPicPr>
            <a:picLocks noChangeArrowheads="1"/>
          </p:cNvPicPr>
          <p:nvPr/>
        </p:nvPicPr>
        <p:blipFill>
          <a:blip r:embed="rId3"/>
          <a:srcRect/>
          <a:stretch>
            <a:fillRect/>
          </a:stretch>
        </p:blipFill>
        <p:spPr bwMode="auto">
          <a:xfrm>
            <a:off x="10852151" y="5791200"/>
            <a:ext cx="1117600" cy="922338"/>
          </a:xfrm>
          <a:prstGeom prst="rect">
            <a:avLst/>
          </a:prstGeom>
          <a:noFill/>
          <a:ln w="9525">
            <a:noFill/>
            <a:miter lim="800000"/>
            <a:headEnd/>
            <a:tailEnd/>
          </a:ln>
        </p:spPr>
      </p:pic>
      <p:sp>
        <p:nvSpPr>
          <p:cNvPr id="32777" name="Rectangle 9"/>
          <p:cNvSpPr>
            <a:spLocks noGrp="1" noChangeArrowheads="1"/>
          </p:cNvSpPr>
          <p:nvPr>
            <p:ph type="title"/>
          </p:nvPr>
        </p:nvSpPr>
        <p:spPr>
          <a:xfrm>
            <a:off x="541868" y="228600"/>
            <a:ext cx="11345333" cy="11430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smtClean="0">
                <a:ea typeface="+mj-ea"/>
                <a:sym typeface="Arial Black" charset="0"/>
              </a:rPr>
              <a:t>An Overview of Compilation</a:t>
            </a:r>
          </a:p>
        </p:txBody>
      </p:sp>
      <p:sp>
        <p:nvSpPr>
          <p:cNvPr id="32778" name="Rectangle 10"/>
          <p:cNvSpPr>
            <a:spLocks noGrp="1" noChangeArrowheads="1"/>
          </p:cNvSpPr>
          <p:nvPr>
            <p:ph idx="1"/>
          </p:nvPr>
        </p:nvSpPr>
        <p:spPr>
          <a:xfrm>
            <a:off x="914400" y="1219200"/>
            <a:ext cx="10363200" cy="8382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eaLnBrk="1" hangingPunct="1">
              <a:buFont typeface="Times New Roman" charset="0"/>
              <a:buChar char="•"/>
              <a:defRPr/>
            </a:pPr>
            <a:r>
              <a:rPr lang="en-US" sz="3200" smtClean="0">
                <a:ea typeface="+mn-ea"/>
                <a:sym typeface="Times New Roman" charset="0"/>
              </a:rPr>
              <a:t>Phases of Compilation</a:t>
            </a:r>
          </a:p>
        </p:txBody>
      </p:sp>
      <p:sp>
        <p:nvSpPr>
          <p:cNvPr id="11" name="TextBox 10"/>
          <p:cNvSpPr txBox="1"/>
          <p:nvPr/>
        </p:nvSpPr>
        <p:spPr>
          <a:xfrm>
            <a:off x="11214100" y="2921000"/>
            <a:ext cx="1562100" cy="923330"/>
          </a:xfrm>
          <a:prstGeom prst="rect">
            <a:avLst/>
          </a:prstGeom>
          <a:noFill/>
        </p:spPr>
        <p:txBody>
          <a:bodyPr wrap="square" rtlCol="0">
            <a:spAutoFit/>
          </a:bodyPr>
          <a:lstStyle/>
          <a:p>
            <a:pPr marL="0" lvl="1"/>
            <a:r>
              <a:rPr lang="en-US" b="1" spc="-1" dirty="0" smtClean="0">
                <a:solidFill>
                  <a:srgbClr val="000000"/>
                </a:solidFill>
                <a:uFill>
                  <a:solidFill>
                    <a:srgbClr val="FFFFFF"/>
                  </a:solidFill>
                </a:uFill>
                <a:ea typeface="DejaVu Sans"/>
              </a:rPr>
              <a:t>Analysis Phase </a:t>
            </a:r>
            <a:endParaRPr lang="en-US" sz="1200" spc="-1" dirty="0" smtClean="0">
              <a:solidFill>
                <a:srgbClr val="000000"/>
              </a:solidFill>
              <a:uFill>
                <a:solidFill>
                  <a:srgbClr val="FFFFFF"/>
                </a:solidFill>
              </a:uFill>
              <a:latin typeface="Arial"/>
            </a:endParaRPr>
          </a:p>
          <a:p>
            <a:endParaRPr lang="en-US" dirty="0"/>
          </a:p>
        </p:txBody>
      </p:sp>
      <p:sp>
        <p:nvSpPr>
          <p:cNvPr id="12" name="TextBox 11"/>
          <p:cNvSpPr txBox="1"/>
          <p:nvPr/>
        </p:nvSpPr>
        <p:spPr>
          <a:xfrm>
            <a:off x="11176000" y="4533900"/>
            <a:ext cx="1562100" cy="923330"/>
          </a:xfrm>
          <a:prstGeom prst="rect">
            <a:avLst/>
          </a:prstGeom>
          <a:noFill/>
        </p:spPr>
        <p:txBody>
          <a:bodyPr wrap="square" rtlCol="0">
            <a:spAutoFit/>
          </a:bodyPr>
          <a:lstStyle/>
          <a:p>
            <a:pPr marL="0" lvl="1"/>
            <a:r>
              <a:rPr lang="en-US" b="1" spc="-1" dirty="0" smtClean="0">
                <a:solidFill>
                  <a:srgbClr val="000000"/>
                </a:solidFill>
                <a:uFill>
                  <a:solidFill>
                    <a:srgbClr val="FFFFFF"/>
                  </a:solidFill>
                </a:uFill>
                <a:ea typeface="DejaVu Sans"/>
              </a:rPr>
              <a:t>Synthesis  Phase </a:t>
            </a:r>
            <a:endParaRPr lang="en-US" sz="1200" spc="-1" dirty="0" smtClean="0">
              <a:solidFill>
                <a:srgbClr val="000000"/>
              </a:solidFill>
              <a:uFill>
                <a:solidFill>
                  <a:srgbClr val="FFFFFF"/>
                </a:solidFill>
              </a:uFill>
              <a:latin typeface="Arial"/>
            </a:endParaRPr>
          </a:p>
          <a:p>
            <a:endParaRPr lang="en-US" dirty="0"/>
          </a:p>
        </p:txBody>
      </p:sp>
      <p:cxnSp>
        <p:nvCxnSpPr>
          <p:cNvPr id="14" name="Straight Arrow Connector 13"/>
          <p:cNvCxnSpPr/>
          <p:nvPr/>
        </p:nvCxnSpPr>
        <p:spPr bwMode="auto">
          <a:xfrm flipV="1">
            <a:off x="965200" y="5181600"/>
            <a:ext cx="2349500" cy="12700"/>
          </a:xfrm>
          <a:prstGeom prst="straightConnector1">
            <a:avLst/>
          </a:prstGeom>
          <a:solidFill>
            <a:srgbClr val="00CC99"/>
          </a:solidFill>
          <a:ln w="9525" cap="flat" cmpd="sng" algn="ctr">
            <a:solidFill>
              <a:srgbClr val="FF0000"/>
            </a:solidFill>
            <a:prstDash val="solid"/>
            <a:round/>
            <a:headEnd type="none" w="med" len="med"/>
            <a:tailEnd type="arrow"/>
          </a:ln>
          <a:effectLst>
            <a:outerShdw blurRad="50800" dist="50800" dir="5400000" sx="155000" sy="155000" algn="ctr" rotWithShape="0">
              <a:srgbClr val="FF0000"/>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Phases of Compiler</a:t>
            </a:r>
            <a:endParaRPr lang="en-US" dirty="0"/>
          </a:p>
        </p:txBody>
      </p:sp>
      <p:sp>
        <p:nvSpPr>
          <p:cNvPr id="3" name="Content Placeholder 2"/>
          <p:cNvSpPr>
            <a:spLocks noGrp="1"/>
          </p:cNvSpPr>
          <p:nvPr>
            <p:ph idx="1"/>
          </p:nvPr>
        </p:nvSpPr>
        <p:spPr/>
        <p:txBody>
          <a:bodyPr/>
          <a:lstStyle/>
          <a:p>
            <a:pPr algn="just"/>
            <a:endParaRPr lang="en-US" dirty="0" smtClean="0"/>
          </a:p>
          <a:p>
            <a:pPr algn="just"/>
            <a:r>
              <a:rPr lang="en-US" dirty="0" smtClean="0"/>
              <a:t>Target Code Generator – The main purpose of Target Code generator is to write a code that the machine can understand</a:t>
            </a:r>
          </a:p>
          <a:p>
            <a:pPr algn="just"/>
            <a:r>
              <a:rPr lang="en-US" dirty="0" smtClean="0"/>
              <a:t>This is the final stage of compilation. </a:t>
            </a:r>
          </a:p>
          <a:p>
            <a:pPr eaLnBrk="1" hangingPunct="1">
              <a:buClr>
                <a:srgbClr val="000000"/>
              </a:buClr>
            </a:pPr>
            <a:r>
              <a:rPr lang="en-US" sz="3200" b="1" i="1" dirty="0" smtClean="0"/>
              <a:t>Code generation</a:t>
            </a:r>
          </a:p>
          <a:p>
            <a:pPr lvl="1" eaLnBrk="1" hangingPunct="1">
              <a:buClr>
                <a:srgbClr val="000000"/>
              </a:buClr>
            </a:pPr>
            <a:r>
              <a:rPr lang="en-US" dirty="0" smtClean="0"/>
              <a:t>produce assembly language or </a:t>
            </a:r>
            <a:r>
              <a:rPr lang="en-US" dirty="0" err="1" smtClean="0"/>
              <a:t>relocatable</a:t>
            </a:r>
            <a:r>
              <a:rPr lang="en-US" dirty="0" smtClean="0"/>
              <a:t> machine language from intermediate form and symbol table</a:t>
            </a:r>
          </a:p>
          <a:p>
            <a:pPr lvl="1" eaLnBrk="1" hangingPunct="1">
              <a:buClr>
                <a:srgbClr val="000000"/>
              </a:buClr>
            </a:pPr>
            <a:r>
              <a:rPr lang="en-US" dirty="0" smtClean="0"/>
              <a:t>assign memory locations, registers, etc.</a:t>
            </a:r>
          </a:p>
          <a:p>
            <a:pPr algn="just">
              <a:buNone/>
            </a:pPr>
            <a:endParaRPr lang="en-US" dirty="0"/>
          </a:p>
        </p:txBody>
      </p:sp>
      <p:sp>
        <p:nvSpPr>
          <p:cNvPr id="4" name="Slide Number Placeholder 3"/>
          <p:cNvSpPr>
            <a:spLocks noGrp="1"/>
          </p:cNvSpPr>
          <p:nvPr>
            <p:ph type="sldNum" sz="quarter" idx="4294967295"/>
          </p:nvPr>
        </p:nvSpPr>
        <p:spPr>
          <a:xfrm>
            <a:off x="8610600" y="6356398"/>
            <a:ext cx="2743200" cy="365125"/>
          </a:xfrm>
          <a:prstGeom prst="rect">
            <a:avLst/>
          </a:prstGeom>
        </p:spPr>
        <p:txBody>
          <a:bodyPr/>
          <a:lstStyle/>
          <a:p>
            <a:fld id="{BDCDBBEF-AA6C-4BA6-85B2-A17D7F280E38}"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2"/>
          <a:srcRect/>
          <a:stretch>
            <a:fillRect/>
          </a:stretch>
        </p:blipFill>
        <p:spPr bwMode="auto">
          <a:xfrm>
            <a:off x="1066800" y="1892300"/>
            <a:ext cx="10058400" cy="4432300"/>
          </a:xfrm>
          <a:prstGeom prst="rect">
            <a:avLst/>
          </a:prstGeom>
          <a:noFill/>
          <a:ln w="9525">
            <a:noFill/>
            <a:round/>
            <a:headEnd/>
            <a:tailEnd/>
          </a:ln>
        </p:spPr>
      </p:pic>
      <p:sp>
        <p:nvSpPr>
          <p:cNvPr id="24578" name="Rectangle 2"/>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4579" name="Rectangle 3"/>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4580" name="Rectangle 4"/>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24581" name="Rectangle 5"/>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24582" name="Rectangle 6"/>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24583" name="Picture 7"/>
          <p:cNvPicPr>
            <a:picLocks noChangeArrowheads="1"/>
          </p:cNvPicPr>
          <p:nvPr/>
        </p:nvPicPr>
        <p:blipFill>
          <a:blip r:embed="rId3"/>
          <a:srcRect/>
          <a:stretch>
            <a:fillRect/>
          </a:stretch>
        </p:blipFill>
        <p:spPr bwMode="auto">
          <a:xfrm>
            <a:off x="10852151" y="5791200"/>
            <a:ext cx="1117600" cy="922338"/>
          </a:xfrm>
          <a:prstGeom prst="rect">
            <a:avLst/>
          </a:prstGeom>
          <a:noFill/>
          <a:ln w="9525">
            <a:noFill/>
            <a:miter lim="800000"/>
            <a:headEnd/>
            <a:tailEnd/>
          </a:ln>
        </p:spPr>
      </p:pic>
      <p:sp>
        <p:nvSpPr>
          <p:cNvPr id="32777" name="Rectangle 9"/>
          <p:cNvSpPr>
            <a:spLocks noGrp="1" noChangeArrowheads="1"/>
          </p:cNvSpPr>
          <p:nvPr>
            <p:ph type="title"/>
          </p:nvPr>
        </p:nvSpPr>
        <p:spPr>
          <a:xfrm>
            <a:off x="541868" y="228600"/>
            <a:ext cx="11345333" cy="11430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smtClean="0">
                <a:ea typeface="+mj-ea"/>
                <a:sym typeface="Arial Black" charset="0"/>
              </a:rPr>
              <a:t>An Overview of Compilation</a:t>
            </a:r>
          </a:p>
        </p:txBody>
      </p:sp>
      <p:sp>
        <p:nvSpPr>
          <p:cNvPr id="32778" name="Rectangle 10"/>
          <p:cNvSpPr>
            <a:spLocks noGrp="1" noChangeArrowheads="1"/>
          </p:cNvSpPr>
          <p:nvPr>
            <p:ph idx="1"/>
          </p:nvPr>
        </p:nvSpPr>
        <p:spPr>
          <a:xfrm>
            <a:off x="914400" y="1219200"/>
            <a:ext cx="10363200" cy="8382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eaLnBrk="1" hangingPunct="1">
              <a:buFont typeface="Times New Roman" charset="0"/>
              <a:buChar char="•"/>
              <a:defRPr/>
            </a:pPr>
            <a:r>
              <a:rPr lang="en-US" sz="3200" smtClean="0">
                <a:ea typeface="+mn-ea"/>
                <a:sym typeface="Times New Roman" charset="0"/>
              </a:rPr>
              <a:t>Phases of Compilation</a:t>
            </a:r>
          </a:p>
        </p:txBody>
      </p:sp>
      <p:sp>
        <p:nvSpPr>
          <p:cNvPr id="11" name="TextBox 10"/>
          <p:cNvSpPr txBox="1"/>
          <p:nvPr/>
        </p:nvSpPr>
        <p:spPr>
          <a:xfrm>
            <a:off x="11214100" y="2921000"/>
            <a:ext cx="1562100" cy="923330"/>
          </a:xfrm>
          <a:prstGeom prst="rect">
            <a:avLst/>
          </a:prstGeom>
          <a:noFill/>
        </p:spPr>
        <p:txBody>
          <a:bodyPr wrap="square" rtlCol="0">
            <a:spAutoFit/>
          </a:bodyPr>
          <a:lstStyle/>
          <a:p>
            <a:pPr marL="0" lvl="1"/>
            <a:r>
              <a:rPr lang="en-US" b="1" spc="-1" dirty="0" smtClean="0">
                <a:solidFill>
                  <a:srgbClr val="000000"/>
                </a:solidFill>
                <a:uFill>
                  <a:solidFill>
                    <a:srgbClr val="FFFFFF"/>
                  </a:solidFill>
                </a:uFill>
                <a:ea typeface="DejaVu Sans"/>
              </a:rPr>
              <a:t>Analysis Phase </a:t>
            </a:r>
            <a:endParaRPr lang="en-US" sz="1200" spc="-1" dirty="0" smtClean="0">
              <a:solidFill>
                <a:srgbClr val="000000"/>
              </a:solidFill>
              <a:uFill>
                <a:solidFill>
                  <a:srgbClr val="FFFFFF"/>
                </a:solidFill>
              </a:uFill>
              <a:latin typeface="Arial"/>
            </a:endParaRPr>
          </a:p>
          <a:p>
            <a:endParaRPr lang="en-US" dirty="0"/>
          </a:p>
        </p:txBody>
      </p:sp>
      <p:sp>
        <p:nvSpPr>
          <p:cNvPr id="12" name="TextBox 11"/>
          <p:cNvSpPr txBox="1"/>
          <p:nvPr/>
        </p:nvSpPr>
        <p:spPr>
          <a:xfrm>
            <a:off x="11176000" y="4533900"/>
            <a:ext cx="1562100" cy="923330"/>
          </a:xfrm>
          <a:prstGeom prst="rect">
            <a:avLst/>
          </a:prstGeom>
          <a:noFill/>
        </p:spPr>
        <p:txBody>
          <a:bodyPr wrap="square" rtlCol="0">
            <a:spAutoFit/>
          </a:bodyPr>
          <a:lstStyle/>
          <a:p>
            <a:pPr marL="0" lvl="1"/>
            <a:r>
              <a:rPr lang="en-US" b="1" spc="-1" dirty="0" smtClean="0">
                <a:solidFill>
                  <a:srgbClr val="000000"/>
                </a:solidFill>
                <a:uFill>
                  <a:solidFill>
                    <a:srgbClr val="FFFFFF"/>
                  </a:solidFill>
                </a:uFill>
                <a:ea typeface="DejaVu Sans"/>
              </a:rPr>
              <a:t>Synthesis  Phase </a:t>
            </a:r>
            <a:endParaRPr lang="en-US" sz="1200" spc="-1" dirty="0" smtClean="0">
              <a:solidFill>
                <a:srgbClr val="000000"/>
              </a:solidFill>
              <a:uFill>
                <a:solidFill>
                  <a:srgbClr val="FFFFFF"/>
                </a:solidFill>
              </a:uFill>
              <a:latin typeface="Arial"/>
            </a:endParaRPr>
          </a:p>
          <a:p>
            <a:endParaRPr lang="en-US" dirty="0"/>
          </a:p>
        </p:txBody>
      </p:sp>
      <p:cxnSp>
        <p:nvCxnSpPr>
          <p:cNvPr id="14" name="Straight Arrow Connector 13"/>
          <p:cNvCxnSpPr/>
          <p:nvPr/>
        </p:nvCxnSpPr>
        <p:spPr bwMode="auto">
          <a:xfrm flipV="1">
            <a:off x="965200" y="5727700"/>
            <a:ext cx="2349500" cy="12700"/>
          </a:xfrm>
          <a:prstGeom prst="straightConnector1">
            <a:avLst/>
          </a:prstGeom>
          <a:solidFill>
            <a:srgbClr val="00CC99"/>
          </a:solidFill>
          <a:ln w="9525" cap="flat" cmpd="sng" algn="ctr">
            <a:solidFill>
              <a:srgbClr val="FF0000"/>
            </a:solidFill>
            <a:prstDash val="solid"/>
            <a:round/>
            <a:headEnd type="none" w="med" len="med"/>
            <a:tailEnd type="arrow"/>
          </a:ln>
          <a:effectLst>
            <a:outerShdw blurRad="50800" dist="50800" dir="5400000" sx="155000" sy="155000" algn="ctr" rotWithShape="0">
              <a:srgbClr val="FF0000"/>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30722" name="Rectangle 2"/>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30723" name="Rectangle 3"/>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30724" name="Rectangle 4"/>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30725" name="Rectangle 5"/>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30726" name="Picture 6"/>
          <p:cNvPicPr>
            <a:picLocks noChangeArrowheads="1"/>
          </p:cNvPicPr>
          <p:nvPr/>
        </p:nvPicPr>
        <p:blipFill>
          <a:blip r:embed="rId2"/>
          <a:srcRect/>
          <a:stretch>
            <a:fillRect/>
          </a:stretch>
        </p:blipFill>
        <p:spPr bwMode="auto">
          <a:xfrm>
            <a:off x="10852151" y="5791200"/>
            <a:ext cx="1117600" cy="922338"/>
          </a:xfrm>
          <a:prstGeom prst="rect">
            <a:avLst/>
          </a:prstGeom>
          <a:noFill/>
          <a:ln w="9525">
            <a:noFill/>
            <a:miter lim="800000"/>
            <a:headEnd/>
            <a:tailEnd/>
          </a:ln>
        </p:spPr>
      </p:pic>
      <p:sp>
        <p:nvSpPr>
          <p:cNvPr id="37896" name="Rectangle 8"/>
          <p:cNvSpPr>
            <a:spLocks noGrp="1" noChangeArrowheads="1"/>
          </p:cNvSpPr>
          <p:nvPr>
            <p:ph type="title"/>
          </p:nvPr>
        </p:nvSpPr>
        <p:spPr>
          <a:xfrm>
            <a:off x="541867" y="228600"/>
            <a:ext cx="11345333" cy="11430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smtClean="0">
                <a:ea typeface="+mj-ea"/>
                <a:sym typeface="Arial Black" charset="0"/>
              </a:rPr>
              <a:t>An Overview of Compilation</a:t>
            </a:r>
          </a:p>
        </p:txBody>
      </p:sp>
      <p:sp>
        <p:nvSpPr>
          <p:cNvPr id="37897" name="Rectangle 9"/>
          <p:cNvSpPr>
            <a:spLocks noGrp="1" noChangeArrowheads="1"/>
          </p:cNvSpPr>
          <p:nvPr>
            <p:ph idx="1"/>
          </p:nvPr>
        </p:nvSpPr>
        <p:spPr>
          <a:xfrm>
            <a:off x="914400" y="1387475"/>
            <a:ext cx="10363200" cy="54864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lvl="1" eaLnBrk="1" hangingPunct="1">
              <a:buClr>
                <a:srgbClr val="000000"/>
              </a:buClr>
              <a:buNone/>
            </a:pPr>
            <a:endParaRPr lang="en-US" dirty="0" smtClean="0"/>
          </a:p>
          <a:p>
            <a:pPr eaLnBrk="1" hangingPunct="1">
              <a:buClr>
                <a:srgbClr val="000000"/>
              </a:buClr>
            </a:pPr>
            <a:r>
              <a:rPr lang="en-US" b="1" i="1" dirty="0" smtClean="0"/>
              <a:t>Machine-specific optimization</a:t>
            </a:r>
          </a:p>
          <a:p>
            <a:pPr lvl="1" eaLnBrk="1" hangingPunct="1">
              <a:buClr>
                <a:srgbClr val="000000"/>
              </a:buClr>
            </a:pPr>
            <a:r>
              <a:rPr lang="en-US" dirty="0" smtClean="0"/>
              <a:t>take output of code generation</a:t>
            </a:r>
          </a:p>
          <a:p>
            <a:pPr lvl="1" eaLnBrk="1" hangingPunct="1">
              <a:buClr>
                <a:srgbClr val="000000"/>
              </a:buClr>
            </a:pPr>
            <a:r>
              <a:rPr lang="en-US" dirty="0" smtClean="0"/>
              <a:t>Optionally improve using specific details of machine, e.g., special instructions, addressing modes, co-processors</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p:cNvSpPr>
          <p:nvPr/>
        </p:nvSpPr>
        <p:spPr bwMode="auto">
          <a:xfrm>
            <a:off x="10668000" y="0"/>
            <a:ext cx="1524000" cy="3810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31746" name="Rectangle 2"/>
          <p:cNvSpPr>
            <a:spLocks/>
          </p:cNvSpPr>
          <p:nvPr/>
        </p:nvSpPr>
        <p:spPr bwMode="auto">
          <a:xfrm>
            <a:off x="0" y="6781800"/>
            <a:ext cx="11988800" cy="762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31747" name="Rectangle 3"/>
          <p:cNvSpPr>
            <a:spLocks/>
          </p:cNvSpPr>
          <p:nvPr/>
        </p:nvSpPr>
        <p:spPr bwMode="auto">
          <a:xfrm>
            <a:off x="10668000" y="6781800"/>
            <a:ext cx="1524000" cy="76200"/>
          </a:xfrm>
          <a:prstGeom prst="rect">
            <a:avLst/>
          </a:prstGeom>
          <a:solidFill>
            <a:srgbClr val="FF9900"/>
          </a:solidFill>
          <a:ln w="9525">
            <a:noFill/>
            <a:miter lim="800000"/>
            <a:headEnd/>
            <a:tailEnd/>
          </a:ln>
        </p:spPr>
        <p:txBody>
          <a:bodyPr lIns="0" tIns="0" rIns="0" bIns="0"/>
          <a:lstStyle/>
          <a:p>
            <a:pPr eaLnBrk="1" hangingPunct="1"/>
            <a:endParaRPr lang="en-US" altLang="en-US"/>
          </a:p>
        </p:txBody>
      </p:sp>
      <p:sp>
        <p:nvSpPr>
          <p:cNvPr id="31748" name="Rectangle 4"/>
          <p:cNvSpPr>
            <a:spLocks/>
          </p:cNvSpPr>
          <p:nvPr/>
        </p:nvSpPr>
        <p:spPr bwMode="auto">
          <a:xfrm>
            <a:off x="0" y="0"/>
            <a:ext cx="10668000" cy="1066800"/>
          </a:xfrm>
          <a:prstGeom prst="rect">
            <a:avLst/>
          </a:prstGeom>
          <a:solidFill>
            <a:srgbClr val="B2B2B4"/>
          </a:solidFill>
          <a:ln w="9525">
            <a:noFill/>
            <a:miter lim="800000"/>
            <a:headEnd/>
            <a:tailEnd/>
          </a:ln>
        </p:spPr>
        <p:txBody>
          <a:bodyPr lIns="0" tIns="0" rIns="0" bIns="0"/>
          <a:lstStyle/>
          <a:p>
            <a:pPr eaLnBrk="1" hangingPunct="1"/>
            <a:endParaRPr lang="en-US" altLang="en-US"/>
          </a:p>
        </p:txBody>
      </p:sp>
      <p:sp>
        <p:nvSpPr>
          <p:cNvPr id="31749" name="Rectangle 5"/>
          <p:cNvSpPr>
            <a:spLocks/>
          </p:cNvSpPr>
          <p:nvPr/>
        </p:nvSpPr>
        <p:spPr bwMode="auto">
          <a:xfrm>
            <a:off x="0" y="0"/>
            <a:ext cx="12192000" cy="6858000"/>
          </a:xfrm>
          <a:prstGeom prst="rect">
            <a:avLst/>
          </a:prstGeom>
          <a:noFill/>
          <a:ln w="9525">
            <a:solidFill>
              <a:schemeClr val="tx1"/>
            </a:solidFill>
            <a:round/>
            <a:headEnd/>
            <a:tailEnd/>
          </a:ln>
        </p:spPr>
        <p:txBody>
          <a:bodyPr lIns="0" tIns="0" rIns="0" bIns="0"/>
          <a:lstStyle/>
          <a:p>
            <a:pPr eaLnBrk="1" hangingPunct="1"/>
            <a:endParaRPr lang="en-US" altLang="en-US"/>
          </a:p>
        </p:txBody>
      </p:sp>
      <p:pic>
        <p:nvPicPr>
          <p:cNvPr id="31750" name="Picture 6"/>
          <p:cNvPicPr>
            <a:picLocks noChangeArrowheads="1"/>
          </p:cNvPicPr>
          <p:nvPr/>
        </p:nvPicPr>
        <p:blipFill>
          <a:blip r:embed="rId2"/>
          <a:srcRect/>
          <a:stretch>
            <a:fillRect/>
          </a:stretch>
        </p:blipFill>
        <p:spPr bwMode="auto">
          <a:xfrm>
            <a:off x="10852151" y="5791200"/>
            <a:ext cx="1117600" cy="922338"/>
          </a:xfrm>
          <a:prstGeom prst="rect">
            <a:avLst/>
          </a:prstGeom>
          <a:noFill/>
          <a:ln w="9525">
            <a:noFill/>
            <a:miter lim="800000"/>
            <a:headEnd/>
            <a:tailEnd/>
          </a:ln>
        </p:spPr>
      </p:pic>
      <p:sp>
        <p:nvSpPr>
          <p:cNvPr id="38920" name="Rectangle 8"/>
          <p:cNvSpPr>
            <a:spLocks noGrp="1" noChangeArrowheads="1"/>
          </p:cNvSpPr>
          <p:nvPr>
            <p:ph type="title"/>
          </p:nvPr>
        </p:nvSpPr>
        <p:spPr>
          <a:xfrm>
            <a:off x="541867" y="228600"/>
            <a:ext cx="11345333" cy="11430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indent="0" eaLnBrk="1" hangingPunct="1">
              <a:defRPr/>
            </a:pPr>
            <a:r>
              <a:rPr lang="en-US" smtClean="0">
                <a:ea typeface="+mj-ea"/>
                <a:sym typeface="Arial Black" charset="0"/>
              </a:rPr>
              <a:t>An Overview of Compilation</a:t>
            </a:r>
          </a:p>
        </p:txBody>
      </p:sp>
      <p:sp>
        <p:nvSpPr>
          <p:cNvPr id="38921" name="Rectangle 9"/>
          <p:cNvSpPr>
            <a:spLocks noGrp="1" noChangeArrowheads="1"/>
          </p:cNvSpPr>
          <p:nvPr>
            <p:ph idx="1"/>
          </p:nvPr>
        </p:nvSpPr>
        <p:spPr>
          <a:xfrm>
            <a:off x="406400" y="1371600"/>
            <a:ext cx="11684000" cy="5486400"/>
          </a:xfrm>
          <a:extLst>
            <a:ext uri="{91240B29-F687-4F45-9708-019B960494DF}">
              <a14:hiddenLine xmlns:a14="http://schemas.microsoft.com/office/drawing/2010/main" xmlns="" w="9525">
                <a:solidFill>
                  <a:schemeClr val="tx1"/>
                </a:solidFill>
                <a:miter lim="800000"/>
                <a:headEnd/>
                <a:tailEnd/>
              </a14:hiddenLine>
            </a:ext>
          </a:extLst>
        </p:spPr>
        <p:txBody>
          <a:bodyPr rIns="132080"/>
          <a:lstStyle/>
          <a:p>
            <a:pPr lvl="1" eaLnBrk="1" hangingPunct="1">
              <a:buClr>
                <a:srgbClr val="000000"/>
              </a:buClr>
              <a:buNone/>
            </a:pPr>
            <a:endParaRPr lang="en-US" dirty="0" smtClean="0"/>
          </a:p>
          <a:p>
            <a:pPr algn="just"/>
            <a:r>
              <a:rPr lang="en-US" b="1" dirty="0" smtClean="0"/>
              <a:t>Symbol Table </a:t>
            </a:r>
            <a:r>
              <a:rPr lang="en-US" dirty="0" smtClean="0"/>
              <a:t>– It is a data structure being used and maintained by the compiler, consists all the identifier’s name along with their types. It helps the compiler to function smoothly by finding the identifiers quickly. </a:t>
            </a:r>
          </a:p>
          <a:p>
            <a:pPr algn="just">
              <a:buNone/>
            </a:pPr>
            <a:endParaRPr lang="en-US" dirty="0" smtClean="0"/>
          </a:p>
          <a:p>
            <a:pPr eaLnBrk="1" hangingPunct="1">
              <a:buClr>
                <a:srgbClr val="000000"/>
              </a:buClr>
            </a:pPr>
            <a:r>
              <a:rPr lang="en-US" sz="3200" b="1" i="1" dirty="0" smtClean="0"/>
              <a:t>Symbol table</a:t>
            </a:r>
            <a:endParaRPr lang="en-US" sz="3200" dirty="0" smtClean="0"/>
          </a:p>
          <a:p>
            <a:pPr lvl="1" eaLnBrk="1" hangingPunct="1">
              <a:buClr>
                <a:srgbClr val="000000"/>
              </a:buClr>
            </a:pPr>
            <a:r>
              <a:rPr lang="en-US" dirty="0" smtClean="0"/>
              <a:t>track information about identifiers throughout all phases</a:t>
            </a:r>
          </a:p>
          <a:p>
            <a:pPr lvl="1" eaLnBrk="1" hangingPunct="1">
              <a:buClr>
                <a:srgbClr val="000000"/>
              </a:buClr>
            </a:pPr>
            <a:r>
              <a:rPr lang="en-US" dirty="0" smtClean="0"/>
              <a:t>support debugging, error recovery</a:t>
            </a:r>
          </a:p>
          <a:p>
            <a:pPr algn="just"/>
            <a:endParaRPr lang="en-US" dirty="0" smtClean="0"/>
          </a:p>
          <a:p>
            <a:pPr lvl="1" eaLnBrk="1" hangingPunct="1">
              <a:buClr>
                <a:srgbClr val="000000"/>
              </a:buClr>
              <a:buNone/>
            </a:pPr>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473075"/>
          </a:xfrm>
        </p:spPr>
        <p:txBody>
          <a:bodyPr>
            <a:normAutofit fontScale="90000"/>
          </a:bodyPr>
          <a:lstStyle/>
          <a:p>
            <a:pPr algn="ctr"/>
            <a:r>
              <a:rPr lang="en-US" dirty="0" smtClean="0"/>
              <a:t/>
            </a:r>
            <a:br>
              <a:rPr lang="en-US" dirty="0" smtClean="0"/>
            </a:br>
            <a:r>
              <a:rPr lang="en-US" sz="6000" b="1" dirty="0" smtClean="0"/>
              <a:t> Compiler </a:t>
            </a:r>
            <a:endParaRPr lang="en-US" sz="6000" b="1" dirty="0"/>
          </a:p>
        </p:txBody>
      </p:sp>
      <p:sp>
        <p:nvSpPr>
          <p:cNvPr id="3" name="Content Placeholder 2"/>
          <p:cNvSpPr>
            <a:spLocks noGrp="1"/>
          </p:cNvSpPr>
          <p:nvPr>
            <p:ph idx="1"/>
          </p:nvPr>
        </p:nvSpPr>
        <p:spPr>
          <a:xfrm>
            <a:off x="419100" y="933450"/>
            <a:ext cx="11506200" cy="5276850"/>
          </a:xfrm>
        </p:spPr>
        <p:txBody>
          <a:bodyPr>
            <a:noAutofit/>
          </a:bodyPr>
          <a:lstStyle/>
          <a:p>
            <a:pPr algn="just"/>
            <a:r>
              <a:rPr lang="en-US" sz="3200" dirty="0" smtClean="0"/>
              <a:t> A compiler is a program that translates a program written in HLL to executable machine language. </a:t>
            </a:r>
          </a:p>
          <a:p>
            <a:pPr algn="just"/>
            <a:r>
              <a:rPr lang="en-US" sz="3200" dirty="0" smtClean="0"/>
              <a:t>The process of transferring HLL source program in to object code is a lengthy and complex process as compared to assembling. </a:t>
            </a:r>
          </a:p>
          <a:p>
            <a:pPr algn="just"/>
            <a:r>
              <a:rPr lang="en-US" sz="3200" dirty="0" smtClean="0"/>
              <a:t> Compliers have diagnostic capabilities and prompt the programmer with appropriate error message while compiling a HLL program. </a:t>
            </a:r>
          </a:p>
          <a:p>
            <a:pPr algn="just"/>
            <a:r>
              <a:rPr lang="en-US" sz="3200" dirty="0" smtClean="0"/>
              <a:t>The corrections are to be incorporated in the program, whenever needed, and the program has to be recompiled.</a:t>
            </a:r>
          </a:p>
          <a:p>
            <a:pPr algn="just"/>
            <a:r>
              <a:rPr lang="en-US" sz="3200" dirty="0" smtClean="0"/>
              <a:t> The process is repeated until the program is mistake free and translated to an object code. </a:t>
            </a:r>
          </a:p>
          <a:p>
            <a:pPr algn="just"/>
            <a:endParaRPr lang="en-US" sz="3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14400" y="0"/>
            <a:ext cx="10363200" cy="762000"/>
          </a:xfrm>
        </p:spPr>
        <p:txBody>
          <a:bodyPr/>
          <a:lstStyle/>
          <a:p>
            <a:pPr eaLnBrk="1" hangingPunct="1"/>
            <a:r>
              <a:rPr lang="en-US" smtClean="0"/>
              <a:t>The Phases of a Compiler</a:t>
            </a:r>
          </a:p>
        </p:txBody>
      </p:sp>
      <p:graphicFrame>
        <p:nvGraphicFramePr>
          <p:cNvPr id="13443" name="Group 131"/>
          <p:cNvGraphicFramePr>
            <a:graphicFrameLocks noGrp="1"/>
          </p:cNvGraphicFramePr>
          <p:nvPr/>
        </p:nvGraphicFramePr>
        <p:xfrm>
          <a:off x="101600" y="762000"/>
          <a:ext cx="11988800" cy="6004560"/>
        </p:xfrm>
        <a:graphic>
          <a:graphicData uri="http://schemas.openxmlformats.org/drawingml/2006/table">
            <a:tbl>
              <a:tblPr/>
              <a:tblGrid>
                <a:gridCol w="4267200"/>
                <a:gridCol w="3860800"/>
                <a:gridCol w="3860800"/>
              </a:tblGrid>
              <a:tr h="228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charset="0"/>
                          <a:ea typeface="ＭＳ Ｐゴシック" charset="-128"/>
                        </a:rPr>
                        <a:t>Phase</a:t>
                      </a:r>
                      <a:endParaRPr kumimoji="0" lang="en-US" sz="1600" b="0" i="0" u="none" strike="noStrike" cap="none" normalizeH="0" baseline="0" smtClean="0">
                        <a:ln>
                          <a:noFill/>
                        </a:ln>
                        <a:solidFill>
                          <a:schemeClr val="tx1"/>
                        </a:solidFill>
                        <a:effectLst/>
                        <a:latin typeface="Times" charset="0"/>
                        <a:ea typeface="ＭＳ Ｐゴシック" charset="-128"/>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charset="0"/>
                          <a:ea typeface="ＭＳ Ｐゴシック" charset="-128"/>
                        </a:rPr>
                        <a:t>Output</a:t>
                      </a:r>
                      <a:endParaRPr kumimoji="0" lang="en-US" sz="1600" b="0" i="0" u="none" strike="noStrike" cap="none" normalizeH="0" baseline="0" smtClean="0">
                        <a:ln>
                          <a:noFill/>
                        </a:ln>
                        <a:solidFill>
                          <a:schemeClr val="tx1"/>
                        </a:solidFill>
                        <a:effectLst/>
                        <a:latin typeface="Times" charset="0"/>
                        <a:ea typeface="ＭＳ Ｐゴシック" charset="-128"/>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charset="0"/>
                          <a:ea typeface="ＭＳ Ｐゴシック" charset="-128"/>
                        </a:rPr>
                        <a:t>Sample</a:t>
                      </a:r>
                      <a:endParaRPr kumimoji="0" lang="en-US" sz="1600" b="0" i="0" u="none" strike="noStrike" cap="none" normalizeH="0" baseline="0" smtClean="0">
                        <a:ln>
                          <a:noFill/>
                        </a:ln>
                        <a:solidFill>
                          <a:schemeClr val="tx1"/>
                        </a:solidFill>
                        <a:effectLst/>
                        <a:latin typeface="Times" charset="0"/>
                        <a:ea typeface="ＭＳ Ｐゴシック" charset="-128"/>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charset="0"/>
                          <a:ea typeface="ＭＳ Ｐゴシック" charset="-128"/>
                        </a:rPr>
                        <a:t>Programmer (source code producer)</a:t>
                      </a:r>
                      <a:endParaRPr kumimoji="0" lang="en-US" sz="1600" b="0" i="0" u="none" strike="noStrike" cap="none" normalizeH="0" baseline="0" smtClean="0">
                        <a:ln>
                          <a:noFill/>
                        </a:ln>
                        <a:solidFill>
                          <a:schemeClr val="tx1"/>
                        </a:solidFill>
                        <a:effectLst/>
                        <a:latin typeface="Times" charset="0"/>
                        <a:ea typeface="ＭＳ Ｐゴシック" charset="-128"/>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charset="0"/>
                          <a:ea typeface="ＭＳ Ｐゴシック" charset="-128"/>
                        </a:rPr>
                        <a:t>Source string</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charset="0"/>
                          <a:ea typeface="ＭＳ Ｐゴシック" charset="-128"/>
                        </a:rPr>
                        <a:t>A=B+C;</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charset="0"/>
                          <a:ea typeface="ＭＳ Ｐゴシック" charset="-128"/>
                        </a:rPr>
                        <a:t>Scanner</a:t>
                      </a:r>
                      <a:r>
                        <a:rPr kumimoji="0" lang="en-US" sz="1600" b="0" i="0" u="none" strike="noStrike" cap="none" normalizeH="0" baseline="0" smtClean="0">
                          <a:ln>
                            <a:noFill/>
                          </a:ln>
                          <a:solidFill>
                            <a:schemeClr val="tx1"/>
                          </a:solidFill>
                          <a:effectLst/>
                          <a:latin typeface="Times" charset="0"/>
                          <a:ea typeface="ＭＳ Ｐゴシック" charset="-128"/>
                        </a:rPr>
                        <a:t> (performs </a:t>
                      </a:r>
                      <a:r>
                        <a:rPr kumimoji="0" lang="en-US" sz="1600" b="0" i="1" u="none" strike="noStrike" cap="none" normalizeH="0" baseline="0" smtClean="0">
                          <a:ln>
                            <a:noFill/>
                          </a:ln>
                          <a:solidFill>
                            <a:schemeClr val="tx1"/>
                          </a:solidFill>
                          <a:effectLst/>
                          <a:latin typeface="Times" charset="0"/>
                          <a:ea typeface="ＭＳ Ｐゴシック" charset="-128"/>
                        </a:rPr>
                        <a:t>lexical analysis</a:t>
                      </a:r>
                      <a:r>
                        <a:rPr kumimoji="0" lang="en-US" sz="1600" b="0" i="0" u="none" strike="noStrike" cap="none" normalizeH="0" baseline="0" smtClean="0">
                          <a:ln>
                            <a:noFill/>
                          </a:ln>
                          <a:solidFill>
                            <a:schemeClr val="tx1"/>
                          </a:solidFill>
                          <a:effectLst/>
                          <a:latin typeface="Times" charset="0"/>
                          <a:ea typeface="ＭＳ Ｐゴシック" charset="-128"/>
                        </a:rPr>
                        <a: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charset="0"/>
                          <a:ea typeface="ＭＳ Ｐゴシック" charset="-128"/>
                        </a:rPr>
                        <a:t>Token string</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charset="0"/>
                          <a:ea typeface="ＭＳ Ｐゴシック" charset="-128"/>
                        </a:rPr>
                        <a:t>‘A’</a:t>
                      </a:r>
                      <a:r>
                        <a:rPr kumimoji="0" lang="en-US" sz="1600" b="1" i="0" u="none" strike="noStrike" cap="none" normalizeH="0" baseline="0" smtClean="0">
                          <a:ln>
                            <a:noFill/>
                          </a:ln>
                          <a:solidFill>
                            <a:schemeClr val="tx1"/>
                          </a:solidFill>
                          <a:effectLst/>
                          <a:latin typeface="Times New Roman" charset="0"/>
                          <a:ea typeface="ＭＳ Ｐゴシック" charset="-128"/>
                        </a:rPr>
                        <a:t>, </a:t>
                      </a:r>
                      <a:r>
                        <a:rPr kumimoji="0" lang="en-US" sz="1600" b="1" i="0" u="none" strike="noStrike" cap="none" normalizeH="0" baseline="0" smtClean="0">
                          <a:ln>
                            <a:noFill/>
                          </a:ln>
                          <a:solidFill>
                            <a:schemeClr val="tx1"/>
                          </a:solidFill>
                          <a:effectLst/>
                          <a:latin typeface="Courier New" charset="0"/>
                          <a:ea typeface="ＭＳ Ｐゴシック" charset="-128"/>
                        </a:rPr>
                        <a:t>‘=’</a:t>
                      </a:r>
                      <a:r>
                        <a:rPr kumimoji="0" lang="en-US" sz="1600" b="1" i="0" u="none" strike="noStrike" cap="none" normalizeH="0" baseline="0" smtClean="0">
                          <a:ln>
                            <a:noFill/>
                          </a:ln>
                          <a:solidFill>
                            <a:schemeClr val="tx1"/>
                          </a:solidFill>
                          <a:effectLst/>
                          <a:latin typeface="Times New Roman" charset="0"/>
                          <a:ea typeface="ＭＳ Ｐゴシック" charset="-128"/>
                        </a:rPr>
                        <a:t>, </a:t>
                      </a:r>
                      <a:r>
                        <a:rPr kumimoji="0" lang="en-US" sz="1600" b="1" i="0" u="none" strike="noStrike" cap="none" normalizeH="0" baseline="0" smtClean="0">
                          <a:ln>
                            <a:noFill/>
                          </a:ln>
                          <a:solidFill>
                            <a:schemeClr val="tx1"/>
                          </a:solidFill>
                          <a:effectLst/>
                          <a:latin typeface="Courier New" charset="0"/>
                          <a:ea typeface="ＭＳ Ｐゴシック" charset="-128"/>
                        </a:rPr>
                        <a:t>‘B’</a:t>
                      </a:r>
                      <a:r>
                        <a:rPr kumimoji="0" lang="en-US" sz="1600" b="1" i="0" u="none" strike="noStrike" cap="none" normalizeH="0" baseline="0" smtClean="0">
                          <a:ln>
                            <a:noFill/>
                          </a:ln>
                          <a:solidFill>
                            <a:schemeClr val="tx1"/>
                          </a:solidFill>
                          <a:effectLst/>
                          <a:latin typeface="Times New Roman" charset="0"/>
                          <a:ea typeface="ＭＳ Ｐゴシック" charset="-128"/>
                        </a:rPr>
                        <a:t>, </a:t>
                      </a:r>
                      <a:r>
                        <a:rPr kumimoji="0" lang="en-US" sz="1600" b="1" i="0" u="none" strike="noStrike" cap="none" normalizeH="0" baseline="0" smtClean="0">
                          <a:ln>
                            <a:noFill/>
                          </a:ln>
                          <a:solidFill>
                            <a:schemeClr val="tx1"/>
                          </a:solidFill>
                          <a:effectLst/>
                          <a:latin typeface="Courier New" charset="0"/>
                          <a:ea typeface="ＭＳ Ｐゴシック" charset="-128"/>
                        </a:rPr>
                        <a:t>‘+’</a:t>
                      </a:r>
                      <a:r>
                        <a:rPr kumimoji="0" lang="en-US" sz="1600" b="1" i="0" u="none" strike="noStrike" cap="none" normalizeH="0" baseline="0" smtClean="0">
                          <a:ln>
                            <a:noFill/>
                          </a:ln>
                          <a:solidFill>
                            <a:schemeClr val="tx1"/>
                          </a:solidFill>
                          <a:effectLst/>
                          <a:latin typeface="Times New Roman" charset="0"/>
                          <a:ea typeface="ＭＳ Ｐゴシック" charset="-128"/>
                        </a:rPr>
                        <a:t>, </a:t>
                      </a:r>
                      <a:r>
                        <a:rPr kumimoji="0" lang="en-US" sz="1600" b="1" i="0" u="none" strike="noStrike" cap="none" normalizeH="0" baseline="0" smtClean="0">
                          <a:ln>
                            <a:noFill/>
                          </a:ln>
                          <a:solidFill>
                            <a:schemeClr val="tx1"/>
                          </a:solidFill>
                          <a:effectLst/>
                          <a:latin typeface="Courier New" charset="0"/>
                          <a:ea typeface="ＭＳ Ｐゴシック" charset="-128"/>
                        </a:rPr>
                        <a:t>‘C’</a:t>
                      </a:r>
                      <a:r>
                        <a:rPr kumimoji="0" lang="en-US" sz="1600" b="1" i="0" u="none" strike="noStrike" cap="none" normalizeH="0" baseline="0" smtClean="0">
                          <a:ln>
                            <a:noFill/>
                          </a:ln>
                          <a:solidFill>
                            <a:schemeClr val="tx1"/>
                          </a:solidFill>
                          <a:effectLst/>
                          <a:latin typeface="Times New Roman" charset="0"/>
                          <a:ea typeface="ＭＳ Ｐゴシック" charset="-128"/>
                        </a:rPr>
                        <a:t>, </a:t>
                      </a:r>
                      <a:r>
                        <a:rPr kumimoji="0" lang="en-US" sz="1600" b="1" i="0" u="none" strike="noStrike" cap="none" normalizeH="0" baseline="0" smtClean="0">
                          <a:ln>
                            <a:noFill/>
                          </a:ln>
                          <a:solidFill>
                            <a:schemeClr val="tx1"/>
                          </a:solidFill>
                          <a:effectLst/>
                          <a:latin typeface="Courier New" charset="0"/>
                          <a:ea typeface="ＭＳ Ｐゴシック" charset="-128"/>
                        </a:rPr>
                        <a:t>‘;’</a:t>
                      </a:r>
                      <a:br>
                        <a:rPr kumimoji="0" lang="en-US" sz="1600" b="1" i="0" u="none" strike="noStrike" cap="none" normalizeH="0" baseline="0" smtClean="0">
                          <a:ln>
                            <a:noFill/>
                          </a:ln>
                          <a:solidFill>
                            <a:schemeClr val="tx1"/>
                          </a:solidFill>
                          <a:effectLst/>
                          <a:latin typeface="Courier New" charset="0"/>
                          <a:ea typeface="ＭＳ Ｐゴシック" charset="-128"/>
                        </a:rPr>
                      </a:br>
                      <a:r>
                        <a:rPr kumimoji="0" lang="en-US" sz="1600" b="0" i="0" u="none" strike="noStrike" cap="none" normalizeH="0" baseline="0" smtClean="0">
                          <a:ln>
                            <a:noFill/>
                          </a:ln>
                          <a:solidFill>
                            <a:schemeClr val="tx1"/>
                          </a:solidFill>
                          <a:effectLst/>
                          <a:latin typeface="Times" charset="0"/>
                          <a:ea typeface="ＭＳ Ｐゴシック" charset="-128"/>
                        </a:rPr>
                        <a:t>And </a:t>
                      </a:r>
                      <a:r>
                        <a:rPr kumimoji="0" lang="en-US" sz="1600" b="0" i="1" u="none" strike="noStrike" cap="none" normalizeH="0" baseline="0" smtClean="0">
                          <a:ln>
                            <a:noFill/>
                          </a:ln>
                          <a:solidFill>
                            <a:schemeClr val="tx1"/>
                          </a:solidFill>
                          <a:effectLst/>
                          <a:latin typeface="Times" charset="0"/>
                          <a:ea typeface="ＭＳ Ｐゴシック" charset="-128"/>
                        </a:rPr>
                        <a:t>symbol table</a:t>
                      </a:r>
                      <a:r>
                        <a:rPr kumimoji="0" lang="en-US" sz="1600" b="0" i="0" u="none" strike="noStrike" cap="none" normalizeH="0" baseline="0" smtClean="0">
                          <a:ln>
                            <a:noFill/>
                          </a:ln>
                          <a:solidFill>
                            <a:schemeClr val="tx1"/>
                          </a:solidFill>
                          <a:effectLst/>
                          <a:latin typeface="Times" charset="0"/>
                          <a:ea typeface="ＭＳ Ｐゴシック" charset="-128"/>
                        </a:rPr>
                        <a:t> with names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9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charset="0"/>
                          <a:ea typeface="ＭＳ Ｐゴシック" charset="-128"/>
                        </a:rPr>
                        <a:t>Parser</a:t>
                      </a:r>
                      <a:r>
                        <a:rPr kumimoji="0" lang="en-US" sz="1600" b="0" i="0" u="none" strike="noStrike" cap="none" normalizeH="0" baseline="0" smtClean="0">
                          <a:ln>
                            <a:noFill/>
                          </a:ln>
                          <a:solidFill>
                            <a:schemeClr val="tx1"/>
                          </a:solidFill>
                          <a:effectLst/>
                          <a:latin typeface="Times" charset="0"/>
                          <a:ea typeface="ＭＳ Ｐゴシック" charset="-128"/>
                        </a:rPr>
                        <a:t> (performs</a:t>
                      </a:r>
                      <a:r>
                        <a:rPr kumimoji="0" lang="en-US" sz="1600" b="0" i="1" u="none" strike="noStrike" cap="none" normalizeH="0" baseline="0" smtClean="0">
                          <a:ln>
                            <a:noFill/>
                          </a:ln>
                          <a:solidFill>
                            <a:schemeClr val="tx1"/>
                          </a:solidFill>
                          <a:effectLst/>
                          <a:latin typeface="Times" charset="0"/>
                          <a:ea typeface="ＭＳ Ｐゴシック" charset="-128"/>
                        </a:rPr>
                        <a:t> syntax analysis</a:t>
                      </a:r>
                      <a:r>
                        <a:rPr kumimoji="0" lang="en-US" sz="1600" b="0" i="0" u="none" strike="noStrike" cap="none" normalizeH="0" baseline="0" smtClean="0">
                          <a:ln>
                            <a:noFill/>
                          </a:ln>
                          <a:solidFill>
                            <a:schemeClr val="tx1"/>
                          </a:solidFill>
                          <a:effectLst/>
                          <a:latin typeface="Times" charset="0"/>
                          <a:ea typeface="ＭＳ Ｐゴシック" charset="-128"/>
                        </a:rPr>
                        <a:t> based on the grammar of the programming language)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charset="0"/>
                          <a:ea typeface="ＭＳ Ｐゴシック" charset="-128"/>
                        </a:rPr>
                        <a:t>Parse tree or abstract syntax tree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Courier New" charset="0"/>
                          <a:ea typeface="ＭＳ Ｐゴシック" charset="-128"/>
                        </a:rPr>
                        <a:t>  ;</a:t>
                      </a:r>
                      <a:br>
                        <a:rPr kumimoji="0" lang="en-US" sz="1200" b="1" i="0" u="none" strike="noStrike" cap="none" normalizeH="0" baseline="0" smtClean="0">
                          <a:ln>
                            <a:noFill/>
                          </a:ln>
                          <a:solidFill>
                            <a:schemeClr val="tx1"/>
                          </a:solidFill>
                          <a:effectLst/>
                          <a:latin typeface="Courier New" charset="0"/>
                          <a:ea typeface="ＭＳ Ｐゴシック" charset="-128"/>
                        </a:rPr>
                      </a:br>
                      <a:r>
                        <a:rPr kumimoji="0" lang="en-US" sz="1200" b="1" i="0" u="none" strike="noStrike" cap="none" normalizeH="0" baseline="0" smtClean="0">
                          <a:ln>
                            <a:noFill/>
                          </a:ln>
                          <a:solidFill>
                            <a:schemeClr val="tx1"/>
                          </a:solidFill>
                          <a:effectLst/>
                          <a:latin typeface="Courier New" charset="0"/>
                          <a:ea typeface="ＭＳ Ｐゴシック" charset="-128"/>
                        </a:rPr>
                        <a:t>  |</a:t>
                      </a:r>
                      <a:br>
                        <a:rPr kumimoji="0" lang="en-US" sz="1200" b="1" i="0" u="none" strike="noStrike" cap="none" normalizeH="0" baseline="0" smtClean="0">
                          <a:ln>
                            <a:noFill/>
                          </a:ln>
                          <a:solidFill>
                            <a:schemeClr val="tx1"/>
                          </a:solidFill>
                          <a:effectLst/>
                          <a:latin typeface="Courier New" charset="0"/>
                          <a:ea typeface="ＭＳ Ｐゴシック" charset="-128"/>
                        </a:rPr>
                      </a:br>
                      <a:r>
                        <a:rPr kumimoji="0" lang="en-US" sz="1200" b="1" i="0" u="none" strike="noStrike" cap="none" normalizeH="0" baseline="0" smtClean="0">
                          <a:ln>
                            <a:noFill/>
                          </a:ln>
                          <a:solidFill>
                            <a:schemeClr val="tx1"/>
                          </a:solidFill>
                          <a:effectLst/>
                          <a:latin typeface="Courier New" charset="0"/>
                          <a:ea typeface="ＭＳ Ｐゴシック" charset="-128"/>
                        </a:rPr>
                        <a:t>  =</a:t>
                      </a:r>
                      <a:br>
                        <a:rPr kumimoji="0" lang="en-US" sz="1200" b="1" i="0" u="none" strike="noStrike" cap="none" normalizeH="0" baseline="0" smtClean="0">
                          <a:ln>
                            <a:noFill/>
                          </a:ln>
                          <a:solidFill>
                            <a:schemeClr val="tx1"/>
                          </a:solidFill>
                          <a:effectLst/>
                          <a:latin typeface="Courier New" charset="0"/>
                          <a:ea typeface="ＭＳ Ｐゴシック" charset="-128"/>
                        </a:rPr>
                      </a:br>
                      <a:r>
                        <a:rPr kumimoji="0" lang="en-US" sz="1200" b="1" i="0" u="none" strike="noStrike" cap="none" normalizeH="0" baseline="0" smtClean="0">
                          <a:ln>
                            <a:noFill/>
                          </a:ln>
                          <a:solidFill>
                            <a:schemeClr val="tx1"/>
                          </a:solidFill>
                          <a:effectLst/>
                          <a:latin typeface="Courier New" charset="0"/>
                          <a:ea typeface="ＭＳ Ｐゴシック" charset="-128"/>
                        </a:rPr>
                        <a:t> / \</a:t>
                      </a:r>
                      <a:br>
                        <a:rPr kumimoji="0" lang="en-US" sz="1200" b="1" i="0" u="none" strike="noStrike" cap="none" normalizeH="0" baseline="0" smtClean="0">
                          <a:ln>
                            <a:noFill/>
                          </a:ln>
                          <a:solidFill>
                            <a:schemeClr val="tx1"/>
                          </a:solidFill>
                          <a:effectLst/>
                          <a:latin typeface="Courier New" charset="0"/>
                          <a:ea typeface="ＭＳ Ｐゴシック" charset="-128"/>
                        </a:rPr>
                      </a:br>
                      <a:r>
                        <a:rPr kumimoji="0" lang="en-US" sz="1200" b="1" i="0" u="none" strike="noStrike" cap="none" normalizeH="0" baseline="0" smtClean="0">
                          <a:ln>
                            <a:noFill/>
                          </a:ln>
                          <a:solidFill>
                            <a:schemeClr val="tx1"/>
                          </a:solidFill>
                          <a:effectLst/>
                          <a:latin typeface="Courier New" charset="0"/>
                          <a:ea typeface="ＭＳ Ｐゴシック" charset="-128"/>
                        </a:rPr>
                        <a:t>A   +</a:t>
                      </a:r>
                      <a:br>
                        <a:rPr kumimoji="0" lang="en-US" sz="1200" b="1" i="0" u="none" strike="noStrike" cap="none" normalizeH="0" baseline="0" smtClean="0">
                          <a:ln>
                            <a:noFill/>
                          </a:ln>
                          <a:solidFill>
                            <a:schemeClr val="tx1"/>
                          </a:solidFill>
                          <a:effectLst/>
                          <a:latin typeface="Courier New" charset="0"/>
                          <a:ea typeface="ＭＳ Ｐゴシック" charset="-128"/>
                        </a:rPr>
                      </a:br>
                      <a:r>
                        <a:rPr kumimoji="0" lang="en-US" sz="1200" b="1" i="0" u="none" strike="noStrike" cap="none" normalizeH="0" baseline="0" smtClean="0">
                          <a:ln>
                            <a:noFill/>
                          </a:ln>
                          <a:solidFill>
                            <a:schemeClr val="tx1"/>
                          </a:solidFill>
                          <a:effectLst/>
                          <a:latin typeface="Courier New" charset="0"/>
                          <a:ea typeface="ＭＳ Ｐゴシック" charset="-128"/>
                        </a:rPr>
                        <a:t>   / \</a:t>
                      </a:r>
                      <a:br>
                        <a:rPr kumimoji="0" lang="en-US" sz="1200" b="1" i="0" u="none" strike="noStrike" cap="none" normalizeH="0" baseline="0" smtClean="0">
                          <a:ln>
                            <a:noFill/>
                          </a:ln>
                          <a:solidFill>
                            <a:schemeClr val="tx1"/>
                          </a:solidFill>
                          <a:effectLst/>
                          <a:latin typeface="Courier New" charset="0"/>
                          <a:ea typeface="ＭＳ Ｐゴシック" charset="-128"/>
                        </a:rPr>
                      </a:br>
                      <a:r>
                        <a:rPr kumimoji="0" lang="en-US" sz="1200" b="1" i="0" u="none" strike="noStrike" cap="none" normalizeH="0" baseline="0" smtClean="0">
                          <a:ln>
                            <a:noFill/>
                          </a:ln>
                          <a:solidFill>
                            <a:schemeClr val="tx1"/>
                          </a:solidFill>
                          <a:effectLst/>
                          <a:latin typeface="Courier New" charset="0"/>
                          <a:ea typeface="ＭＳ Ｐゴシック" charset="-128"/>
                        </a:rPr>
                        <a:t>  B   C</a:t>
                      </a:r>
                      <a:endParaRPr kumimoji="0" lang="en-US" sz="1600" b="1" i="0" u="none" strike="noStrike" cap="none" normalizeH="0" baseline="0" smtClean="0">
                        <a:ln>
                          <a:noFill/>
                        </a:ln>
                        <a:solidFill>
                          <a:schemeClr val="tx1"/>
                        </a:solidFill>
                        <a:effectLst/>
                        <a:latin typeface="Courier New" charset="0"/>
                        <a:ea typeface="ＭＳ Ｐゴシック" charset="-128"/>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charset="0"/>
                          <a:ea typeface="ＭＳ Ｐゴシック" charset="-128"/>
                        </a:rPr>
                        <a:t>Semantic analyzer</a:t>
                      </a:r>
                      <a:r>
                        <a:rPr kumimoji="0" lang="en-US" sz="1600" b="0" i="0" u="none" strike="noStrike" cap="none" normalizeH="0" baseline="0" smtClean="0">
                          <a:ln>
                            <a:noFill/>
                          </a:ln>
                          <a:solidFill>
                            <a:schemeClr val="tx1"/>
                          </a:solidFill>
                          <a:effectLst/>
                          <a:latin typeface="Times" charset="0"/>
                          <a:ea typeface="ＭＳ Ｐゴシック" charset="-128"/>
                        </a:rPr>
                        <a:t> (type checking,  etc)</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charset="0"/>
                          <a:ea typeface="ＭＳ Ｐゴシック" charset="-128"/>
                        </a:rPr>
                        <a:t>Annotated parse tree or abstract syntax tree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charset="0"/>
                        <a:ea typeface="ＭＳ Ｐゴシック" charset="-128"/>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charset="0"/>
                          <a:ea typeface="ＭＳ Ｐゴシック" charset="-128"/>
                        </a:rPr>
                        <a:t>Intermediate code generator</a:t>
                      </a:r>
                      <a:endParaRPr kumimoji="0" lang="en-US" sz="1600" b="0" i="0" u="none" strike="noStrike" cap="none" normalizeH="0" baseline="0" smtClean="0">
                        <a:ln>
                          <a:noFill/>
                        </a:ln>
                        <a:solidFill>
                          <a:schemeClr val="tx1"/>
                        </a:solidFill>
                        <a:effectLst/>
                        <a:latin typeface="Times" charset="0"/>
                        <a:ea typeface="ＭＳ Ｐゴシック" charset="-128"/>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charset="0"/>
                          <a:ea typeface="ＭＳ Ｐゴシック" charset="-128"/>
                        </a:rPr>
                        <a:t>Three-address code, quads, or RTL</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charset="0"/>
                          <a:ea typeface="ＭＳ Ｐゴシック" charset="-128"/>
                        </a:rPr>
                        <a:t>int2fp B          t1</a:t>
                      </a:r>
                      <a:br>
                        <a:rPr kumimoji="0" lang="en-US" sz="1600" b="1" i="0" u="none" strike="noStrike" cap="none" normalizeH="0" baseline="0" smtClean="0">
                          <a:ln>
                            <a:noFill/>
                          </a:ln>
                          <a:solidFill>
                            <a:schemeClr val="tx1"/>
                          </a:solidFill>
                          <a:effectLst/>
                          <a:latin typeface="Courier New" charset="0"/>
                          <a:ea typeface="ＭＳ Ｐゴシック" charset="-128"/>
                        </a:rPr>
                      </a:br>
                      <a:r>
                        <a:rPr kumimoji="0" lang="en-US" sz="1600" b="1" i="0" u="none" strike="noStrike" cap="none" normalizeH="0" baseline="0" smtClean="0">
                          <a:ln>
                            <a:noFill/>
                          </a:ln>
                          <a:solidFill>
                            <a:schemeClr val="tx1"/>
                          </a:solidFill>
                          <a:effectLst/>
                          <a:latin typeface="Courier New" charset="0"/>
                          <a:ea typeface="ＭＳ Ｐゴシック" charset="-128"/>
                        </a:rPr>
                        <a:t>+      t1    C    t2</a:t>
                      </a:r>
                      <a:br>
                        <a:rPr kumimoji="0" lang="en-US" sz="1600" b="1" i="0" u="none" strike="noStrike" cap="none" normalizeH="0" baseline="0" smtClean="0">
                          <a:ln>
                            <a:noFill/>
                          </a:ln>
                          <a:solidFill>
                            <a:schemeClr val="tx1"/>
                          </a:solidFill>
                          <a:effectLst/>
                          <a:latin typeface="Courier New" charset="0"/>
                          <a:ea typeface="ＭＳ Ｐゴシック" charset="-128"/>
                        </a:rPr>
                      </a:br>
                      <a:r>
                        <a:rPr kumimoji="0" lang="en-US" sz="1600" b="1" i="0" u="none" strike="noStrike" cap="none" normalizeH="0" baseline="0" smtClean="0">
                          <a:ln>
                            <a:noFill/>
                          </a:ln>
                          <a:solidFill>
                            <a:schemeClr val="tx1"/>
                          </a:solidFill>
                          <a:effectLst/>
                          <a:latin typeface="Courier New" charset="0"/>
                          <a:ea typeface="ＭＳ Ｐゴシック" charset="-128"/>
                        </a:rPr>
                        <a:t>:=     t2         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charset="0"/>
                          <a:ea typeface="ＭＳ Ｐゴシック" charset="-128"/>
                        </a:rPr>
                        <a:t>Optimizer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charset="0"/>
                          <a:ea typeface="ＭＳ Ｐゴシック" charset="-128"/>
                        </a:rPr>
                        <a:t>Three-address code, quads, or RTL</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charset="0"/>
                          <a:ea typeface="ＭＳ Ｐゴシック" charset="-128"/>
                        </a:rPr>
                        <a:t>int2fp B          t1</a:t>
                      </a:r>
                      <a:br>
                        <a:rPr kumimoji="0" lang="en-US" sz="1600" b="1" i="0" u="none" strike="noStrike" cap="none" normalizeH="0" baseline="0" smtClean="0">
                          <a:ln>
                            <a:noFill/>
                          </a:ln>
                          <a:solidFill>
                            <a:schemeClr val="tx1"/>
                          </a:solidFill>
                          <a:effectLst/>
                          <a:latin typeface="Courier New" charset="0"/>
                          <a:ea typeface="ＭＳ Ｐゴシック" charset="-128"/>
                        </a:rPr>
                      </a:br>
                      <a:r>
                        <a:rPr kumimoji="0" lang="en-US" sz="1600" b="1" i="0" u="none" strike="noStrike" cap="none" normalizeH="0" baseline="0" smtClean="0">
                          <a:ln>
                            <a:noFill/>
                          </a:ln>
                          <a:solidFill>
                            <a:schemeClr val="tx1"/>
                          </a:solidFill>
                          <a:effectLst/>
                          <a:latin typeface="Courier New" charset="0"/>
                          <a:ea typeface="ＭＳ Ｐゴシック" charset="-128"/>
                        </a:rPr>
                        <a:t>+      t1   #2.3  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charset="0"/>
                          <a:ea typeface="ＭＳ Ｐゴシック" charset="-128"/>
                        </a:rPr>
                        <a:t>Code generator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charset="0"/>
                          <a:ea typeface="ＭＳ Ｐゴシック" charset="-128"/>
                        </a:rPr>
                        <a:t>Assembly code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charset="0"/>
                          <a:ea typeface="ＭＳ Ｐゴシック" charset="-128"/>
                        </a:rPr>
                        <a:t>MOVF  #2.3,r1</a:t>
                      </a:r>
                      <a:br>
                        <a:rPr kumimoji="0" lang="en-US" sz="1600" b="1" i="0" u="none" strike="noStrike" cap="none" normalizeH="0" baseline="0" smtClean="0">
                          <a:ln>
                            <a:noFill/>
                          </a:ln>
                          <a:solidFill>
                            <a:schemeClr val="tx1"/>
                          </a:solidFill>
                          <a:effectLst/>
                          <a:latin typeface="Courier New" charset="0"/>
                          <a:ea typeface="ＭＳ Ｐゴシック" charset="-128"/>
                        </a:rPr>
                      </a:br>
                      <a:r>
                        <a:rPr kumimoji="0" lang="en-US" sz="1600" b="1" i="0" u="none" strike="noStrike" cap="none" normalizeH="0" baseline="0" smtClean="0">
                          <a:ln>
                            <a:noFill/>
                          </a:ln>
                          <a:solidFill>
                            <a:schemeClr val="tx1"/>
                          </a:solidFill>
                          <a:effectLst/>
                          <a:latin typeface="Courier New" charset="0"/>
                          <a:ea typeface="ＭＳ Ｐゴシック" charset="-128"/>
                        </a:rPr>
                        <a:t>ADDF2 r1,r2</a:t>
                      </a:r>
                      <a:br>
                        <a:rPr kumimoji="0" lang="en-US" sz="1600" b="1" i="0" u="none" strike="noStrike" cap="none" normalizeH="0" baseline="0" smtClean="0">
                          <a:ln>
                            <a:noFill/>
                          </a:ln>
                          <a:solidFill>
                            <a:schemeClr val="tx1"/>
                          </a:solidFill>
                          <a:effectLst/>
                          <a:latin typeface="Courier New" charset="0"/>
                          <a:ea typeface="ＭＳ Ｐゴシック" charset="-128"/>
                        </a:rPr>
                      </a:br>
                      <a:r>
                        <a:rPr kumimoji="0" lang="en-US" sz="1600" b="1" i="0" u="none" strike="noStrike" cap="none" normalizeH="0" baseline="0" smtClean="0">
                          <a:ln>
                            <a:noFill/>
                          </a:ln>
                          <a:solidFill>
                            <a:schemeClr val="tx1"/>
                          </a:solidFill>
                          <a:effectLst/>
                          <a:latin typeface="Courier New" charset="0"/>
                          <a:ea typeface="ＭＳ Ｐゴシック" charset="-128"/>
                        </a:rPr>
                        <a:t>MOVF  r2,A</a:t>
                      </a:r>
                      <a:endParaRPr kumimoji="0" lang="en-US" sz="1600" b="0" i="0" u="none" strike="noStrike" cap="none" normalizeH="0" baseline="0" smtClean="0">
                        <a:ln>
                          <a:noFill/>
                        </a:ln>
                        <a:solidFill>
                          <a:schemeClr val="tx1"/>
                        </a:solidFill>
                        <a:effectLst/>
                        <a:latin typeface="Times" charset="0"/>
                        <a:ea typeface="ＭＳ Ｐゴシック" charset="-128"/>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charset="0"/>
                          <a:ea typeface="ＭＳ Ｐゴシック" charset="-128"/>
                        </a:rPr>
                        <a:t>Peephole optimizer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charset="0"/>
                          <a:ea typeface="ＭＳ Ｐゴシック" charset="-128"/>
                        </a:rPr>
                        <a:t>Assembly code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charset="0"/>
                          <a:ea typeface="ＭＳ Ｐゴシック" charset="-128"/>
                        </a:rPr>
                        <a:t>ADDF2 #2.3,r2</a:t>
                      </a:r>
                      <a:br>
                        <a:rPr kumimoji="0" lang="en-US" sz="1600" b="1" i="0" u="none" strike="noStrike" cap="none" normalizeH="0" baseline="0" smtClean="0">
                          <a:ln>
                            <a:noFill/>
                          </a:ln>
                          <a:solidFill>
                            <a:schemeClr val="tx1"/>
                          </a:solidFill>
                          <a:effectLst/>
                          <a:latin typeface="Courier New" charset="0"/>
                          <a:ea typeface="ＭＳ Ｐゴシック" charset="-128"/>
                        </a:rPr>
                      </a:br>
                      <a:r>
                        <a:rPr kumimoji="0" lang="en-US" sz="1600" b="1" i="0" u="none" strike="noStrike" cap="none" normalizeH="0" baseline="0" smtClean="0">
                          <a:ln>
                            <a:noFill/>
                          </a:ln>
                          <a:solidFill>
                            <a:schemeClr val="tx1"/>
                          </a:solidFill>
                          <a:effectLst/>
                          <a:latin typeface="Courier New" charset="0"/>
                          <a:ea typeface="ＭＳ Ｐゴシック" charset="-128"/>
                        </a:rPr>
                        <a:t>MOVF  r2,A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21" name="Slide Number Placeholder 46"/>
          <p:cNvSpPr>
            <a:spLocks noGrp="1"/>
          </p:cNvSpPr>
          <p:nvPr>
            <p:ph type="sldNum" sz="quarter" idx="12"/>
          </p:nvPr>
        </p:nvSpPr>
        <p:spPr>
          <a:noFill/>
        </p:spPr>
        <p:txBody>
          <a:bodyPr/>
          <a:lstStyle/>
          <a:p>
            <a:fld id="{45ECA7D7-6DFD-4A53-9C71-65BF30217E36}" type="slidenum">
              <a:rPr lang="en-US"/>
              <a:pPr/>
              <a:t>50</a:t>
            </a:fld>
            <a:endParaRPr lang="en-US"/>
          </a:p>
        </p:txBody>
      </p:sp>
      <p:sp>
        <p:nvSpPr>
          <p:cNvPr id="24622" name="Footer Placeholder 47"/>
          <p:cNvSpPr>
            <a:spLocks noGrp="1"/>
          </p:cNvSpPr>
          <p:nvPr>
            <p:ph type="ftr" sz="quarter" idx="11"/>
          </p:nvPr>
        </p:nvSpPr>
        <p:spPr>
          <a:noFill/>
        </p:spPr>
        <p:txBody>
          <a:bodyPr/>
          <a:lstStyle/>
          <a:p>
            <a:r>
              <a:rPr lang="en-US" smtClean="0">
                <a:latin typeface="Times" charset="0"/>
                <a:ea typeface="ＭＳ Ｐゴシック" charset="-128"/>
              </a:rPr>
              <a:t>COP5621 Fall 2009</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The Grouping of Phases</a:t>
            </a:r>
          </a:p>
        </p:txBody>
      </p:sp>
      <p:sp>
        <p:nvSpPr>
          <p:cNvPr id="25603" name="Rectangle 3"/>
          <p:cNvSpPr>
            <a:spLocks noGrp="1" noChangeArrowheads="1"/>
          </p:cNvSpPr>
          <p:nvPr>
            <p:ph type="body" idx="1"/>
          </p:nvPr>
        </p:nvSpPr>
        <p:spPr/>
        <p:txBody>
          <a:bodyPr/>
          <a:lstStyle/>
          <a:p>
            <a:pPr eaLnBrk="1" hangingPunct="1"/>
            <a:r>
              <a:rPr lang="en-US" sz="2800" smtClean="0"/>
              <a:t>Compiler </a:t>
            </a:r>
            <a:r>
              <a:rPr lang="en-US" sz="2800" i="1" smtClean="0"/>
              <a:t>front</a:t>
            </a:r>
            <a:r>
              <a:rPr lang="en-US" sz="2800" smtClean="0"/>
              <a:t> and </a:t>
            </a:r>
            <a:r>
              <a:rPr lang="en-US" sz="2800" i="1" smtClean="0"/>
              <a:t>back ends</a:t>
            </a:r>
            <a:r>
              <a:rPr lang="en-US" sz="2800" smtClean="0"/>
              <a:t>:</a:t>
            </a:r>
          </a:p>
          <a:p>
            <a:pPr lvl="1" eaLnBrk="1" hangingPunct="1"/>
            <a:r>
              <a:rPr lang="en-US" sz="2400" smtClean="0">
                <a:ea typeface="ＭＳ Ｐゴシック" charset="-128"/>
              </a:rPr>
              <a:t>Front end: </a:t>
            </a:r>
            <a:r>
              <a:rPr lang="en-US" sz="2400" i="1" smtClean="0">
                <a:ea typeface="ＭＳ Ｐゴシック" charset="-128"/>
              </a:rPr>
              <a:t>analysis</a:t>
            </a:r>
            <a:r>
              <a:rPr lang="en-US" sz="2400" smtClean="0">
                <a:ea typeface="ＭＳ Ｐゴシック" charset="-128"/>
              </a:rPr>
              <a:t> (</a:t>
            </a:r>
            <a:r>
              <a:rPr lang="en-US" sz="2400" i="1" smtClean="0">
                <a:ea typeface="ＭＳ Ｐゴシック" charset="-128"/>
              </a:rPr>
              <a:t>machine independent</a:t>
            </a:r>
            <a:r>
              <a:rPr lang="en-US" sz="2400" smtClean="0">
                <a:ea typeface="ＭＳ Ｐゴシック" charset="-128"/>
              </a:rPr>
              <a:t>)</a:t>
            </a:r>
          </a:p>
          <a:p>
            <a:pPr lvl="1" eaLnBrk="1" hangingPunct="1"/>
            <a:r>
              <a:rPr lang="en-US" sz="2400" smtClean="0">
                <a:ea typeface="ＭＳ Ｐゴシック" charset="-128"/>
              </a:rPr>
              <a:t>Back end: </a:t>
            </a:r>
            <a:r>
              <a:rPr lang="en-US" sz="2400" i="1" smtClean="0">
                <a:ea typeface="ＭＳ Ｐゴシック" charset="-128"/>
              </a:rPr>
              <a:t>synthesis</a:t>
            </a:r>
            <a:r>
              <a:rPr lang="en-US" sz="2400" smtClean="0">
                <a:ea typeface="ＭＳ Ｐゴシック" charset="-128"/>
              </a:rPr>
              <a:t> (</a:t>
            </a:r>
            <a:r>
              <a:rPr lang="en-US" sz="2400" i="1" smtClean="0">
                <a:ea typeface="ＭＳ Ｐゴシック" charset="-128"/>
              </a:rPr>
              <a:t>machine dependent</a:t>
            </a:r>
            <a:r>
              <a:rPr lang="en-US" sz="2400" smtClean="0">
                <a:ea typeface="ＭＳ Ｐゴシック" charset="-128"/>
              </a:rPr>
              <a:t>)</a:t>
            </a:r>
          </a:p>
          <a:p>
            <a:pPr eaLnBrk="1" hangingPunct="1"/>
            <a:r>
              <a:rPr lang="en-US" sz="2800" smtClean="0"/>
              <a:t>Compiler </a:t>
            </a:r>
            <a:r>
              <a:rPr lang="en-US" sz="2800" i="1" smtClean="0"/>
              <a:t>passes:</a:t>
            </a:r>
            <a:endParaRPr lang="en-US" sz="2800" smtClean="0"/>
          </a:p>
          <a:p>
            <a:pPr lvl="1" eaLnBrk="1" hangingPunct="1"/>
            <a:r>
              <a:rPr lang="en-US" sz="2400" smtClean="0">
                <a:ea typeface="ＭＳ Ｐゴシック" charset="-128"/>
              </a:rPr>
              <a:t>A collection of phases is done only once (</a:t>
            </a:r>
            <a:r>
              <a:rPr lang="en-US" sz="2400" i="1" smtClean="0">
                <a:ea typeface="ＭＳ Ｐゴシック" charset="-128"/>
              </a:rPr>
              <a:t>single pass</a:t>
            </a:r>
            <a:r>
              <a:rPr lang="en-US" sz="2400" smtClean="0">
                <a:ea typeface="ＭＳ Ｐゴシック" charset="-128"/>
              </a:rPr>
              <a:t>) or multiple times (</a:t>
            </a:r>
            <a:r>
              <a:rPr lang="en-US" sz="2400" i="1" smtClean="0">
                <a:ea typeface="ＭＳ Ｐゴシック" charset="-128"/>
              </a:rPr>
              <a:t>multi pass</a:t>
            </a:r>
            <a:r>
              <a:rPr lang="en-US" sz="2400" smtClean="0">
                <a:ea typeface="ＭＳ Ｐゴシック" charset="-128"/>
              </a:rPr>
              <a:t>)</a:t>
            </a:r>
          </a:p>
          <a:p>
            <a:pPr lvl="2" eaLnBrk="1" hangingPunct="1"/>
            <a:r>
              <a:rPr lang="en-US" sz="2000" smtClean="0">
                <a:ea typeface="ＭＳ Ｐゴシック" charset="-128"/>
              </a:rPr>
              <a:t>Single pass: usually requires everything to be defined before being used in source program</a:t>
            </a:r>
          </a:p>
          <a:p>
            <a:pPr lvl="2" eaLnBrk="1" hangingPunct="1"/>
            <a:r>
              <a:rPr lang="en-US" sz="2000" smtClean="0">
                <a:ea typeface="ＭＳ Ｐゴシック" charset="-128"/>
              </a:rPr>
              <a:t>Multi pass: compiler may have to keep entire program representation in memory</a:t>
            </a:r>
          </a:p>
        </p:txBody>
      </p:sp>
      <p:sp>
        <p:nvSpPr>
          <p:cNvPr id="25604" name="Slide Number Placeholder 5"/>
          <p:cNvSpPr>
            <a:spLocks noGrp="1"/>
          </p:cNvSpPr>
          <p:nvPr>
            <p:ph type="sldNum" sz="quarter" idx="12"/>
          </p:nvPr>
        </p:nvSpPr>
        <p:spPr>
          <a:noFill/>
        </p:spPr>
        <p:txBody>
          <a:bodyPr/>
          <a:lstStyle/>
          <a:p>
            <a:fld id="{35969424-04E7-4863-BD5C-A64DFA5D364D}" type="slidenum">
              <a:rPr lang="en-US"/>
              <a:pPr/>
              <a:t>51</a:t>
            </a:fld>
            <a:endParaRPr lang="en-US"/>
          </a:p>
        </p:txBody>
      </p:sp>
      <p:sp>
        <p:nvSpPr>
          <p:cNvPr id="25605" name="Footer Placeholder 6"/>
          <p:cNvSpPr>
            <a:spLocks noGrp="1"/>
          </p:cNvSpPr>
          <p:nvPr>
            <p:ph type="ftr" sz="quarter" idx="11"/>
          </p:nvPr>
        </p:nvSpPr>
        <p:spPr>
          <a:noFill/>
        </p:spPr>
        <p:txBody>
          <a:bodyPr/>
          <a:lstStyle/>
          <a:p>
            <a:r>
              <a:rPr lang="en-US" smtClean="0">
                <a:latin typeface="Times" charset="0"/>
                <a:ea typeface="ＭＳ Ｐゴシック" charset="-128"/>
              </a:rPr>
              <a:t>COP5621 Fall 2009</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Compiler-Construction Tools</a:t>
            </a:r>
          </a:p>
        </p:txBody>
      </p:sp>
      <p:sp>
        <p:nvSpPr>
          <p:cNvPr id="26627" name="Rectangle 3"/>
          <p:cNvSpPr>
            <a:spLocks noGrp="1" noChangeArrowheads="1"/>
          </p:cNvSpPr>
          <p:nvPr>
            <p:ph type="body" idx="1"/>
          </p:nvPr>
        </p:nvSpPr>
        <p:spPr/>
        <p:txBody>
          <a:bodyPr/>
          <a:lstStyle/>
          <a:p>
            <a:pPr eaLnBrk="1" hangingPunct="1"/>
            <a:r>
              <a:rPr lang="en-US" smtClean="0"/>
              <a:t>Software development tools are available to implement one or more compiler phases</a:t>
            </a:r>
          </a:p>
          <a:p>
            <a:pPr lvl="1" eaLnBrk="1" hangingPunct="1"/>
            <a:r>
              <a:rPr lang="en-US" i="1" smtClean="0">
                <a:ea typeface="ＭＳ Ｐゴシック" charset="-128"/>
              </a:rPr>
              <a:t>Scanner generators</a:t>
            </a:r>
            <a:endParaRPr lang="en-US" smtClean="0">
              <a:ea typeface="ＭＳ Ｐゴシック" charset="-128"/>
            </a:endParaRPr>
          </a:p>
          <a:p>
            <a:pPr lvl="1" eaLnBrk="1" hangingPunct="1"/>
            <a:r>
              <a:rPr lang="en-US" i="1" smtClean="0">
                <a:ea typeface="ＭＳ Ｐゴシック" charset="-128"/>
              </a:rPr>
              <a:t>Parser generators</a:t>
            </a:r>
            <a:endParaRPr lang="en-US" smtClean="0">
              <a:ea typeface="ＭＳ Ｐゴシック" charset="-128"/>
            </a:endParaRPr>
          </a:p>
          <a:p>
            <a:pPr lvl="1" eaLnBrk="1" hangingPunct="1"/>
            <a:r>
              <a:rPr lang="en-US" i="1" smtClean="0">
                <a:ea typeface="ＭＳ Ｐゴシック" charset="-128"/>
              </a:rPr>
              <a:t>Syntax-directed translation engines</a:t>
            </a:r>
            <a:endParaRPr lang="en-US" smtClean="0">
              <a:ea typeface="ＭＳ Ｐゴシック" charset="-128"/>
            </a:endParaRPr>
          </a:p>
          <a:p>
            <a:pPr lvl="1" eaLnBrk="1" hangingPunct="1"/>
            <a:r>
              <a:rPr lang="en-US" i="1" smtClean="0">
                <a:ea typeface="ＭＳ Ｐゴシック" charset="-128"/>
              </a:rPr>
              <a:t>Automatic code generators</a:t>
            </a:r>
          </a:p>
          <a:p>
            <a:pPr lvl="1" eaLnBrk="1" hangingPunct="1"/>
            <a:r>
              <a:rPr lang="en-US" i="1" smtClean="0">
                <a:ea typeface="ＭＳ Ｐゴシック" charset="-128"/>
              </a:rPr>
              <a:t>Data-flow engines</a:t>
            </a:r>
            <a:endParaRPr lang="en-US" smtClean="0">
              <a:ea typeface="ＭＳ Ｐゴシック" charset="-128"/>
            </a:endParaRPr>
          </a:p>
        </p:txBody>
      </p:sp>
      <p:sp>
        <p:nvSpPr>
          <p:cNvPr id="26628" name="Slide Number Placeholder 5"/>
          <p:cNvSpPr>
            <a:spLocks noGrp="1"/>
          </p:cNvSpPr>
          <p:nvPr>
            <p:ph type="sldNum" sz="quarter" idx="12"/>
          </p:nvPr>
        </p:nvSpPr>
        <p:spPr>
          <a:noFill/>
        </p:spPr>
        <p:txBody>
          <a:bodyPr/>
          <a:lstStyle/>
          <a:p>
            <a:fld id="{695C29D3-BC86-4A1F-8945-6B141FD6EDCE}" type="slidenum">
              <a:rPr lang="en-US"/>
              <a:pPr/>
              <a:t>52</a:t>
            </a:fld>
            <a:endParaRPr lang="en-US"/>
          </a:p>
        </p:txBody>
      </p:sp>
      <p:sp>
        <p:nvSpPr>
          <p:cNvPr id="26629" name="Footer Placeholder 6"/>
          <p:cNvSpPr>
            <a:spLocks noGrp="1"/>
          </p:cNvSpPr>
          <p:nvPr>
            <p:ph type="ftr" sz="quarter" idx="11"/>
          </p:nvPr>
        </p:nvSpPr>
        <p:spPr>
          <a:noFill/>
        </p:spPr>
        <p:txBody>
          <a:bodyPr/>
          <a:lstStyle/>
          <a:p>
            <a:r>
              <a:rPr lang="en-US" smtClean="0">
                <a:latin typeface="Times" charset="0"/>
                <a:ea typeface="ＭＳ Ｐゴシック" charset="-128"/>
              </a:rPr>
              <a:t>COP5621 Fall 2009</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smtClean="0">
                <a:hlinkClick r:id="rId2"/>
              </a:rPr>
              <a:t>[PDF] Systems Programming and Operating Systems by </a:t>
            </a:r>
            <a:r>
              <a:rPr lang="en-US" dirty="0" err="1" smtClean="0">
                <a:hlinkClick r:id="rId2"/>
              </a:rPr>
              <a:t>Dhamdhere</a:t>
            </a:r>
            <a:r>
              <a:rPr lang="en-US" dirty="0" smtClean="0">
                <a:hlinkClick r:id="rId2"/>
              </a:rPr>
              <a:t> - Free Download PDF      (dlscrib.com)</a:t>
            </a:r>
            <a:endParaRPr lang="en-US" dirty="0" smtClean="0"/>
          </a:p>
          <a:p>
            <a:r>
              <a:rPr lang="en-US" dirty="0" smtClean="0">
                <a:hlinkClick r:id="rId3"/>
              </a:rPr>
              <a:t>[PDF] Principles of Compiler Design By Alfred V. </a:t>
            </a:r>
            <a:r>
              <a:rPr lang="en-US" dirty="0" err="1" smtClean="0">
                <a:hlinkClick r:id="rId3"/>
              </a:rPr>
              <a:t>Aho</a:t>
            </a:r>
            <a:r>
              <a:rPr lang="en-US" dirty="0" smtClean="0">
                <a:hlinkClick r:id="rId3"/>
              </a:rPr>
              <a:t> &amp; </a:t>
            </a:r>
            <a:r>
              <a:rPr lang="en-US" dirty="0" err="1" smtClean="0">
                <a:hlinkClick r:id="rId3"/>
              </a:rPr>
              <a:t>J.D.Ullman</a:t>
            </a:r>
            <a:r>
              <a:rPr lang="en-US" dirty="0" smtClean="0">
                <a:hlinkClick r:id="rId3"/>
              </a:rPr>
              <a:t> Free Download – </a:t>
            </a:r>
            <a:r>
              <a:rPr lang="en-US" smtClean="0">
                <a:hlinkClick r:id="rId3"/>
              </a:rPr>
              <a:t>Learnengineering.in</a:t>
            </a:r>
            <a:endParaRPr lang="en-US" dirty="0" smtClean="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References</a:t>
            </a:r>
            <a:br>
              <a:rPr lang="en-US" dirty="0" smtClean="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8" name="Rectangle 7"/>
          <p:cNvSpPr/>
          <p:nvPr/>
        </p:nvSpPr>
        <p:spPr>
          <a:xfrm>
            <a:off x="8392002"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31"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58" y="6294645"/>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58" y="5129737"/>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3"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608"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806"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1"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4059142145"/>
                </p:ext>
              </p:extLst>
            </p:nvPr>
          </p:nvGraphicFramePr>
          <p:xfrm>
            <a:off x="100420" y="236973"/>
            <a:ext cx="183878" cy="183422"/>
          </p:xfrm>
          <a:graphic>
            <a:graphicData uri="http://schemas.openxmlformats.org/presentationml/2006/ole">
              <p:oleObj spid="_x0000_s9234" name="CorelDRAW" r:id="rId3" imgW="2169000" imgH="2169360" progId="">
                <p:embed/>
              </p:oleObj>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xmlns="" val="2656501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8"/>
            <a:ext cx="10515600" cy="1325563"/>
          </a:xfrm>
        </p:spPr>
        <p:txBody>
          <a:bodyPr>
            <a:normAutofit/>
          </a:bodyPr>
          <a:lstStyle/>
          <a:p>
            <a:pPr algn="ctr"/>
            <a:r>
              <a:rPr lang="en-US" sz="5400" dirty="0" smtClean="0"/>
              <a:t>Features of Compiler</a:t>
            </a:r>
            <a:endParaRPr lang="en-US" sz="5400" dirty="0"/>
          </a:p>
        </p:txBody>
      </p:sp>
      <p:sp>
        <p:nvSpPr>
          <p:cNvPr id="3" name="Content Placeholder 2"/>
          <p:cNvSpPr>
            <a:spLocks noGrp="1"/>
          </p:cNvSpPr>
          <p:nvPr>
            <p:ph idx="1"/>
          </p:nvPr>
        </p:nvSpPr>
        <p:spPr/>
        <p:txBody>
          <a:bodyPr>
            <a:normAutofit/>
          </a:bodyPr>
          <a:lstStyle/>
          <a:p>
            <a:pPr algn="just"/>
            <a:r>
              <a:rPr lang="en-US" sz="3200" dirty="0" smtClean="0"/>
              <a:t>Following are the features of compiler:</a:t>
            </a:r>
          </a:p>
          <a:p>
            <a:pPr algn="just"/>
            <a:r>
              <a:rPr lang="en-US" sz="3200" dirty="0" smtClean="0"/>
              <a:t>To translate HLL source program to machine codes.</a:t>
            </a:r>
          </a:p>
          <a:p>
            <a:pPr algn="just"/>
            <a:r>
              <a:rPr lang="en-US" sz="3200" dirty="0" smtClean="0"/>
              <a:t>To trace variables in the program </a:t>
            </a:r>
          </a:p>
          <a:p>
            <a:pPr algn="just"/>
            <a:r>
              <a:rPr lang="en-US" sz="3200" dirty="0" smtClean="0"/>
              <a:t>To include linkage for subroutines.</a:t>
            </a:r>
          </a:p>
          <a:p>
            <a:pPr algn="just"/>
            <a:r>
              <a:rPr lang="en-US" sz="3200" dirty="0" smtClean="0"/>
              <a:t>To allocate memory for storage of program and variables. </a:t>
            </a:r>
          </a:p>
          <a:p>
            <a:pPr algn="just"/>
            <a:r>
              <a:rPr lang="en-US" sz="3200" dirty="0" smtClean="0"/>
              <a:t>To generate error messages, if there are errors in the program. </a:t>
            </a:r>
            <a:endParaRPr lang="en-US" sz="3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609600" y="274680"/>
            <a:ext cx="1096992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000000"/>
                </a:solidFill>
                <a:uFill>
                  <a:solidFill>
                    <a:srgbClr val="FFFFFF"/>
                  </a:solidFill>
                </a:uFill>
                <a:latin typeface="Times New Roman"/>
                <a:ea typeface="DejaVu Sans"/>
              </a:rPr>
              <a:t>Compiler </a:t>
            </a:r>
            <a:endParaRPr lang="en-US" sz="1800" b="0" strike="noStrike" spc="-1">
              <a:solidFill>
                <a:srgbClr val="000000"/>
              </a:solidFill>
              <a:uFill>
                <a:solidFill>
                  <a:srgbClr val="FFFFFF"/>
                </a:solidFill>
              </a:uFill>
              <a:latin typeface="Arial"/>
            </a:endParaRPr>
          </a:p>
        </p:txBody>
      </p:sp>
      <p:sp>
        <p:nvSpPr>
          <p:cNvPr id="81" name="CustomShape 2"/>
          <p:cNvSpPr/>
          <p:nvPr/>
        </p:nvSpPr>
        <p:spPr>
          <a:xfrm>
            <a:off x="609600" y="914400"/>
            <a:ext cx="10969920" cy="520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gn="just">
              <a:lnSpc>
                <a:spcPct val="100000"/>
              </a:lnSpc>
              <a:buClr>
                <a:srgbClr val="000000"/>
              </a:buClr>
              <a:buFont typeface="Arial"/>
              <a:buChar char="•"/>
            </a:pPr>
            <a:r>
              <a:rPr lang="en-US" sz="3200" b="0" i="1" strike="noStrike" spc="-1" dirty="0" smtClean="0">
                <a:solidFill>
                  <a:srgbClr val="000000"/>
                </a:solidFill>
                <a:uFill>
                  <a:solidFill>
                    <a:srgbClr val="FFFFFF"/>
                  </a:solidFill>
                </a:uFill>
                <a:latin typeface="Times New Roman"/>
                <a:ea typeface="DejaVu Sans"/>
              </a:rPr>
              <a:t>compiler</a:t>
            </a:r>
            <a:r>
              <a:rPr lang="en-US" sz="3200" b="0" strike="noStrike" spc="-1" dirty="0" smtClean="0">
                <a:solidFill>
                  <a:srgbClr val="000000"/>
                </a:solidFill>
                <a:uFill>
                  <a:solidFill>
                    <a:srgbClr val="FFFFFF"/>
                  </a:solidFill>
                </a:uFill>
                <a:latin typeface="Times New Roman"/>
                <a:ea typeface="DejaVu Sans"/>
              </a:rPr>
              <a:t> </a:t>
            </a:r>
            <a:r>
              <a:rPr lang="en-US" sz="3200" b="0" strike="noStrike" spc="-1" dirty="0">
                <a:solidFill>
                  <a:srgbClr val="000000"/>
                </a:solidFill>
                <a:uFill>
                  <a:solidFill>
                    <a:srgbClr val="FFFFFF"/>
                  </a:solidFill>
                </a:uFill>
                <a:latin typeface="Times New Roman"/>
                <a:ea typeface="DejaVu Sans"/>
              </a:rPr>
              <a:t>is a program that translates a source program (HLL; C, Java) into target code; machine re-locatable code or assembly code. </a:t>
            </a:r>
            <a:endParaRPr lang="en-US" sz="1800" b="0" strike="noStrike" spc="-1" dirty="0">
              <a:solidFill>
                <a:srgbClr val="000000"/>
              </a:solidFill>
              <a:uFill>
                <a:solidFill>
                  <a:srgbClr val="FFFFFF"/>
                </a:solidFill>
              </a:uFill>
              <a:latin typeface="Arial"/>
            </a:endParaRPr>
          </a:p>
          <a:p>
            <a:pPr marL="743040" lvl="1" indent="-283680" algn="just">
              <a:lnSpc>
                <a:spcPct val="100000"/>
              </a:lnSpc>
              <a:buClr>
                <a:srgbClr val="000000"/>
              </a:buClr>
              <a:buFont typeface="Arial"/>
              <a:buChar char="–"/>
            </a:pPr>
            <a:r>
              <a:rPr lang="en-US" sz="3200" b="1" strike="noStrike" spc="-1" dirty="0">
                <a:solidFill>
                  <a:srgbClr val="000000"/>
                </a:solidFill>
                <a:uFill>
                  <a:solidFill>
                    <a:srgbClr val="FFFFFF"/>
                  </a:solidFill>
                </a:uFill>
                <a:latin typeface="Times New Roman"/>
                <a:ea typeface="DejaVu Sans"/>
              </a:rPr>
              <a:t>The generated machine code can be later executed many times against different data each time. </a:t>
            </a:r>
            <a:endParaRPr lang="en-US" sz="1800" b="1" strike="noStrike" spc="-1" dirty="0">
              <a:solidFill>
                <a:srgbClr val="000000"/>
              </a:solidFill>
              <a:uFill>
                <a:solidFill>
                  <a:srgbClr val="FFFFFF"/>
                </a:solidFill>
              </a:uFill>
              <a:latin typeface="Arial"/>
            </a:endParaRPr>
          </a:p>
          <a:p>
            <a:pPr marL="743040" lvl="1" indent="-283680" algn="just">
              <a:lnSpc>
                <a:spcPct val="100000"/>
              </a:lnSpc>
              <a:buClr>
                <a:srgbClr val="000000"/>
              </a:buClr>
              <a:buFont typeface="Arial"/>
              <a:buChar char="–"/>
            </a:pPr>
            <a:r>
              <a:rPr lang="en-US" sz="3200" b="1" strike="noStrike" spc="-1" dirty="0">
                <a:solidFill>
                  <a:srgbClr val="000000"/>
                </a:solidFill>
                <a:uFill>
                  <a:solidFill>
                    <a:srgbClr val="FFFFFF"/>
                  </a:solidFill>
                </a:uFill>
                <a:latin typeface="Times New Roman"/>
                <a:ea typeface="DejaVu Sans"/>
              </a:rPr>
              <a:t>The code generated is not portable to other systems. </a:t>
            </a:r>
            <a:endParaRPr lang="en-US" sz="1800" b="1" strike="noStrike" spc="-1" dirty="0">
              <a:solidFill>
                <a:srgbClr val="00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09600" y="274680"/>
            <a:ext cx="109699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a:solidFill>
                  <a:srgbClr val="000000"/>
                </a:solidFill>
                <a:uFill>
                  <a:solidFill>
                    <a:srgbClr val="FFFFFF"/>
                  </a:solidFill>
                </a:uFill>
                <a:latin typeface="Times New Roman"/>
                <a:ea typeface="DejaVu Sans"/>
              </a:rPr>
              <a:t>Interpreter</a:t>
            </a:r>
            <a:r>
              <a:rPr lang="en-US" sz="4400" b="1"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p:txBody>
      </p:sp>
      <p:sp>
        <p:nvSpPr>
          <p:cNvPr id="83" name="CustomShape 2"/>
          <p:cNvSpPr/>
          <p:nvPr/>
        </p:nvSpPr>
        <p:spPr>
          <a:xfrm>
            <a:off x="609600" y="914400"/>
            <a:ext cx="10969920" cy="520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gn="just">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Times New Roman"/>
                <a:ea typeface="DejaVu Sans"/>
              </a:rPr>
              <a:t>In an interpreted language, implementations execute  instructions directly and freely without previously compiling a program into machine code instructions. </a:t>
            </a:r>
            <a:endParaRPr lang="en-US" sz="1800" b="0" strike="noStrike" spc="-1">
              <a:solidFill>
                <a:srgbClr val="000000"/>
              </a:solidFill>
              <a:uFill>
                <a:solidFill>
                  <a:srgbClr val="FFFFFF"/>
                </a:solidFill>
              </a:uFill>
              <a:latin typeface="Arial"/>
            </a:endParaRPr>
          </a:p>
          <a:p>
            <a:pPr marL="343080" indent="-340920" algn="just">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Times New Roman"/>
                <a:ea typeface="DejaVu Sans"/>
              </a:rPr>
              <a:t>Translation occurs at the same time as the program is being executed.</a:t>
            </a:r>
            <a:endParaRPr lang="en-US" sz="1800" b="0" strike="noStrike" spc="-1">
              <a:solidFill>
                <a:srgbClr val="000000"/>
              </a:solidFill>
              <a:uFill>
                <a:solidFill>
                  <a:srgbClr val="FFFFFF"/>
                </a:solidFill>
              </a:uFill>
              <a:latin typeface="Arial"/>
            </a:endParaRPr>
          </a:p>
          <a:p>
            <a:pPr marL="343080" indent="-340920" algn="just">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Times New Roman"/>
                <a:ea typeface="DejaVu Sans"/>
              </a:rPr>
              <a:t>An </a:t>
            </a:r>
            <a:r>
              <a:rPr lang="en-US" sz="3200" b="0" i="1" strike="noStrike" spc="-1">
                <a:solidFill>
                  <a:srgbClr val="000000"/>
                </a:solidFill>
                <a:uFill>
                  <a:solidFill>
                    <a:srgbClr val="FFFFFF"/>
                  </a:solidFill>
                </a:uFill>
                <a:latin typeface="Times New Roman"/>
                <a:ea typeface="DejaVu Sans"/>
              </a:rPr>
              <a:t>interpreter</a:t>
            </a:r>
            <a:r>
              <a:rPr lang="en-US" sz="3200" b="0" strike="noStrike" spc="-1">
                <a:solidFill>
                  <a:srgbClr val="000000"/>
                </a:solidFill>
                <a:uFill>
                  <a:solidFill>
                    <a:srgbClr val="FFFFFF"/>
                  </a:solidFill>
                </a:uFill>
                <a:latin typeface="Times New Roman"/>
                <a:ea typeface="DejaVu Sans"/>
              </a:rPr>
              <a:t> reads an executable source program written in HLL as well as data for this program, and it runs the program against the data to produce some results. </a:t>
            </a:r>
            <a:endParaRPr lang="en-US" sz="1800" b="0" strike="noStrike" spc="-1">
              <a:solidFill>
                <a:srgbClr val="000000"/>
              </a:solidFill>
              <a:uFill>
                <a:solidFill>
                  <a:srgbClr val="FFFFFF"/>
                </a:solidFill>
              </a:uFill>
              <a:latin typeface="Arial"/>
            </a:endParaRPr>
          </a:p>
          <a:p>
            <a:pPr marL="743040" lvl="1" indent="-283680" algn="just">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609600" y="274680"/>
            <a:ext cx="109699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a:solidFill>
                  <a:srgbClr val="000000"/>
                </a:solidFill>
                <a:uFill>
                  <a:solidFill>
                    <a:srgbClr val="FFFFFF"/>
                  </a:solidFill>
                </a:uFill>
                <a:latin typeface="Times New Roman"/>
                <a:ea typeface="DejaVu Sans"/>
              </a:rPr>
              <a:t>Interpreter</a:t>
            </a:r>
            <a:r>
              <a:rPr lang="en-US" sz="4400" b="1"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p:txBody>
      </p:sp>
      <p:sp>
        <p:nvSpPr>
          <p:cNvPr id="85" name="CustomShape 2"/>
          <p:cNvSpPr/>
          <p:nvPr/>
        </p:nvSpPr>
        <p:spPr>
          <a:xfrm>
            <a:off x="609600" y="914400"/>
            <a:ext cx="10969920" cy="520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gn="just">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marL="343080" indent="-340920" algn="just">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Times New Roman"/>
                <a:ea typeface="DejaVu Sans"/>
              </a:rPr>
              <a:t>Common interpreters include Perl, Python, and Ruby interpreters, which execute Perl, Python, and Ruby code respectively.</a:t>
            </a:r>
            <a:endParaRPr lang="en-US" sz="1800" b="0" strike="noStrike" spc="-1">
              <a:solidFill>
                <a:srgbClr val="000000"/>
              </a:solidFill>
              <a:uFill>
                <a:solidFill>
                  <a:srgbClr val="FFFFFF"/>
                </a:solidFill>
              </a:uFill>
              <a:latin typeface="Arial"/>
            </a:endParaRPr>
          </a:p>
          <a:p>
            <a:pPr marL="343080" indent="-340920" algn="just">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Times New Roman"/>
                <a:ea typeface="DejaVu Sans"/>
              </a:rPr>
              <a:t>Others include Unix shell interpreter, which runs operating system commands interactively.</a:t>
            </a:r>
            <a:endParaRPr lang="en-US" sz="1800" b="0" strike="noStrike" spc="-1">
              <a:solidFill>
                <a:srgbClr val="000000"/>
              </a:solidFill>
              <a:uFill>
                <a:solidFill>
                  <a:srgbClr val="FFFFFF"/>
                </a:solidFill>
              </a:uFill>
              <a:latin typeface="Arial"/>
            </a:endParaRPr>
          </a:p>
          <a:p>
            <a:pPr marL="343080" indent="-340920" algn="just">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Times New Roman"/>
                <a:ea typeface="DejaVu Sans"/>
              </a:rPr>
              <a:t>Source program is interpreted every time it is executed (less efficient). </a:t>
            </a:r>
            <a:endParaRPr lang="en-US" sz="1800" b="0" strike="noStrike" spc="-1">
              <a:solidFill>
                <a:srgbClr val="000000"/>
              </a:solidFill>
              <a:uFill>
                <a:solidFill>
                  <a:srgbClr val="FFFFFF"/>
                </a:solidFill>
              </a:uFill>
              <a:latin typeface="Arial"/>
            </a:endParaRPr>
          </a:p>
          <a:p>
            <a:pPr marL="743040" lvl="1" indent="-283680" algn="just">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algn="just">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cott">
  <a:themeElements>
    <a:clrScheme name="">
      <a:dk1>
        <a:srgbClr val="000000"/>
      </a:dk1>
      <a:lt1>
        <a:srgbClr val="FFFFFF"/>
      </a:lt1>
      <a:dk2>
        <a:srgbClr val="000000"/>
      </a:dk2>
      <a:lt2>
        <a:srgbClr val="808080"/>
      </a:lt2>
      <a:accent1>
        <a:srgbClr val="00CC99"/>
      </a:accent1>
      <a:accent2>
        <a:srgbClr val="333399"/>
      </a:accent2>
      <a:accent3>
        <a:srgbClr val="FFFFFF"/>
      </a:accent3>
      <a:accent4>
        <a:srgbClr val="000000"/>
      </a:accent4>
      <a:accent5>
        <a:srgbClr val="AAE2CA"/>
      </a:accent5>
      <a:accent6>
        <a:srgbClr val="2D2D8A"/>
      </a:accent6>
      <a:hlink>
        <a:srgbClr val="009999"/>
      </a:hlink>
      <a:folHlink>
        <a:srgbClr val="99CC00"/>
      </a:folHlink>
    </a:clrScheme>
    <a:fontScheme name="Scott">
      <a:majorFont>
        <a:latin typeface="Arial Black"/>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99"/>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New Roman" charset="0"/>
            <a:ea typeface="ＭＳ Ｐゴシック" charset="0"/>
            <a:sym typeface="Times New Roman" charset="0"/>
          </a:defRPr>
        </a:defPPr>
      </a:lstStyle>
    </a:spDef>
    <a:lnDef>
      <a:spPr bwMode="auto">
        <a:xfrm>
          <a:off x="0" y="0"/>
          <a:ext cx="1" cy="1"/>
        </a:xfrm>
        <a:custGeom>
          <a:avLst/>
          <a:gdLst/>
          <a:ahLst/>
          <a:cxnLst/>
          <a:rect l="0" t="0" r="0" b="0"/>
          <a:pathLst/>
        </a:custGeom>
        <a:solidFill>
          <a:srgbClr val="00CC99"/>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New Roman" charset="0"/>
            <a:ea typeface="ＭＳ Ｐゴシック" charset="0"/>
            <a:sym typeface="Times New Roman" charset="0"/>
          </a:defRPr>
        </a:defPPr>
      </a:lstStyle>
    </a:lnDef>
  </a:objectDefaults>
  <a:extraClrSchemeLst>
    <a:extraClrScheme>
      <a:clrScheme name="Scot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2"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1933</TotalTime>
  <Words>2409</Words>
  <Application>Microsoft Office PowerPoint</Application>
  <PresentationFormat>Custom</PresentationFormat>
  <Paragraphs>351</Paragraphs>
  <Slides>54</Slides>
  <Notes>7</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54</vt:i4>
      </vt:variant>
    </vt:vector>
  </HeadingPairs>
  <TitlesOfParts>
    <vt:vector size="60" baseType="lpstr">
      <vt:lpstr>1_Office Theme</vt:lpstr>
      <vt:lpstr>Contents Slide Master</vt:lpstr>
      <vt:lpstr>Office Theme</vt:lpstr>
      <vt:lpstr>Scott</vt:lpstr>
      <vt:lpstr>Blank Presentation</vt:lpstr>
      <vt:lpstr>CorelDRAW</vt:lpstr>
      <vt:lpstr>Slide 1</vt:lpstr>
      <vt:lpstr>Chapter-2.1 Compilers</vt:lpstr>
      <vt:lpstr>  Assembler, Compilers and Interpreters </vt:lpstr>
      <vt:lpstr>  Assembler </vt:lpstr>
      <vt:lpstr>  Compiler </vt:lpstr>
      <vt:lpstr>Features of Compiler</vt:lpstr>
      <vt:lpstr>Slide 7</vt:lpstr>
      <vt:lpstr>Slide 8</vt:lpstr>
      <vt:lpstr>Slide 9</vt:lpstr>
      <vt:lpstr>Slide 10</vt:lpstr>
      <vt:lpstr>Slide 11</vt:lpstr>
      <vt:lpstr>Slide 12</vt:lpstr>
      <vt:lpstr>Interpreter </vt:lpstr>
      <vt:lpstr>Compiler Vs Interpreter</vt:lpstr>
      <vt:lpstr>Assembler Vs Interpreter</vt:lpstr>
      <vt:lpstr>Slide 16</vt:lpstr>
      <vt:lpstr>Slide 17</vt:lpstr>
      <vt:lpstr>Programming Environment Tools</vt:lpstr>
      <vt:lpstr>Slide 19</vt:lpstr>
      <vt:lpstr>Slide 20</vt:lpstr>
      <vt:lpstr>Preprocessors, Compilers, Assemblers, and Linkers</vt:lpstr>
      <vt:lpstr>Slide 22</vt:lpstr>
      <vt:lpstr>Slide 23</vt:lpstr>
      <vt:lpstr>Slide 24</vt:lpstr>
      <vt:lpstr>Slide 25</vt:lpstr>
      <vt:lpstr>An Overview of Compilation</vt:lpstr>
      <vt:lpstr>An Overview of Compilation</vt:lpstr>
      <vt:lpstr>Slide 28</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Phases of Compiler</vt:lpstr>
      <vt:lpstr>An Overview of Compilation</vt:lpstr>
      <vt:lpstr>An Overview of Compilation</vt:lpstr>
      <vt:lpstr>Phases of Compiler</vt:lpstr>
      <vt:lpstr>An Overview of Compilation</vt:lpstr>
      <vt:lpstr>Phases of Compiler</vt:lpstr>
      <vt:lpstr>An Overview of Compilation</vt:lpstr>
      <vt:lpstr>An Overview of Compilation</vt:lpstr>
      <vt:lpstr>An Overview of Compilation</vt:lpstr>
      <vt:lpstr>Phases of Compiler</vt:lpstr>
      <vt:lpstr>An Overview of Compilation</vt:lpstr>
      <vt:lpstr>An Overview of Compilation</vt:lpstr>
      <vt:lpstr>An Overview of Compilation</vt:lpstr>
      <vt:lpstr>The Phases of a Compiler</vt:lpstr>
      <vt:lpstr>The Grouping of Phases</vt:lpstr>
      <vt:lpstr>Compiler-Construction Tools</vt:lpstr>
      <vt:lpstr>References </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CU</cp:lastModifiedBy>
  <cp:revision>256</cp:revision>
  <dcterms:created xsi:type="dcterms:W3CDTF">2019-01-09T10:33:58Z</dcterms:created>
  <dcterms:modified xsi:type="dcterms:W3CDTF">2022-09-26T15:24:59Z</dcterms:modified>
</cp:coreProperties>
</file>