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702" r:id="rId3"/>
    <p:sldMasterId id="2147483715" r:id="rId4"/>
  </p:sldMasterIdLst>
  <p:notesMasterIdLst>
    <p:notesMasterId r:id="rId35"/>
  </p:notesMasterIdLst>
  <p:handoutMasterIdLst>
    <p:handoutMasterId r:id="rId36"/>
  </p:handoutMasterIdLst>
  <p:sldIdLst>
    <p:sldId id="277" r:id="rId5"/>
    <p:sldId id="361" r:id="rId6"/>
    <p:sldId id="385" r:id="rId7"/>
    <p:sldId id="424" r:id="rId8"/>
    <p:sldId id="404" r:id="rId9"/>
    <p:sldId id="402" r:id="rId10"/>
    <p:sldId id="427" r:id="rId11"/>
    <p:sldId id="425" r:id="rId12"/>
    <p:sldId id="406" r:id="rId13"/>
    <p:sldId id="408" r:id="rId14"/>
    <p:sldId id="429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9" r:id="rId25"/>
    <p:sldId id="420" r:id="rId26"/>
    <p:sldId id="421" r:id="rId27"/>
    <p:sldId id="422" r:id="rId28"/>
    <p:sldId id="423" r:id="rId29"/>
    <p:sldId id="386" r:id="rId30"/>
    <p:sldId id="430" r:id="rId31"/>
    <p:sldId id="393" r:id="rId32"/>
    <p:sldId id="326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1" y="1905000"/>
            <a:ext cx="12211051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1" y="0"/>
            <a:ext cx="12211051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1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7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7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8" y="164686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8" y="932771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3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9" y="4677557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920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4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97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701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701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2" y="480103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104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921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6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2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0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8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2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56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8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3" y="1508788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8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1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imes New Roman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92068" y="0"/>
            <a:ext cx="2785533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" y="0"/>
            <a:ext cx="81534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7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7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5467" y="0"/>
            <a:ext cx="103632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 New Roman" charset="0"/>
              </a:rPr>
              <a:t>Click to edit Master text styles</a:t>
            </a:r>
          </a:p>
          <a:p>
            <a:pPr lvl="1"/>
            <a:r>
              <a:rPr lang="en-US">
                <a:sym typeface="Times New Roman" charset="0"/>
              </a:rPr>
              <a:t>Second level</a:t>
            </a:r>
          </a:p>
          <a:p>
            <a:pPr lvl="2"/>
            <a:r>
              <a:rPr lang="en-US">
                <a:sym typeface="Times New Roman" charset="0"/>
              </a:rPr>
              <a:t>Third level</a:t>
            </a:r>
          </a:p>
          <a:p>
            <a:pPr lvl="3"/>
            <a:r>
              <a:rPr lang="en-US">
                <a:sym typeface="Times New Roman" charset="0"/>
              </a:rPr>
              <a:t>Fourth level</a:t>
            </a:r>
          </a:p>
          <a:p>
            <a:pPr lvl="4"/>
            <a:r>
              <a:rPr lang="en-US">
                <a:sym typeface="Times New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marL="39688" indent="-39688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pitchFamily="34" charset="-128"/>
          <a:cs typeface="+mj-cs"/>
          <a:sym typeface="Arial Black" pitchFamily="34" charset="0"/>
        </a:defRPr>
      </a:lvl1pPr>
      <a:lvl2pPr marL="39688" indent="-39688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pitchFamily="34" charset="-128"/>
          <a:sym typeface="Arial Black" pitchFamily="34" charset="0"/>
        </a:defRPr>
      </a:lvl2pPr>
      <a:lvl3pPr marL="39688" indent="-39688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pitchFamily="34" charset="-128"/>
          <a:sym typeface="Arial Black" pitchFamily="34" charset="0"/>
        </a:defRPr>
      </a:lvl3pPr>
      <a:lvl4pPr marL="39688" indent="-39688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pitchFamily="34" charset="-128"/>
          <a:sym typeface="Arial Black" pitchFamily="34" charset="0"/>
        </a:defRPr>
      </a:lvl4pPr>
      <a:lvl5pPr marL="39688" indent="-39688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pitchFamily="34" charset="-128"/>
          <a:sym typeface="Arial Black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charset="0"/>
          <a:sym typeface="Arial Black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charset="0"/>
          <a:sym typeface="Arial Black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charset="0"/>
          <a:sym typeface="Arial Black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charset="0"/>
          <a:ea typeface="ＭＳ Ｐゴシック" charset="0"/>
          <a:sym typeface="Arial Black" charset="0"/>
        </a:defRPr>
      </a:lvl9pPr>
    </p:titleStyle>
    <p:bodyStyle>
      <a:lvl1pPr marL="382588" indent="-342900" algn="l" rtl="0" eaLnBrk="0" fontAlgn="base" hangingPunct="0">
        <a:spcBef>
          <a:spcPts val="600"/>
        </a:spcBef>
        <a:spcAft>
          <a:spcPct val="0"/>
        </a:spcAft>
        <a:buSzPct val="100000"/>
        <a:buFont typeface="Times New Roman" pitchFamily="18" charset="0"/>
        <a:buChar char="•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  <a:sym typeface="Times New Roman" pitchFamily="18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imes New Roman" pitchFamily="18" charset="0"/>
        <a:buChar char="–"/>
        <a:defRPr sz="2400">
          <a:solidFill>
            <a:schemeClr val="tx1"/>
          </a:solidFill>
          <a:latin typeface="+mn-lt"/>
          <a:ea typeface="ＭＳ Ｐゴシック" pitchFamily="34" charset="-128"/>
          <a:sym typeface="Times New Roman" pitchFamily="18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imes New Roman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34" charset="-128"/>
          <a:sym typeface="Times New Roman" pitchFamily="18" charset="0"/>
        </a:defRPr>
      </a:lvl3pPr>
      <a:lvl4pPr marL="1589088" indent="-228600" algn="l" rtl="0" eaLnBrk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ＭＳ Ｐゴシック" pitchFamily="34" charset="-128"/>
          <a:sym typeface="Times New Roman" pitchFamily="18" charset="0"/>
        </a:defRPr>
      </a:lvl4pPr>
      <a:lvl5pPr marL="2046288" indent="-228600" algn="l" rtl="0" eaLnBrk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ＭＳ Ｐゴシック" pitchFamily="34" charset="-128"/>
          <a:sym typeface="Times New Roman" pitchFamily="18" charset="0"/>
        </a:defRPr>
      </a:lvl5pPr>
      <a:lvl6pPr marL="2503488" indent="-228600" algn="l" rtl="0" fontAlgn="base">
        <a:spcBef>
          <a:spcPts val="400"/>
        </a:spcBef>
        <a:spcAft>
          <a:spcPct val="0"/>
        </a:spcAft>
        <a:buSzPct val="100000"/>
        <a:buFont typeface="Times New Roman" charset="0"/>
        <a:buChar char="»"/>
        <a:defRPr>
          <a:solidFill>
            <a:schemeClr val="tx1"/>
          </a:solidFill>
          <a:latin typeface="+mn-lt"/>
          <a:ea typeface="+mn-ea"/>
          <a:sym typeface="Times New Roman" charset="0"/>
        </a:defRPr>
      </a:lvl6pPr>
      <a:lvl7pPr marL="2960688" indent="-228600" algn="l" rtl="0" fontAlgn="base">
        <a:spcBef>
          <a:spcPts val="400"/>
        </a:spcBef>
        <a:spcAft>
          <a:spcPct val="0"/>
        </a:spcAft>
        <a:buSzPct val="100000"/>
        <a:buFont typeface="Times New Roman" charset="0"/>
        <a:buChar char="»"/>
        <a:defRPr>
          <a:solidFill>
            <a:schemeClr val="tx1"/>
          </a:solidFill>
          <a:latin typeface="+mn-lt"/>
          <a:ea typeface="+mn-ea"/>
          <a:sym typeface="Times New Roman" charset="0"/>
        </a:defRPr>
      </a:lvl7pPr>
      <a:lvl8pPr marL="3417888" indent="-228600" algn="l" rtl="0" fontAlgn="base">
        <a:spcBef>
          <a:spcPts val="400"/>
        </a:spcBef>
        <a:spcAft>
          <a:spcPct val="0"/>
        </a:spcAft>
        <a:buSzPct val="100000"/>
        <a:buFont typeface="Times New Roman" charset="0"/>
        <a:buChar char="»"/>
        <a:defRPr>
          <a:solidFill>
            <a:schemeClr val="tx1"/>
          </a:solidFill>
          <a:latin typeface="+mn-lt"/>
          <a:ea typeface="+mn-ea"/>
          <a:sym typeface="Times New Roman" charset="0"/>
        </a:defRPr>
      </a:lvl8pPr>
      <a:lvl9pPr marL="3875088" indent="-228600" algn="l" rtl="0" fontAlgn="base">
        <a:spcBef>
          <a:spcPts val="400"/>
        </a:spcBef>
        <a:spcAft>
          <a:spcPct val="0"/>
        </a:spcAft>
        <a:buSzPct val="100000"/>
        <a:buFont typeface="Times New Roman" charset="0"/>
        <a:buChar char="»"/>
        <a:defRPr>
          <a:solidFill>
            <a:schemeClr val="tx1"/>
          </a:solidFill>
          <a:latin typeface="+mn-lt"/>
          <a:ea typeface="+mn-ea"/>
          <a:sym typeface="Times New Roman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ineering.in/pdf-principles-of-compiler-design-by-alfred-v-aho-j-d-ullman-free-download/" TargetMode="External"/><Relationship Id="rId2" Type="http://schemas.openxmlformats.org/officeDocument/2006/relationships/hyperlink" Target="https://dlscrib.com/download/systems-programming-and-operating-systems-by-dhamdhere_59b64cb7dc0d60182f8ceb1f_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89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229" y="5902033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9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68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106" y="2025573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36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829" y="5334047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608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813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89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72" y="2051945"/>
            <a:ext cx="9063319" cy="48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CST-315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922" y="242054"/>
            <a:ext cx="33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76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26630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>
          <a:xfrm>
            <a:off x="541867" y="76200"/>
            <a:ext cx="11345333" cy="144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ea typeface="+mj-ea"/>
                <a:sym typeface="Arial Black" charset="0"/>
              </a:rPr>
              <a:t>An Overview of Compilation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/>
          <a:srcRect l="4490" t="13715" r="37921" b="19444"/>
          <a:stretch>
            <a:fillRect/>
          </a:stretch>
        </p:blipFill>
        <p:spPr bwMode="auto">
          <a:xfrm>
            <a:off x="1409700" y="1308100"/>
            <a:ext cx="74930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16000" y="2387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3: Semantic Analysis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3: Semantic Analysis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Semantic analysis checks the semantic consistency of the code.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uses the syntax tree of the previous phase along with the symbol table to verify that the given source code is semantically consistent. </a:t>
            </a:r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also checks whether the code is conveying an appropriate meaning.</a:t>
            </a:r>
          </a:p>
          <a:p>
            <a:pPr algn="just"/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Semantic Analyzer </a:t>
            </a:r>
            <a:r>
              <a:rPr lang="en-US" sz="3600" b="1" dirty="0" smtClean="0"/>
              <a:t>will check for Type mismatches, incompatible operands, a function called with improper arguments, an undeclared variable, etc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3: Semantic Analysis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b="1" dirty="0" smtClean="0"/>
              <a:t>Functions of Semantic analyses phase are: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Helps you to </a:t>
            </a:r>
            <a:r>
              <a:rPr lang="en-US" sz="3600" b="1" dirty="0" smtClean="0"/>
              <a:t>store type information gathered</a:t>
            </a:r>
            <a:r>
              <a:rPr lang="en-US" sz="3600" dirty="0" smtClean="0"/>
              <a:t> and </a:t>
            </a:r>
            <a:r>
              <a:rPr lang="en-US" sz="3600" b="1" dirty="0" smtClean="0"/>
              <a:t>save it in symbol table or syntax tree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Allows you to perform </a:t>
            </a:r>
            <a:r>
              <a:rPr lang="en-US" sz="3600" b="1" dirty="0" smtClean="0"/>
              <a:t>type checking</a:t>
            </a:r>
          </a:p>
          <a:p>
            <a:pPr algn="just"/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b="1" dirty="0" smtClean="0"/>
              <a:t>In the case of type mismatch, </a:t>
            </a:r>
            <a:r>
              <a:rPr lang="en-US" sz="3600" dirty="0" smtClean="0"/>
              <a:t>where there are no exact type correction rules which satisfy the desired </a:t>
            </a:r>
            <a:r>
              <a:rPr lang="en-US" sz="3600" b="1" dirty="0" smtClean="0"/>
              <a:t>operation a semantic error is shown</a:t>
            </a:r>
          </a:p>
          <a:p>
            <a:pPr algn="just"/>
            <a:endParaRPr lang="en-US" sz="32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Collects type information and checks for type compatibility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Checks if the source language permits the operands or not</a:t>
            </a:r>
          </a:p>
          <a:p>
            <a:pPr algn="just">
              <a:buFont typeface="Arial" pitchFamily="34" charset="0"/>
              <a:buChar char="•"/>
            </a:pP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3: Semantic Analysis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Example</a:t>
            </a:r>
          </a:p>
          <a:p>
            <a:r>
              <a:rPr lang="en-US" sz="3600" dirty="0" smtClean="0"/>
              <a:t>float x = 20.2;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600" dirty="0" smtClean="0"/>
              <a:t>float y = x*30; </a:t>
            </a:r>
          </a:p>
          <a:p>
            <a:endParaRPr lang="en-US" sz="3600" dirty="0" smtClean="0"/>
          </a:p>
          <a:p>
            <a:r>
              <a:rPr lang="en-US" sz="3600" dirty="0" smtClean="0"/>
              <a:t>In the above code, the semantic analyzer will </a:t>
            </a:r>
            <a:r>
              <a:rPr lang="en-US" sz="3600" b="1" dirty="0" smtClean="0"/>
              <a:t>typecast the integer 30 to float 30.0 </a:t>
            </a:r>
            <a:r>
              <a:rPr lang="en-US" sz="3600" dirty="0" smtClean="0"/>
              <a:t>before multiplication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en-US" sz="4400" b="1" dirty="0" smtClean="0"/>
              <a:t>Phase 4: Intermediate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Once the semantic analysis phase is over the compiler, generates intermediate code for the target machine. 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represents a program for some abstract machine.</a:t>
            </a:r>
          </a:p>
          <a:p>
            <a:pPr algn="just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Intermediate code is between the high-level and machine level language. 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This intermediate code needs to be generated in such a manner that makes it easy to translate it into the target machine code.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en-US" sz="4400" b="1" dirty="0" smtClean="0"/>
              <a:t>Phase 4: Intermediate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203200" y="673100"/>
            <a:ext cx="117221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b="1" dirty="0" smtClean="0"/>
              <a:t>Functions on Intermediate Code generation:</a:t>
            </a: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should be generated from the semantic representation of the source program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Holds the values computed during the process of translation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Helps you to translate the intermediate code into target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en-US" sz="4400" b="1" dirty="0" smtClean="0"/>
              <a:t>Phase 4: Intermediate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203200" y="673100"/>
            <a:ext cx="117221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Example</a:t>
            </a:r>
          </a:p>
          <a:p>
            <a:endParaRPr lang="en-US" sz="3600" b="1" dirty="0" smtClean="0"/>
          </a:p>
          <a:p>
            <a:r>
              <a:rPr lang="en-US" sz="3600" dirty="0" smtClean="0"/>
              <a:t>total = count + rate * 5 </a:t>
            </a:r>
          </a:p>
          <a:p>
            <a:endParaRPr lang="en-US" sz="3600" dirty="0" smtClean="0"/>
          </a:p>
          <a:p>
            <a:r>
              <a:rPr lang="en-US" sz="3600" b="1" dirty="0" smtClean="0"/>
              <a:t>Intermediate code with the help of address code method is:</a:t>
            </a:r>
          </a:p>
          <a:p>
            <a:r>
              <a:rPr lang="en-US" sz="3600" dirty="0" smtClean="0"/>
              <a:t>t1 := </a:t>
            </a:r>
            <a:r>
              <a:rPr lang="en-US" sz="3600" dirty="0" err="1" smtClean="0"/>
              <a:t>int_to_float</a:t>
            </a:r>
            <a:r>
              <a:rPr lang="en-US" sz="3600" dirty="0" smtClean="0"/>
              <a:t>(5) </a:t>
            </a:r>
          </a:p>
          <a:p>
            <a:r>
              <a:rPr lang="en-US" sz="3600" dirty="0" smtClean="0"/>
              <a:t>t2 := rate * t1 </a:t>
            </a:r>
          </a:p>
          <a:p>
            <a:r>
              <a:rPr lang="en-US" sz="3600" dirty="0" smtClean="0"/>
              <a:t>t3 := count + t2 </a:t>
            </a:r>
          </a:p>
          <a:p>
            <a:r>
              <a:rPr lang="en-US" sz="3600" dirty="0" smtClean="0"/>
              <a:t>total := t3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5: Code Optimization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203200" y="673100"/>
            <a:ext cx="11722100" cy="59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This phase removes unnecessary code line and arranges the sequence of statements to speed up the execution of the program without wasting resources. 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The main goal of this phase is to improve on the intermediate code to generate a code that runs faster and occupies less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5: Code Optimization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b="1" dirty="0" smtClean="0"/>
              <a:t>The primary functions of this phase are:</a:t>
            </a:r>
            <a:endParaRPr lang="en-US" sz="3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Improves the running time of the target program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Generates streamlined code still in intermediate representation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Removing unreachable code and getting rid of unused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92300"/>
            <a:ext cx="100584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78" name="Rectangle 2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24583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>
          <a:xfrm>
            <a:off x="541868" y="228600"/>
            <a:ext cx="11345333" cy="1143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ea typeface="+mj-ea"/>
                <a:sym typeface="Arial Black" charset="0"/>
              </a:rPr>
              <a:t>An Overview of Compilation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10363200" cy="8382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buFont typeface="Times New Roman" charset="0"/>
              <a:buChar char="•"/>
              <a:defRPr/>
            </a:pPr>
            <a:r>
              <a:rPr lang="en-US" sz="3200" smtClean="0">
                <a:ea typeface="+mn-ea"/>
                <a:sym typeface="Times New Roman" charset="0"/>
              </a:rPr>
              <a:t>Phases of Compilation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5: Code Optimization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Example: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Consider the following code</a:t>
            </a:r>
          </a:p>
          <a:p>
            <a:r>
              <a:rPr lang="en-US" sz="3600" dirty="0" smtClean="0"/>
              <a:t>a = </a:t>
            </a:r>
            <a:r>
              <a:rPr lang="en-US" sz="3600" dirty="0" err="1" smtClean="0"/>
              <a:t>intofloat</a:t>
            </a:r>
            <a:r>
              <a:rPr lang="en-US" sz="3600" dirty="0" smtClean="0"/>
              <a:t>(10)</a:t>
            </a:r>
          </a:p>
          <a:p>
            <a:r>
              <a:rPr lang="en-US" sz="3600" dirty="0" smtClean="0"/>
              <a:t>b = c * a </a:t>
            </a:r>
          </a:p>
          <a:p>
            <a:r>
              <a:rPr lang="en-US" sz="3600" dirty="0" smtClean="0"/>
              <a:t>d = e + b </a:t>
            </a:r>
          </a:p>
          <a:p>
            <a:r>
              <a:rPr lang="en-US" sz="3600" dirty="0" smtClean="0"/>
              <a:t>f = d </a:t>
            </a:r>
          </a:p>
          <a:p>
            <a:endParaRPr lang="en-US" sz="3600" dirty="0" smtClean="0"/>
          </a:p>
          <a:p>
            <a:r>
              <a:rPr lang="en-US" sz="3600" dirty="0" smtClean="0"/>
              <a:t>Can become</a:t>
            </a:r>
          </a:p>
          <a:p>
            <a:r>
              <a:rPr lang="en-US" sz="3600" dirty="0" smtClean="0"/>
              <a:t>b =c * 10.0</a:t>
            </a:r>
          </a:p>
          <a:p>
            <a:r>
              <a:rPr lang="en-US" sz="3600" dirty="0" smtClean="0"/>
              <a:t>f = </a:t>
            </a:r>
            <a:r>
              <a:rPr lang="en-US" sz="3600" dirty="0" err="1" smtClean="0"/>
              <a:t>e+b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6: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dirty="0" smtClean="0"/>
              <a:t>Code generation is the last and final phase of a compiler. </a:t>
            </a:r>
          </a:p>
          <a:p>
            <a:endParaRPr lang="en-US" sz="3600" dirty="0" smtClean="0"/>
          </a:p>
          <a:p>
            <a:r>
              <a:rPr lang="en-US" sz="3600" dirty="0" smtClean="0"/>
              <a:t>It gets inputs from code optimization phases and produces the page code or </a:t>
            </a:r>
            <a:r>
              <a:rPr lang="en-US" sz="3600" b="1" dirty="0" smtClean="0"/>
              <a:t>object code </a:t>
            </a:r>
            <a:r>
              <a:rPr lang="en-US" sz="3600" dirty="0" smtClean="0"/>
              <a:t>as a result. </a:t>
            </a:r>
          </a:p>
          <a:p>
            <a:endParaRPr lang="en-US" sz="3600" dirty="0" smtClean="0"/>
          </a:p>
          <a:p>
            <a:r>
              <a:rPr lang="en-US" sz="3600" dirty="0" smtClean="0"/>
              <a:t>The objective of this phase is to allocate storage and generate reloadable machine code.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It also allocates memory locations for the variable.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6: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dirty="0" smtClean="0"/>
              <a:t>The instructions in the intermediate code are converted into machine instructions. </a:t>
            </a:r>
          </a:p>
          <a:p>
            <a:endParaRPr lang="en-US" sz="2400" dirty="0" smtClean="0"/>
          </a:p>
          <a:p>
            <a:r>
              <a:rPr lang="en-US" sz="3600" dirty="0" smtClean="0"/>
              <a:t>This phase coverts the optimize or intermediate code into the target language.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target language is the machine code. </a:t>
            </a:r>
          </a:p>
          <a:p>
            <a:endParaRPr lang="en-US" dirty="0" smtClean="0"/>
          </a:p>
          <a:p>
            <a:r>
              <a:rPr lang="en-US" sz="3600" dirty="0" smtClean="0"/>
              <a:t>Therefore, all the memory locations and registers are also selected and allotted during this phase. </a:t>
            </a:r>
            <a:endParaRPr lang="en-US" sz="3200" dirty="0" smtClean="0"/>
          </a:p>
          <a:p>
            <a:r>
              <a:rPr lang="en-US" sz="3600" dirty="0" smtClean="0"/>
              <a:t>The code generated by this phase is executed to take inputs and generate expected 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6: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Example:</a:t>
            </a:r>
          </a:p>
          <a:p>
            <a:r>
              <a:rPr lang="en-US" sz="3600" dirty="0" smtClean="0"/>
              <a:t>a = b + 60.0</a:t>
            </a:r>
            <a:br>
              <a:rPr lang="en-US" sz="3600" dirty="0" smtClean="0"/>
            </a:br>
            <a:r>
              <a:rPr lang="en-US" sz="3600" dirty="0" smtClean="0"/>
              <a:t>Would be possibly translated to registers.</a:t>
            </a:r>
          </a:p>
          <a:p>
            <a:r>
              <a:rPr lang="en-US" sz="3600" dirty="0" smtClean="0"/>
              <a:t>MOVF b, R1 </a:t>
            </a:r>
          </a:p>
          <a:p>
            <a:r>
              <a:rPr lang="en-US" sz="3600" dirty="0" smtClean="0"/>
              <a:t>MULF #60.0, R2 </a:t>
            </a:r>
          </a:p>
          <a:p>
            <a:r>
              <a:rPr lang="en-US" sz="3600" dirty="0" smtClean="0"/>
              <a:t>ADDF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6: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Symbol Table Management</a:t>
            </a:r>
          </a:p>
          <a:p>
            <a:endParaRPr lang="en-US" sz="3600" b="1" dirty="0" smtClean="0"/>
          </a:p>
          <a:p>
            <a:pPr algn="just"/>
            <a:r>
              <a:rPr lang="en-US" sz="3600" dirty="0" smtClean="0"/>
              <a:t>A symbol table contains a </a:t>
            </a:r>
            <a:r>
              <a:rPr lang="en-US" sz="3600" b="1" dirty="0" smtClean="0"/>
              <a:t>record for each identifier </a:t>
            </a:r>
            <a:r>
              <a:rPr lang="en-US" sz="3600" dirty="0" smtClean="0"/>
              <a:t>with fields for the </a:t>
            </a:r>
            <a:r>
              <a:rPr lang="en-US" sz="3600" b="1" dirty="0" smtClean="0"/>
              <a:t>attributes of the identifier.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3600" dirty="0" smtClean="0"/>
              <a:t>This component makes it easier for the compiler to </a:t>
            </a:r>
            <a:r>
              <a:rPr lang="en-US" sz="3600" b="1" dirty="0" smtClean="0"/>
              <a:t>search the identifier record </a:t>
            </a:r>
            <a:r>
              <a:rPr lang="en-US" sz="3600" dirty="0" smtClean="0"/>
              <a:t>and retrieve it quickly. </a:t>
            </a:r>
          </a:p>
          <a:p>
            <a:pPr algn="just"/>
            <a:endParaRPr lang="en-US" dirty="0" smtClean="0"/>
          </a:p>
          <a:p>
            <a:pPr algn="just"/>
            <a:r>
              <a:rPr lang="en-US" sz="3600" dirty="0" smtClean="0"/>
              <a:t>The symbol table also helps you for the </a:t>
            </a:r>
            <a:r>
              <a:rPr lang="en-US" sz="3600" b="1" dirty="0" smtClean="0"/>
              <a:t>scope management.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</a:t>
            </a:r>
            <a:r>
              <a:rPr lang="en-US" sz="3600" b="1" dirty="0" smtClean="0"/>
              <a:t>symbol table and error handler </a:t>
            </a:r>
            <a:r>
              <a:rPr lang="en-US" sz="3600" dirty="0" smtClean="0"/>
              <a:t>interact with all the phases and symbol table update correspondingly.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6: Code Generation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3600" b="1" dirty="0" smtClean="0"/>
              <a:t>Error Handling Routine:</a:t>
            </a:r>
          </a:p>
          <a:p>
            <a:r>
              <a:rPr lang="en-US" sz="2800" dirty="0" smtClean="0"/>
              <a:t>In the compiler design process error may occur in all the below-given phases: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Lexical analyzer</a:t>
            </a:r>
            <a:r>
              <a:rPr lang="en-US" sz="2800" dirty="0" smtClean="0"/>
              <a:t>: Wrongly spelled tokens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Syntax analyzer: </a:t>
            </a:r>
            <a:r>
              <a:rPr lang="en-US" sz="2800" dirty="0" smtClean="0"/>
              <a:t>Missing parenthesis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Semantic Analysis Intermediate code generator: </a:t>
            </a:r>
            <a:r>
              <a:rPr lang="en-US" sz="2800" dirty="0" smtClean="0"/>
              <a:t>Mismatched operands for an operator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Code Optimizer: When the statement is not reachable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Code Generator: When the memory is full or proper registers are not allocated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Symbol tables: Error of multiple declared identifiers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/>
          <a:lstStyle/>
          <a:p>
            <a:pPr eaLnBrk="1" hangingPunct="1"/>
            <a:r>
              <a:rPr lang="en-US" smtClean="0"/>
              <a:t>The Phases of a Compiler</a:t>
            </a:r>
          </a:p>
        </p:txBody>
      </p:sp>
      <p:graphicFrame>
        <p:nvGraphicFramePr>
          <p:cNvPr id="13443" name="Group 131"/>
          <p:cNvGraphicFramePr>
            <a:graphicFrameLocks noGrp="1"/>
          </p:cNvGraphicFramePr>
          <p:nvPr/>
        </p:nvGraphicFramePr>
        <p:xfrm>
          <a:off x="101600" y="762000"/>
          <a:ext cx="11988800" cy="6004560"/>
        </p:xfrm>
        <a:graphic>
          <a:graphicData uri="http://schemas.openxmlformats.org/drawingml/2006/table">
            <a:tbl>
              <a:tblPr/>
              <a:tblGrid>
                <a:gridCol w="4267200"/>
                <a:gridCol w="3860800"/>
                <a:gridCol w="3860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Phase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Output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Sample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Programmer (source code producer)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Source string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A=B+C;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Scanner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(performs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lexical analysis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Token string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‘A’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‘=’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‘B’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‘+’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‘C’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‘;’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And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symbol table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with names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Parser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(performs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syntax analysis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based on the grammar of the programming language)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Parse tree or abstract syntax tree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;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|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=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/ \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   +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/ \</a:t>
                      </a:r>
                      <a:b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B   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Semantic analyzer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 (type checking,  etc)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Annotated parse tree or abstract syntax tree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Intermediate code generator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Three-address code, quads, or RTL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int2fp B          t1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+      t1    C    t2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:=     t2         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Optimizer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Three-address code, quads, or RTL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int2fp B          t1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+      t1   #2.3  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Code generator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Assembly code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MOVF  #2.3,r1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ADDF2 r1,r2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MOVF  r2,A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Peephole optimizer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Assembly code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ADDF2 #2.3,r2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MOVF  r2,A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1" name="Slide Number Placeholder 4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CA7D7-6DFD-4A53-9C71-65BF30217E36}" type="slidenum">
              <a:rPr lang="en-US"/>
              <a:pPr/>
              <a:t>26</a:t>
            </a:fld>
            <a:endParaRPr lang="en-US"/>
          </a:p>
        </p:txBody>
      </p:sp>
      <p:sp>
        <p:nvSpPr>
          <p:cNvPr id="24622" name="Footer Placeholder 4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" charset="0"/>
                <a:ea typeface="ＭＳ Ｐゴシック" charset="-128"/>
              </a:rPr>
              <a:t>COP5621 Fall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2560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>
          <a:xfrm>
            <a:off x="541867" y="228600"/>
            <a:ext cx="11345333" cy="1143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ea typeface="+mj-ea"/>
                <a:sym typeface="Arial Black" charset="0"/>
              </a:rPr>
              <a:t>An Overview of Compilation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idx="1"/>
          </p:nvPr>
        </p:nvSpPr>
        <p:spPr>
          <a:xfrm>
            <a:off x="0" y="1035050"/>
            <a:ext cx="11944350" cy="525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100" dirty="0" smtClean="0"/>
              <a:t>The languages accepted by some regular expression are referred to as Regular languages.</a:t>
            </a:r>
          </a:p>
          <a:p>
            <a:r>
              <a:rPr lang="en-US" sz="3100" dirty="0" smtClean="0"/>
              <a:t>A regular expression can also be described as a sequence of pattern that defines a string.</a:t>
            </a:r>
          </a:p>
          <a:p>
            <a:r>
              <a:rPr lang="en-US" sz="3100" dirty="0" smtClean="0"/>
              <a:t>Regular expressions are used to match character combinations in strings. </a:t>
            </a:r>
          </a:p>
          <a:p>
            <a:pPr>
              <a:buNone/>
            </a:pPr>
            <a:r>
              <a:rPr lang="en-US" sz="3100" b="1" dirty="0" smtClean="0"/>
              <a:t>For instance:</a:t>
            </a:r>
            <a:endParaRPr lang="en-US" sz="3100" dirty="0" smtClean="0"/>
          </a:p>
          <a:p>
            <a:r>
              <a:rPr lang="en-US" sz="3100" dirty="0" smtClean="0"/>
              <a:t>In a regular expression, x* means zero or more occurrence of x. It can generate {empty, x, xx, xxx, </a:t>
            </a:r>
            <a:r>
              <a:rPr lang="en-US" sz="3100" dirty="0" err="1" smtClean="0"/>
              <a:t>xxxx</a:t>
            </a:r>
            <a:r>
              <a:rPr lang="en-US" sz="3100" dirty="0" smtClean="0"/>
              <a:t>, .....}</a:t>
            </a:r>
          </a:p>
          <a:p>
            <a:r>
              <a:rPr lang="en-US" sz="3100" dirty="0" smtClean="0"/>
              <a:t>In a regular expression, x</a:t>
            </a:r>
            <a:r>
              <a:rPr lang="en-US" sz="3100" baseline="30000" dirty="0" smtClean="0"/>
              <a:t>+</a:t>
            </a:r>
            <a:r>
              <a:rPr lang="en-US" sz="3100" dirty="0" smtClean="0"/>
              <a:t> means one or more occurrence of x. It can generate {x, xx, xxx, </a:t>
            </a:r>
            <a:r>
              <a:rPr lang="en-US" sz="3100" dirty="0" err="1" smtClean="0"/>
              <a:t>xxxx</a:t>
            </a:r>
            <a:r>
              <a:rPr lang="en-US" sz="3100" dirty="0" smtClean="0"/>
              <a:t>, .....}</a:t>
            </a:r>
          </a:p>
          <a:p>
            <a:endParaRPr lang="en-US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2560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>
          <a:xfrm>
            <a:off x="541867" y="228600"/>
            <a:ext cx="11345333" cy="1143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ea typeface="+mj-ea"/>
                <a:sym typeface="Arial Black" charset="0"/>
              </a:rPr>
              <a:t>An Overview of Compilation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/>
          <a:srcRect l="6833" t="53472" r="42313" b="11806"/>
          <a:stretch>
            <a:fillRect/>
          </a:stretch>
        </p:blipFill>
        <p:spPr bwMode="auto">
          <a:xfrm>
            <a:off x="1739900" y="1841500"/>
            <a:ext cx="7973124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[PDF] Systems Programming and Operating Systems by </a:t>
            </a:r>
            <a:r>
              <a:rPr lang="en-US" dirty="0" err="1" smtClean="0">
                <a:hlinkClick r:id="rId2"/>
              </a:rPr>
              <a:t>Dhamdhere</a:t>
            </a:r>
            <a:r>
              <a:rPr lang="en-US" dirty="0" smtClean="0">
                <a:hlinkClick r:id="rId2"/>
              </a:rPr>
              <a:t> - Free Download PDF      (dlscrib.com)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[PDF] Principles of Compiler Design By Alfred V. </a:t>
            </a:r>
            <a:r>
              <a:rPr lang="en-US" dirty="0" err="1" smtClean="0">
                <a:hlinkClick r:id="rId3"/>
              </a:rPr>
              <a:t>Aho</a:t>
            </a:r>
            <a:r>
              <a:rPr lang="en-US" dirty="0" smtClean="0">
                <a:hlinkClick r:id="rId3"/>
              </a:rPr>
              <a:t> &amp; </a:t>
            </a:r>
            <a:r>
              <a:rPr lang="en-US" dirty="0" err="1" smtClean="0">
                <a:hlinkClick r:id="rId3"/>
              </a:rPr>
              <a:t>J.D.Ullman</a:t>
            </a:r>
            <a:r>
              <a:rPr lang="en-US" dirty="0" smtClean="0">
                <a:hlinkClick r:id="rId3"/>
              </a:rPr>
              <a:t> Free Download – </a:t>
            </a:r>
            <a:r>
              <a:rPr lang="en-US" smtClean="0">
                <a:hlinkClick r:id="rId3"/>
              </a:rPr>
              <a:t>Learnengineering.in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2002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85800" y="2885800"/>
            <a:ext cx="11290300" cy="17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/>
              <a:t>Phase 1. Lexical Analysis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31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58" y="6294645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58" y="5129737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8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806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41400" y="-1749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/>
              <a:t>Phase 1. Lexical Analysis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66700" y="520700"/>
            <a:ext cx="11468100" cy="5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Lexical Analysis is the first phase when compiler scans the source code. </a:t>
            </a:r>
          </a:p>
          <a:p>
            <a:pPr algn="just">
              <a:buFont typeface="Arial" pitchFamily="34" charset="0"/>
              <a:buChar char="•"/>
            </a:pP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This process can be left to right, character by character, and group these characters </a:t>
            </a:r>
            <a:r>
              <a:rPr lang="en-US" sz="3200" b="1" dirty="0" smtClean="0"/>
              <a:t>into tokens. </a:t>
            </a:r>
          </a:p>
          <a:p>
            <a:pPr algn="just"/>
            <a:endParaRPr lang="en-US" sz="24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A token is a sequence of Characters having a collective meaning.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Here, the character stream from the source program is grouped in meaningful sequences by identifying the tokens. 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makes the entry of the corresponding tokens into the symbol table and passes that token to next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Phase 1. Lexical Analysis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79400" y="787400"/>
            <a:ext cx="11455400" cy="5626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200" b="1" dirty="0" smtClean="0"/>
              <a:t>The primary functions of this phase are:</a:t>
            </a:r>
          </a:p>
          <a:p>
            <a:pPr algn="just"/>
            <a:endParaRPr lang="en-US" sz="32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Identify the lexical units in a source code</a:t>
            </a:r>
          </a:p>
          <a:p>
            <a:pPr algn="just"/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Classify lexical units into classes like constants, reserved words, and enter them in different tables. </a:t>
            </a:r>
          </a:p>
          <a:p>
            <a:pPr algn="just"/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will Ignore comments in the source program</a:t>
            </a:r>
          </a:p>
          <a:p>
            <a:pPr algn="just"/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Identify token which is not a part of the language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0668000" y="0"/>
            <a:ext cx="152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0" y="6781800"/>
            <a:ext cx="11988800" cy="762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668000" y="6781800"/>
            <a:ext cx="1524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0" y="0"/>
            <a:ext cx="10668000" cy="1066800"/>
          </a:xfrm>
          <a:prstGeom prst="rect">
            <a:avLst/>
          </a:prstGeom>
          <a:solidFill>
            <a:srgbClr val="B2B2B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pic>
        <p:nvPicPr>
          <p:cNvPr id="25606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2151" y="5791200"/>
            <a:ext cx="1117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>
          <a:xfrm>
            <a:off x="541867" y="228600"/>
            <a:ext cx="11345333" cy="1143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ea typeface="+mj-ea"/>
                <a:sym typeface="Arial Black" charset="0"/>
              </a:rPr>
              <a:t>An Overview of Compilation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idx="1"/>
          </p:nvPr>
        </p:nvSpPr>
        <p:spPr>
          <a:xfrm>
            <a:off x="0" y="971550"/>
            <a:ext cx="11944350" cy="525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lvl="1" algn="ctr">
              <a:buNone/>
            </a:pPr>
            <a:endParaRPr lang="en-US" sz="4800" b="1" dirty="0" smtClean="0"/>
          </a:p>
          <a:p>
            <a:pPr lvl="1" algn="ctr">
              <a:buNone/>
            </a:pPr>
            <a:r>
              <a:rPr lang="en-US" sz="4800" b="1" dirty="0" smtClean="0"/>
              <a:t>x = y + 10</a:t>
            </a:r>
          </a:p>
          <a:p>
            <a:pPr lvl="2">
              <a:buNone/>
            </a:pPr>
            <a:r>
              <a:rPr lang="en-US" sz="2800" b="1" dirty="0" smtClean="0"/>
              <a:t>Tokens</a:t>
            </a:r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r>
              <a:rPr lang="en-US" sz="2800" dirty="0" smtClean="0"/>
              <a:t>X		identifier</a:t>
            </a:r>
          </a:p>
          <a:p>
            <a:pPr lvl="2">
              <a:buNone/>
            </a:pPr>
            <a:r>
              <a:rPr lang="en-US" sz="2800" dirty="0" smtClean="0"/>
              <a:t>=			Assignment operator</a:t>
            </a:r>
          </a:p>
          <a:p>
            <a:pPr lvl="2">
              <a:buNone/>
            </a:pPr>
            <a:r>
              <a:rPr lang="en-US" sz="2800" dirty="0" smtClean="0"/>
              <a:t>Y		identifier</a:t>
            </a:r>
          </a:p>
          <a:p>
            <a:pPr lvl="2">
              <a:buNone/>
            </a:pPr>
            <a:r>
              <a:rPr lang="en-US" sz="2800" dirty="0" smtClean="0"/>
              <a:t>+			Addition operator</a:t>
            </a:r>
          </a:p>
          <a:p>
            <a:pPr lvl="2">
              <a:buNone/>
            </a:pPr>
            <a:r>
              <a:rPr lang="en-US" sz="2800" dirty="0" smtClean="0"/>
              <a:t>10		Number</a:t>
            </a:r>
            <a:endParaRPr lang="en-US" dirty="0" smtClean="0">
              <a:ea typeface="+mn-ea"/>
              <a:sym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36600" y="2590800"/>
            <a:ext cx="10820400" cy="2501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2: Syntax Analysis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2: Syntax Analysis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Syntax analysis is all about discovering structure in code.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determines whether or not a text follows the expected format. 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The main aim of this phase is to make sure that the source code was written by the programmer is correct or not.</a:t>
            </a:r>
          </a:p>
          <a:p>
            <a:pPr algn="just"/>
            <a:endParaRPr lang="en-US" sz="1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Syntax analysis is based on the rules based on the specific programming language by constructing the</a:t>
            </a:r>
            <a:r>
              <a:rPr lang="en-US" sz="3600" b="1" dirty="0" smtClean="0"/>
              <a:t> parse tree with the help of tokens.</a:t>
            </a:r>
            <a:r>
              <a:rPr lang="en-US" sz="36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It also determines the structure of source language and grammar or syntax of the language.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03300" y="-101600"/>
            <a:ext cx="10362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en-US" sz="4400" b="1" dirty="0" smtClean="0"/>
              <a:t>Phase 2: Syntax Analysis</a:t>
            </a:r>
            <a:endParaRPr lang="en-US" sz="4400" b="1" dirty="0"/>
          </a:p>
        </p:txBody>
      </p:sp>
      <p:sp>
        <p:nvSpPr>
          <p:cNvPr id="144" name="CustomShape 2"/>
          <p:cNvSpPr/>
          <p:nvPr/>
        </p:nvSpPr>
        <p:spPr>
          <a:xfrm>
            <a:off x="0" y="584200"/>
            <a:ext cx="11925300" cy="600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just"/>
            <a:r>
              <a:rPr lang="en-US" sz="3600" b="1" dirty="0" smtClean="0"/>
              <a:t>Here, is a list of tasks performed in this phase: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Obtain tokens from the lexical analyzer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Checks if the expression is syntactically correct or not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Report all syntax errors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Construct a hierarchical structure which is known as </a:t>
            </a:r>
            <a:r>
              <a:rPr lang="en-US" sz="3600" b="1" dirty="0" smtClean="0"/>
              <a:t>a parse tree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cot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Scott">
      <a:majorFont>
        <a:latin typeface="Arial Black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  <a:sym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  <a:sym typeface="Times New Roman" charset="0"/>
          </a:defRPr>
        </a:defPPr>
      </a:lstStyle>
    </a:lnDef>
  </a:objectDefaults>
  <a:extraClrSchemeLst>
    <a:extraClrScheme>
      <a:clrScheme name="Scot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2620</TotalTime>
  <Words>1213</Words>
  <Application>Microsoft Office PowerPoint</Application>
  <PresentationFormat>Custom</PresentationFormat>
  <Paragraphs>222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1_Office Theme</vt:lpstr>
      <vt:lpstr>Contents Slide Master</vt:lpstr>
      <vt:lpstr>Office Theme</vt:lpstr>
      <vt:lpstr>Scott</vt:lpstr>
      <vt:lpstr>CorelDRAW</vt:lpstr>
      <vt:lpstr>Slide 1</vt:lpstr>
      <vt:lpstr>An Overview of Compilation</vt:lpstr>
      <vt:lpstr>Slide 3</vt:lpstr>
      <vt:lpstr>Slide 4</vt:lpstr>
      <vt:lpstr>Slide 5</vt:lpstr>
      <vt:lpstr>An Overview of Compilation</vt:lpstr>
      <vt:lpstr>Slide 7</vt:lpstr>
      <vt:lpstr>Slide 8</vt:lpstr>
      <vt:lpstr>Slide 9</vt:lpstr>
      <vt:lpstr>An Overview of Compilation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The Phases of a Compiler</vt:lpstr>
      <vt:lpstr>An Overview of Compilation</vt:lpstr>
      <vt:lpstr>An Overview of Compilation</vt:lpstr>
      <vt:lpstr>References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268</cp:revision>
  <dcterms:created xsi:type="dcterms:W3CDTF">2019-01-09T10:33:58Z</dcterms:created>
  <dcterms:modified xsi:type="dcterms:W3CDTF">2022-09-28T08:44:35Z</dcterms:modified>
</cp:coreProperties>
</file>