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theme/theme5.xml" ContentType="application/vnd.openxmlformats-officedocument.them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slideLayouts/slideLayout34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  <p:sldMasterId id="2147483702" r:id="rId3"/>
  </p:sldMasterIdLst>
  <p:notesMasterIdLst>
    <p:notesMasterId r:id="rId72"/>
  </p:notesMasterIdLst>
  <p:handoutMasterIdLst>
    <p:handoutMasterId r:id="rId73"/>
  </p:handoutMasterIdLst>
  <p:sldIdLst>
    <p:sldId id="277" r:id="rId4"/>
    <p:sldId id="385" r:id="rId5"/>
    <p:sldId id="456" r:id="rId6"/>
    <p:sldId id="457" r:id="rId7"/>
    <p:sldId id="467" r:id="rId8"/>
    <p:sldId id="455" r:id="rId9"/>
    <p:sldId id="458" r:id="rId10"/>
    <p:sldId id="460" r:id="rId11"/>
    <p:sldId id="461" r:id="rId12"/>
    <p:sldId id="462" r:id="rId13"/>
    <p:sldId id="463" r:id="rId14"/>
    <p:sldId id="459" r:id="rId15"/>
    <p:sldId id="464" r:id="rId16"/>
    <p:sldId id="465" r:id="rId17"/>
    <p:sldId id="468" r:id="rId18"/>
    <p:sldId id="476" r:id="rId19"/>
    <p:sldId id="480" r:id="rId20"/>
    <p:sldId id="483" r:id="rId21"/>
    <p:sldId id="492" r:id="rId22"/>
    <p:sldId id="493" r:id="rId23"/>
    <p:sldId id="494" r:id="rId24"/>
    <p:sldId id="496" r:id="rId25"/>
    <p:sldId id="495" r:id="rId26"/>
    <p:sldId id="497" r:id="rId27"/>
    <p:sldId id="498" r:id="rId28"/>
    <p:sldId id="499" r:id="rId29"/>
    <p:sldId id="500" r:id="rId30"/>
    <p:sldId id="504" r:id="rId31"/>
    <p:sldId id="503" r:id="rId32"/>
    <p:sldId id="502" r:id="rId33"/>
    <p:sldId id="501" r:id="rId34"/>
    <p:sldId id="505" r:id="rId35"/>
    <p:sldId id="507" r:id="rId36"/>
    <p:sldId id="508" r:id="rId37"/>
    <p:sldId id="509" r:id="rId38"/>
    <p:sldId id="510" r:id="rId39"/>
    <p:sldId id="511" r:id="rId40"/>
    <p:sldId id="515" r:id="rId41"/>
    <p:sldId id="529" r:id="rId42"/>
    <p:sldId id="481" r:id="rId43"/>
    <p:sldId id="485" r:id="rId44"/>
    <p:sldId id="484" r:id="rId45"/>
    <p:sldId id="486" r:id="rId46"/>
    <p:sldId id="488" r:id="rId47"/>
    <p:sldId id="487" r:id="rId48"/>
    <p:sldId id="489" r:id="rId49"/>
    <p:sldId id="490" r:id="rId50"/>
    <p:sldId id="491" r:id="rId51"/>
    <p:sldId id="517" r:id="rId52"/>
    <p:sldId id="519" r:id="rId53"/>
    <p:sldId id="518" r:id="rId54"/>
    <p:sldId id="520" r:id="rId55"/>
    <p:sldId id="521" r:id="rId56"/>
    <p:sldId id="523" r:id="rId57"/>
    <p:sldId id="542" r:id="rId58"/>
    <p:sldId id="528" r:id="rId59"/>
    <p:sldId id="531" r:id="rId60"/>
    <p:sldId id="535" r:id="rId61"/>
    <p:sldId id="534" r:id="rId62"/>
    <p:sldId id="536" r:id="rId63"/>
    <p:sldId id="532" r:id="rId64"/>
    <p:sldId id="537" r:id="rId65"/>
    <p:sldId id="543" r:id="rId66"/>
    <p:sldId id="533" r:id="rId67"/>
    <p:sldId id="538" r:id="rId68"/>
    <p:sldId id="539" r:id="rId69"/>
    <p:sldId id="540" r:id="rId70"/>
    <p:sldId id="541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B0F0"/>
    <a:srgbClr val="ED8137"/>
    <a:srgbClr val="BC8F00"/>
    <a:srgbClr val="860000"/>
    <a:srgbClr val="1B3F5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515" autoAdjust="0"/>
    <p:restoredTop sz="94660"/>
  </p:normalViewPr>
  <p:slideViewPr>
    <p:cSldViewPr snapToGrid="0">
      <p:cViewPr>
        <p:scale>
          <a:sx n="75" d="100"/>
          <a:sy n="75" d="100"/>
        </p:scale>
        <p:origin x="-516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321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theme" Target="theme/theme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1" y="1905000"/>
            <a:ext cx="12211051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1" y="0"/>
            <a:ext cx="12211051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1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1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=""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533020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8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7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3" y="34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56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090964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8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7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3" y="34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56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2715955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8" y="164686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8" y="932771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4378142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224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309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6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3" y="4677557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3" y="4677557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3" y="4677557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9" y="4677557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3" y="34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56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772175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920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5620052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4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957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97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47595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224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309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701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701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78359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2" y="480103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104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023021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224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309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921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6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3" y="34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56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180415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224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309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50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8" y="1815750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2" y="1815750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3" y="34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56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794068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146571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8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3" y="1508788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6219781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8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51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17143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600" y="273600"/>
            <a:ext cx="1097232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600" y="368208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600" y="3682080"/>
            <a:ext cx="1097232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600" y="3682080"/>
            <a:ext cx="1097232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600" y="368208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772000" y="1604520"/>
            <a:ext cx="664656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772000" y="1604520"/>
            <a:ext cx="664656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7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7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9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9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9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27389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229" y="5902033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9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=""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9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=""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89304721"/>
              </p:ext>
            </p:extLst>
          </p:nvPr>
        </p:nvGraphicFramePr>
        <p:xfrm>
          <a:off x="76788" y="3121768"/>
          <a:ext cx="3303056" cy="3148059"/>
        </p:xfrm>
        <a:graphic>
          <a:graphicData uri="http://schemas.openxmlformats.org/presentationml/2006/ole">
            <p:oleObj spid="_x0000_s8231" name="CorelDRAW" r:id="rId4" imgW="2169000" imgH="2169360" progId="">
              <p:embed/>
            </p:oleObj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=""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3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106" y="2025573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="" xmlns:a14="http://schemas.microsoft.com/office/drawing/2010/main">
                  <a14:imgLayer r:embed="rId6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6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829" y="5334047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608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</a:t>
            </a:r>
            <a:r>
              <a:rPr 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813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71889" y="6296559"/>
            <a:ext cx="183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127872" y="2051945"/>
            <a:ext cx="9063319" cy="4859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 smtClean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 smtClean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 OF COMPUTER SCIENCE &amp; ENGINEERING</a:t>
            </a:r>
            <a:endParaRPr lang="en-US" sz="3200" b="1" dirty="0">
              <a:latin typeface="Arial Black" panose="020B0A04020102020204" pitchFamily="34" charset="0"/>
              <a:ea typeface="Karla" pitchFamily="2" charset="0"/>
              <a:cs typeface="Karla" pitchFamily="2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 Engineering 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Name: System Programming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Code: CST-315</a:t>
            </a:r>
            <a:endParaRPr lang="en-US" sz="3200" b="1" dirty="0" smtClean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513922" y="242054"/>
            <a:ext cx="3329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Department of Computer Science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78076" y="6120884"/>
            <a:ext cx="36272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Compilers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5650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0" y="53700"/>
            <a:ext cx="11696700" cy="886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/>
              <a:t>Introduction to Grammars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292100" y="723900"/>
            <a:ext cx="11468100" cy="589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lvl="0" algn="just">
              <a:lnSpc>
                <a:spcPct val="115000"/>
              </a:lnSpc>
              <a:spcBef>
                <a:spcPts val="1000"/>
              </a:spcBef>
            </a:pPr>
            <a:r>
              <a:rPr lang="en-US" sz="2800" dirty="0" smtClean="0"/>
              <a:t>Any regular expression expressions may be expressed as a finite state automaton (FSA). </a:t>
            </a:r>
          </a:p>
          <a:p>
            <a:pPr lvl="0" algn="just">
              <a:lnSpc>
                <a:spcPct val="115000"/>
              </a:lnSpc>
              <a:spcBef>
                <a:spcPts val="1000"/>
              </a:spcBef>
            </a:pPr>
            <a:r>
              <a:rPr lang="en-US" sz="2800" dirty="0" smtClean="0"/>
              <a:t>We can represent an FSA using states, and transitions between states. </a:t>
            </a:r>
          </a:p>
          <a:p>
            <a:pPr lvl="0" algn="just">
              <a:lnSpc>
                <a:spcPct val="115000"/>
              </a:lnSpc>
              <a:spcBef>
                <a:spcPts val="1000"/>
              </a:spcBef>
            </a:pPr>
            <a:endParaRPr lang="en-US" sz="2800" dirty="0" smtClean="0"/>
          </a:p>
          <a:p>
            <a:pPr lvl="0" algn="just">
              <a:lnSpc>
                <a:spcPct val="115000"/>
              </a:lnSpc>
              <a:spcBef>
                <a:spcPts val="1000"/>
              </a:spcBef>
            </a:pPr>
            <a:r>
              <a:rPr lang="en-US" sz="2800" dirty="0" smtClean="0"/>
              <a:t>There is one </a:t>
            </a:r>
            <a:r>
              <a:rPr lang="en-US" sz="2800" b="1" dirty="0" smtClean="0"/>
              <a:t>start state </a:t>
            </a:r>
            <a:r>
              <a:rPr lang="en-US" sz="2800" dirty="0" smtClean="0"/>
              <a:t>and one or more final or </a:t>
            </a:r>
            <a:r>
              <a:rPr lang="en-US" sz="2800" b="1" dirty="0" smtClean="0"/>
              <a:t>accepting states</a:t>
            </a:r>
            <a:endParaRPr lang="en-US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45974" t="28125" r="24451" b="55382"/>
          <a:stretch>
            <a:fillRect/>
          </a:stretch>
        </p:blipFill>
        <p:spPr bwMode="auto">
          <a:xfrm>
            <a:off x="2870200" y="3975100"/>
            <a:ext cx="7366000" cy="2309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99766" y="4315758"/>
            <a:ext cx="2384734" cy="2198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1000"/>
              </a:spcBef>
            </a:pPr>
            <a:r>
              <a:rPr lang="en-US" dirty="0" smtClean="0"/>
              <a:t>letter(</a:t>
            </a:r>
            <a:r>
              <a:rPr lang="en-US" dirty="0" err="1" smtClean="0"/>
              <a:t>letter|digit</a:t>
            </a:r>
            <a:r>
              <a:rPr lang="en-US" dirty="0" smtClean="0"/>
              <a:t>)* </a:t>
            </a:r>
          </a:p>
          <a:p>
            <a:pPr algn="ctr">
              <a:lnSpc>
                <a:spcPct val="115000"/>
              </a:lnSpc>
              <a:spcBef>
                <a:spcPts val="1000"/>
              </a:spcBef>
            </a:pPr>
            <a:r>
              <a:rPr lang="en-US" dirty="0" smtClean="0"/>
              <a:t>A</a:t>
            </a:r>
          </a:p>
          <a:p>
            <a:pPr algn="ctr">
              <a:lnSpc>
                <a:spcPct val="115000"/>
              </a:lnSpc>
              <a:spcBef>
                <a:spcPts val="1000"/>
              </a:spcBef>
            </a:pPr>
            <a:r>
              <a:rPr lang="en-US" dirty="0" smtClean="0"/>
              <a:t>A1</a:t>
            </a:r>
          </a:p>
          <a:p>
            <a:pPr algn="ctr">
              <a:lnSpc>
                <a:spcPct val="115000"/>
              </a:lnSpc>
              <a:spcBef>
                <a:spcPts val="1000"/>
              </a:spcBef>
            </a:pPr>
            <a:r>
              <a:rPr lang="en-US" dirty="0" smtClean="0"/>
              <a:t>AA1</a:t>
            </a:r>
          </a:p>
          <a:p>
            <a:pPr algn="ctr">
              <a:lnSpc>
                <a:spcPct val="115000"/>
              </a:lnSpc>
              <a:spcBef>
                <a:spcPts val="1000"/>
              </a:spcBef>
            </a:pPr>
            <a:r>
              <a:rPr lang="en-US" dirty="0" smtClean="0"/>
              <a:t>1a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0" y="53700"/>
            <a:ext cx="11696700" cy="886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/>
              <a:t>Introduction to Grammars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292100" y="723900"/>
            <a:ext cx="11468100" cy="589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lvl="0" algn="just">
              <a:lnSpc>
                <a:spcPct val="115000"/>
              </a:lnSpc>
              <a:spcBef>
                <a:spcPts val="1000"/>
              </a:spcBef>
            </a:pPr>
            <a:endParaRPr lang="en-US" sz="2800" dirty="0" smtClean="0"/>
          </a:p>
          <a:p>
            <a:pPr lvl="0" algn="just">
              <a:lnSpc>
                <a:spcPct val="115000"/>
              </a:lnSpc>
              <a:spcBef>
                <a:spcPts val="1000"/>
              </a:spcBef>
            </a:pPr>
            <a:endParaRPr lang="en-US" sz="2800" dirty="0" smtClean="0"/>
          </a:p>
          <a:p>
            <a:pPr lvl="0" algn="just">
              <a:lnSpc>
                <a:spcPct val="115000"/>
              </a:lnSpc>
              <a:spcBef>
                <a:spcPts val="1000"/>
              </a:spcBef>
            </a:pPr>
            <a:endParaRPr lang="en-US" sz="1600" dirty="0" smtClean="0"/>
          </a:p>
          <a:p>
            <a:pPr lvl="0" algn="just">
              <a:lnSpc>
                <a:spcPct val="115000"/>
              </a:lnSpc>
              <a:spcBef>
                <a:spcPts val="1000"/>
              </a:spcBef>
            </a:pPr>
            <a:r>
              <a:rPr lang="en-US" sz="2800" dirty="0" smtClean="0"/>
              <a:t>In Figure 3 state 0 is the start state and state 2 is the accepting state.</a:t>
            </a:r>
          </a:p>
          <a:p>
            <a:pPr lvl="0" algn="just">
              <a:lnSpc>
                <a:spcPct val="115000"/>
              </a:lnSpc>
              <a:spcBef>
                <a:spcPts val="1000"/>
              </a:spcBef>
            </a:pPr>
            <a:r>
              <a:rPr lang="en-US" sz="2800" dirty="0" smtClean="0"/>
              <a:t>As characters are read we make a transition from one state to another. When the first letter is read we transition to state 1. We remain in state 1 as more letters or digits are read. </a:t>
            </a:r>
          </a:p>
          <a:p>
            <a:pPr lvl="0" algn="just">
              <a:lnSpc>
                <a:spcPct val="115000"/>
              </a:lnSpc>
              <a:spcBef>
                <a:spcPts val="1000"/>
              </a:spcBef>
            </a:pPr>
            <a:r>
              <a:rPr lang="en-US" sz="2800" dirty="0" smtClean="0"/>
              <a:t>When we read a character other than a letter or digit we transition to accepting state 2. Any FSA may be expressed as a computer program. For example, our 3-state machine is easily programmed:</a:t>
            </a:r>
            <a:endParaRPr lang="en-US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45974" t="28125" r="24451" b="55382"/>
          <a:stretch>
            <a:fillRect/>
          </a:stretch>
        </p:blipFill>
        <p:spPr bwMode="auto">
          <a:xfrm>
            <a:off x="2209800" y="0"/>
            <a:ext cx="7366000" cy="2309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0" y="53700"/>
            <a:ext cx="11696700" cy="886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/>
              <a:t>Introduction to Grammars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292100" y="723900"/>
            <a:ext cx="11468100" cy="589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lvl="0" algn="just">
              <a:lnSpc>
                <a:spcPct val="115000"/>
              </a:lnSpc>
              <a:spcBef>
                <a:spcPts val="1000"/>
              </a:spcBef>
            </a:pPr>
            <a:endParaRPr lang="en-US"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/>
          <a:srcRect l="45974" t="28125" r="24451" b="55382"/>
          <a:stretch>
            <a:fillRect/>
          </a:stretch>
        </p:blipFill>
        <p:spPr bwMode="auto">
          <a:xfrm>
            <a:off x="2235200" y="774700"/>
            <a:ext cx="6019800" cy="1887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l="39532" t="56423" r="32650" b="13542"/>
          <a:stretch>
            <a:fillRect/>
          </a:stretch>
        </p:blipFill>
        <p:spPr bwMode="auto">
          <a:xfrm>
            <a:off x="2628900" y="2833838"/>
            <a:ext cx="6629400" cy="402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0" y="53700"/>
            <a:ext cx="11696700" cy="886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/>
              <a:t>Introduction to Grammars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292100" y="723900"/>
            <a:ext cx="11468100" cy="589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lvl="0" algn="just">
              <a:lnSpc>
                <a:spcPct val="115000"/>
              </a:lnSpc>
              <a:spcBef>
                <a:spcPts val="1000"/>
              </a:spcBef>
            </a:pPr>
            <a:endParaRPr lang="en-US"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2"/>
          <a:srcRect l="44021" t="17361" r="22890" b="51736"/>
          <a:stretch>
            <a:fillRect/>
          </a:stretch>
        </p:blipFill>
        <p:spPr bwMode="auto">
          <a:xfrm>
            <a:off x="1485900" y="1079500"/>
            <a:ext cx="9722635" cy="51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0" y="53700"/>
            <a:ext cx="11696700" cy="886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/>
              <a:t>Introduction to Grammars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292100" y="723900"/>
            <a:ext cx="11468100" cy="589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lvl="0" algn="just">
              <a:lnSpc>
                <a:spcPct val="115000"/>
              </a:lnSpc>
              <a:spcBef>
                <a:spcPts val="1000"/>
              </a:spcBef>
            </a:pPr>
            <a:endParaRPr lang="en-US"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2"/>
          <a:srcRect l="44021" t="17361" r="24256" b="50521"/>
          <a:stretch>
            <a:fillRect/>
          </a:stretch>
        </p:blipFill>
        <p:spPr bwMode="auto">
          <a:xfrm>
            <a:off x="482599" y="1435100"/>
            <a:ext cx="6090851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l="45973" t="51389" r="43973" b="13194"/>
          <a:stretch>
            <a:fillRect/>
          </a:stretch>
        </p:blipFill>
        <p:spPr bwMode="auto">
          <a:xfrm>
            <a:off x="6794500" y="167195"/>
            <a:ext cx="3238500" cy="6414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0" y="53700"/>
            <a:ext cx="11696700" cy="886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/>
              <a:t>Introduction to Grammars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292100" y="723900"/>
            <a:ext cx="11658600" cy="59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lvl="0" algn="ctr">
              <a:lnSpc>
                <a:spcPct val="115000"/>
              </a:lnSpc>
              <a:spcBef>
                <a:spcPts val="1000"/>
              </a:spcBef>
            </a:pPr>
            <a:r>
              <a:rPr lang="en-US" sz="4400" b="1" dirty="0" smtClean="0">
                <a:solidFill>
                  <a:srgbClr val="FF0000"/>
                </a:solidFill>
              </a:rPr>
              <a:t>CFG – Context </a:t>
            </a:r>
            <a:r>
              <a:rPr lang="en-US" sz="4400" b="1" smtClean="0">
                <a:solidFill>
                  <a:srgbClr val="FF0000"/>
                </a:solidFill>
              </a:rPr>
              <a:t>Free </a:t>
            </a:r>
            <a:r>
              <a:rPr lang="en-US" sz="4400" b="1" smtClean="0">
                <a:solidFill>
                  <a:srgbClr val="FF0000"/>
                </a:solidFill>
              </a:rPr>
              <a:t>Grammars</a:t>
            </a:r>
            <a:r>
              <a:rPr lang="en-US" sz="4400" b="1" smtClean="0"/>
              <a:t> </a:t>
            </a:r>
            <a:endParaRPr lang="en-US" sz="4400" b="1" dirty="0" smtClean="0"/>
          </a:p>
          <a:p>
            <a:pPr fontAlgn="base"/>
            <a:r>
              <a:rPr lang="en-US" sz="4000" dirty="0" smtClean="0"/>
              <a:t>A Grammar is a 4-tuple such that-</a:t>
            </a:r>
          </a:p>
          <a:p>
            <a:pPr algn="ctr" fontAlgn="base"/>
            <a:r>
              <a:rPr lang="en-US" sz="4000" b="1" dirty="0" smtClean="0">
                <a:solidFill>
                  <a:srgbClr val="FF0000"/>
                </a:solidFill>
              </a:rPr>
              <a:t>CFG or G = (V , T , P , S)</a:t>
            </a:r>
            <a:endParaRPr lang="en-US" sz="4000" dirty="0" smtClean="0">
              <a:solidFill>
                <a:srgbClr val="FF0000"/>
              </a:solidFill>
            </a:endParaRPr>
          </a:p>
          <a:p>
            <a:pPr fontAlgn="base"/>
            <a:r>
              <a:rPr lang="en-US" sz="4000" dirty="0" smtClean="0"/>
              <a:t>where-</a:t>
            </a:r>
          </a:p>
          <a:p>
            <a:pPr lvl="0" fontAlgn="base"/>
            <a:r>
              <a:rPr lang="en-US" sz="4000" dirty="0" smtClean="0"/>
              <a:t>V = Finite non-empty set of </a:t>
            </a:r>
            <a:r>
              <a:rPr lang="en-US" sz="4000" dirty="0" smtClean="0">
                <a:solidFill>
                  <a:srgbClr val="FF0000"/>
                </a:solidFill>
              </a:rPr>
              <a:t>non-terminal symbols</a:t>
            </a:r>
          </a:p>
          <a:p>
            <a:pPr lvl="0" fontAlgn="base"/>
            <a:r>
              <a:rPr lang="en-US" sz="4000" dirty="0" smtClean="0"/>
              <a:t>T = Finite set of </a:t>
            </a:r>
            <a:r>
              <a:rPr lang="en-US" sz="4000" dirty="0" smtClean="0">
                <a:solidFill>
                  <a:srgbClr val="FF0000"/>
                </a:solidFill>
              </a:rPr>
              <a:t>terminal symbols</a:t>
            </a:r>
          </a:p>
          <a:p>
            <a:pPr lvl="0" fontAlgn="base"/>
            <a:r>
              <a:rPr lang="en-US" sz="4000" dirty="0" smtClean="0"/>
              <a:t>P = Finite non-empty set of </a:t>
            </a:r>
            <a:r>
              <a:rPr lang="en-US" sz="4000" dirty="0" smtClean="0">
                <a:solidFill>
                  <a:srgbClr val="FF0000"/>
                </a:solidFill>
              </a:rPr>
              <a:t>production rules</a:t>
            </a:r>
          </a:p>
          <a:p>
            <a:pPr lvl="0" fontAlgn="base"/>
            <a:r>
              <a:rPr lang="en-US" sz="4000" dirty="0" smtClean="0"/>
              <a:t>S = </a:t>
            </a:r>
            <a:r>
              <a:rPr lang="en-US" sz="4000" dirty="0" smtClean="0">
                <a:solidFill>
                  <a:srgbClr val="FF0000"/>
                </a:solidFill>
              </a:rPr>
              <a:t>Start symbol</a:t>
            </a:r>
            <a:endParaRPr lang="en-US" sz="320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0" y="53700"/>
            <a:ext cx="11696700" cy="886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lvl="0" algn="ctr">
              <a:lnSpc>
                <a:spcPct val="115000"/>
              </a:lnSpc>
              <a:spcBef>
                <a:spcPts val="1000"/>
              </a:spcBef>
            </a:pPr>
            <a:r>
              <a:rPr lang="en-US" sz="4400" b="1" dirty="0" smtClean="0">
                <a:solidFill>
                  <a:srgbClr val="FF0000"/>
                </a:solidFill>
              </a:rPr>
              <a:t>CFG – Context Free Diagram</a:t>
            </a:r>
            <a:r>
              <a:rPr lang="en-US" sz="4400" b="1" dirty="0" smtClean="0"/>
              <a:t> </a:t>
            </a:r>
          </a:p>
        </p:txBody>
      </p:sp>
      <p:sp>
        <p:nvSpPr>
          <p:cNvPr id="144" name="CustomShape 2"/>
          <p:cNvSpPr/>
          <p:nvPr/>
        </p:nvSpPr>
        <p:spPr>
          <a:xfrm>
            <a:off x="292100" y="723900"/>
            <a:ext cx="11658600" cy="59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fontAlgn="base"/>
            <a:r>
              <a:rPr lang="en-US" sz="4000" u="sng" dirty="0" smtClean="0"/>
              <a:t>Grammar Constituents-</a:t>
            </a:r>
            <a:endParaRPr lang="en-US" sz="4000" b="1" dirty="0" smtClean="0"/>
          </a:p>
          <a:p>
            <a:pPr fontAlgn="base"/>
            <a:r>
              <a:rPr lang="en-US" sz="4000" dirty="0" smtClean="0"/>
              <a:t> Grammar is mainly composed of two basic elements-</a:t>
            </a:r>
          </a:p>
          <a:p>
            <a:pPr fontAlgn="base"/>
            <a:r>
              <a:rPr lang="en-US" sz="4000" dirty="0" smtClean="0"/>
              <a:t> </a:t>
            </a:r>
          </a:p>
          <a:p>
            <a:pPr fontAlgn="base"/>
            <a:r>
              <a:rPr lang="en-US" sz="4000" dirty="0" smtClean="0"/>
              <a:t> </a:t>
            </a:r>
          </a:p>
          <a:p>
            <a:pPr lvl="0" algn="ctr">
              <a:lnSpc>
                <a:spcPct val="115000"/>
              </a:lnSpc>
              <a:spcBef>
                <a:spcPts val="1000"/>
              </a:spcBef>
            </a:pPr>
            <a:endParaRPr lang="en-US" sz="40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el="http://schemas.microsoft.com/office/2019/extlst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3695700" y="2536190"/>
            <a:ext cx="5486400" cy="2632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0" y="53700"/>
            <a:ext cx="11696700" cy="886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lvl="0" algn="ctr">
              <a:lnSpc>
                <a:spcPct val="115000"/>
              </a:lnSpc>
              <a:spcBef>
                <a:spcPts val="1000"/>
              </a:spcBef>
            </a:pPr>
            <a:r>
              <a:rPr lang="en-US" sz="4000" b="1" dirty="0" smtClean="0">
                <a:solidFill>
                  <a:srgbClr val="FF0000"/>
                </a:solidFill>
              </a:rPr>
              <a:t>CFG – Context Free Diagram</a:t>
            </a:r>
            <a:r>
              <a:rPr lang="en-US" sz="4000" b="1" dirty="0" smtClean="0"/>
              <a:t> </a:t>
            </a:r>
          </a:p>
        </p:txBody>
      </p:sp>
      <p:sp>
        <p:nvSpPr>
          <p:cNvPr id="144" name="CustomShape 2"/>
          <p:cNvSpPr/>
          <p:nvPr/>
        </p:nvSpPr>
        <p:spPr>
          <a:xfrm>
            <a:off x="215900" y="800100"/>
            <a:ext cx="11658600" cy="59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just" fontAlgn="base"/>
            <a:r>
              <a:rPr lang="en-US" sz="3200" u="sng" dirty="0" smtClean="0"/>
              <a:t>1. </a:t>
            </a:r>
            <a:r>
              <a:rPr lang="en-US" sz="3200" u="sng" dirty="0" smtClean="0">
                <a:solidFill>
                  <a:srgbClr val="FF0000"/>
                </a:solidFill>
              </a:rPr>
              <a:t>Terminal Symbols  -</a:t>
            </a:r>
            <a:r>
              <a:rPr lang="en-US" sz="3200" b="1" u="sng" dirty="0" smtClean="0">
                <a:solidFill>
                  <a:srgbClr val="FF0000"/>
                </a:solidFill>
              </a:rPr>
              <a:t>  </a:t>
            </a:r>
            <a:r>
              <a:rPr lang="en-US" sz="3200" dirty="0" smtClean="0"/>
              <a:t>Terminal symbols are those which are the constituents of the sentence generated using grammar.</a:t>
            </a:r>
          </a:p>
          <a:p>
            <a:pPr lvl="0" algn="just" fontAlgn="base"/>
            <a:r>
              <a:rPr lang="en-US" sz="3200" dirty="0" smtClean="0"/>
              <a:t>Terminal symbols are denoted by using </a:t>
            </a:r>
            <a:r>
              <a:rPr lang="en-US" sz="3200" dirty="0" smtClean="0">
                <a:solidFill>
                  <a:srgbClr val="FF0000"/>
                </a:solidFill>
              </a:rPr>
              <a:t>small case letters such as a, b, c etc.</a:t>
            </a:r>
          </a:p>
          <a:p>
            <a:pPr algn="just" fontAlgn="base"/>
            <a:endParaRPr lang="en-US" sz="3200" u="sng" dirty="0" smtClean="0"/>
          </a:p>
          <a:p>
            <a:pPr algn="just" fontAlgn="base"/>
            <a:r>
              <a:rPr lang="en-US" sz="3200" u="sng" dirty="0" smtClean="0"/>
              <a:t>2. </a:t>
            </a:r>
            <a:r>
              <a:rPr lang="en-US" sz="3200" u="sng" dirty="0" smtClean="0">
                <a:solidFill>
                  <a:srgbClr val="FF0000"/>
                </a:solidFill>
              </a:rPr>
              <a:t>Non-Terminal Symbols -  </a:t>
            </a:r>
            <a:r>
              <a:rPr lang="en-US" sz="3200" dirty="0" smtClean="0"/>
              <a:t>Non-Terminal symbols are those which take part in the generation of the sentence but are not part of it.</a:t>
            </a:r>
          </a:p>
          <a:p>
            <a:pPr lvl="0" algn="just" fontAlgn="base"/>
            <a:r>
              <a:rPr lang="en-US" sz="3200" dirty="0" smtClean="0"/>
              <a:t>Non-Terminal symbols are also called </a:t>
            </a:r>
            <a:r>
              <a:rPr lang="en-US" sz="3200" b="1" dirty="0" smtClean="0"/>
              <a:t>auxiliary symbols</a:t>
            </a:r>
            <a:r>
              <a:rPr lang="en-US" sz="3200" dirty="0" smtClean="0"/>
              <a:t> or </a:t>
            </a:r>
            <a:r>
              <a:rPr lang="en-US" sz="3200" b="1" dirty="0" smtClean="0">
                <a:solidFill>
                  <a:srgbClr val="FF0000"/>
                </a:solidFill>
              </a:rPr>
              <a:t>variables.</a:t>
            </a:r>
          </a:p>
          <a:p>
            <a:pPr lvl="0" algn="just" fontAlgn="base"/>
            <a:r>
              <a:rPr lang="en-US" sz="3200" dirty="0" smtClean="0"/>
              <a:t>Non-Terminal symbols are denoted by using </a:t>
            </a:r>
            <a:r>
              <a:rPr lang="en-US" sz="3200" b="1" dirty="0" smtClean="0">
                <a:solidFill>
                  <a:srgbClr val="FF0000"/>
                </a:solidFill>
              </a:rPr>
              <a:t>capital letters such as A, B, C etc.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0" y="53700"/>
            <a:ext cx="11696700" cy="886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lvl="0" algn="ctr">
              <a:lnSpc>
                <a:spcPct val="115000"/>
              </a:lnSpc>
              <a:spcBef>
                <a:spcPts val="1000"/>
              </a:spcBef>
            </a:pPr>
            <a:r>
              <a:rPr lang="en-US" sz="4000" b="1" dirty="0" smtClean="0">
                <a:solidFill>
                  <a:srgbClr val="FF0000"/>
                </a:solidFill>
              </a:rPr>
              <a:t>CFG – Context Free Diagram</a:t>
            </a:r>
            <a:r>
              <a:rPr lang="en-US" sz="4000" b="1" dirty="0" smtClean="0"/>
              <a:t> </a:t>
            </a:r>
          </a:p>
        </p:txBody>
      </p:sp>
      <p:sp>
        <p:nvSpPr>
          <p:cNvPr id="144" name="CustomShape 2"/>
          <p:cNvSpPr/>
          <p:nvPr/>
        </p:nvSpPr>
        <p:spPr>
          <a:xfrm>
            <a:off x="215900" y="800100"/>
            <a:ext cx="11658600" cy="59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just" fontAlgn="base"/>
            <a:r>
              <a:rPr lang="en-US" sz="3200" u="sng" dirty="0" smtClean="0"/>
              <a:t>3. P </a:t>
            </a:r>
            <a:r>
              <a:rPr lang="en-US" sz="3200" u="sng" dirty="0" smtClean="0">
                <a:sym typeface="Wingdings" pitchFamily="2" charset="2"/>
              </a:rPr>
              <a:t> </a:t>
            </a:r>
            <a:r>
              <a:rPr lang="en-US" sz="3200" u="sng" dirty="0" smtClean="0"/>
              <a:t> Production Rule</a:t>
            </a:r>
          </a:p>
          <a:p>
            <a:pPr algn="just" fontAlgn="base"/>
            <a:endParaRPr lang="en-US" sz="3200" b="1" u="sng" dirty="0" smtClean="0"/>
          </a:p>
          <a:p>
            <a:pPr algn="ctr" fontAlgn="base"/>
            <a:r>
              <a:rPr lang="el-GR" sz="3200" b="1" dirty="0" smtClean="0"/>
              <a:t>α</a:t>
            </a:r>
            <a:r>
              <a:rPr lang="en-US" sz="3200" b="1" dirty="0" smtClean="0">
                <a:sym typeface="Wingdings" pitchFamily="2" charset="2"/>
              </a:rPr>
              <a:t></a:t>
            </a:r>
            <a:r>
              <a:rPr lang="el-GR" sz="3200" dirty="0" smtClean="0"/>
              <a:t>β</a:t>
            </a:r>
            <a:endParaRPr lang="en-US" sz="3200" dirty="0" smtClean="0"/>
          </a:p>
          <a:p>
            <a:pPr algn="ctr" fontAlgn="base"/>
            <a:endParaRPr lang="en-US" sz="3200" dirty="0" smtClean="0"/>
          </a:p>
          <a:p>
            <a:pPr algn="ctr" fontAlgn="base"/>
            <a:r>
              <a:rPr lang="el-GR" sz="3200" b="1" dirty="0" smtClean="0"/>
              <a:t>α</a:t>
            </a:r>
            <a:r>
              <a:rPr lang="en-US" sz="3200" b="1" dirty="0" smtClean="0">
                <a:sym typeface="Wingdings" pitchFamily="2" charset="2"/>
              </a:rPr>
              <a:t>V ( Non Terminal Symbol)</a:t>
            </a:r>
          </a:p>
          <a:p>
            <a:pPr algn="ctr" fontAlgn="base"/>
            <a:endParaRPr lang="en-US" sz="3200" dirty="0" smtClean="0"/>
          </a:p>
          <a:p>
            <a:pPr algn="ctr" fontAlgn="base"/>
            <a:r>
              <a:rPr lang="el-GR" sz="3200" dirty="0" smtClean="0"/>
              <a:t>β</a:t>
            </a:r>
            <a:r>
              <a:rPr lang="en-US" sz="3200" b="1" dirty="0" smtClean="0">
                <a:sym typeface="Wingdings" pitchFamily="2" charset="2"/>
              </a:rPr>
              <a:t>  (V </a:t>
            </a:r>
            <a:r>
              <a:rPr lang="en-US" sz="3200" dirty="0" smtClean="0"/>
              <a:t>∪</a:t>
            </a:r>
            <a:r>
              <a:rPr lang="en-US" sz="3200" b="1" dirty="0" smtClean="0">
                <a:sym typeface="Wingdings" pitchFamily="2" charset="2"/>
              </a:rPr>
              <a:t> T)  </a:t>
            </a:r>
          </a:p>
          <a:p>
            <a:pPr algn="ctr" fontAlgn="base"/>
            <a:r>
              <a:rPr lang="el-GR" sz="3200" dirty="0" smtClean="0"/>
              <a:t>β</a:t>
            </a:r>
            <a:r>
              <a:rPr lang="en-US" sz="3200" b="1" dirty="0" smtClean="0">
                <a:sym typeface="Wingdings" pitchFamily="2" charset="2"/>
              </a:rPr>
              <a:t>    (Non Terminal Symbol </a:t>
            </a:r>
            <a:r>
              <a:rPr lang="en-US" sz="3200" dirty="0" smtClean="0"/>
              <a:t>∪</a:t>
            </a:r>
            <a:r>
              <a:rPr lang="en-US" sz="3200" b="1" dirty="0" smtClean="0">
                <a:sym typeface="Wingdings" pitchFamily="2" charset="2"/>
              </a:rPr>
              <a:t> Terminal Symbol)</a:t>
            </a:r>
          </a:p>
          <a:p>
            <a:pPr algn="ctr" fontAlgn="base"/>
            <a:endParaRPr lang="en-US" sz="3200" b="1" dirty="0" smtClean="0">
              <a:sym typeface="Wingdings" pitchFamily="2" charset="2"/>
            </a:endParaRPr>
          </a:p>
          <a:p>
            <a:pPr algn="ctr" fontAlgn="base"/>
            <a:endParaRPr lang="en-US" sz="3200" b="1" dirty="0" smtClean="0">
              <a:sym typeface="Wingdings" pitchFamily="2" charset="2"/>
            </a:endParaRPr>
          </a:p>
          <a:p>
            <a:pPr algn="ctr" fontAlgn="base"/>
            <a:endParaRPr lang="en-US" sz="3200" b="1" dirty="0" smtClean="0">
              <a:sym typeface="Wingdings" pitchFamily="2" charset="2"/>
            </a:endParaRPr>
          </a:p>
          <a:p>
            <a:pPr algn="ctr" fontAlgn="base"/>
            <a:endParaRPr lang="en-US" sz="3200" b="1" dirty="0" smtClean="0"/>
          </a:p>
          <a:p>
            <a:pPr algn="ctr" fontAlgn="base"/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0" y="53700"/>
            <a:ext cx="11696700" cy="886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lvl="0" algn="ctr">
              <a:lnSpc>
                <a:spcPct val="115000"/>
              </a:lnSpc>
              <a:spcBef>
                <a:spcPts val="1000"/>
              </a:spcBef>
            </a:pPr>
            <a:r>
              <a:rPr lang="en-US" sz="4000" b="1" dirty="0" smtClean="0">
                <a:solidFill>
                  <a:srgbClr val="FF0000"/>
                </a:solidFill>
              </a:rPr>
              <a:t>CFG – Context Free Diagram</a:t>
            </a:r>
            <a:r>
              <a:rPr lang="en-US" sz="4000" b="1" dirty="0" smtClean="0"/>
              <a:t> </a:t>
            </a:r>
          </a:p>
        </p:txBody>
      </p:sp>
      <p:sp>
        <p:nvSpPr>
          <p:cNvPr id="144" name="CustomShape 2"/>
          <p:cNvSpPr/>
          <p:nvPr/>
        </p:nvSpPr>
        <p:spPr>
          <a:xfrm>
            <a:off x="215900" y="800100"/>
            <a:ext cx="11658600" cy="59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just" fontAlgn="base"/>
            <a:r>
              <a:rPr lang="en-US" sz="3200" u="sng" dirty="0" smtClean="0"/>
              <a:t>4. Start Symbol </a:t>
            </a:r>
            <a:r>
              <a:rPr lang="en-US" sz="3200" u="sng" dirty="0" smtClean="0">
                <a:sym typeface="Wingdings" pitchFamily="2" charset="2"/>
              </a:rPr>
              <a:t> S</a:t>
            </a:r>
            <a:endParaRPr lang="en-US" sz="3200" u="sng" dirty="0" smtClean="0"/>
          </a:p>
          <a:p>
            <a:pPr algn="ctr" fontAlgn="base"/>
            <a:r>
              <a:rPr lang="el-GR" sz="3200" b="1" dirty="0" smtClean="0"/>
              <a:t>α</a:t>
            </a:r>
            <a:r>
              <a:rPr lang="en-US" sz="3200" b="1" dirty="0" smtClean="0">
                <a:sym typeface="Wingdings" pitchFamily="2" charset="2"/>
              </a:rPr>
              <a:t></a:t>
            </a:r>
            <a:r>
              <a:rPr lang="el-GR" sz="3200" dirty="0" smtClean="0"/>
              <a:t>β</a:t>
            </a:r>
            <a:endParaRPr lang="en-US" sz="3200" dirty="0" smtClean="0"/>
          </a:p>
          <a:p>
            <a:pPr algn="ctr" fontAlgn="base"/>
            <a:r>
              <a:rPr lang="el-GR" sz="3200" dirty="0" smtClean="0"/>
              <a:t>β</a:t>
            </a:r>
            <a:r>
              <a:rPr lang="en-US" sz="3200" b="1" dirty="0" smtClean="0">
                <a:sym typeface="Wingdings" pitchFamily="2" charset="2"/>
              </a:rPr>
              <a:t>  (V </a:t>
            </a:r>
            <a:r>
              <a:rPr lang="en-US" sz="3200" dirty="0" smtClean="0"/>
              <a:t>∪</a:t>
            </a:r>
            <a:r>
              <a:rPr lang="en-US" sz="3200" b="1" dirty="0" smtClean="0">
                <a:sym typeface="Wingdings" pitchFamily="2" charset="2"/>
              </a:rPr>
              <a:t> T)  </a:t>
            </a:r>
          </a:p>
          <a:p>
            <a:pPr algn="ctr" fontAlgn="base"/>
            <a:endParaRPr lang="en-US" sz="3200" b="1" dirty="0" smtClean="0">
              <a:sym typeface="Wingdings" pitchFamily="2" charset="2"/>
            </a:endParaRPr>
          </a:p>
          <a:p>
            <a:pPr algn="ctr"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S E </a:t>
            </a:r>
          </a:p>
          <a:p>
            <a:pPr algn="ctr" fontAlgn="base"/>
            <a:r>
              <a:rPr lang="en-US" sz="3200" b="1" dirty="0" smtClean="0">
                <a:sym typeface="Wingdings" pitchFamily="2" charset="2"/>
              </a:rPr>
              <a:t>(Start Symbol)  (Expression)</a:t>
            </a:r>
          </a:p>
          <a:p>
            <a:pPr algn="ctr" fontAlgn="base"/>
            <a:endParaRPr lang="en-US" sz="3200" b="1" dirty="0" smtClean="0">
              <a:sym typeface="Wingdings" pitchFamily="2" charset="2"/>
            </a:endParaRPr>
          </a:p>
          <a:p>
            <a:pPr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Production Rule  		 E E+E  / E*E  / id</a:t>
            </a: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Input String 			W = id + id * id</a:t>
            </a:r>
          </a:p>
          <a:p>
            <a:pPr algn="ctr" fontAlgn="base"/>
            <a:endParaRPr lang="en-US" sz="3200" b="1" dirty="0" smtClean="0">
              <a:sym typeface="Wingdings" pitchFamily="2" charset="2"/>
            </a:endParaRPr>
          </a:p>
          <a:p>
            <a:pPr algn="ctr" fontAlgn="base"/>
            <a:endParaRPr lang="en-US" sz="3200" b="1" dirty="0" smtClean="0">
              <a:sym typeface="Wingdings" pitchFamily="2" charset="2"/>
            </a:endParaRPr>
          </a:p>
          <a:p>
            <a:pPr algn="ctr" fontAlgn="base"/>
            <a:endParaRPr lang="en-US" sz="3200" b="1" dirty="0" smtClean="0"/>
          </a:p>
          <a:p>
            <a:pPr algn="ctr" fontAlgn="base"/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685800" y="2885800"/>
            <a:ext cx="11290300" cy="173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4400" b="1" dirty="0" smtClean="0"/>
              <a:t>1. </a:t>
            </a:r>
            <a:r>
              <a:rPr lang="en-US" sz="4400" dirty="0" smtClean="0"/>
              <a:t>Introduction to Grammars and finite automata</a:t>
            </a:r>
            <a:endParaRPr lang="en-US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0" y="53700"/>
            <a:ext cx="11696700" cy="886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lvl="0" algn="ctr">
              <a:lnSpc>
                <a:spcPct val="115000"/>
              </a:lnSpc>
              <a:spcBef>
                <a:spcPts val="1000"/>
              </a:spcBef>
            </a:pPr>
            <a:r>
              <a:rPr lang="en-US" sz="4000" b="1" dirty="0" smtClean="0">
                <a:solidFill>
                  <a:srgbClr val="FF0000"/>
                </a:solidFill>
              </a:rPr>
              <a:t>CFG – Context Free Diagram</a:t>
            </a:r>
            <a:r>
              <a:rPr lang="en-US" sz="4000" b="1" dirty="0" smtClean="0"/>
              <a:t> </a:t>
            </a:r>
          </a:p>
        </p:txBody>
      </p:sp>
      <p:sp>
        <p:nvSpPr>
          <p:cNvPr id="144" name="CustomShape 2"/>
          <p:cNvSpPr/>
          <p:nvPr/>
        </p:nvSpPr>
        <p:spPr>
          <a:xfrm>
            <a:off x="215900" y="800100"/>
            <a:ext cx="11658600" cy="59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just" fontAlgn="base"/>
            <a:r>
              <a:rPr lang="en-US" sz="3200" u="sng" dirty="0" smtClean="0"/>
              <a:t>4. Start Symbol </a:t>
            </a:r>
            <a:r>
              <a:rPr lang="en-US" sz="3200" u="sng" dirty="0" smtClean="0">
                <a:sym typeface="Wingdings" pitchFamily="2" charset="2"/>
              </a:rPr>
              <a:t> S</a:t>
            </a:r>
            <a:endParaRPr lang="en-US" sz="3200" u="sng" dirty="0" smtClean="0"/>
          </a:p>
          <a:p>
            <a:pPr algn="ctr"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S E </a:t>
            </a:r>
          </a:p>
          <a:p>
            <a:pPr algn="ctr" fontAlgn="base"/>
            <a:endParaRPr lang="en-US" sz="3200" b="1" dirty="0" smtClean="0">
              <a:sym typeface="Wingdings" pitchFamily="2" charset="2"/>
            </a:endParaRPr>
          </a:p>
          <a:p>
            <a:pPr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Production Rule  		 E E+E  /   E*E  / id</a:t>
            </a: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Input String 			W = </a:t>
            </a:r>
            <a:r>
              <a:rPr lang="en-US" sz="3200" b="1" dirty="0" err="1" smtClean="0">
                <a:solidFill>
                  <a:srgbClr val="FF0000"/>
                </a:solidFill>
                <a:sym typeface="Wingdings" pitchFamily="2" charset="2"/>
              </a:rPr>
              <a:t>id+id</a:t>
            </a:r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*id</a:t>
            </a: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algn="ctr" fontAlgn="base"/>
            <a:r>
              <a:rPr lang="en-US" sz="3200" b="1" dirty="0" smtClean="0">
                <a:solidFill>
                  <a:srgbClr val="00B0F0"/>
                </a:solidFill>
                <a:sym typeface="Wingdings" pitchFamily="2" charset="2"/>
              </a:rPr>
              <a:t> E E+E   / E*E   / id</a:t>
            </a:r>
          </a:p>
          <a:p>
            <a:pPr algn="ctr"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E E+E</a:t>
            </a:r>
          </a:p>
          <a:p>
            <a:pPr algn="ctr"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E E*E </a:t>
            </a:r>
          </a:p>
          <a:p>
            <a:pPr algn="ctr"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E  id</a:t>
            </a:r>
            <a:endParaRPr lang="en-US" sz="3200" b="1" dirty="0" smtClean="0">
              <a:solidFill>
                <a:srgbClr val="00B0F0"/>
              </a:solidFill>
              <a:sym typeface="Wingdings" pitchFamily="2" charset="2"/>
            </a:endParaRPr>
          </a:p>
          <a:p>
            <a:pPr algn="ctr" fontAlgn="base"/>
            <a:endParaRPr lang="en-US" sz="3200" b="1" dirty="0" smtClean="0">
              <a:sym typeface="Wingdings" pitchFamily="2" charset="2"/>
            </a:endParaRPr>
          </a:p>
          <a:p>
            <a:pPr algn="ctr" fontAlgn="base"/>
            <a:endParaRPr lang="en-US" sz="3200" b="1" dirty="0" smtClean="0">
              <a:sym typeface="Wingdings" pitchFamily="2" charset="2"/>
            </a:endParaRPr>
          </a:p>
          <a:p>
            <a:pPr algn="ctr" fontAlgn="base"/>
            <a:endParaRPr lang="en-US" sz="3200" b="1" dirty="0" smtClean="0"/>
          </a:p>
          <a:p>
            <a:pPr algn="ctr" fontAlgn="base"/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0" y="53700"/>
            <a:ext cx="11696700" cy="886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lvl="0" algn="ctr">
              <a:lnSpc>
                <a:spcPct val="115000"/>
              </a:lnSpc>
              <a:spcBef>
                <a:spcPts val="1000"/>
              </a:spcBef>
            </a:pPr>
            <a:r>
              <a:rPr lang="en-US" sz="4000" b="1" dirty="0" smtClean="0">
                <a:solidFill>
                  <a:srgbClr val="FF0000"/>
                </a:solidFill>
              </a:rPr>
              <a:t>CFG – Context Free Diagram</a:t>
            </a:r>
            <a:r>
              <a:rPr lang="en-US" sz="4000" b="1" dirty="0" smtClean="0"/>
              <a:t> </a:t>
            </a:r>
          </a:p>
        </p:txBody>
      </p:sp>
      <p:sp>
        <p:nvSpPr>
          <p:cNvPr id="144" name="CustomShape 2"/>
          <p:cNvSpPr/>
          <p:nvPr/>
        </p:nvSpPr>
        <p:spPr>
          <a:xfrm>
            <a:off x="215900" y="800100"/>
            <a:ext cx="11658600" cy="59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just" fontAlgn="base"/>
            <a:r>
              <a:rPr lang="en-US" sz="3200" u="sng" dirty="0" smtClean="0"/>
              <a:t>Two Types of Derivatives</a:t>
            </a:r>
          </a:p>
          <a:p>
            <a:pPr algn="just" fontAlgn="base"/>
            <a:endParaRPr lang="en-US" sz="3200" b="1" u="sng" dirty="0" smtClean="0"/>
          </a:p>
          <a:p>
            <a:pPr algn="just" fontAlgn="base"/>
            <a:r>
              <a:rPr lang="en-US" sz="3200" b="1" u="sng" dirty="0" smtClean="0"/>
              <a:t>Left Most</a:t>
            </a:r>
          </a:p>
          <a:p>
            <a:pPr algn="just" fontAlgn="base"/>
            <a:endParaRPr lang="en-US" sz="3200" b="1" u="sng" dirty="0" smtClean="0"/>
          </a:p>
          <a:p>
            <a:pPr algn="just" fontAlgn="base"/>
            <a:r>
              <a:rPr lang="en-US" sz="3200" b="1" u="sng" dirty="0" smtClean="0"/>
              <a:t>Right Most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0" y="53700"/>
            <a:ext cx="11696700" cy="886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lvl="0" algn="ctr">
              <a:lnSpc>
                <a:spcPct val="115000"/>
              </a:lnSpc>
              <a:spcBef>
                <a:spcPts val="1000"/>
              </a:spcBef>
            </a:pPr>
            <a:r>
              <a:rPr lang="en-US" sz="4000" b="1" dirty="0" smtClean="0">
                <a:solidFill>
                  <a:srgbClr val="FF0000"/>
                </a:solidFill>
              </a:rPr>
              <a:t>CFG – Context Free Diagram</a:t>
            </a:r>
            <a:r>
              <a:rPr lang="en-US" sz="4000" b="1" dirty="0" smtClean="0"/>
              <a:t> </a:t>
            </a:r>
          </a:p>
        </p:txBody>
      </p:sp>
      <p:sp>
        <p:nvSpPr>
          <p:cNvPr id="144" name="CustomShape 2"/>
          <p:cNvSpPr/>
          <p:nvPr/>
        </p:nvSpPr>
        <p:spPr>
          <a:xfrm>
            <a:off x="215900" y="800100"/>
            <a:ext cx="11658600" cy="59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just" fontAlgn="base"/>
            <a:r>
              <a:rPr lang="en-US" sz="3200" b="1" u="sng" dirty="0" smtClean="0"/>
              <a:t>Left Most </a:t>
            </a:r>
            <a:r>
              <a:rPr lang="en-US" sz="3200" u="sng" dirty="0" smtClean="0"/>
              <a:t>Derivatives</a:t>
            </a:r>
          </a:p>
          <a:p>
            <a:pPr algn="just" fontAlgn="base"/>
            <a:endParaRPr lang="en-US" sz="3200" b="1" u="sng" dirty="0" smtClean="0"/>
          </a:p>
          <a:p>
            <a:pPr algn="just"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Input String 			W = </a:t>
            </a:r>
            <a:r>
              <a:rPr lang="en-US" sz="3200" b="1" dirty="0" err="1" smtClean="0">
                <a:solidFill>
                  <a:srgbClr val="FF0000"/>
                </a:solidFill>
                <a:sym typeface="Wingdings" pitchFamily="2" charset="2"/>
              </a:rPr>
              <a:t>id+id</a:t>
            </a:r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*id</a:t>
            </a:r>
          </a:p>
          <a:p>
            <a:pPr algn="just" fontAlgn="base"/>
            <a:endParaRPr lang="en-US" sz="3200" b="1" u="sng" dirty="0" smtClean="0"/>
          </a:p>
          <a:p>
            <a:pPr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		E E  + E</a:t>
            </a: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algn="just" fontAlgn="base"/>
            <a:endParaRPr lang="en-US" sz="3200" b="1" u="sng" dirty="0" smtClean="0"/>
          </a:p>
          <a:p>
            <a:pPr algn="just" fontAlgn="base"/>
            <a:endParaRPr lang="en-US" sz="32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0" y="53700"/>
            <a:ext cx="11696700" cy="886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lvl="0" algn="ctr">
              <a:lnSpc>
                <a:spcPct val="115000"/>
              </a:lnSpc>
              <a:spcBef>
                <a:spcPts val="1000"/>
              </a:spcBef>
            </a:pPr>
            <a:r>
              <a:rPr lang="en-US" sz="4000" b="1" dirty="0" smtClean="0">
                <a:solidFill>
                  <a:srgbClr val="FF0000"/>
                </a:solidFill>
              </a:rPr>
              <a:t>CFG – Context Free Diagram</a:t>
            </a:r>
            <a:r>
              <a:rPr lang="en-US" sz="4000" b="1" dirty="0" smtClean="0"/>
              <a:t> </a:t>
            </a:r>
          </a:p>
        </p:txBody>
      </p:sp>
      <p:sp>
        <p:nvSpPr>
          <p:cNvPr id="144" name="CustomShape 2"/>
          <p:cNvSpPr/>
          <p:nvPr/>
        </p:nvSpPr>
        <p:spPr>
          <a:xfrm>
            <a:off x="215900" y="800100"/>
            <a:ext cx="11658600" cy="59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just" fontAlgn="base"/>
            <a:r>
              <a:rPr lang="en-US" sz="3200" b="1" u="sng" dirty="0" smtClean="0"/>
              <a:t>Left Most</a:t>
            </a:r>
          </a:p>
          <a:p>
            <a:pPr algn="just"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Input String 			W = </a:t>
            </a:r>
            <a:r>
              <a:rPr lang="en-US" sz="3200" b="1" dirty="0" err="1" smtClean="0">
                <a:solidFill>
                  <a:srgbClr val="FF0000"/>
                </a:solidFill>
                <a:sym typeface="Wingdings" pitchFamily="2" charset="2"/>
              </a:rPr>
              <a:t>id+id</a:t>
            </a:r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*id</a:t>
            </a:r>
          </a:p>
          <a:p>
            <a:pPr algn="just" fontAlgn="base"/>
            <a:endParaRPr lang="en-US" sz="3200" b="1" u="sng" dirty="0" smtClean="0"/>
          </a:p>
          <a:p>
            <a:pPr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		E E  + E</a:t>
            </a:r>
          </a:p>
          <a:p>
            <a:pPr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		E id + E</a:t>
            </a: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algn="just" fontAlgn="base"/>
            <a:endParaRPr lang="en-US" sz="3200" b="1" u="sng" dirty="0" smtClean="0"/>
          </a:p>
          <a:p>
            <a:pPr algn="just" fontAlgn="base"/>
            <a:endParaRPr lang="en-US" sz="32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0" y="53700"/>
            <a:ext cx="11696700" cy="886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lvl="0" algn="ctr">
              <a:lnSpc>
                <a:spcPct val="115000"/>
              </a:lnSpc>
              <a:spcBef>
                <a:spcPts val="1000"/>
              </a:spcBef>
            </a:pPr>
            <a:r>
              <a:rPr lang="en-US" sz="4000" b="1" dirty="0" smtClean="0">
                <a:solidFill>
                  <a:srgbClr val="FF0000"/>
                </a:solidFill>
              </a:rPr>
              <a:t>CFG – Context Free Diagram</a:t>
            </a:r>
            <a:r>
              <a:rPr lang="en-US" sz="4000" b="1" dirty="0" smtClean="0"/>
              <a:t> </a:t>
            </a:r>
          </a:p>
        </p:txBody>
      </p:sp>
      <p:sp>
        <p:nvSpPr>
          <p:cNvPr id="144" name="CustomShape 2"/>
          <p:cNvSpPr/>
          <p:nvPr/>
        </p:nvSpPr>
        <p:spPr>
          <a:xfrm>
            <a:off x="215900" y="800100"/>
            <a:ext cx="11658600" cy="59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just" fontAlgn="base"/>
            <a:r>
              <a:rPr lang="en-US" sz="3200" b="1" u="sng" dirty="0" smtClean="0"/>
              <a:t>Left Most</a:t>
            </a:r>
          </a:p>
          <a:p>
            <a:pPr algn="just"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Input String 			W = </a:t>
            </a:r>
            <a:r>
              <a:rPr lang="en-US" sz="3200" b="1" dirty="0" err="1" smtClean="0">
                <a:solidFill>
                  <a:srgbClr val="FF0000"/>
                </a:solidFill>
                <a:sym typeface="Wingdings" pitchFamily="2" charset="2"/>
              </a:rPr>
              <a:t>id+id</a:t>
            </a:r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*id</a:t>
            </a:r>
          </a:p>
          <a:p>
            <a:pPr algn="just" fontAlgn="base"/>
            <a:endParaRPr lang="en-US" sz="3200" b="1" u="sng" dirty="0" smtClean="0"/>
          </a:p>
          <a:p>
            <a:pPr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		E E  + E</a:t>
            </a:r>
          </a:p>
          <a:p>
            <a:pPr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		E id + E * E</a:t>
            </a: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algn="just" fontAlgn="base"/>
            <a:endParaRPr lang="en-US" sz="3200" b="1" u="sng" dirty="0" smtClean="0"/>
          </a:p>
          <a:p>
            <a:pPr algn="just" fontAlgn="base"/>
            <a:endParaRPr lang="en-US" sz="32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0" y="53700"/>
            <a:ext cx="11696700" cy="886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lvl="0" algn="ctr">
              <a:lnSpc>
                <a:spcPct val="115000"/>
              </a:lnSpc>
              <a:spcBef>
                <a:spcPts val="1000"/>
              </a:spcBef>
            </a:pPr>
            <a:r>
              <a:rPr lang="en-US" sz="4000" b="1" dirty="0" smtClean="0">
                <a:solidFill>
                  <a:srgbClr val="FF0000"/>
                </a:solidFill>
              </a:rPr>
              <a:t>CFG – Context Free Diagram</a:t>
            </a:r>
            <a:r>
              <a:rPr lang="en-US" sz="4000" b="1" dirty="0" smtClean="0"/>
              <a:t> </a:t>
            </a:r>
          </a:p>
        </p:txBody>
      </p:sp>
      <p:sp>
        <p:nvSpPr>
          <p:cNvPr id="144" name="CustomShape 2"/>
          <p:cNvSpPr/>
          <p:nvPr/>
        </p:nvSpPr>
        <p:spPr>
          <a:xfrm>
            <a:off x="215900" y="800100"/>
            <a:ext cx="11658600" cy="59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just" fontAlgn="base"/>
            <a:r>
              <a:rPr lang="en-US" sz="3200" b="1" u="sng" dirty="0" smtClean="0"/>
              <a:t>Left Most</a:t>
            </a:r>
          </a:p>
          <a:p>
            <a:pPr algn="just"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Input String 			W = </a:t>
            </a:r>
            <a:r>
              <a:rPr lang="en-US" sz="3200" b="1" dirty="0" err="1" smtClean="0">
                <a:solidFill>
                  <a:srgbClr val="FF0000"/>
                </a:solidFill>
                <a:sym typeface="Wingdings" pitchFamily="2" charset="2"/>
              </a:rPr>
              <a:t>id+id</a:t>
            </a:r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*id</a:t>
            </a:r>
          </a:p>
          <a:p>
            <a:pPr algn="just" fontAlgn="base"/>
            <a:endParaRPr lang="en-US" sz="3200" b="1" u="sng" dirty="0" smtClean="0"/>
          </a:p>
          <a:p>
            <a:pPr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		E E  + E</a:t>
            </a:r>
          </a:p>
          <a:p>
            <a:pPr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		E id + E * E</a:t>
            </a:r>
          </a:p>
          <a:p>
            <a:pPr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		E id + id * E</a:t>
            </a: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algn="just" fontAlgn="base"/>
            <a:endParaRPr lang="en-US" sz="3200" b="1" u="sng" dirty="0" smtClean="0"/>
          </a:p>
          <a:p>
            <a:pPr algn="just" fontAlgn="base"/>
            <a:endParaRPr lang="en-US" sz="32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0" y="53700"/>
            <a:ext cx="11696700" cy="886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lvl="0" algn="ctr">
              <a:lnSpc>
                <a:spcPct val="115000"/>
              </a:lnSpc>
              <a:spcBef>
                <a:spcPts val="1000"/>
              </a:spcBef>
            </a:pPr>
            <a:r>
              <a:rPr lang="en-US" sz="4000" b="1" dirty="0" smtClean="0">
                <a:solidFill>
                  <a:srgbClr val="FF0000"/>
                </a:solidFill>
              </a:rPr>
              <a:t>CFG – Context Free Diagram</a:t>
            </a:r>
            <a:r>
              <a:rPr lang="en-US" sz="4000" b="1" dirty="0" smtClean="0"/>
              <a:t> </a:t>
            </a:r>
          </a:p>
        </p:txBody>
      </p:sp>
      <p:sp>
        <p:nvSpPr>
          <p:cNvPr id="144" name="CustomShape 2"/>
          <p:cNvSpPr/>
          <p:nvPr/>
        </p:nvSpPr>
        <p:spPr>
          <a:xfrm>
            <a:off x="215900" y="800100"/>
            <a:ext cx="11658600" cy="59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just" fontAlgn="base"/>
            <a:r>
              <a:rPr lang="en-US" sz="3200" b="1" u="sng" dirty="0" smtClean="0"/>
              <a:t>Left Most</a:t>
            </a:r>
          </a:p>
          <a:p>
            <a:pPr algn="just"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Input String 			W = </a:t>
            </a:r>
            <a:r>
              <a:rPr lang="en-US" sz="3200" b="1" dirty="0" err="1" smtClean="0">
                <a:solidFill>
                  <a:srgbClr val="FF0000"/>
                </a:solidFill>
                <a:sym typeface="Wingdings" pitchFamily="2" charset="2"/>
              </a:rPr>
              <a:t>id+id</a:t>
            </a:r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*id</a:t>
            </a:r>
          </a:p>
          <a:p>
            <a:pPr algn="just" fontAlgn="base"/>
            <a:endParaRPr lang="en-US" sz="3200" b="1" u="sng" dirty="0" smtClean="0"/>
          </a:p>
          <a:p>
            <a:pPr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		E E  + E</a:t>
            </a:r>
          </a:p>
          <a:p>
            <a:pPr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		E id + E * E</a:t>
            </a:r>
          </a:p>
          <a:p>
            <a:pPr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		E id + id * E</a:t>
            </a:r>
          </a:p>
          <a:p>
            <a:pPr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		E id + id * id</a:t>
            </a: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algn="just" fontAlgn="base"/>
            <a:endParaRPr lang="en-US" sz="3200" b="1" u="sng" dirty="0" smtClean="0"/>
          </a:p>
          <a:p>
            <a:pPr algn="just" fontAlgn="base"/>
            <a:endParaRPr lang="en-US" sz="32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0" y="53700"/>
            <a:ext cx="11696700" cy="886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lvl="0" algn="ctr">
              <a:lnSpc>
                <a:spcPct val="115000"/>
              </a:lnSpc>
              <a:spcBef>
                <a:spcPts val="1000"/>
              </a:spcBef>
            </a:pPr>
            <a:r>
              <a:rPr lang="en-US" sz="4000" b="1" dirty="0" smtClean="0">
                <a:solidFill>
                  <a:srgbClr val="FF0000"/>
                </a:solidFill>
              </a:rPr>
              <a:t>CFG – Context Free Diagram</a:t>
            </a:r>
            <a:r>
              <a:rPr lang="en-US" sz="4000" b="1" dirty="0" smtClean="0"/>
              <a:t> </a:t>
            </a:r>
          </a:p>
        </p:txBody>
      </p:sp>
      <p:sp>
        <p:nvSpPr>
          <p:cNvPr id="144" name="CustomShape 2"/>
          <p:cNvSpPr/>
          <p:nvPr/>
        </p:nvSpPr>
        <p:spPr>
          <a:xfrm>
            <a:off x="215900" y="800100"/>
            <a:ext cx="5295900" cy="59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just" fontAlgn="base"/>
            <a:r>
              <a:rPr lang="en-US" sz="3200" b="1" u="sng" dirty="0" smtClean="0"/>
              <a:t>Left Most</a:t>
            </a:r>
          </a:p>
          <a:p>
            <a:pPr algn="just"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Input String 	W = </a:t>
            </a:r>
            <a:r>
              <a:rPr lang="en-US" sz="3200" b="1" dirty="0" err="1" smtClean="0">
                <a:solidFill>
                  <a:srgbClr val="FF0000"/>
                </a:solidFill>
                <a:sym typeface="Wingdings" pitchFamily="2" charset="2"/>
              </a:rPr>
              <a:t>id+id</a:t>
            </a:r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*id</a:t>
            </a:r>
          </a:p>
          <a:p>
            <a:pPr algn="just" fontAlgn="base"/>
            <a:endParaRPr lang="en-US" sz="3200" b="1" u="sng" dirty="0" smtClean="0"/>
          </a:p>
          <a:p>
            <a:pPr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		E E  + E</a:t>
            </a:r>
          </a:p>
          <a:p>
            <a:pPr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		E id + E * E</a:t>
            </a:r>
          </a:p>
          <a:p>
            <a:pPr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		E id + id * E</a:t>
            </a:r>
          </a:p>
          <a:p>
            <a:pPr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		E id + id * id</a:t>
            </a: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algn="just" fontAlgn="base"/>
            <a:endParaRPr lang="en-US" sz="3200" b="1" u="sng" dirty="0" smtClean="0"/>
          </a:p>
          <a:p>
            <a:pPr algn="just" fontAlgn="base"/>
            <a:endParaRPr lang="en-US" sz="3200" b="1" u="sng" dirty="0" smtClean="0"/>
          </a:p>
        </p:txBody>
      </p:sp>
      <p:sp>
        <p:nvSpPr>
          <p:cNvPr id="4" name="CustomShape 2"/>
          <p:cNvSpPr/>
          <p:nvPr/>
        </p:nvSpPr>
        <p:spPr>
          <a:xfrm>
            <a:off x="6057900" y="762000"/>
            <a:ext cx="5295900" cy="59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just" fontAlgn="base"/>
            <a:r>
              <a:rPr lang="en-US" sz="3200" b="1" u="sng" dirty="0" smtClean="0"/>
              <a:t>Right Most</a:t>
            </a:r>
          </a:p>
          <a:p>
            <a:pPr algn="just"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Input String 	W = </a:t>
            </a:r>
            <a:r>
              <a:rPr lang="en-US" sz="3200" b="1" dirty="0" err="1" smtClean="0">
                <a:solidFill>
                  <a:srgbClr val="FF0000"/>
                </a:solidFill>
                <a:sym typeface="Wingdings" pitchFamily="2" charset="2"/>
              </a:rPr>
              <a:t>id+id</a:t>
            </a:r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*id</a:t>
            </a:r>
          </a:p>
          <a:p>
            <a:pPr algn="just" fontAlgn="base"/>
            <a:endParaRPr lang="en-US" sz="3200" b="1" u="sng" dirty="0" smtClean="0"/>
          </a:p>
          <a:p>
            <a:pPr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		E E  + E</a:t>
            </a:r>
          </a:p>
          <a:p>
            <a:pPr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		</a:t>
            </a: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algn="just" fontAlgn="base"/>
            <a:endParaRPr lang="en-US" sz="3200" b="1" u="sng" dirty="0" smtClean="0"/>
          </a:p>
          <a:p>
            <a:pPr algn="just" fontAlgn="base"/>
            <a:endParaRPr lang="en-US" sz="32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0" y="53700"/>
            <a:ext cx="11696700" cy="886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lvl="0" algn="ctr">
              <a:lnSpc>
                <a:spcPct val="115000"/>
              </a:lnSpc>
              <a:spcBef>
                <a:spcPts val="1000"/>
              </a:spcBef>
            </a:pPr>
            <a:r>
              <a:rPr lang="en-US" sz="4000" b="1" dirty="0" smtClean="0">
                <a:solidFill>
                  <a:srgbClr val="FF0000"/>
                </a:solidFill>
              </a:rPr>
              <a:t>CFG – Context Free Diagram</a:t>
            </a:r>
            <a:r>
              <a:rPr lang="en-US" sz="4000" b="1" dirty="0" smtClean="0"/>
              <a:t> </a:t>
            </a:r>
          </a:p>
        </p:txBody>
      </p:sp>
      <p:sp>
        <p:nvSpPr>
          <p:cNvPr id="144" name="CustomShape 2"/>
          <p:cNvSpPr/>
          <p:nvPr/>
        </p:nvSpPr>
        <p:spPr>
          <a:xfrm>
            <a:off x="215900" y="800100"/>
            <a:ext cx="5295900" cy="59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just" fontAlgn="base"/>
            <a:r>
              <a:rPr lang="en-US" sz="3200" b="1" u="sng" dirty="0" smtClean="0"/>
              <a:t>Left Most</a:t>
            </a:r>
          </a:p>
          <a:p>
            <a:pPr algn="just"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Input String 	W = </a:t>
            </a:r>
            <a:r>
              <a:rPr lang="en-US" sz="3200" b="1" dirty="0" err="1" smtClean="0">
                <a:solidFill>
                  <a:srgbClr val="FF0000"/>
                </a:solidFill>
                <a:sym typeface="Wingdings" pitchFamily="2" charset="2"/>
              </a:rPr>
              <a:t>id+id</a:t>
            </a:r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*id</a:t>
            </a:r>
          </a:p>
          <a:p>
            <a:pPr algn="just" fontAlgn="base"/>
            <a:endParaRPr lang="en-US" sz="3200" b="1" u="sng" dirty="0" smtClean="0"/>
          </a:p>
          <a:p>
            <a:pPr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		E E  + E</a:t>
            </a:r>
          </a:p>
          <a:p>
            <a:pPr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		E id + E * E</a:t>
            </a:r>
          </a:p>
          <a:p>
            <a:pPr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		E id + id * E</a:t>
            </a:r>
          </a:p>
          <a:p>
            <a:pPr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		E id + id * id</a:t>
            </a: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algn="just" fontAlgn="base"/>
            <a:endParaRPr lang="en-US" sz="3200" b="1" u="sng" dirty="0" smtClean="0"/>
          </a:p>
          <a:p>
            <a:pPr algn="just" fontAlgn="base"/>
            <a:endParaRPr lang="en-US" sz="3200" b="1" u="sng" dirty="0" smtClean="0"/>
          </a:p>
        </p:txBody>
      </p:sp>
      <p:sp>
        <p:nvSpPr>
          <p:cNvPr id="4" name="CustomShape 2"/>
          <p:cNvSpPr/>
          <p:nvPr/>
        </p:nvSpPr>
        <p:spPr>
          <a:xfrm>
            <a:off x="6057900" y="762000"/>
            <a:ext cx="6134100" cy="59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just" fontAlgn="base"/>
            <a:r>
              <a:rPr lang="en-US" sz="4400" b="1" u="sng" dirty="0" smtClean="0">
                <a:solidFill>
                  <a:srgbClr val="0070C0"/>
                </a:solidFill>
              </a:rPr>
              <a:t>Right Most </a:t>
            </a:r>
            <a:r>
              <a:rPr lang="en-US" sz="4400" u="sng" dirty="0" smtClean="0"/>
              <a:t>Derivatives</a:t>
            </a:r>
          </a:p>
          <a:p>
            <a:pPr algn="just" fontAlgn="base"/>
            <a:endParaRPr lang="en-US" sz="4400" b="1" u="sng" dirty="0" smtClean="0">
              <a:solidFill>
                <a:srgbClr val="0070C0"/>
              </a:solidFill>
            </a:endParaRPr>
          </a:p>
          <a:p>
            <a:pPr fontAlgn="base"/>
            <a:endParaRPr lang="en-US" sz="3200" b="1" dirty="0" smtClean="0">
              <a:solidFill>
                <a:srgbClr val="0070C0"/>
              </a:solidFill>
              <a:sym typeface="Wingdings" pitchFamily="2" charset="2"/>
            </a:endParaRPr>
          </a:p>
          <a:p>
            <a:pPr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		</a:t>
            </a: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algn="just" fontAlgn="base"/>
            <a:endParaRPr lang="en-US" sz="3200" b="1" u="sng" dirty="0" smtClean="0"/>
          </a:p>
          <a:p>
            <a:pPr algn="just" fontAlgn="base"/>
            <a:endParaRPr lang="en-US" sz="32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0" y="53700"/>
            <a:ext cx="11696700" cy="886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lvl="0" algn="ctr">
              <a:lnSpc>
                <a:spcPct val="115000"/>
              </a:lnSpc>
              <a:spcBef>
                <a:spcPts val="1000"/>
              </a:spcBef>
            </a:pPr>
            <a:r>
              <a:rPr lang="en-US" sz="4000" b="1" dirty="0" smtClean="0">
                <a:solidFill>
                  <a:srgbClr val="FF0000"/>
                </a:solidFill>
              </a:rPr>
              <a:t>CFG – Context Free Diagram</a:t>
            </a:r>
            <a:r>
              <a:rPr lang="en-US" sz="4000" b="1" dirty="0" smtClean="0"/>
              <a:t> </a:t>
            </a:r>
          </a:p>
        </p:txBody>
      </p:sp>
      <p:sp>
        <p:nvSpPr>
          <p:cNvPr id="144" name="CustomShape 2"/>
          <p:cNvSpPr/>
          <p:nvPr/>
        </p:nvSpPr>
        <p:spPr>
          <a:xfrm>
            <a:off x="215900" y="800100"/>
            <a:ext cx="5295900" cy="59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just" fontAlgn="base"/>
            <a:r>
              <a:rPr lang="en-US" sz="3200" b="1" u="sng" dirty="0" smtClean="0"/>
              <a:t>Left Most</a:t>
            </a:r>
          </a:p>
          <a:p>
            <a:pPr algn="just"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Input String 	W = </a:t>
            </a:r>
            <a:r>
              <a:rPr lang="en-US" sz="3200" b="1" dirty="0" err="1" smtClean="0">
                <a:solidFill>
                  <a:srgbClr val="FF0000"/>
                </a:solidFill>
                <a:sym typeface="Wingdings" pitchFamily="2" charset="2"/>
              </a:rPr>
              <a:t>id+id</a:t>
            </a:r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*id</a:t>
            </a:r>
          </a:p>
          <a:p>
            <a:pPr algn="just" fontAlgn="base"/>
            <a:endParaRPr lang="en-US" sz="3200" b="1" u="sng" dirty="0" smtClean="0"/>
          </a:p>
          <a:p>
            <a:pPr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		E E  + E</a:t>
            </a:r>
          </a:p>
          <a:p>
            <a:pPr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		E id + E * E</a:t>
            </a:r>
          </a:p>
          <a:p>
            <a:pPr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		E id + id * E</a:t>
            </a:r>
          </a:p>
          <a:p>
            <a:pPr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		E id + id * id</a:t>
            </a: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algn="just" fontAlgn="base"/>
            <a:endParaRPr lang="en-US" sz="3200" b="1" u="sng" dirty="0" smtClean="0"/>
          </a:p>
          <a:p>
            <a:pPr algn="just" fontAlgn="base"/>
            <a:endParaRPr lang="en-US" sz="3200" b="1" u="sng" dirty="0" smtClean="0"/>
          </a:p>
        </p:txBody>
      </p:sp>
      <p:sp>
        <p:nvSpPr>
          <p:cNvPr id="4" name="CustomShape 2"/>
          <p:cNvSpPr/>
          <p:nvPr/>
        </p:nvSpPr>
        <p:spPr>
          <a:xfrm>
            <a:off x="6057900" y="762000"/>
            <a:ext cx="5295900" cy="59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just" fontAlgn="base"/>
            <a:r>
              <a:rPr lang="en-US" sz="3200" b="1" u="sng" dirty="0" smtClean="0">
                <a:solidFill>
                  <a:srgbClr val="0070C0"/>
                </a:solidFill>
              </a:rPr>
              <a:t>Right Most</a:t>
            </a:r>
          </a:p>
          <a:p>
            <a:pPr algn="just" fontAlgn="base"/>
            <a:r>
              <a:rPr lang="en-US" sz="3200" b="1" dirty="0" smtClean="0">
                <a:solidFill>
                  <a:srgbClr val="0070C0"/>
                </a:solidFill>
                <a:sym typeface="Wingdings" pitchFamily="2" charset="2"/>
              </a:rPr>
              <a:t>Input String 	W = </a:t>
            </a:r>
            <a:r>
              <a:rPr lang="en-US" sz="3200" b="1" dirty="0" err="1" smtClean="0">
                <a:solidFill>
                  <a:srgbClr val="0070C0"/>
                </a:solidFill>
                <a:sym typeface="Wingdings" pitchFamily="2" charset="2"/>
              </a:rPr>
              <a:t>id+id</a:t>
            </a:r>
            <a:r>
              <a:rPr lang="en-US" sz="3200" b="1" dirty="0" smtClean="0">
                <a:solidFill>
                  <a:srgbClr val="0070C0"/>
                </a:solidFill>
                <a:sym typeface="Wingdings" pitchFamily="2" charset="2"/>
              </a:rPr>
              <a:t>*id</a:t>
            </a:r>
          </a:p>
          <a:p>
            <a:pPr algn="just" fontAlgn="base"/>
            <a:endParaRPr lang="en-US" sz="3200" b="1" u="sng" dirty="0" smtClean="0">
              <a:solidFill>
                <a:srgbClr val="0070C0"/>
              </a:solidFill>
            </a:endParaRPr>
          </a:p>
          <a:p>
            <a:pPr fontAlgn="base"/>
            <a:r>
              <a:rPr lang="en-US" sz="3200" b="1" dirty="0" smtClean="0">
                <a:solidFill>
                  <a:srgbClr val="0070C0"/>
                </a:solidFill>
                <a:sym typeface="Wingdings" pitchFamily="2" charset="2"/>
              </a:rPr>
              <a:t>		E E  + E</a:t>
            </a:r>
          </a:p>
          <a:p>
            <a:pPr fontAlgn="base"/>
            <a:endParaRPr lang="en-US" sz="3200" b="1" dirty="0" smtClean="0">
              <a:solidFill>
                <a:srgbClr val="0070C0"/>
              </a:solidFill>
              <a:sym typeface="Wingdings" pitchFamily="2" charset="2"/>
            </a:endParaRPr>
          </a:p>
          <a:p>
            <a:pPr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		</a:t>
            </a: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algn="just" fontAlgn="base"/>
            <a:endParaRPr lang="en-US" sz="3200" b="1" u="sng" dirty="0" smtClean="0"/>
          </a:p>
          <a:p>
            <a:pPr algn="just" fontAlgn="base"/>
            <a:endParaRPr lang="en-US" sz="32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0" y="53700"/>
            <a:ext cx="11696700" cy="886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/>
              <a:t>Introduction to Grammars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2"/>
          <a:srcRect l="43241" t="29340" r="29624" b="13194"/>
          <a:stretch>
            <a:fillRect/>
          </a:stretch>
        </p:blipFill>
        <p:spPr bwMode="auto">
          <a:xfrm>
            <a:off x="3327400" y="1054100"/>
            <a:ext cx="4584700" cy="54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0" y="53700"/>
            <a:ext cx="11696700" cy="886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lvl="0" algn="ctr">
              <a:lnSpc>
                <a:spcPct val="115000"/>
              </a:lnSpc>
              <a:spcBef>
                <a:spcPts val="1000"/>
              </a:spcBef>
            </a:pPr>
            <a:r>
              <a:rPr lang="en-US" sz="4000" b="1" dirty="0" smtClean="0">
                <a:solidFill>
                  <a:srgbClr val="FF0000"/>
                </a:solidFill>
              </a:rPr>
              <a:t>CFG – Context Free Diagram</a:t>
            </a:r>
            <a:r>
              <a:rPr lang="en-US" sz="4000" b="1" dirty="0" smtClean="0"/>
              <a:t> </a:t>
            </a:r>
          </a:p>
        </p:txBody>
      </p:sp>
      <p:sp>
        <p:nvSpPr>
          <p:cNvPr id="144" name="CustomShape 2"/>
          <p:cNvSpPr/>
          <p:nvPr/>
        </p:nvSpPr>
        <p:spPr>
          <a:xfrm>
            <a:off x="215900" y="800100"/>
            <a:ext cx="5295900" cy="59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just" fontAlgn="base"/>
            <a:r>
              <a:rPr lang="en-US" sz="3200" b="1" u="sng" dirty="0" smtClean="0"/>
              <a:t>Left Most</a:t>
            </a:r>
          </a:p>
          <a:p>
            <a:pPr algn="just"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Input String 	W = </a:t>
            </a:r>
            <a:r>
              <a:rPr lang="en-US" sz="3200" b="1" dirty="0" err="1" smtClean="0">
                <a:solidFill>
                  <a:srgbClr val="FF0000"/>
                </a:solidFill>
                <a:sym typeface="Wingdings" pitchFamily="2" charset="2"/>
              </a:rPr>
              <a:t>id+id</a:t>
            </a:r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*id</a:t>
            </a:r>
          </a:p>
          <a:p>
            <a:pPr algn="just" fontAlgn="base"/>
            <a:endParaRPr lang="en-US" sz="3200" b="1" u="sng" dirty="0" smtClean="0"/>
          </a:p>
          <a:p>
            <a:pPr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		E E  + E</a:t>
            </a:r>
          </a:p>
          <a:p>
            <a:pPr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		E id + E * E</a:t>
            </a:r>
          </a:p>
          <a:p>
            <a:pPr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		E id + id * E</a:t>
            </a:r>
          </a:p>
          <a:p>
            <a:pPr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		E id + id * id</a:t>
            </a: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algn="just" fontAlgn="base"/>
            <a:endParaRPr lang="en-US" sz="3200" b="1" u="sng" dirty="0" smtClean="0"/>
          </a:p>
          <a:p>
            <a:pPr algn="just" fontAlgn="base"/>
            <a:endParaRPr lang="en-US" sz="3200" b="1" u="sng" dirty="0" smtClean="0"/>
          </a:p>
        </p:txBody>
      </p:sp>
      <p:sp>
        <p:nvSpPr>
          <p:cNvPr id="4" name="CustomShape 2"/>
          <p:cNvSpPr/>
          <p:nvPr/>
        </p:nvSpPr>
        <p:spPr>
          <a:xfrm>
            <a:off x="6057900" y="762000"/>
            <a:ext cx="5295900" cy="59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just" fontAlgn="base"/>
            <a:r>
              <a:rPr lang="en-US" sz="3200" b="1" u="sng" dirty="0" smtClean="0">
                <a:solidFill>
                  <a:srgbClr val="0070C0"/>
                </a:solidFill>
              </a:rPr>
              <a:t>Right Most</a:t>
            </a:r>
          </a:p>
          <a:p>
            <a:pPr algn="just" fontAlgn="base"/>
            <a:r>
              <a:rPr lang="en-US" sz="3200" b="1" dirty="0" smtClean="0">
                <a:solidFill>
                  <a:srgbClr val="0070C0"/>
                </a:solidFill>
                <a:sym typeface="Wingdings" pitchFamily="2" charset="2"/>
              </a:rPr>
              <a:t>Input String 	W = </a:t>
            </a:r>
            <a:r>
              <a:rPr lang="en-US" sz="3200" b="1" dirty="0" err="1" smtClean="0">
                <a:solidFill>
                  <a:srgbClr val="0070C0"/>
                </a:solidFill>
                <a:sym typeface="Wingdings" pitchFamily="2" charset="2"/>
              </a:rPr>
              <a:t>id+id</a:t>
            </a:r>
            <a:r>
              <a:rPr lang="en-US" sz="3200" b="1" dirty="0" smtClean="0">
                <a:solidFill>
                  <a:srgbClr val="0070C0"/>
                </a:solidFill>
                <a:sym typeface="Wingdings" pitchFamily="2" charset="2"/>
              </a:rPr>
              <a:t>*id</a:t>
            </a:r>
          </a:p>
          <a:p>
            <a:pPr algn="just" fontAlgn="base"/>
            <a:endParaRPr lang="en-US" sz="3200" b="1" u="sng" dirty="0" smtClean="0">
              <a:solidFill>
                <a:srgbClr val="0070C0"/>
              </a:solidFill>
            </a:endParaRPr>
          </a:p>
          <a:p>
            <a:pPr fontAlgn="base"/>
            <a:r>
              <a:rPr lang="en-US" sz="3200" b="1" dirty="0" smtClean="0">
                <a:solidFill>
                  <a:srgbClr val="0070C0"/>
                </a:solidFill>
                <a:sym typeface="Wingdings" pitchFamily="2" charset="2"/>
              </a:rPr>
              <a:t>		E E  + E * E</a:t>
            </a:r>
          </a:p>
          <a:p>
            <a:pPr fontAlgn="base"/>
            <a:endParaRPr lang="en-US" sz="3200" b="1" dirty="0" smtClean="0">
              <a:solidFill>
                <a:srgbClr val="0070C0"/>
              </a:solidFill>
              <a:sym typeface="Wingdings" pitchFamily="2" charset="2"/>
            </a:endParaRPr>
          </a:p>
          <a:p>
            <a:pPr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		</a:t>
            </a: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algn="just" fontAlgn="base"/>
            <a:endParaRPr lang="en-US" sz="3200" b="1" u="sng" dirty="0" smtClean="0"/>
          </a:p>
          <a:p>
            <a:pPr algn="just" fontAlgn="base"/>
            <a:endParaRPr lang="en-US" sz="32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0" y="53700"/>
            <a:ext cx="11696700" cy="886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lvl="0" algn="ctr">
              <a:lnSpc>
                <a:spcPct val="115000"/>
              </a:lnSpc>
              <a:spcBef>
                <a:spcPts val="1000"/>
              </a:spcBef>
            </a:pPr>
            <a:r>
              <a:rPr lang="en-US" sz="4000" b="1" dirty="0" smtClean="0">
                <a:solidFill>
                  <a:srgbClr val="FF0000"/>
                </a:solidFill>
              </a:rPr>
              <a:t>CFG – Context Free Diagram</a:t>
            </a:r>
            <a:r>
              <a:rPr lang="en-US" sz="4000" b="1" dirty="0" smtClean="0"/>
              <a:t> </a:t>
            </a:r>
          </a:p>
        </p:txBody>
      </p:sp>
      <p:sp>
        <p:nvSpPr>
          <p:cNvPr id="144" name="CustomShape 2"/>
          <p:cNvSpPr/>
          <p:nvPr/>
        </p:nvSpPr>
        <p:spPr>
          <a:xfrm>
            <a:off x="215900" y="800100"/>
            <a:ext cx="5295900" cy="59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just" fontAlgn="base"/>
            <a:r>
              <a:rPr lang="en-US" sz="3200" b="1" u="sng" dirty="0" smtClean="0"/>
              <a:t>Left Most</a:t>
            </a:r>
          </a:p>
          <a:p>
            <a:pPr algn="just"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Input String 	W = </a:t>
            </a:r>
            <a:r>
              <a:rPr lang="en-US" sz="3200" b="1" dirty="0" err="1" smtClean="0">
                <a:solidFill>
                  <a:srgbClr val="FF0000"/>
                </a:solidFill>
                <a:sym typeface="Wingdings" pitchFamily="2" charset="2"/>
              </a:rPr>
              <a:t>id+id</a:t>
            </a:r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*id</a:t>
            </a:r>
          </a:p>
          <a:p>
            <a:pPr algn="just" fontAlgn="base"/>
            <a:endParaRPr lang="en-US" sz="3200" b="1" u="sng" dirty="0" smtClean="0"/>
          </a:p>
          <a:p>
            <a:pPr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		E E  + E</a:t>
            </a:r>
          </a:p>
          <a:p>
            <a:pPr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		E id + E * E</a:t>
            </a:r>
          </a:p>
          <a:p>
            <a:pPr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		E id + id * E</a:t>
            </a:r>
          </a:p>
          <a:p>
            <a:pPr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		E id + id * id</a:t>
            </a: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algn="just" fontAlgn="base"/>
            <a:endParaRPr lang="en-US" sz="3200" b="1" u="sng" dirty="0" smtClean="0"/>
          </a:p>
          <a:p>
            <a:pPr algn="just" fontAlgn="base"/>
            <a:endParaRPr lang="en-US" sz="3200" b="1" u="sng" dirty="0" smtClean="0"/>
          </a:p>
        </p:txBody>
      </p:sp>
      <p:sp>
        <p:nvSpPr>
          <p:cNvPr id="4" name="CustomShape 2"/>
          <p:cNvSpPr/>
          <p:nvPr/>
        </p:nvSpPr>
        <p:spPr>
          <a:xfrm>
            <a:off x="6057900" y="762000"/>
            <a:ext cx="5295900" cy="59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just" fontAlgn="base"/>
            <a:r>
              <a:rPr lang="en-US" sz="3200" b="1" u="sng" dirty="0" smtClean="0"/>
              <a:t>Right Most</a:t>
            </a:r>
          </a:p>
          <a:p>
            <a:pPr algn="just" fontAlgn="base"/>
            <a:r>
              <a:rPr lang="en-US" sz="3200" b="1" dirty="0" smtClean="0">
                <a:solidFill>
                  <a:srgbClr val="0070C0"/>
                </a:solidFill>
                <a:sym typeface="Wingdings" pitchFamily="2" charset="2"/>
              </a:rPr>
              <a:t>Input String 	W = </a:t>
            </a:r>
            <a:r>
              <a:rPr lang="en-US" sz="3200" b="1" dirty="0" err="1" smtClean="0">
                <a:solidFill>
                  <a:srgbClr val="0070C0"/>
                </a:solidFill>
                <a:sym typeface="Wingdings" pitchFamily="2" charset="2"/>
              </a:rPr>
              <a:t>id+id</a:t>
            </a:r>
            <a:r>
              <a:rPr lang="en-US" sz="3200" b="1" dirty="0" smtClean="0">
                <a:solidFill>
                  <a:srgbClr val="0070C0"/>
                </a:solidFill>
                <a:sym typeface="Wingdings" pitchFamily="2" charset="2"/>
              </a:rPr>
              <a:t>*id</a:t>
            </a:r>
          </a:p>
          <a:p>
            <a:pPr algn="just" fontAlgn="base"/>
            <a:endParaRPr lang="en-US" sz="3200" b="1" u="sng" dirty="0" smtClean="0">
              <a:solidFill>
                <a:srgbClr val="0070C0"/>
              </a:solidFill>
            </a:endParaRPr>
          </a:p>
          <a:p>
            <a:pPr fontAlgn="base"/>
            <a:r>
              <a:rPr lang="en-US" sz="3200" b="1" dirty="0" smtClean="0">
                <a:solidFill>
                  <a:srgbClr val="0070C0"/>
                </a:solidFill>
                <a:sym typeface="Wingdings" pitchFamily="2" charset="2"/>
              </a:rPr>
              <a:t>		E E  + E</a:t>
            </a:r>
          </a:p>
          <a:p>
            <a:pPr fontAlgn="base"/>
            <a:r>
              <a:rPr lang="en-US" sz="3200" b="1" dirty="0" smtClean="0">
                <a:solidFill>
                  <a:srgbClr val="0070C0"/>
                </a:solidFill>
                <a:sym typeface="Wingdings" pitchFamily="2" charset="2"/>
              </a:rPr>
              <a:t>                E E  + E  * E</a:t>
            </a:r>
          </a:p>
          <a:p>
            <a:pPr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		</a:t>
            </a: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algn="just" fontAlgn="base"/>
            <a:endParaRPr lang="en-US" sz="3200" b="1" u="sng" dirty="0" smtClean="0"/>
          </a:p>
          <a:p>
            <a:pPr algn="just" fontAlgn="base"/>
            <a:endParaRPr lang="en-US" sz="32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0" y="53700"/>
            <a:ext cx="11696700" cy="886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lvl="0" algn="ctr">
              <a:lnSpc>
                <a:spcPct val="115000"/>
              </a:lnSpc>
              <a:spcBef>
                <a:spcPts val="1000"/>
              </a:spcBef>
            </a:pPr>
            <a:r>
              <a:rPr lang="en-US" sz="4000" b="1" dirty="0" smtClean="0">
                <a:solidFill>
                  <a:srgbClr val="FF0000"/>
                </a:solidFill>
              </a:rPr>
              <a:t>CFG – Context Free Diagram</a:t>
            </a:r>
            <a:r>
              <a:rPr lang="en-US" sz="4000" b="1" dirty="0" smtClean="0"/>
              <a:t> </a:t>
            </a:r>
          </a:p>
        </p:txBody>
      </p:sp>
      <p:sp>
        <p:nvSpPr>
          <p:cNvPr id="144" name="CustomShape 2"/>
          <p:cNvSpPr/>
          <p:nvPr/>
        </p:nvSpPr>
        <p:spPr>
          <a:xfrm>
            <a:off x="215900" y="800100"/>
            <a:ext cx="5295900" cy="59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just" fontAlgn="base"/>
            <a:r>
              <a:rPr lang="en-US" sz="3200" b="1" u="sng" dirty="0" smtClean="0"/>
              <a:t>Left Most</a:t>
            </a:r>
          </a:p>
          <a:p>
            <a:pPr algn="just"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Input String 	W = </a:t>
            </a:r>
            <a:r>
              <a:rPr lang="en-US" sz="3200" b="1" dirty="0" err="1" smtClean="0">
                <a:solidFill>
                  <a:srgbClr val="FF0000"/>
                </a:solidFill>
                <a:sym typeface="Wingdings" pitchFamily="2" charset="2"/>
              </a:rPr>
              <a:t>id+id</a:t>
            </a:r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*id</a:t>
            </a:r>
          </a:p>
          <a:p>
            <a:pPr algn="just" fontAlgn="base"/>
            <a:endParaRPr lang="en-US" sz="3200" b="1" u="sng" dirty="0" smtClean="0"/>
          </a:p>
          <a:p>
            <a:pPr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		E E  + E</a:t>
            </a:r>
          </a:p>
          <a:p>
            <a:pPr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		E id + E * E</a:t>
            </a:r>
          </a:p>
          <a:p>
            <a:pPr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		E id + id * E</a:t>
            </a:r>
          </a:p>
          <a:p>
            <a:pPr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		E id + id * id</a:t>
            </a: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algn="just" fontAlgn="base"/>
            <a:endParaRPr lang="en-US" sz="3200" b="1" u="sng" dirty="0" smtClean="0"/>
          </a:p>
          <a:p>
            <a:pPr algn="just" fontAlgn="base"/>
            <a:endParaRPr lang="en-US" sz="3200" b="1" u="sng" dirty="0" smtClean="0"/>
          </a:p>
        </p:txBody>
      </p:sp>
      <p:sp>
        <p:nvSpPr>
          <p:cNvPr id="4" name="CustomShape 2"/>
          <p:cNvSpPr/>
          <p:nvPr/>
        </p:nvSpPr>
        <p:spPr>
          <a:xfrm>
            <a:off x="6057900" y="762000"/>
            <a:ext cx="5295900" cy="59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just" fontAlgn="base"/>
            <a:r>
              <a:rPr lang="en-US" sz="3200" b="1" u="sng" dirty="0" smtClean="0"/>
              <a:t>Right Most</a:t>
            </a:r>
          </a:p>
          <a:p>
            <a:pPr algn="just" fontAlgn="base"/>
            <a:r>
              <a:rPr lang="en-US" sz="3200" b="1" dirty="0" smtClean="0">
                <a:solidFill>
                  <a:srgbClr val="0070C0"/>
                </a:solidFill>
                <a:sym typeface="Wingdings" pitchFamily="2" charset="2"/>
              </a:rPr>
              <a:t>Input String 	W = </a:t>
            </a:r>
            <a:r>
              <a:rPr lang="en-US" sz="3200" b="1" dirty="0" err="1" smtClean="0">
                <a:solidFill>
                  <a:srgbClr val="0070C0"/>
                </a:solidFill>
                <a:sym typeface="Wingdings" pitchFamily="2" charset="2"/>
              </a:rPr>
              <a:t>id+id</a:t>
            </a:r>
            <a:r>
              <a:rPr lang="en-US" sz="3200" b="1" dirty="0" smtClean="0">
                <a:solidFill>
                  <a:srgbClr val="0070C0"/>
                </a:solidFill>
                <a:sym typeface="Wingdings" pitchFamily="2" charset="2"/>
              </a:rPr>
              <a:t>*id</a:t>
            </a:r>
          </a:p>
          <a:p>
            <a:pPr algn="just" fontAlgn="base"/>
            <a:endParaRPr lang="en-US" sz="3200" b="1" u="sng" dirty="0" smtClean="0">
              <a:solidFill>
                <a:srgbClr val="0070C0"/>
              </a:solidFill>
            </a:endParaRPr>
          </a:p>
          <a:p>
            <a:pPr fontAlgn="base"/>
            <a:r>
              <a:rPr lang="en-US" sz="3200" b="1" dirty="0" smtClean="0">
                <a:solidFill>
                  <a:srgbClr val="0070C0"/>
                </a:solidFill>
                <a:sym typeface="Wingdings" pitchFamily="2" charset="2"/>
              </a:rPr>
              <a:t>		E E  + E</a:t>
            </a:r>
          </a:p>
          <a:p>
            <a:pPr fontAlgn="base"/>
            <a:r>
              <a:rPr lang="en-US" sz="3200" b="1" dirty="0" smtClean="0">
                <a:solidFill>
                  <a:srgbClr val="0070C0"/>
                </a:solidFill>
                <a:sym typeface="Wingdings" pitchFamily="2" charset="2"/>
              </a:rPr>
              <a:t>                E E  + E  * E</a:t>
            </a:r>
          </a:p>
          <a:p>
            <a:pPr fontAlgn="base"/>
            <a:r>
              <a:rPr lang="en-US" sz="3200" b="1" dirty="0" smtClean="0">
                <a:solidFill>
                  <a:srgbClr val="0070C0"/>
                </a:solidFill>
                <a:sym typeface="Wingdings" pitchFamily="2" charset="2"/>
              </a:rPr>
              <a:t> 		E E  + E  * id</a:t>
            </a:r>
          </a:p>
          <a:p>
            <a:pPr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		</a:t>
            </a: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algn="just" fontAlgn="base"/>
            <a:endParaRPr lang="en-US" sz="3200" b="1" u="sng" dirty="0" smtClean="0"/>
          </a:p>
          <a:p>
            <a:pPr algn="just" fontAlgn="base"/>
            <a:endParaRPr lang="en-US" sz="32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0" y="53700"/>
            <a:ext cx="11696700" cy="886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lvl="0" algn="ctr">
              <a:lnSpc>
                <a:spcPct val="115000"/>
              </a:lnSpc>
              <a:spcBef>
                <a:spcPts val="1000"/>
              </a:spcBef>
            </a:pPr>
            <a:r>
              <a:rPr lang="en-US" sz="4000" b="1" dirty="0" smtClean="0">
                <a:solidFill>
                  <a:srgbClr val="FF0000"/>
                </a:solidFill>
              </a:rPr>
              <a:t>CFG – Context Free Diagram</a:t>
            </a:r>
            <a:r>
              <a:rPr lang="en-US" sz="4000" b="1" dirty="0" smtClean="0"/>
              <a:t> </a:t>
            </a:r>
          </a:p>
        </p:txBody>
      </p:sp>
      <p:sp>
        <p:nvSpPr>
          <p:cNvPr id="144" name="CustomShape 2"/>
          <p:cNvSpPr/>
          <p:nvPr/>
        </p:nvSpPr>
        <p:spPr>
          <a:xfrm>
            <a:off x="215900" y="800100"/>
            <a:ext cx="5295900" cy="59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just" fontAlgn="base"/>
            <a:r>
              <a:rPr lang="en-US" sz="3200" b="1" u="sng" dirty="0" smtClean="0"/>
              <a:t>Left Most</a:t>
            </a:r>
          </a:p>
          <a:p>
            <a:pPr algn="just"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Input String 	W = </a:t>
            </a:r>
            <a:r>
              <a:rPr lang="en-US" sz="3200" b="1" dirty="0" err="1" smtClean="0">
                <a:solidFill>
                  <a:srgbClr val="FF0000"/>
                </a:solidFill>
                <a:sym typeface="Wingdings" pitchFamily="2" charset="2"/>
              </a:rPr>
              <a:t>id+id</a:t>
            </a:r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*id</a:t>
            </a:r>
          </a:p>
          <a:p>
            <a:pPr algn="just" fontAlgn="base"/>
            <a:endParaRPr lang="en-US" sz="3200" b="1" u="sng" dirty="0" smtClean="0"/>
          </a:p>
          <a:p>
            <a:pPr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		E E  + E</a:t>
            </a:r>
          </a:p>
          <a:p>
            <a:pPr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		E id + E * E</a:t>
            </a:r>
          </a:p>
          <a:p>
            <a:pPr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		E id + id * E</a:t>
            </a:r>
          </a:p>
          <a:p>
            <a:pPr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		E id + id * id</a:t>
            </a: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algn="just" fontAlgn="base"/>
            <a:endParaRPr lang="en-US" sz="3200" b="1" u="sng" dirty="0" smtClean="0"/>
          </a:p>
          <a:p>
            <a:pPr algn="just" fontAlgn="base"/>
            <a:endParaRPr lang="en-US" sz="3200" b="1" u="sng" dirty="0" smtClean="0"/>
          </a:p>
        </p:txBody>
      </p:sp>
      <p:sp>
        <p:nvSpPr>
          <p:cNvPr id="4" name="CustomShape 2"/>
          <p:cNvSpPr/>
          <p:nvPr/>
        </p:nvSpPr>
        <p:spPr>
          <a:xfrm>
            <a:off x="6057900" y="762000"/>
            <a:ext cx="5295900" cy="59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just" fontAlgn="base"/>
            <a:r>
              <a:rPr lang="en-US" sz="3200" b="1" u="sng" dirty="0" smtClean="0"/>
              <a:t>Right Most</a:t>
            </a:r>
          </a:p>
          <a:p>
            <a:pPr algn="just" fontAlgn="base"/>
            <a:r>
              <a:rPr lang="en-US" sz="3200" b="1" dirty="0" smtClean="0">
                <a:solidFill>
                  <a:srgbClr val="0070C0"/>
                </a:solidFill>
                <a:sym typeface="Wingdings" pitchFamily="2" charset="2"/>
              </a:rPr>
              <a:t>Input String 	W = </a:t>
            </a:r>
            <a:r>
              <a:rPr lang="en-US" sz="3200" b="1" dirty="0" err="1" smtClean="0">
                <a:solidFill>
                  <a:srgbClr val="0070C0"/>
                </a:solidFill>
                <a:sym typeface="Wingdings" pitchFamily="2" charset="2"/>
              </a:rPr>
              <a:t>id+id</a:t>
            </a:r>
            <a:r>
              <a:rPr lang="en-US" sz="3200" b="1" dirty="0" smtClean="0">
                <a:solidFill>
                  <a:srgbClr val="0070C0"/>
                </a:solidFill>
                <a:sym typeface="Wingdings" pitchFamily="2" charset="2"/>
              </a:rPr>
              <a:t>*id</a:t>
            </a:r>
          </a:p>
          <a:p>
            <a:pPr algn="just" fontAlgn="base"/>
            <a:endParaRPr lang="en-US" sz="3200" b="1" u="sng" dirty="0" smtClean="0">
              <a:solidFill>
                <a:srgbClr val="0070C0"/>
              </a:solidFill>
            </a:endParaRPr>
          </a:p>
          <a:p>
            <a:pPr fontAlgn="base"/>
            <a:r>
              <a:rPr lang="en-US" sz="3200" b="1" dirty="0" smtClean="0">
                <a:solidFill>
                  <a:srgbClr val="0070C0"/>
                </a:solidFill>
                <a:sym typeface="Wingdings" pitchFamily="2" charset="2"/>
              </a:rPr>
              <a:t>		E E  + E</a:t>
            </a:r>
          </a:p>
          <a:p>
            <a:pPr fontAlgn="base"/>
            <a:r>
              <a:rPr lang="en-US" sz="3200" b="1" dirty="0" smtClean="0">
                <a:solidFill>
                  <a:srgbClr val="0070C0"/>
                </a:solidFill>
                <a:sym typeface="Wingdings" pitchFamily="2" charset="2"/>
              </a:rPr>
              <a:t>                E E  + E  * E</a:t>
            </a:r>
          </a:p>
          <a:p>
            <a:pPr fontAlgn="base"/>
            <a:r>
              <a:rPr lang="en-US" sz="3200" b="1" dirty="0" smtClean="0">
                <a:solidFill>
                  <a:srgbClr val="0070C0"/>
                </a:solidFill>
                <a:sym typeface="Wingdings" pitchFamily="2" charset="2"/>
              </a:rPr>
              <a:t> 		E E  + E  * id</a:t>
            </a:r>
          </a:p>
          <a:p>
            <a:pPr fontAlgn="base"/>
            <a:r>
              <a:rPr lang="en-US" sz="3200" b="1" dirty="0" smtClean="0">
                <a:solidFill>
                  <a:srgbClr val="0070C0"/>
                </a:solidFill>
                <a:sym typeface="Wingdings" pitchFamily="2" charset="2"/>
              </a:rPr>
              <a:t>		E E  + id  * id</a:t>
            </a:r>
          </a:p>
          <a:p>
            <a:pPr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		</a:t>
            </a: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algn="just" fontAlgn="base"/>
            <a:endParaRPr lang="en-US" sz="3200" b="1" u="sng" dirty="0" smtClean="0"/>
          </a:p>
          <a:p>
            <a:pPr algn="just" fontAlgn="base"/>
            <a:endParaRPr lang="en-US" sz="32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0" y="53700"/>
            <a:ext cx="11696700" cy="886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lvl="0" algn="ctr">
              <a:lnSpc>
                <a:spcPct val="115000"/>
              </a:lnSpc>
              <a:spcBef>
                <a:spcPts val="1000"/>
              </a:spcBef>
            </a:pPr>
            <a:r>
              <a:rPr lang="en-US" sz="4000" b="1" dirty="0" smtClean="0">
                <a:solidFill>
                  <a:srgbClr val="FF0000"/>
                </a:solidFill>
              </a:rPr>
              <a:t>CFG – Context Free Diagram</a:t>
            </a:r>
            <a:r>
              <a:rPr lang="en-US" sz="4000" b="1" dirty="0" smtClean="0"/>
              <a:t> </a:t>
            </a:r>
          </a:p>
        </p:txBody>
      </p:sp>
      <p:sp>
        <p:nvSpPr>
          <p:cNvPr id="144" name="CustomShape 2"/>
          <p:cNvSpPr/>
          <p:nvPr/>
        </p:nvSpPr>
        <p:spPr>
          <a:xfrm>
            <a:off x="215900" y="800100"/>
            <a:ext cx="5295900" cy="59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just" fontAlgn="base"/>
            <a:r>
              <a:rPr lang="en-US" sz="3200" b="1" u="sng" dirty="0" smtClean="0"/>
              <a:t>Left Most</a:t>
            </a:r>
          </a:p>
          <a:p>
            <a:pPr algn="just"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Input String 	W = </a:t>
            </a:r>
            <a:r>
              <a:rPr lang="en-US" sz="3200" b="1" dirty="0" err="1" smtClean="0">
                <a:solidFill>
                  <a:srgbClr val="FF0000"/>
                </a:solidFill>
                <a:sym typeface="Wingdings" pitchFamily="2" charset="2"/>
              </a:rPr>
              <a:t>id+id</a:t>
            </a:r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*id</a:t>
            </a:r>
          </a:p>
          <a:p>
            <a:pPr algn="just" fontAlgn="base"/>
            <a:endParaRPr lang="en-US" sz="3200" b="1" u="sng" dirty="0" smtClean="0"/>
          </a:p>
          <a:p>
            <a:pPr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		E E  + E</a:t>
            </a:r>
          </a:p>
          <a:p>
            <a:pPr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		E id + E * E</a:t>
            </a:r>
          </a:p>
          <a:p>
            <a:pPr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		E id + id * E</a:t>
            </a:r>
          </a:p>
          <a:p>
            <a:pPr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		E id + id * id</a:t>
            </a: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algn="just" fontAlgn="base"/>
            <a:endParaRPr lang="en-US" sz="3200" b="1" u="sng" dirty="0" smtClean="0"/>
          </a:p>
          <a:p>
            <a:pPr algn="just" fontAlgn="base"/>
            <a:endParaRPr lang="en-US" sz="3200" b="1" u="sng" dirty="0" smtClean="0"/>
          </a:p>
        </p:txBody>
      </p:sp>
      <p:sp>
        <p:nvSpPr>
          <p:cNvPr id="4" name="CustomShape 2"/>
          <p:cNvSpPr/>
          <p:nvPr/>
        </p:nvSpPr>
        <p:spPr>
          <a:xfrm>
            <a:off x="6057900" y="762000"/>
            <a:ext cx="5295900" cy="59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just" fontAlgn="base"/>
            <a:r>
              <a:rPr lang="en-US" sz="3200" b="1" u="sng" dirty="0" smtClean="0"/>
              <a:t>Right Most</a:t>
            </a:r>
          </a:p>
          <a:p>
            <a:pPr algn="just" fontAlgn="base"/>
            <a:r>
              <a:rPr lang="en-US" sz="3200" b="1" dirty="0" smtClean="0">
                <a:solidFill>
                  <a:srgbClr val="0070C0"/>
                </a:solidFill>
                <a:sym typeface="Wingdings" pitchFamily="2" charset="2"/>
              </a:rPr>
              <a:t>Input String 	W = </a:t>
            </a:r>
            <a:r>
              <a:rPr lang="en-US" sz="3200" b="1" dirty="0" err="1" smtClean="0">
                <a:solidFill>
                  <a:srgbClr val="0070C0"/>
                </a:solidFill>
                <a:sym typeface="Wingdings" pitchFamily="2" charset="2"/>
              </a:rPr>
              <a:t>id+id</a:t>
            </a:r>
            <a:r>
              <a:rPr lang="en-US" sz="3200" b="1" dirty="0" smtClean="0">
                <a:solidFill>
                  <a:srgbClr val="0070C0"/>
                </a:solidFill>
                <a:sym typeface="Wingdings" pitchFamily="2" charset="2"/>
              </a:rPr>
              <a:t>*id</a:t>
            </a:r>
          </a:p>
          <a:p>
            <a:pPr algn="just" fontAlgn="base"/>
            <a:endParaRPr lang="en-US" sz="3200" b="1" u="sng" dirty="0" smtClean="0">
              <a:solidFill>
                <a:srgbClr val="0070C0"/>
              </a:solidFill>
            </a:endParaRPr>
          </a:p>
          <a:p>
            <a:pPr fontAlgn="base"/>
            <a:r>
              <a:rPr lang="en-US" sz="3200" b="1" dirty="0" smtClean="0">
                <a:solidFill>
                  <a:srgbClr val="0070C0"/>
                </a:solidFill>
                <a:sym typeface="Wingdings" pitchFamily="2" charset="2"/>
              </a:rPr>
              <a:t>		E E  + E</a:t>
            </a:r>
          </a:p>
          <a:p>
            <a:pPr fontAlgn="base"/>
            <a:r>
              <a:rPr lang="en-US" sz="3200" b="1" dirty="0" smtClean="0">
                <a:solidFill>
                  <a:srgbClr val="0070C0"/>
                </a:solidFill>
                <a:sym typeface="Wingdings" pitchFamily="2" charset="2"/>
              </a:rPr>
              <a:t>                E E  + E  * E</a:t>
            </a:r>
          </a:p>
          <a:p>
            <a:pPr fontAlgn="base"/>
            <a:r>
              <a:rPr lang="en-US" sz="3200" b="1" dirty="0" smtClean="0">
                <a:solidFill>
                  <a:srgbClr val="0070C0"/>
                </a:solidFill>
                <a:sym typeface="Wingdings" pitchFamily="2" charset="2"/>
              </a:rPr>
              <a:t> 		E E  + E  * id</a:t>
            </a:r>
          </a:p>
          <a:p>
            <a:pPr fontAlgn="base"/>
            <a:r>
              <a:rPr lang="en-US" sz="3200" b="1" dirty="0" smtClean="0">
                <a:solidFill>
                  <a:srgbClr val="0070C0"/>
                </a:solidFill>
                <a:sym typeface="Wingdings" pitchFamily="2" charset="2"/>
              </a:rPr>
              <a:t>		E E  + id  * id</a:t>
            </a:r>
          </a:p>
          <a:p>
            <a:pPr fontAlgn="base"/>
            <a:r>
              <a:rPr lang="en-US" sz="3200" b="1" dirty="0" smtClean="0">
                <a:solidFill>
                  <a:srgbClr val="0070C0"/>
                </a:solidFill>
                <a:sym typeface="Wingdings" pitchFamily="2" charset="2"/>
              </a:rPr>
              <a:t>		E id  + id  * id</a:t>
            </a:r>
          </a:p>
          <a:p>
            <a:pPr fontAlgn="base"/>
            <a:endParaRPr lang="en-US" sz="3200" b="1" dirty="0" smtClean="0">
              <a:solidFill>
                <a:srgbClr val="0070C0"/>
              </a:solidFill>
              <a:sym typeface="Wingdings" pitchFamily="2" charset="2"/>
            </a:endParaRPr>
          </a:p>
          <a:p>
            <a:pPr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		</a:t>
            </a: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algn="just" fontAlgn="base"/>
            <a:endParaRPr lang="en-US" sz="3200" b="1" u="sng" dirty="0" smtClean="0"/>
          </a:p>
          <a:p>
            <a:pPr algn="just" fontAlgn="base"/>
            <a:endParaRPr lang="en-US" sz="32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0" y="53700"/>
            <a:ext cx="11696700" cy="886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lvl="0" algn="ctr">
              <a:lnSpc>
                <a:spcPct val="115000"/>
              </a:lnSpc>
              <a:spcBef>
                <a:spcPts val="1000"/>
              </a:spcBef>
            </a:pPr>
            <a:r>
              <a:rPr lang="en-US" sz="4000" b="1" dirty="0" smtClean="0">
                <a:solidFill>
                  <a:srgbClr val="FF0000"/>
                </a:solidFill>
              </a:rPr>
              <a:t>CFG – Context Free Diagram</a:t>
            </a:r>
            <a:r>
              <a:rPr lang="en-US" sz="4000" b="1" dirty="0" smtClean="0"/>
              <a:t> </a:t>
            </a:r>
          </a:p>
        </p:txBody>
      </p:sp>
      <p:sp>
        <p:nvSpPr>
          <p:cNvPr id="144" name="CustomShape 2"/>
          <p:cNvSpPr/>
          <p:nvPr/>
        </p:nvSpPr>
        <p:spPr>
          <a:xfrm>
            <a:off x="215900" y="800100"/>
            <a:ext cx="5295900" cy="34417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just" fontAlgn="base"/>
            <a:r>
              <a:rPr lang="en-US" sz="3200" b="1" u="sng" dirty="0" smtClean="0"/>
              <a:t>Left Most</a:t>
            </a:r>
          </a:p>
          <a:p>
            <a:pPr algn="just"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Input String 	W = </a:t>
            </a:r>
            <a:r>
              <a:rPr lang="en-US" sz="3200" b="1" dirty="0" err="1" smtClean="0">
                <a:solidFill>
                  <a:srgbClr val="FF0000"/>
                </a:solidFill>
                <a:sym typeface="Wingdings" pitchFamily="2" charset="2"/>
              </a:rPr>
              <a:t>id+id</a:t>
            </a:r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*id</a:t>
            </a:r>
          </a:p>
          <a:p>
            <a:pPr algn="just" fontAlgn="base"/>
            <a:endParaRPr lang="en-US" sz="3200" b="1" u="sng" dirty="0" smtClean="0"/>
          </a:p>
          <a:p>
            <a:pPr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E E  + E</a:t>
            </a:r>
          </a:p>
          <a:p>
            <a:pPr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E id + E * E</a:t>
            </a:r>
          </a:p>
          <a:p>
            <a:pPr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E id + id * E</a:t>
            </a:r>
          </a:p>
          <a:p>
            <a:pPr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E id + id * id</a:t>
            </a: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algn="just" fontAlgn="base"/>
            <a:endParaRPr lang="en-US" sz="3200" b="1" u="sng" dirty="0" smtClean="0"/>
          </a:p>
          <a:p>
            <a:pPr algn="just" fontAlgn="base"/>
            <a:endParaRPr lang="en-US" sz="3200" b="1" u="sng" dirty="0" smtClean="0"/>
          </a:p>
        </p:txBody>
      </p:sp>
      <p:sp>
        <p:nvSpPr>
          <p:cNvPr id="4" name="CustomShape 2"/>
          <p:cNvSpPr/>
          <p:nvPr/>
        </p:nvSpPr>
        <p:spPr>
          <a:xfrm>
            <a:off x="6057900" y="762000"/>
            <a:ext cx="5295900" cy="59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just" fontAlgn="base"/>
            <a:r>
              <a:rPr lang="en-US" sz="3200" b="1" u="sng" dirty="0" smtClean="0"/>
              <a:t>Right Most</a:t>
            </a:r>
          </a:p>
          <a:p>
            <a:pPr algn="just" fontAlgn="base"/>
            <a:r>
              <a:rPr lang="en-US" sz="3200" b="1" dirty="0" smtClean="0">
                <a:solidFill>
                  <a:srgbClr val="0070C0"/>
                </a:solidFill>
                <a:sym typeface="Wingdings" pitchFamily="2" charset="2"/>
              </a:rPr>
              <a:t>Input String 	W = </a:t>
            </a:r>
            <a:r>
              <a:rPr lang="en-US" sz="3200" b="1" dirty="0" err="1" smtClean="0">
                <a:solidFill>
                  <a:srgbClr val="0070C0"/>
                </a:solidFill>
                <a:sym typeface="Wingdings" pitchFamily="2" charset="2"/>
              </a:rPr>
              <a:t>id+id</a:t>
            </a:r>
            <a:r>
              <a:rPr lang="en-US" sz="3200" b="1" dirty="0" smtClean="0">
                <a:solidFill>
                  <a:srgbClr val="0070C0"/>
                </a:solidFill>
                <a:sym typeface="Wingdings" pitchFamily="2" charset="2"/>
              </a:rPr>
              <a:t>*id</a:t>
            </a:r>
          </a:p>
          <a:p>
            <a:pPr algn="just" fontAlgn="base"/>
            <a:endParaRPr lang="en-US" sz="3200" b="1" u="sng" dirty="0" smtClean="0">
              <a:solidFill>
                <a:srgbClr val="0070C0"/>
              </a:solidFill>
            </a:endParaRPr>
          </a:p>
          <a:p>
            <a:pPr fontAlgn="base"/>
            <a:r>
              <a:rPr lang="en-US" sz="3200" b="1" dirty="0" smtClean="0">
                <a:solidFill>
                  <a:srgbClr val="0070C0"/>
                </a:solidFill>
                <a:sym typeface="Wingdings" pitchFamily="2" charset="2"/>
              </a:rPr>
              <a:t>		E E  + E</a:t>
            </a:r>
          </a:p>
          <a:p>
            <a:pPr fontAlgn="base"/>
            <a:r>
              <a:rPr lang="en-US" sz="3200" b="1" dirty="0" smtClean="0">
                <a:solidFill>
                  <a:srgbClr val="0070C0"/>
                </a:solidFill>
                <a:sym typeface="Wingdings" pitchFamily="2" charset="2"/>
              </a:rPr>
              <a:t>                E E  + E  * E</a:t>
            </a:r>
          </a:p>
          <a:p>
            <a:pPr fontAlgn="base"/>
            <a:r>
              <a:rPr lang="en-US" sz="3200" b="1" dirty="0" smtClean="0">
                <a:solidFill>
                  <a:srgbClr val="0070C0"/>
                </a:solidFill>
                <a:sym typeface="Wingdings" pitchFamily="2" charset="2"/>
              </a:rPr>
              <a:t> 		E E  + E  * id</a:t>
            </a:r>
          </a:p>
          <a:p>
            <a:pPr fontAlgn="base"/>
            <a:r>
              <a:rPr lang="en-US" sz="3200" b="1" dirty="0" smtClean="0">
                <a:solidFill>
                  <a:srgbClr val="0070C0"/>
                </a:solidFill>
                <a:sym typeface="Wingdings" pitchFamily="2" charset="2"/>
              </a:rPr>
              <a:t>		E E  + id  * id</a:t>
            </a:r>
          </a:p>
          <a:p>
            <a:pPr fontAlgn="base"/>
            <a:r>
              <a:rPr lang="en-US" sz="3200" b="1" dirty="0" smtClean="0">
                <a:solidFill>
                  <a:srgbClr val="0070C0"/>
                </a:solidFill>
                <a:sym typeface="Wingdings" pitchFamily="2" charset="2"/>
              </a:rPr>
              <a:t>		E id  + id  * id</a:t>
            </a:r>
          </a:p>
          <a:p>
            <a:pPr fontAlgn="base"/>
            <a:endParaRPr lang="en-US" sz="3200" b="1" dirty="0" smtClean="0">
              <a:solidFill>
                <a:srgbClr val="0070C0"/>
              </a:solidFill>
              <a:sym typeface="Wingdings" pitchFamily="2" charset="2"/>
            </a:endParaRPr>
          </a:p>
          <a:p>
            <a:pPr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		</a:t>
            </a: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algn="just" fontAlgn="base"/>
            <a:endParaRPr lang="en-US" sz="3200" b="1" u="sng" dirty="0" smtClean="0"/>
          </a:p>
          <a:p>
            <a:pPr algn="just" fontAlgn="base"/>
            <a:endParaRPr lang="en-US" sz="3200" b="1" u="sng" dirty="0" smtClean="0"/>
          </a:p>
        </p:txBody>
      </p:sp>
      <p:sp>
        <p:nvSpPr>
          <p:cNvPr id="5" name="CustomShape 2"/>
          <p:cNvSpPr/>
          <p:nvPr/>
        </p:nvSpPr>
        <p:spPr>
          <a:xfrm>
            <a:off x="1778000" y="4152900"/>
            <a:ext cx="5295900" cy="34417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		</a:t>
            </a:r>
            <a:r>
              <a:rPr lang="en-US" sz="3200" b="1" dirty="0" smtClean="0">
                <a:sym typeface="Wingdings" pitchFamily="2" charset="2"/>
              </a:rPr>
              <a:t>E E  * E</a:t>
            </a:r>
          </a:p>
          <a:p>
            <a:pPr fontAlgn="base"/>
            <a:r>
              <a:rPr lang="en-US" sz="3200" b="1" dirty="0" smtClean="0">
                <a:sym typeface="Wingdings" pitchFamily="2" charset="2"/>
              </a:rPr>
              <a:t>		E E + E  * E</a:t>
            </a:r>
          </a:p>
          <a:p>
            <a:pPr fontAlgn="base"/>
            <a:r>
              <a:rPr lang="en-US" sz="3200" b="1" dirty="0" smtClean="0">
                <a:sym typeface="Wingdings" pitchFamily="2" charset="2"/>
              </a:rPr>
              <a:t>		E id + E * E</a:t>
            </a:r>
          </a:p>
          <a:p>
            <a:pPr fontAlgn="base"/>
            <a:r>
              <a:rPr lang="en-US" sz="3200" b="1" dirty="0" smtClean="0">
                <a:sym typeface="Wingdings" pitchFamily="2" charset="2"/>
              </a:rPr>
              <a:t>		E id + id * E</a:t>
            </a:r>
          </a:p>
          <a:p>
            <a:pPr fontAlgn="base"/>
            <a:r>
              <a:rPr lang="en-US" sz="3200" b="1" dirty="0" smtClean="0">
                <a:sym typeface="Wingdings" pitchFamily="2" charset="2"/>
              </a:rPr>
              <a:t>		E id + id * id</a:t>
            </a:r>
          </a:p>
          <a:p>
            <a:pPr fontAlgn="base"/>
            <a:endParaRPr lang="en-US" sz="3200" b="1" dirty="0" smtClean="0"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algn="just" fontAlgn="base"/>
            <a:endParaRPr lang="en-US" sz="3200" b="1" u="sng" dirty="0" smtClean="0"/>
          </a:p>
          <a:p>
            <a:pPr algn="just" fontAlgn="base"/>
            <a:endParaRPr lang="en-US" sz="32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0" y="53700"/>
            <a:ext cx="11696700" cy="886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lvl="0">
              <a:lnSpc>
                <a:spcPct val="115000"/>
              </a:lnSpc>
              <a:spcBef>
                <a:spcPts val="1000"/>
              </a:spcBef>
            </a:pPr>
            <a:r>
              <a:rPr lang="en-US" sz="4000" b="1" dirty="0" smtClean="0">
                <a:solidFill>
                  <a:srgbClr val="FF0000"/>
                </a:solidFill>
              </a:rPr>
              <a:t>CFG – Context Free Diagram</a:t>
            </a:r>
            <a:r>
              <a:rPr lang="en-US" sz="4000" b="1" dirty="0" smtClean="0"/>
              <a:t> </a:t>
            </a:r>
          </a:p>
        </p:txBody>
      </p:sp>
      <p:sp>
        <p:nvSpPr>
          <p:cNvPr id="144" name="CustomShape 2"/>
          <p:cNvSpPr/>
          <p:nvPr/>
        </p:nvSpPr>
        <p:spPr>
          <a:xfrm>
            <a:off x="215900" y="800100"/>
            <a:ext cx="5295900" cy="34417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just" fontAlgn="base"/>
            <a:r>
              <a:rPr lang="en-US" sz="3200" b="1" u="sng" dirty="0" smtClean="0"/>
              <a:t>Left Most</a:t>
            </a:r>
          </a:p>
          <a:p>
            <a:pPr algn="just"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Input String 	W = </a:t>
            </a:r>
            <a:r>
              <a:rPr lang="en-US" sz="3200" b="1" dirty="0" err="1" smtClean="0">
                <a:solidFill>
                  <a:srgbClr val="FF0000"/>
                </a:solidFill>
                <a:sym typeface="Wingdings" pitchFamily="2" charset="2"/>
              </a:rPr>
              <a:t>id+id</a:t>
            </a:r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*id</a:t>
            </a:r>
          </a:p>
          <a:p>
            <a:pPr algn="just" fontAlgn="base"/>
            <a:endParaRPr lang="en-US" sz="3200" b="1" u="sng" dirty="0" smtClean="0"/>
          </a:p>
          <a:p>
            <a:pPr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E E  + E</a:t>
            </a:r>
          </a:p>
          <a:p>
            <a:pPr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E id + E * E</a:t>
            </a:r>
          </a:p>
          <a:p>
            <a:pPr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E id + id * E</a:t>
            </a:r>
          </a:p>
          <a:p>
            <a:pPr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E id + id * id</a:t>
            </a: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algn="just" fontAlgn="base"/>
            <a:endParaRPr lang="en-US" sz="3200" b="1" u="sng" dirty="0" smtClean="0"/>
          </a:p>
          <a:p>
            <a:pPr algn="just" fontAlgn="base"/>
            <a:endParaRPr lang="en-US" sz="3200" b="1" u="sng" dirty="0" smtClean="0"/>
          </a:p>
        </p:txBody>
      </p:sp>
      <p:sp>
        <p:nvSpPr>
          <p:cNvPr id="4" name="CustomShape 2"/>
          <p:cNvSpPr/>
          <p:nvPr/>
        </p:nvSpPr>
        <p:spPr>
          <a:xfrm>
            <a:off x="7086600" y="241300"/>
            <a:ext cx="5295900" cy="358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just" fontAlgn="base"/>
            <a:r>
              <a:rPr lang="en-US" sz="3200" b="1" u="sng" dirty="0" smtClean="0"/>
              <a:t>Right Most</a:t>
            </a:r>
          </a:p>
          <a:p>
            <a:pPr algn="just" fontAlgn="base"/>
            <a:r>
              <a:rPr lang="en-US" sz="3200" b="1" dirty="0" smtClean="0">
                <a:solidFill>
                  <a:srgbClr val="0070C0"/>
                </a:solidFill>
                <a:sym typeface="Wingdings" pitchFamily="2" charset="2"/>
              </a:rPr>
              <a:t>Input String 	W = </a:t>
            </a:r>
            <a:r>
              <a:rPr lang="en-US" sz="3200" b="1" dirty="0" err="1" smtClean="0">
                <a:solidFill>
                  <a:srgbClr val="0070C0"/>
                </a:solidFill>
                <a:sym typeface="Wingdings" pitchFamily="2" charset="2"/>
              </a:rPr>
              <a:t>id+id</a:t>
            </a:r>
            <a:r>
              <a:rPr lang="en-US" sz="3200" b="1" dirty="0" smtClean="0">
                <a:solidFill>
                  <a:srgbClr val="0070C0"/>
                </a:solidFill>
                <a:sym typeface="Wingdings" pitchFamily="2" charset="2"/>
              </a:rPr>
              <a:t>*id</a:t>
            </a:r>
          </a:p>
          <a:p>
            <a:pPr fontAlgn="base"/>
            <a:r>
              <a:rPr lang="en-US" sz="3200" b="1" dirty="0" smtClean="0">
                <a:solidFill>
                  <a:srgbClr val="0070C0"/>
                </a:solidFill>
                <a:sym typeface="Wingdings" pitchFamily="2" charset="2"/>
              </a:rPr>
              <a:t>		E E  + E</a:t>
            </a:r>
          </a:p>
          <a:p>
            <a:pPr fontAlgn="base"/>
            <a:r>
              <a:rPr lang="en-US" sz="3200" b="1" dirty="0" smtClean="0">
                <a:solidFill>
                  <a:srgbClr val="0070C0"/>
                </a:solidFill>
                <a:sym typeface="Wingdings" pitchFamily="2" charset="2"/>
              </a:rPr>
              <a:t>                E E  + E  * E</a:t>
            </a:r>
          </a:p>
          <a:p>
            <a:pPr fontAlgn="base"/>
            <a:r>
              <a:rPr lang="en-US" sz="3200" b="1" dirty="0" smtClean="0">
                <a:solidFill>
                  <a:srgbClr val="0070C0"/>
                </a:solidFill>
                <a:sym typeface="Wingdings" pitchFamily="2" charset="2"/>
              </a:rPr>
              <a:t> 		E E  + E  * id</a:t>
            </a:r>
          </a:p>
          <a:p>
            <a:pPr fontAlgn="base"/>
            <a:r>
              <a:rPr lang="en-US" sz="3200" b="1" dirty="0" smtClean="0">
                <a:solidFill>
                  <a:srgbClr val="0070C0"/>
                </a:solidFill>
                <a:sym typeface="Wingdings" pitchFamily="2" charset="2"/>
              </a:rPr>
              <a:t>		E E  + id  * id</a:t>
            </a:r>
          </a:p>
          <a:p>
            <a:pPr fontAlgn="base"/>
            <a:r>
              <a:rPr lang="en-US" sz="3200" b="1" dirty="0" smtClean="0">
                <a:solidFill>
                  <a:srgbClr val="0070C0"/>
                </a:solidFill>
                <a:sym typeface="Wingdings" pitchFamily="2" charset="2"/>
              </a:rPr>
              <a:t>		E id  + id  * id</a:t>
            </a:r>
          </a:p>
          <a:p>
            <a:pPr fontAlgn="base"/>
            <a:endParaRPr lang="en-US" sz="3200" b="1" dirty="0" smtClean="0">
              <a:solidFill>
                <a:srgbClr val="0070C0"/>
              </a:solidFill>
              <a:sym typeface="Wingdings" pitchFamily="2" charset="2"/>
            </a:endParaRPr>
          </a:p>
          <a:p>
            <a:pPr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		</a:t>
            </a: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algn="just" fontAlgn="base"/>
            <a:endParaRPr lang="en-US" sz="3200" b="1" u="sng" dirty="0" smtClean="0"/>
          </a:p>
          <a:p>
            <a:pPr algn="just" fontAlgn="base"/>
            <a:endParaRPr lang="en-US" sz="3200" b="1" u="sng" dirty="0" smtClean="0"/>
          </a:p>
        </p:txBody>
      </p:sp>
      <p:sp>
        <p:nvSpPr>
          <p:cNvPr id="5" name="CustomShape 2"/>
          <p:cNvSpPr/>
          <p:nvPr/>
        </p:nvSpPr>
        <p:spPr>
          <a:xfrm>
            <a:off x="1257300" y="4152900"/>
            <a:ext cx="5295900" cy="34417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		</a:t>
            </a:r>
            <a:r>
              <a:rPr lang="en-US" sz="3200" b="1" dirty="0" smtClean="0">
                <a:sym typeface="Wingdings" pitchFamily="2" charset="2"/>
              </a:rPr>
              <a:t>E E  * E</a:t>
            </a:r>
          </a:p>
          <a:p>
            <a:pPr fontAlgn="base"/>
            <a:r>
              <a:rPr lang="en-US" sz="3200" b="1" dirty="0" smtClean="0">
                <a:sym typeface="Wingdings" pitchFamily="2" charset="2"/>
              </a:rPr>
              <a:t>		E </a:t>
            </a:r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E + E  </a:t>
            </a:r>
            <a:r>
              <a:rPr lang="en-US" sz="3200" b="1" dirty="0" smtClean="0">
                <a:sym typeface="Wingdings" pitchFamily="2" charset="2"/>
              </a:rPr>
              <a:t>* E</a:t>
            </a:r>
          </a:p>
          <a:p>
            <a:pPr fontAlgn="base"/>
            <a:r>
              <a:rPr lang="en-US" sz="3200" b="1" dirty="0" smtClean="0">
                <a:sym typeface="Wingdings" pitchFamily="2" charset="2"/>
              </a:rPr>
              <a:t>		E </a:t>
            </a:r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id</a:t>
            </a:r>
            <a:r>
              <a:rPr lang="en-US" sz="3200" b="1" dirty="0" smtClean="0">
                <a:sym typeface="Wingdings" pitchFamily="2" charset="2"/>
              </a:rPr>
              <a:t> + E * E</a:t>
            </a:r>
          </a:p>
          <a:p>
            <a:pPr fontAlgn="base"/>
            <a:r>
              <a:rPr lang="en-US" sz="3200" b="1" dirty="0" smtClean="0">
                <a:sym typeface="Wingdings" pitchFamily="2" charset="2"/>
              </a:rPr>
              <a:t>		E id + </a:t>
            </a:r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id</a:t>
            </a:r>
            <a:r>
              <a:rPr lang="en-US" sz="3200" b="1" dirty="0" smtClean="0">
                <a:sym typeface="Wingdings" pitchFamily="2" charset="2"/>
              </a:rPr>
              <a:t> * E</a:t>
            </a:r>
          </a:p>
          <a:p>
            <a:pPr fontAlgn="base"/>
            <a:r>
              <a:rPr lang="en-US" sz="3200" b="1" dirty="0" smtClean="0">
                <a:sym typeface="Wingdings" pitchFamily="2" charset="2"/>
              </a:rPr>
              <a:t>		E id + </a:t>
            </a:r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id</a:t>
            </a:r>
            <a:r>
              <a:rPr lang="en-US" sz="3200" b="1" dirty="0" smtClean="0">
                <a:sym typeface="Wingdings" pitchFamily="2" charset="2"/>
              </a:rPr>
              <a:t> * id</a:t>
            </a:r>
          </a:p>
          <a:p>
            <a:pPr fontAlgn="base"/>
            <a:endParaRPr lang="en-US" sz="3200" b="1" dirty="0" smtClean="0"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algn="just" fontAlgn="base"/>
            <a:endParaRPr lang="en-US" sz="3200" b="1" u="sng" dirty="0" smtClean="0"/>
          </a:p>
          <a:p>
            <a:pPr algn="just" fontAlgn="base"/>
            <a:endParaRPr lang="en-US" sz="3200" b="1" u="sng" dirty="0" smtClean="0"/>
          </a:p>
        </p:txBody>
      </p:sp>
      <p:sp>
        <p:nvSpPr>
          <p:cNvPr id="6" name="CustomShape 2"/>
          <p:cNvSpPr/>
          <p:nvPr/>
        </p:nvSpPr>
        <p:spPr>
          <a:xfrm>
            <a:off x="6019800" y="3797300"/>
            <a:ext cx="5295900" cy="358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fontAlgn="base"/>
            <a:r>
              <a:rPr lang="en-US" sz="3200" b="1" dirty="0" smtClean="0">
                <a:solidFill>
                  <a:srgbClr val="92D050"/>
                </a:solidFill>
                <a:sym typeface="Wingdings" pitchFamily="2" charset="2"/>
              </a:rPr>
              <a:t>		E E * E</a:t>
            </a:r>
          </a:p>
          <a:p>
            <a:pPr fontAlgn="base"/>
            <a:r>
              <a:rPr lang="en-US" sz="3200" b="1" dirty="0" smtClean="0">
                <a:solidFill>
                  <a:srgbClr val="92D050"/>
                </a:solidFill>
                <a:sym typeface="Wingdings" pitchFamily="2" charset="2"/>
              </a:rPr>
              <a:t>                E E * </a:t>
            </a:r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id</a:t>
            </a:r>
          </a:p>
          <a:p>
            <a:pPr fontAlgn="base"/>
            <a:r>
              <a:rPr lang="en-US" sz="3200" b="1" dirty="0" smtClean="0">
                <a:solidFill>
                  <a:srgbClr val="92D050"/>
                </a:solidFill>
                <a:sym typeface="Wingdings" pitchFamily="2" charset="2"/>
              </a:rPr>
              <a:t> 		E </a:t>
            </a:r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E  + E  </a:t>
            </a:r>
            <a:r>
              <a:rPr lang="en-US" sz="3200" b="1" dirty="0" smtClean="0">
                <a:solidFill>
                  <a:srgbClr val="92D050"/>
                </a:solidFill>
                <a:sym typeface="Wingdings" pitchFamily="2" charset="2"/>
              </a:rPr>
              <a:t>* id</a:t>
            </a:r>
          </a:p>
          <a:p>
            <a:pPr fontAlgn="base"/>
            <a:r>
              <a:rPr lang="en-US" sz="3200" b="1" dirty="0" smtClean="0">
                <a:solidFill>
                  <a:srgbClr val="92D050"/>
                </a:solidFill>
                <a:sym typeface="Wingdings" pitchFamily="2" charset="2"/>
              </a:rPr>
              <a:t>		E E  + </a:t>
            </a:r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id</a:t>
            </a:r>
            <a:r>
              <a:rPr lang="en-US" sz="3200" b="1" dirty="0" smtClean="0">
                <a:solidFill>
                  <a:srgbClr val="92D050"/>
                </a:solidFill>
                <a:sym typeface="Wingdings" pitchFamily="2" charset="2"/>
              </a:rPr>
              <a:t>  * id</a:t>
            </a:r>
          </a:p>
          <a:p>
            <a:pPr fontAlgn="base"/>
            <a:r>
              <a:rPr lang="en-US" sz="3200" b="1" dirty="0" smtClean="0">
                <a:solidFill>
                  <a:srgbClr val="92D050"/>
                </a:solidFill>
                <a:sym typeface="Wingdings" pitchFamily="2" charset="2"/>
              </a:rPr>
              <a:t>		E </a:t>
            </a:r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id</a:t>
            </a:r>
            <a:r>
              <a:rPr lang="en-US" sz="3200" b="1" dirty="0" smtClean="0">
                <a:solidFill>
                  <a:srgbClr val="92D050"/>
                </a:solidFill>
                <a:sym typeface="Wingdings" pitchFamily="2" charset="2"/>
              </a:rPr>
              <a:t>  + id  * id</a:t>
            </a:r>
          </a:p>
          <a:p>
            <a:pPr fontAlgn="base"/>
            <a:endParaRPr lang="en-US" sz="3200" b="1" dirty="0" smtClean="0">
              <a:solidFill>
                <a:srgbClr val="0070C0"/>
              </a:solidFill>
              <a:sym typeface="Wingdings" pitchFamily="2" charset="2"/>
            </a:endParaRPr>
          </a:p>
          <a:p>
            <a:pPr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		</a:t>
            </a: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algn="just" fontAlgn="base"/>
            <a:endParaRPr lang="en-US" sz="3200" b="1" u="sng" dirty="0" smtClean="0"/>
          </a:p>
          <a:p>
            <a:pPr algn="just" fontAlgn="base"/>
            <a:endParaRPr lang="en-US" sz="32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2"/>
          <p:cNvSpPr/>
          <p:nvPr/>
        </p:nvSpPr>
        <p:spPr>
          <a:xfrm>
            <a:off x="203200" y="0"/>
            <a:ext cx="5295900" cy="59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just" fontAlgn="base"/>
            <a:r>
              <a:rPr lang="en-US" sz="3200" b="1" u="sng" dirty="0" smtClean="0"/>
              <a:t>Left Most</a:t>
            </a:r>
          </a:p>
          <a:p>
            <a:pPr algn="just"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Input String 	W = </a:t>
            </a:r>
            <a:r>
              <a:rPr lang="en-US" sz="3200" b="1" dirty="0" err="1" smtClean="0">
                <a:solidFill>
                  <a:srgbClr val="FF0000"/>
                </a:solidFill>
                <a:sym typeface="Wingdings" pitchFamily="2" charset="2"/>
              </a:rPr>
              <a:t>id+id</a:t>
            </a:r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*id</a:t>
            </a:r>
          </a:p>
          <a:p>
            <a:pPr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		E E  + E</a:t>
            </a:r>
          </a:p>
          <a:p>
            <a:pPr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		E id + E * E</a:t>
            </a:r>
          </a:p>
          <a:p>
            <a:pPr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		E id + id * E</a:t>
            </a:r>
          </a:p>
          <a:p>
            <a:pPr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		E id + id * id</a:t>
            </a: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algn="just" fontAlgn="base"/>
            <a:endParaRPr lang="en-US" sz="3200" b="1" u="sng" dirty="0" smtClean="0"/>
          </a:p>
          <a:p>
            <a:pPr algn="just" fontAlgn="base"/>
            <a:endParaRPr lang="en-US" sz="3200" b="1" u="sng" dirty="0" smtClean="0"/>
          </a:p>
        </p:txBody>
      </p:sp>
      <p:sp>
        <p:nvSpPr>
          <p:cNvPr id="4" name="CustomShape 2"/>
          <p:cNvSpPr/>
          <p:nvPr/>
        </p:nvSpPr>
        <p:spPr>
          <a:xfrm>
            <a:off x="6896100" y="152400"/>
            <a:ext cx="5295900" cy="59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just" fontAlgn="base"/>
            <a:r>
              <a:rPr lang="en-US" sz="3200" b="1" u="sng" dirty="0" smtClean="0"/>
              <a:t>Right Most</a:t>
            </a:r>
          </a:p>
          <a:p>
            <a:pPr algn="just" fontAlgn="base"/>
            <a:r>
              <a:rPr lang="en-US" sz="3200" b="1" dirty="0" smtClean="0">
                <a:solidFill>
                  <a:srgbClr val="0070C0"/>
                </a:solidFill>
                <a:sym typeface="Wingdings" pitchFamily="2" charset="2"/>
              </a:rPr>
              <a:t>Input String 	W = </a:t>
            </a:r>
            <a:r>
              <a:rPr lang="en-US" sz="3200" b="1" dirty="0" err="1" smtClean="0">
                <a:solidFill>
                  <a:srgbClr val="0070C0"/>
                </a:solidFill>
                <a:sym typeface="Wingdings" pitchFamily="2" charset="2"/>
              </a:rPr>
              <a:t>id+id</a:t>
            </a:r>
            <a:r>
              <a:rPr lang="en-US" sz="3200" b="1" dirty="0" smtClean="0">
                <a:solidFill>
                  <a:srgbClr val="0070C0"/>
                </a:solidFill>
                <a:sym typeface="Wingdings" pitchFamily="2" charset="2"/>
              </a:rPr>
              <a:t>*id</a:t>
            </a:r>
          </a:p>
          <a:p>
            <a:pPr algn="just" fontAlgn="base"/>
            <a:endParaRPr lang="en-US" sz="3200" b="1" u="sng" dirty="0" smtClean="0">
              <a:solidFill>
                <a:srgbClr val="0070C0"/>
              </a:solidFill>
            </a:endParaRPr>
          </a:p>
          <a:p>
            <a:pPr fontAlgn="base"/>
            <a:r>
              <a:rPr lang="en-US" sz="3200" b="1" dirty="0" smtClean="0">
                <a:solidFill>
                  <a:srgbClr val="0070C0"/>
                </a:solidFill>
                <a:sym typeface="Wingdings" pitchFamily="2" charset="2"/>
              </a:rPr>
              <a:t>		E E  + E</a:t>
            </a:r>
          </a:p>
          <a:p>
            <a:pPr fontAlgn="base"/>
            <a:r>
              <a:rPr lang="en-US" sz="3200" b="1" dirty="0" smtClean="0">
                <a:solidFill>
                  <a:srgbClr val="0070C0"/>
                </a:solidFill>
                <a:sym typeface="Wingdings" pitchFamily="2" charset="2"/>
              </a:rPr>
              <a:t>                E E  + E  * E</a:t>
            </a:r>
          </a:p>
          <a:p>
            <a:pPr fontAlgn="base"/>
            <a:r>
              <a:rPr lang="en-US" sz="3200" b="1" dirty="0" smtClean="0">
                <a:solidFill>
                  <a:srgbClr val="0070C0"/>
                </a:solidFill>
                <a:sym typeface="Wingdings" pitchFamily="2" charset="2"/>
              </a:rPr>
              <a:t> 		E E  + E  * id</a:t>
            </a:r>
          </a:p>
          <a:p>
            <a:pPr fontAlgn="base"/>
            <a:r>
              <a:rPr lang="en-US" sz="3200" b="1" dirty="0" smtClean="0">
                <a:solidFill>
                  <a:srgbClr val="0070C0"/>
                </a:solidFill>
                <a:sym typeface="Wingdings" pitchFamily="2" charset="2"/>
              </a:rPr>
              <a:t>		E E  + id  * id</a:t>
            </a:r>
          </a:p>
          <a:p>
            <a:pPr fontAlgn="base"/>
            <a:r>
              <a:rPr lang="en-US" sz="3200" b="1" dirty="0" smtClean="0">
                <a:solidFill>
                  <a:srgbClr val="0070C0"/>
                </a:solidFill>
                <a:sym typeface="Wingdings" pitchFamily="2" charset="2"/>
              </a:rPr>
              <a:t>		E id  + id  * id</a:t>
            </a:r>
          </a:p>
          <a:p>
            <a:pPr fontAlgn="base"/>
            <a:endParaRPr lang="en-US" sz="3200" b="1" dirty="0" smtClean="0">
              <a:solidFill>
                <a:srgbClr val="0070C0"/>
              </a:solidFill>
              <a:sym typeface="Wingdings" pitchFamily="2" charset="2"/>
            </a:endParaRPr>
          </a:p>
          <a:p>
            <a:pPr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		</a:t>
            </a: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algn="just" fontAlgn="base"/>
            <a:endParaRPr lang="en-US" sz="3200" b="1" u="sng" dirty="0" smtClean="0"/>
          </a:p>
          <a:p>
            <a:pPr algn="just" fontAlgn="base"/>
            <a:endParaRPr lang="en-US" sz="3200" b="1" u="sng" dirty="0" smtClean="0"/>
          </a:p>
        </p:txBody>
      </p:sp>
      <p:sp>
        <p:nvSpPr>
          <p:cNvPr id="5" name="Oval 4"/>
          <p:cNvSpPr/>
          <p:nvPr/>
        </p:nvSpPr>
        <p:spPr>
          <a:xfrm>
            <a:off x="3378200" y="3073400"/>
            <a:ext cx="1155700" cy="635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2"/>
          <p:cNvSpPr/>
          <p:nvPr/>
        </p:nvSpPr>
        <p:spPr>
          <a:xfrm>
            <a:off x="203200" y="0"/>
            <a:ext cx="5295900" cy="59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just" fontAlgn="base"/>
            <a:r>
              <a:rPr lang="en-US" sz="3200" b="1" u="sng" dirty="0" smtClean="0"/>
              <a:t>Left Most</a:t>
            </a:r>
          </a:p>
          <a:p>
            <a:pPr algn="just"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Input String 	W = </a:t>
            </a:r>
            <a:r>
              <a:rPr lang="en-US" sz="3200" b="1" dirty="0" err="1" smtClean="0">
                <a:solidFill>
                  <a:srgbClr val="FF0000"/>
                </a:solidFill>
                <a:sym typeface="Wingdings" pitchFamily="2" charset="2"/>
              </a:rPr>
              <a:t>id+id</a:t>
            </a:r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*id</a:t>
            </a:r>
          </a:p>
          <a:p>
            <a:pPr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		E E  + E</a:t>
            </a:r>
          </a:p>
          <a:p>
            <a:pPr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		E id + E * E</a:t>
            </a:r>
          </a:p>
          <a:p>
            <a:pPr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		E id + id * E</a:t>
            </a:r>
          </a:p>
          <a:p>
            <a:pPr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		E id + id * id</a:t>
            </a: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algn="just" fontAlgn="base"/>
            <a:endParaRPr lang="en-US" sz="3200" b="1" u="sng" dirty="0" smtClean="0"/>
          </a:p>
          <a:p>
            <a:pPr algn="just" fontAlgn="base"/>
            <a:endParaRPr lang="en-US" sz="3200" b="1" u="sng" dirty="0" smtClean="0"/>
          </a:p>
        </p:txBody>
      </p:sp>
      <p:sp>
        <p:nvSpPr>
          <p:cNvPr id="4" name="CustomShape 2"/>
          <p:cNvSpPr/>
          <p:nvPr/>
        </p:nvSpPr>
        <p:spPr>
          <a:xfrm>
            <a:off x="6896100" y="152400"/>
            <a:ext cx="5295900" cy="59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just" fontAlgn="base"/>
            <a:r>
              <a:rPr lang="en-US" sz="3200" b="1" u="sng" dirty="0" smtClean="0"/>
              <a:t>Right Most</a:t>
            </a:r>
          </a:p>
          <a:p>
            <a:pPr algn="just" fontAlgn="base"/>
            <a:r>
              <a:rPr lang="en-US" sz="3200" b="1" dirty="0" smtClean="0">
                <a:solidFill>
                  <a:srgbClr val="0070C0"/>
                </a:solidFill>
                <a:sym typeface="Wingdings" pitchFamily="2" charset="2"/>
              </a:rPr>
              <a:t>Input String 	W = </a:t>
            </a:r>
            <a:r>
              <a:rPr lang="en-US" sz="3200" b="1" dirty="0" err="1" smtClean="0">
                <a:solidFill>
                  <a:srgbClr val="0070C0"/>
                </a:solidFill>
                <a:sym typeface="Wingdings" pitchFamily="2" charset="2"/>
              </a:rPr>
              <a:t>id+id</a:t>
            </a:r>
            <a:r>
              <a:rPr lang="en-US" sz="3200" b="1" dirty="0" smtClean="0">
                <a:solidFill>
                  <a:srgbClr val="0070C0"/>
                </a:solidFill>
                <a:sym typeface="Wingdings" pitchFamily="2" charset="2"/>
              </a:rPr>
              <a:t>*id</a:t>
            </a:r>
          </a:p>
          <a:p>
            <a:pPr algn="just" fontAlgn="base"/>
            <a:endParaRPr lang="en-US" sz="3200" b="1" u="sng" dirty="0" smtClean="0">
              <a:solidFill>
                <a:srgbClr val="0070C0"/>
              </a:solidFill>
            </a:endParaRPr>
          </a:p>
          <a:p>
            <a:pPr fontAlgn="base"/>
            <a:r>
              <a:rPr lang="en-US" sz="3200" b="1" dirty="0" smtClean="0">
                <a:solidFill>
                  <a:srgbClr val="0070C0"/>
                </a:solidFill>
                <a:sym typeface="Wingdings" pitchFamily="2" charset="2"/>
              </a:rPr>
              <a:t>		E E  + E</a:t>
            </a:r>
          </a:p>
          <a:p>
            <a:pPr fontAlgn="base"/>
            <a:r>
              <a:rPr lang="en-US" sz="3200" b="1" dirty="0" smtClean="0">
                <a:solidFill>
                  <a:srgbClr val="0070C0"/>
                </a:solidFill>
                <a:sym typeface="Wingdings" pitchFamily="2" charset="2"/>
              </a:rPr>
              <a:t>                E E  + E  * E</a:t>
            </a:r>
          </a:p>
          <a:p>
            <a:pPr fontAlgn="base"/>
            <a:r>
              <a:rPr lang="en-US" sz="3200" b="1" dirty="0" smtClean="0">
                <a:solidFill>
                  <a:srgbClr val="0070C0"/>
                </a:solidFill>
                <a:sym typeface="Wingdings" pitchFamily="2" charset="2"/>
              </a:rPr>
              <a:t> 		E E  + E  * id</a:t>
            </a:r>
          </a:p>
          <a:p>
            <a:pPr fontAlgn="base"/>
            <a:r>
              <a:rPr lang="en-US" sz="3200" b="1" dirty="0" smtClean="0">
                <a:solidFill>
                  <a:srgbClr val="0070C0"/>
                </a:solidFill>
                <a:sym typeface="Wingdings" pitchFamily="2" charset="2"/>
              </a:rPr>
              <a:t>		E E  + id  * id</a:t>
            </a:r>
          </a:p>
          <a:p>
            <a:pPr fontAlgn="base"/>
            <a:r>
              <a:rPr lang="en-US" sz="3200" b="1" dirty="0" smtClean="0">
                <a:solidFill>
                  <a:srgbClr val="0070C0"/>
                </a:solidFill>
                <a:sym typeface="Wingdings" pitchFamily="2" charset="2"/>
              </a:rPr>
              <a:t>		E id  + id  * id</a:t>
            </a:r>
          </a:p>
          <a:p>
            <a:pPr fontAlgn="base"/>
            <a:endParaRPr lang="en-US" sz="3200" b="1" dirty="0" smtClean="0">
              <a:solidFill>
                <a:srgbClr val="0070C0"/>
              </a:solidFill>
              <a:sym typeface="Wingdings" pitchFamily="2" charset="2"/>
            </a:endParaRPr>
          </a:p>
          <a:p>
            <a:pPr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		</a:t>
            </a: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algn="just" fontAlgn="base"/>
            <a:endParaRPr lang="en-US" sz="3200" b="1" u="sng" dirty="0" smtClean="0"/>
          </a:p>
          <a:p>
            <a:pPr algn="just" fontAlgn="base"/>
            <a:endParaRPr lang="en-US" sz="3200" b="1" u="sng" dirty="0" smtClean="0"/>
          </a:p>
        </p:txBody>
      </p:sp>
      <p:sp>
        <p:nvSpPr>
          <p:cNvPr id="5" name="Oval 4"/>
          <p:cNvSpPr/>
          <p:nvPr/>
        </p:nvSpPr>
        <p:spPr>
          <a:xfrm>
            <a:off x="3378200" y="3073400"/>
            <a:ext cx="1155700" cy="635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892300" y="3873500"/>
            <a:ext cx="1155700" cy="635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597400" y="3835400"/>
            <a:ext cx="1155700" cy="635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124200" y="3898900"/>
            <a:ext cx="1155700" cy="635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+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10800000" flipV="1">
            <a:off x="2692400" y="3467100"/>
            <a:ext cx="1041400" cy="508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178300" y="3441700"/>
            <a:ext cx="6477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866900" y="4775200"/>
            <a:ext cx="1155700" cy="635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rot="5400000">
            <a:off x="2120900" y="4597400"/>
            <a:ext cx="64770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225800" y="4610100"/>
            <a:ext cx="1155700" cy="635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597400" y="4635500"/>
            <a:ext cx="1155700" cy="635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892800" y="4724400"/>
            <a:ext cx="1155700" cy="635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rot="10800000" flipV="1">
            <a:off x="4000500" y="4292600"/>
            <a:ext cx="1016000" cy="54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334000" y="4254500"/>
            <a:ext cx="901700" cy="469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6200000" flipH="1">
            <a:off x="4997450" y="4514850"/>
            <a:ext cx="393700" cy="2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187700" y="5753100"/>
            <a:ext cx="1155700" cy="635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3492500" y="5524500"/>
            <a:ext cx="64770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765800" y="5727700"/>
            <a:ext cx="1155700" cy="635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5400000">
            <a:off x="6134100" y="5486400"/>
            <a:ext cx="64770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2"/>
          <p:cNvSpPr/>
          <p:nvPr/>
        </p:nvSpPr>
        <p:spPr>
          <a:xfrm>
            <a:off x="203200" y="0"/>
            <a:ext cx="5295900" cy="59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just" fontAlgn="base"/>
            <a:r>
              <a:rPr lang="en-US" sz="3200" b="1" u="sng" dirty="0" smtClean="0"/>
              <a:t>Left Most</a:t>
            </a:r>
          </a:p>
          <a:p>
            <a:pPr algn="just" fontAlgn="base"/>
            <a:r>
              <a:rPr lang="en-US" sz="3200" b="1" dirty="0" smtClean="0">
                <a:sym typeface="Wingdings" pitchFamily="2" charset="2"/>
              </a:rPr>
              <a:t>Input String 	W = </a:t>
            </a:r>
            <a:r>
              <a:rPr lang="en-US" sz="3200" b="1" dirty="0" err="1" smtClean="0">
                <a:sym typeface="Wingdings" pitchFamily="2" charset="2"/>
              </a:rPr>
              <a:t>id+id</a:t>
            </a:r>
            <a:r>
              <a:rPr lang="en-US" sz="3200" b="1" dirty="0" smtClean="0">
                <a:sym typeface="Wingdings" pitchFamily="2" charset="2"/>
              </a:rPr>
              <a:t>*id</a:t>
            </a:r>
          </a:p>
          <a:p>
            <a:pPr fontAlgn="base"/>
            <a:r>
              <a:rPr lang="en-US" sz="3200" b="1" dirty="0" smtClean="0">
                <a:sym typeface="Wingdings" pitchFamily="2" charset="2"/>
              </a:rPr>
              <a:t>		E E  + E</a:t>
            </a:r>
          </a:p>
          <a:p>
            <a:pPr fontAlgn="base"/>
            <a:r>
              <a:rPr lang="en-US" sz="3200" b="1" dirty="0" smtClean="0">
                <a:sym typeface="Wingdings" pitchFamily="2" charset="2"/>
              </a:rPr>
              <a:t>		E id + E * E</a:t>
            </a:r>
          </a:p>
          <a:p>
            <a:pPr fontAlgn="base"/>
            <a:r>
              <a:rPr lang="en-US" sz="3200" b="1" dirty="0" smtClean="0">
                <a:sym typeface="Wingdings" pitchFamily="2" charset="2"/>
              </a:rPr>
              <a:t>		E id + id * E</a:t>
            </a:r>
          </a:p>
          <a:p>
            <a:pPr fontAlgn="base"/>
            <a:r>
              <a:rPr lang="en-US" sz="3200" b="1" dirty="0" smtClean="0">
                <a:sym typeface="Wingdings" pitchFamily="2" charset="2"/>
              </a:rPr>
              <a:t>		E id + id * id</a:t>
            </a: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algn="just" fontAlgn="base"/>
            <a:endParaRPr lang="en-US" sz="3200" b="1" u="sng" dirty="0" smtClean="0"/>
          </a:p>
          <a:p>
            <a:pPr algn="just" fontAlgn="base"/>
            <a:endParaRPr lang="en-US" sz="3200" b="1" u="sng" dirty="0" smtClean="0"/>
          </a:p>
        </p:txBody>
      </p:sp>
      <p:sp>
        <p:nvSpPr>
          <p:cNvPr id="4" name="CustomShape 2"/>
          <p:cNvSpPr/>
          <p:nvPr/>
        </p:nvSpPr>
        <p:spPr>
          <a:xfrm>
            <a:off x="6896100" y="152400"/>
            <a:ext cx="5295900" cy="30099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just" fontAlgn="base"/>
            <a:r>
              <a:rPr lang="en-US" sz="3200" b="1" u="sng" dirty="0" smtClean="0"/>
              <a:t>Right Most</a:t>
            </a:r>
          </a:p>
          <a:p>
            <a:pPr fontAlgn="base"/>
            <a:r>
              <a:rPr lang="en-US" sz="3200" b="1" dirty="0" smtClean="0">
                <a:solidFill>
                  <a:srgbClr val="0070C0"/>
                </a:solidFill>
                <a:sym typeface="Wingdings" pitchFamily="2" charset="2"/>
              </a:rPr>
              <a:t>		E E  * E</a:t>
            </a:r>
          </a:p>
          <a:p>
            <a:pPr fontAlgn="base"/>
            <a:r>
              <a:rPr lang="en-US" sz="3200" b="1" dirty="0" smtClean="0">
                <a:solidFill>
                  <a:srgbClr val="0070C0"/>
                </a:solidFill>
                <a:sym typeface="Wingdings" pitchFamily="2" charset="2"/>
              </a:rPr>
              <a:t>                E E  + id</a:t>
            </a:r>
          </a:p>
          <a:p>
            <a:pPr fontAlgn="base"/>
            <a:r>
              <a:rPr lang="en-US" sz="3200" b="1" dirty="0" smtClean="0">
                <a:solidFill>
                  <a:srgbClr val="0070C0"/>
                </a:solidFill>
                <a:sym typeface="Wingdings" pitchFamily="2" charset="2"/>
              </a:rPr>
              <a:t> 		E E  + E  * id</a:t>
            </a:r>
          </a:p>
          <a:p>
            <a:pPr fontAlgn="base"/>
            <a:r>
              <a:rPr lang="en-US" sz="3200" b="1" dirty="0" smtClean="0">
                <a:solidFill>
                  <a:srgbClr val="0070C0"/>
                </a:solidFill>
                <a:sym typeface="Wingdings" pitchFamily="2" charset="2"/>
              </a:rPr>
              <a:t>		E E  + id  * id</a:t>
            </a:r>
          </a:p>
          <a:p>
            <a:pPr fontAlgn="base"/>
            <a:r>
              <a:rPr lang="en-US" sz="3200" b="1" dirty="0" smtClean="0">
                <a:solidFill>
                  <a:srgbClr val="0070C0"/>
                </a:solidFill>
                <a:sym typeface="Wingdings" pitchFamily="2" charset="2"/>
              </a:rPr>
              <a:t>		E id  + id  * id</a:t>
            </a:r>
          </a:p>
          <a:p>
            <a:pPr fontAlgn="base"/>
            <a:endParaRPr lang="en-US" sz="3200" b="1" dirty="0" smtClean="0">
              <a:solidFill>
                <a:srgbClr val="0070C0"/>
              </a:solidFill>
              <a:sym typeface="Wingdings" pitchFamily="2" charset="2"/>
            </a:endParaRPr>
          </a:p>
          <a:p>
            <a:pPr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		</a:t>
            </a: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algn="just" fontAlgn="base"/>
            <a:endParaRPr lang="en-US" sz="3200" b="1" u="sng" dirty="0" smtClean="0"/>
          </a:p>
          <a:p>
            <a:pPr algn="just" fontAlgn="base"/>
            <a:endParaRPr lang="en-US" sz="3200" b="1" u="sng" dirty="0" smtClean="0"/>
          </a:p>
        </p:txBody>
      </p:sp>
      <p:sp>
        <p:nvSpPr>
          <p:cNvPr id="5" name="Oval 4"/>
          <p:cNvSpPr/>
          <p:nvPr/>
        </p:nvSpPr>
        <p:spPr>
          <a:xfrm>
            <a:off x="3378200" y="3073400"/>
            <a:ext cx="1155700" cy="635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892300" y="3873500"/>
            <a:ext cx="1155700" cy="635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597400" y="3835400"/>
            <a:ext cx="1155700" cy="635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124200" y="3898900"/>
            <a:ext cx="1155700" cy="635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+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10800000" flipV="1">
            <a:off x="2692400" y="3467100"/>
            <a:ext cx="1041400" cy="508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178300" y="3441700"/>
            <a:ext cx="6477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866900" y="4775200"/>
            <a:ext cx="1155700" cy="635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rot="5400000">
            <a:off x="2120900" y="4597400"/>
            <a:ext cx="64770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225800" y="4610100"/>
            <a:ext cx="1155700" cy="635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597400" y="4635500"/>
            <a:ext cx="1155700" cy="635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892800" y="4724400"/>
            <a:ext cx="1155700" cy="635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rot="10800000" flipV="1">
            <a:off x="4000500" y="4292600"/>
            <a:ext cx="1016000" cy="54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334000" y="4254500"/>
            <a:ext cx="901700" cy="469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6200000" flipH="1">
            <a:off x="4997450" y="4514850"/>
            <a:ext cx="393700" cy="2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187700" y="5753100"/>
            <a:ext cx="1155700" cy="635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3492500" y="5524500"/>
            <a:ext cx="64770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765800" y="5727700"/>
            <a:ext cx="1155700" cy="635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5400000">
            <a:off x="6134100" y="5486400"/>
            <a:ext cx="64770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8737600" y="3213100"/>
            <a:ext cx="1155700" cy="635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759700" y="3695700"/>
            <a:ext cx="1155700" cy="635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0045700" y="3784600"/>
            <a:ext cx="1155700" cy="635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rot="10800000" flipV="1">
            <a:off x="8559800" y="3606800"/>
            <a:ext cx="6604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9525000" y="3657600"/>
            <a:ext cx="838200" cy="279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8813800" y="3810000"/>
            <a:ext cx="1155700" cy="635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340600" y="4635500"/>
            <a:ext cx="1155700" cy="635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8229600" y="4584700"/>
            <a:ext cx="1155700" cy="635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9080500" y="4635500"/>
            <a:ext cx="1155700" cy="635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rot="5400000">
            <a:off x="7886700" y="4356100"/>
            <a:ext cx="596900" cy="2667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420100" y="4064000"/>
            <a:ext cx="1066800" cy="6477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0121900" y="4559300"/>
            <a:ext cx="1155700" cy="635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endCxn id="40" idx="0"/>
          </p:cNvCxnSpPr>
          <p:nvPr/>
        </p:nvCxnSpPr>
        <p:spPr>
          <a:xfrm rot="5400000">
            <a:off x="10518775" y="4371975"/>
            <a:ext cx="368300" cy="63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353300" y="5524500"/>
            <a:ext cx="1155700" cy="635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042400" y="5537200"/>
            <a:ext cx="1155700" cy="635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9528175" y="5299075"/>
            <a:ext cx="368300" cy="63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>
            <a:off x="7750175" y="5426075"/>
            <a:ext cx="368300" cy="63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0" y="53700"/>
            <a:ext cx="11696700" cy="886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/>
              <a:t>Introduction to Grammars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2"/>
          <a:srcRect l="43241" t="29340" r="19777" b="13194"/>
          <a:stretch>
            <a:fillRect/>
          </a:stretch>
        </p:blipFill>
        <p:spPr bwMode="auto">
          <a:xfrm>
            <a:off x="3327400" y="1054100"/>
            <a:ext cx="6248400" cy="54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0" y="53700"/>
            <a:ext cx="11696700" cy="886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lvl="0" algn="ctr">
              <a:lnSpc>
                <a:spcPct val="115000"/>
              </a:lnSpc>
              <a:spcBef>
                <a:spcPts val="1000"/>
              </a:spcBef>
            </a:pPr>
            <a:r>
              <a:rPr lang="en-US" sz="4400" b="1" dirty="0" smtClean="0">
                <a:solidFill>
                  <a:srgbClr val="FF0000"/>
                </a:solidFill>
              </a:rPr>
              <a:t>CFG – Context Free Diagram</a:t>
            </a:r>
            <a:r>
              <a:rPr lang="en-US" sz="4400" b="1" dirty="0" smtClean="0"/>
              <a:t> </a:t>
            </a:r>
          </a:p>
        </p:txBody>
      </p:sp>
      <p:sp>
        <p:nvSpPr>
          <p:cNvPr id="144" name="CustomShape 2"/>
          <p:cNvSpPr/>
          <p:nvPr/>
        </p:nvSpPr>
        <p:spPr>
          <a:xfrm>
            <a:off x="292100" y="723900"/>
            <a:ext cx="11658600" cy="59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fontAlgn="base"/>
            <a:r>
              <a:rPr lang="en-US" sz="3600" dirty="0" smtClean="0"/>
              <a:t> </a:t>
            </a:r>
            <a:r>
              <a:rPr lang="en-US" sz="3600" b="1" u="sng" dirty="0" smtClean="0"/>
              <a:t>Types of Grammars-</a:t>
            </a:r>
            <a:endParaRPr lang="en-US" sz="3600" dirty="0" smtClean="0"/>
          </a:p>
          <a:p>
            <a:pPr fontAlgn="base"/>
            <a:r>
              <a:rPr lang="en-US" sz="3600" dirty="0" smtClean="0"/>
              <a:t> </a:t>
            </a:r>
          </a:p>
          <a:p>
            <a:pPr fontAlgn="base"/>
            <a:r>
              <a:rPr lang="en-US" sz="3600" dirty="0" smtClean="0"/>
              <a:t>Grammars are classified on different basis as-</a:t>
            </a:r>
          </a:p>
          <a:p>
            <a:pPr algn="just" fontAlgn="base"/>
            <a:endParaRPr lang="en-US" sz="3600" b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el="http://schemas.microsoft.com/office/2019/extlst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2576830" y="2908300"/>
            <a:ext cx="6579870" cy="35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0" y="53700"/>
            <a:ext cx="11696700" cy="886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/>
            <a:r>
              <a:rPr lang="en-US" sz="4000" b="1" u="sng" dirty="0" smtClean="0"/>
              <a:t>Case study :LEX and YACC</a:t>
            </a:r>
            <a:endParaRPr lang="en-US" sz="4000" dirty="0" smtClean="0"/>
          </a:p>
        </p:txBody>
      </p:sp>
      <p:sp>
        <p:nvSpPr>
          <p:cNvPr id="144" name="CustomShape 2"/>
          <p:cNvSpPr/>
          <p:nvPr/>
        </p:nvSpPr>
        <p:spPr>
          <a:xfrm>
            <a:off x="215900" y="800100"/>
            <a:ext cx="11658600" cy="59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just"/>
            <a:r>
              <a:rPr lang="en-US" sz="3200" b="1" u="sng" dirty="0" smtClean="0"/>
              <a:t>Case study :LEX and YACC</a:t>
            </a:r>
            <a:endParaRPr lang="en-US" sz="3200" dirty="0" smtClean="0"/>
          </a:p>
          <a:p>
            <a:pPr algn="just"/>
            <a:r>
              <a:rPr lang="en-IN" sz="3200" b="1" dirty="0" smtClean="0"/>
              <a:t>LEX</a:t>
            </a:r>
            <a:endParaRPr lang="en-US" sz="3200" dirty="0" smtClean="0"/>
          </a:p>
          <a:p>
            <a:pPr lvl="0" algn="just"/>
            <a:r>
              <a:rPr lang="en-IN" sz="3200" dirty="0" err="1" smtClean="0"/>
              <a:t>Lex</a:t>
            </a:r>
            <a:r>
              <a:rPr lang="en-IN" sz="3200" dirty="0" smtClean="0"/>
              <a:t>   </a:t>
            </a:r>
            <a:r>
              <a:rPr lang="en-IN" sz="3200" dirty="0" smtClean="0">
                <a:solidFill>
                  <a:srgbClr val="FF0000"/>
                </a:solidFill>
              </a:rPr>
              <a:t>Lexical Analyser</a:t>
            </a:r>
            <a:r>
              <a:rPr lang="en-IN" sz="3200" dirty="0" smtClean="0"/>
              <a:t>".</a:t>
            </a:r>
            <a:endParaRPr lang="en-US" sz="3200" dirty="0" smtClean="0"/>
          </a:p>
          <a:p>
            <a:pPr lvl="0" algn="just"/>
            <a:r>
              <a:rPr lang="en-IN" sz="3200" dirty="0" smtClean="0"/>
              <a:t>Its main job is to break up an </a:t>
            </a:r>
            <a:r>
              <a:rPr lang="en-IN" sz="3200" dirty="0" smtClean="0">
                <a:solidFill>
                  <a:srgbClr val="FF0000"/>
                </a:solidFill>
              </a:rPr>
              <a:t>input stream into more usable elements. </a:t>
            </a:r>
          </a:p>
          <a:p>
            <a:pPr lvl="0" algn="just"/>
            <a:endParaRPr lang="en-IN" sz="3200" dirty="0" smtClean="0"/>
          </a:p>
          <a:p>
            <a:pPr lvl="0" algn="just"/>
            <a:r>
              <a:rPr lang="en-IN" sz="3200" dirty="0" smtClean="0"/>
              <a:t>Or in, in other words, to identify the "</a:t>
            </a:r>
            <a:r>
              <a:rPr lang="en-IN" sz="3200" dirty="0" smtClean="0">
                <a:solidFill>
                  <a:srgbClr val="FF0000"/>
                </a:solidFill>
              </a:rPr>
              <a:t>interesting bits</a:t>
            </a:r>
            <a:r>
              <a:rPr lang="en-IN" sz="3200" dirty="0" smtClean="0"/>
              <a:t>" in a text file.</a:t>
            </a:r>
          </a:p>
          <a:p>
            <a:pPr lvl="0" algn="just"/>
            <a:endParaRPr lang="en-US" sz="3200" dirty="0" smtClean="0"/>
          </a:p>
          <a:p>
            <a:pPr lvl="0" algn="just"/>
            <a:r>
              <a:rPr lang="en-IN" sz="3200" dirty="0" smtClean="0"/>
              <a:t>For example, if you are writing a compiler for the C programming language, the symbols { } ( ); all have significance on their own.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0" y="53700"/>
            <a:ext cx="11696700" cy="886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/>
            <a:r>
              <a:rPr lang="en-US" sz="4000" b="1" u="sng" dirty="0" smtClean="0"/>
              <a:t>Case study :LEX and YACC</a:t>
            </a:r>
            <a:endParaRPr lang="en-US" sz="4000" dirty="0" smtClean="0"/>
          </a:p>
        </p:txBody>
      </p:sp>
      <p:sp>
        <p:nvSpPr>
          <p:cNvPr id="144" name="CustomShape 2"/>
          <p:cNvSpPr/>
          <p:nvPr/>
        </p:nvSpPr>
        <p:spPr>
          <a:xfrm>
            <a:off x="215900" y="800100"/>
            <a:ext cx="11658600" cy="59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just"/>
            <a:r>
              <a:rPr lang="en-IN" sz="3200" b="1" dirty="0" smtClean="0"/>
              <a:t>LEX</a:t>
            </a:r>
            <a:endParaRPr lang="en-US" sz="3200" dirty="0" smtClean="0"/>
          </a:p>
          <a:p>
            <a:pPr lvl="0" algn="just"/>
            <a:r>
              <a:rPr lang="en-IN" sz="3200" dirty="0" smtClean="0"/>
              <a:t>The letter a usually appears as part of </a:t>
            </a:r>
            <a:r>
              <a:rPr lang="en-IN" sz="3200" dirty="0" smtClean="0">
                <a:solidFill>
                  <a:srgbClr val="FF0000"/>
                </a:solidFill>
              </a:rPr>
              <a:t>a keyword or variable name, and is not interesting on its own.</a:t>
            </a:r>
          </a:p>
          <a:p>
            <a:pPr lvl="0" algn="just"/>
            <a:endParaRPr lang="en-US" sz="3200" dirty="0" smtClean="0"/>
          </a:p>
          <a:p>
            <a:pPr lvl="0" algn="just"/>
            <a:r>
              <a:rPr lang="en-IN" sz="3200" dirty="0" smtClean="0"/>
              <a:t>Instead, we are </a:t>
            </a:r>
            <a:r>
              <a:rPr lang="en-IN" sz="3200" dirty="0" smtClean="0">
                <a:solidFill>
                  <a:srgbClr val="FF0000"/>
                </a:solidFill>
              </a:rPr>
              <a:t>interested in the whole word. </a:t>
            </a:r>
          </a:p>
          <a:p>
            <a:pPr lvl="0" algn="just"/>
            <a:endParaRPr lang="en-IN" sz="3200" dirty="0" smtClean="0"/>
          </a:p>
          <a:p>
            <a:pPr lvl="0" algn="just"/>
            <a:r>
              <a:rPr lang="en-IN" sz="3200" dirty="0" smtClean="0">
                <a:solidFill>
                  <a:srgbClr val="FF0000"/>
                </a:solidFill>
              </a:rPr>
              <a:t>Spaces and newlines are completely uninteresting, </a:t>
            </a:r>
            <a:r>
              <a:rPr lang="en-IN" sz="3200" dirty="0" smtClean="0"/>
              <a:t>and we want to ignore them completely unless they appear within quotes "like this“</a:t>
            </a:r>
          </a:p>
          <a:p>
            <a:pPr lvl="0" algn="just"/>
            <a:endParaRPr lang="en-US" sz="3200" dirty="0" smtClean="0"/>
          </a:p>
          <a:p>
            <a:pPr lvl="0" algn="just"/>
            <a:r>
              <a:rPr lang="en-IN" sz="3200" dirty="0" smtClean="0"/>
              <a:t>All of these things are handled by the Lexical Analyser.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0" y="53700"/>
            <a:ext cx="11696700" cy="886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/>
            <a:r>
              <a:rPr lang="en-US" sz="4000" b="1" u="sng" dirty="0" smtClean="0"/>
              <a:t>Case study :LEX and YACC</a:t>
            </a:r>
            <a:endParaRPr lang="en-US" sz="4000" dirty="0" smtClean="0"/>
          </a:p>
        </p:txBody>
      </p:sp>
      <p:sp>
        <p:nvSpPr>
          <p:cNvPr id="144" name="CustomShape 2"/>
          <p:cNvSpPr/>
          <p:nvPr/>
        </p:nvSpPr>
        <p:spPr>
          <a:xfrm>
            <a:off x="215900" y="800100"/>
            <a:ext cx="11658600" cy="59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just"/>
            <a:r>
              <a:rPr lang="en-IN" sz="3200" b="1" dirty="0" smtClean="0"/>
              <a:t>LEX</a:t>
            </a:r>
            <a:endParaRPr lang="en-US" sz="3200" dirty="0" smtClean="0"/>
          </a:p>
          <a:p>
            <a:pPr lvl="0" algn="just"/>
            <a:r>
              <a:rPr lang="en-IN" sz="3200" dirty="0" smtClean="0"/>
              <a:t>A tool widely used to specify lexical analyzers for a variety of languages</a:t>
            </a:r>
          </a:p>
          <a:p>
            <a:pPr lvl="0" algn="just"/>
            <a:endParaRPr lang="en-US" sz="3200" dirty="0" smtClean="0"/>
          </a:p>
          <a:p>
            <a:pPr lvl="0" algn="just"/>
            <a:r>
              <a:rPr lang="en-IN" sz="3200" dirty="0" smtClean="0"/>
              <a:t>We refer to the tool as </a:t>
            </a:r>
            <a:r>
              <a:rPr lang="en-IN" sz="3200" b="1" dirty="0" err="1" smtClean="0"/>
              <a:t>Lex</a:t>
            </a:r>
            <a:r>
              <a:rPr lang="en-IN" sz="3200" b="1" dirty="0" smtClean="0"/>
              <a:t> compiler, </a:t>
            </a:r>
            <a:r>
              <a:rPr lang="en-IN" sz="3200" dirty="0" smtClean="0"/>
              <a:t>and to its input specification as the </a:t>
            </a:r>
            <a:r>
              <a:rPr lang="en-IN" sz="3200" dirty="0" err="1" smtClean="0"/>
              <a:t>Lex</a:t>
            </a:r>
            <a:r>
              <a:rPr lang="en-IN" sz="3200" dirty="0" smtClean="0"/>
              <a:t> language.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0" y="53700"/>
            <a:ext cx="11696700" cy="886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/>
            <a:r>
              <a:rPr lang="en-US" sz="4000" b="1" u="sng" dirty="0" smtClean="0"/>
              <a:t>Case study :LEX and YACC</a:t>
            </a:r>
            <a:endParaRPr lang="en-US" sz="4000" dirty="0" smtClean="0"/>
          </a:p>
        </p:txBody>
      </p:sp>
      <p:pic>
        <p:nvPicPr>
          <p:cNvPr id="4" name="Picture 3" descr="enter image description here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el="http://schemas.microsoft.com/office/2019/extlst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390650"/>
            <a:ext cx="8131810" cy="44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0" y="53700"/>
            <a:ext cx="11696700" cy="759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/>
            <a:r>
              <a:rPr lang="en-US" sz="3600" b="1" u="sng" dirty="0" smtClean="0"/>
              <a:t>Case study :LEX and YACC</a:t>
            </a:r>
            <a:endParaRPr lang="en-US" sz="3600" dirty="0" smtClean="0"/>
          </a:p>
        </p:txBody>
      </p:sp>
      <p:sp>
        <p:nvSpPr>
          <p:cNvPr id="144" name="CustomShape 2"/>
          <p:cNvSpPr/>
          <p:nvPr/>
        </p:nvSpPr>
        <p:spPr>
          <a:xfrm>
            <a:off x="165100" y="711200"/>
            <a:ext cx="11709400" cy="6007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/>
            <a:r>
              <a:rPr lang="en-IN" sz="2000" b="1" dirty="0" err="1" smtClean="0"/>
              <a:t>Lex</a:t>
            </a:r>
            <a:r>
              <a:rPr lang="en-IN" sz="2000" b="1" dirty="0" smtClean="0"/>
              <a:t> specifications:</a:t>
            </a:r>
            <a:endParaRPr lang="en-US" sz="1600" dirty="0" smtClean="0"/>
          </a:p>
          <a:p>
            <a:pPr algn="just"/>
            <a:r>
              <a:rPr lang="en-IN" b="1" dirty="0" smtClean="0"/>
              <a:t>A </a:t>
            </a:r>
            <a:r>
              <a:rPr lang="en-IN" b="1" dirty="0" err="1" smtClean="0"/>
              <a:t>Lex</a:t>
            </a:r>
            <a:r>
              <a:rPr lang="en-IN" b="1" dirty="0" smtClean="0"/>
              <a:t> program (the .l file) consists of three parts:</a:t>
            </a:r>
            <a:endParaRPr lang="en-US" sz="1400" b="1" dirty="0" smtClean="0"/>
          </a:p>
          <a:p>
            <a:pPr algn="just"/>
            <a:r>
              <a:rPr lang="en-IN" dirty="0" smtClean="0"/>
              <a:t>declarations</a:t>
            </a:r>
            <a:endParaRPr lang="en-US" sz="1400" dirty="0" smtClean="0"/>
          </a:p>
          <a:p>
            <a:pPr algn="just"/>
            <a:r>
              <a:rPr lang="en-IN" dirty="0" smtClean="0"/>
              <a:t>%%</a:t>
            </a:r>
            <a:endParaRPr lang="en-US" sz="1400" dirty="0" smtClean="0"/>
          </a:p>
          <a:p>
            <a:pPr algn="just"/>
            <a:r>
              <a:rPr lang="en-IN" dirty="0" smtClean="0"/>
              <a:t>translation rules</a:t>
            </a:r>
            <a:endParaRPr lang="en-US" sz="1400" dirty="0" smtClean="0"/>
          </a:p>
          <a:p>
            <a:pPr algn="just"/>
            <a:r>
              <a:rPr lang="en-IN" dirty="0" smtClean="0"/>
              <a:t>%%</a:t>
            </a:r>
            <a:endParaRPr lang="en-US" sz="1400" dirty="0" smtClean="0"/>
          </a:p>
          <a:p>
            <a:pPr algn="just"/>
            <a:r>
              <a:rPr lang="en-IN" b="1" dirty="0" smtClean="0"/>
              <a:t>auxiliary procedures</a:t>
            </a:r>
            <a:endParaRPr lang="en-US" sz="1400" dirty="0" smtClean="0"/>
          </a:p>
          <a:p>
            <a:pPr lvl="0" algn="just"/>
            <a:endParaRPr lang="en-IN" dirty="0" smtClean="0"/>
          </a:p>
          <a:p>
            <a:pPr lvl="0" algn="just"/>
            <a:r>
              <a:rPr lang="en-IN" dirty="0" smtClean="0"/>
              <a:t>The declarations section includes declarations of variables, and manifest constants (A manifest constant is an identifier that is declared to represent a constant e.g. # define PIE 3.14) and regular definitions.</a:t>
            </a:r>
          </a:p>
          <a:p>
            <a:pPr lvl="0" algn="just"/>
            <a:endParaRPr lang="en-US" sz="1400" dirty="0" smtClean="0"/>
          </a:p>
          <a:p>
            <a:pPr lvl="0" algn="just"/>
            <a:r>
              <a:rPr lang="en-IN" b="1" dirty="0" smtClean="0"/>
              <a:t>The translation rules of a </a:t>
            </a:r>
            <a:r>
              <a:rPr lang="en-IN" b="1" dirty="0" err="1" smtClean="0"/>
              <a:t>Lex</a:t>
            </a:r>
            <a:r>
              <a:rPr lang="en-IN" b="1" dirty="0" smtClean="0"/>
              <a:t> program are statements of the form :</a:t>
            </a:r>
            <a:endParaRPr lang="en-US" sz="1400" b="1" dirty="0" smtClean="0"/>
          </a:p>
          <a:p>
            <a:pPr algn="just"/>
            <a:r>
              <a:rPr lang="en-IN" dirty="0" smtClean="0"/>
              <a:t>p1 {action 1}</a:t>
            </a:r>
            <a:endParaRPr lang="en-US" sz="1400" dirty="0" smtClean="0"/>
          </a:p>
          <a:p>
            <a:pPr algn="just"/>
            <a:r>
              <a:rPr lang="en-IN" dirty="0" smtClean="0"/>
              <a:t>p2 {action 2}</a:t>
            </a:r>
            <a:endParaRPr lang="en-US" sz="1400" dirty="0" smtClean="0"/>
          </a:p>
          <a:p>
            <a:pPr algn="just"/>
            <a:r>
              <a:rPr lang="en-IN" dirty="0" smtClean="0"/>
              <a:t>p3 {action 3}</a:t>
            </a:r>
            <a:endParaRPr lang="en-US" sz="1400" dirty="0" smtClean="0"/>
          </a:p>
          <a:p>
            <a:pPr algn="just"/>
            <a:r>
              <a:rPr lang="en-IN" dirty="0" smtClean="0"/>
              <a:t>… …</a:t>
            </a:r>
            <a:endParaRPr lang="en-US" sz="1400" dirty="0" smtClean="0"/>
          </a:p>
          <a:p>
            <a:pPr algn="just"/>
            <a:r>
              <a:rPr lang="en-IN" dirty="0" smtClean="0"/>
              <a:t>… …</a:t>
            </a:r>
            <a:endParaRPr lang="en-US" sz="1400" dirty="0" smtClean="0"/>
          </a:p>
          <a:p>
            <a:pPr algn="just"/>
            <a:r>
              <a:rPr lang="en-IN" dirty="0" smtClean="0"/>
              <a:t>Where each </a:t>
            </a:r>
            <a:r>
              <a:rPr lang="en-IN" b="1" dirty="0" smtClean="0"/>
              <a:t>p is a regular expression </a:t>
            </a:r>
            <a:r>
              <a:rPr lang="en-IN" dirty="0" smtClean="0"/>
              <a:t>and each action is a program fragment describing what action the lexical analyser should take when a pattern p matches a lexeme. </a:t>
            </a:r>
            <a:r>
              <a:rPr lang="en-IN" b="1" dirty="0" smtClean="0"/>
              <a:t>In </a:t>
            </a:r>
            <a:r>
              <a:rPr lang="en-IN" b="1" dirty="0" err="1" smtClean="0"/>
              <a:t>Lex</a:t>
            </a:r>
            <a:r>
              <a:rPr lang="en-IN" b="1" dirty="0" smtClean="0"/>
              <a:t>, the actions are written in C.</a:t>
            </a:r>
          </a:p>
          <a:p>
            <a:pPr algn="just"/>
            <a:endParaRPr lang="en-US" sz="1400" b="1" dirty="0" smtClean="0"/>
          </a:p>
          <a:p>
            <a:pPr lvl="1" algn="just"/>
            <a:r>
              <a:rPr lang="en-IN" dirty="0" smtClean="0"/>
              <a:t>The third section holds whatever auxiliary procedures are needed by the actions. Alternatively, these procedures can be compiled separately and loaded with the lexical analyzer.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0" y="53700"/>
            <a:ext cx="11696700" cy="759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/>
            <a:r>
              <a:rPr lang="en-US" sz="3600" b="1" u="sng" dirty="0" smtClean="0"/>
              <a:t>Case study :LEX and YACC</a:t>
            </a:r>
            <a:endParaRPr lang="en-US" sz="3600" dirty="0" smtClean="0"/>
          </a:p>
        </p:txBody>
      </p:sp>
      <p:sp>
        <p:nvSpPr>
          <p:cNvPr id="144" name="CustomShape 2"/>
          <p:cNvSpPr/>
          <p:nvPr/>
        </p:nvSpPr>
        <p:spPr>
          <a:xfrm>
            <a:off x="165100" y="711200"/>
            <a:ext cx="11709400" cy="6007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just"/>
            <a:r>
              <a:rPr lang="en-IN" sz="2000" b="1" dirty="0" smtClean="0"/>
              <a:t>YACC</a:t>
            </a:r>
            <a:endParaRPr lang="en-US" sz="2000" dirty="0" smtClean="0"/>
          </a:p>
          <a:p>
            <a:pPr lvl="0" algn="just"/>
            <a:r>
              <a:rPr lang="en-IN" sz="2000" dirty="0" err="1" smtClean="0"/>
              <a:t>Yacc</a:t>
            </a:r>
            <a:r>
              <a:rPr lang="en-IN" sz="2000" dirty="0" smtClean="0"/>
              <a:t> is officially known as a "parser".</a:t>
            </a:r>
          </a:p>
          <a:p>
            <a:pPr lvl="0" algn="just"/>
            <a:endParaRPr lang="en-US" sz="2000" dirty="0" smtClean="0"/>
          </a:p>
          <a:p>
            <a:pPr lvl="0" algn="just"/>
            <a:r>
              <a:rPr lang="en-IN" sz="2000" dirty="0" smtClean="0"/>
              <a:t>It's job is to analyze the structure of the input stream, and operate on the "big picture".</a:t>
            </a:r>
          </a:p>
          <a:p>
            <a:pPr lvl="0" algn="just"/>
            <a:endParaRPr lang="en-US" sz="2000" dirty="0" smtClean="0"/>
          </a:p>
          <a:p>
            <a:pPr lvl="0" algn="just"/>
            <a:r>
              <a:rPr lang="en-IN" sz="2000" dirty="0" smtClean="0"/>
              <a:t>In the course of its normal work, the parser also verifies that the input is syntactically sound.</a:t>
            </a:r>
          </a:p>
          <a:p>
            <a:pPr lvl="0" algn="just"/>
            <a:endParaRPr lang="en-US" sz="2000" dirty="0" smtClean="0"/>
          </a:p>
          <a:p>
            <a:pPr lvl="0" algn="just"/>
            <a:r>
              <a:rPr lang="en-IN" sz="2000" dirty="0" smtClean="0"/>
              <a:t>Consider again the example of a </a:t>
            </a:r>
            <a:r>
              <a:rPr lang="en-IN" sz="2000" b="1" dirty="0" smtClean="0"/>
              <a:t>C-compiler</a:t>
            </a:r>
            <a:r>
              <a:rPr lang="en-IN" sz="2000" dirty="0" smtClean="0"/>
              <a:t>. </a:t>
            </a:r>
          </a:p>
          <a:p>
            <a:pPr lvl="0" algn="just"/>
            <a:endParaRPr lang="en-IN" sz="2000" dirty="0" smtClean="0"/>
          </a:p>
          <a:p>
            <a:pPr lvl="0" algn="just"/>
            <a:r>
              <a:rPr lang="en-IN" sz="2000" b="1" dirty="0" smtClean="0"/>
              <a:t>In the C-language, a word can be a function name or a variable</a:t>
            </a:r>
            <a:r>
              <a:rPr lang="en-IN" sz="2000" dirty="0" smtClean="0"/>
              <a:t>, depending on whether it is followed by a (or a = </a:t>
            </a:r>
          </a:p>
          <a:p>
            <a:pPr lvl="0" algn="just"/>
            <a:endParaRPr lang="en-IN" sz="2000" dirty="0" smtClean="0"/>
          </a:p>
          <a:p>
            <a:pPr lvl="0" algn="just"/>
            <a:r>
              <a:rPr lang="en-IN" sz="2000" dirty="0" smtClean="0"/>
              <a:t>There should be exactly one } for each { in the program.</a:t>
            </a:r>
          </a:p>
          <a:p>
            <a:pPr lvl="0" algn="just"/>
            <a:endParaRPr lang="en-US" sz="2000" dirty="0" smtClean="0"/>
          </a:p>
          <a:p>
            <a:pPr lvl="0" algn="just"/>
            <a:r>
              <a:rPr lang="en-IN" sz="2000" dirty="0" smtClean="0"/>
              <a:t>YACC stands for </a:t>
            </a:r>
            <a:r>
              <a:rPr lang="en-IN" sz="2000" b="1" dirty="0" smtClean="0"/>
              <a:t>"Yet another Compiler </a:t>
            </a:r>
            <a:r>
              <a:rPr lang="en-IN" sz="2000" b="1" dirty="0" err="1" smtClean="0"/>
              <a:t>Compiler</a:t>
            </a:r>
            <a:r>
              <a:rPr lang="en-IN" sz="2000" dirty="0" smtClean="0"/>
              <a:t>". </a:t>
            </a:r>
          </a:p>
          <a:p>
            <a:pPr lvl="0" algn="just"/>
            <a:endParaRPr lang="en-IN" sz="2000" dirty="0" smtClean="0"/>
          </a:p>
          <a:p>
            <a:pPr lvl="0" algn="just"/>
            <a:r>
              <a:rPr lang="en-IN" sz="2000" dirty="0" smtClean="0"/>
              <a:t>This is because this kind of analysis of text files is normally associated with writing compilers.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0" y="53700"/>
            <a:ext cx="11696700" cy="886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/>
            <a:r>
              <a:rPr lang="en-US" sz="4000" b="1" u="sng" dirty="0" smtClean="0"/>
              <a:t>Case study :LEX and YACC</a:t>
            </a:r>
            <a:endParaRPr lang="en-US" sz="4000" dirty="0" smtClean="0"/>
          </a:p>
        </p:txBody>
      </p:sp>
      <p:pic>
        <p:nvPicPr>
          <p:cNvPr id="5" name="Picture 4" descr="enter image description here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el="http://schemas.microsoft.com/office/2019/extlst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1587500" y="1581150"/>
            <a:ext cx="8407400" cy="469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0" y="53700"/>
            <a:ext cx="11696700" cy="759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/>
            <a:r>
              <a:rPr lang="en-US" sz="3600" b="1" u="sng" dirty="0" smtClean="0"/>
              <a:t>Case study :LEX and YACC</a:t>
            </a:r>
            <a:endParaRPr lang="en-US" sz="3600" dirty="0" smtClean="0"/>
          </a:p>
        </p:txBody>
      </p:sp>
      <p:sp>
        <p:nvSpPr>
          <p:cNvPr id="144" name="CustomShape 2"/>
          <p:cNvSpPr/>
          <p:nvPr/>
        </p:nvSpPr>
        <p:spPr>
          <a:xfrm>
            <a:off x="165100" y="711200"/>
            <a:ext cx="11709400" cy="6007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just"/>
            <a:r>
              <a:rPr lang="en-IN" sz="2000" b="1" dirty="0" smtClean="0"/>
              <a:t>Difference between LEX and YACC</a:t>
            </a:r>
            <a:endParaRPr lang="en-US" sz="2000" dirty="0" smtClean="0"/>
          </a:p>
          <a:p>
            <a:pPr lvl="0" algn="just"/>
            <a:r>
              <a:rPr lang="en-IN" sz="2000" dirty="0" err="1" smtClean="0">
                <a:solidFill>
                  <a:srgbClr val="FF0000"/>
                </a:solidFill>
              </a:rPr>
              <a:t>Lex</a:t>
            </a:r>
            <a:r>
              <a:rPr lang="en-IN" sz="2000" dirty="0" smtClean="0"/>
              <a:t> is used to splitting the text into a list of tokens,  text becomes a token can be specified using regular expression in the </a:t>
            </a:r>
            <a:r>
              <a:rPr lang="en-IN" sz="2000" dirty="0" err="1" smtClean="0"/>
              <a:t>lex</a:t>
            </a:r>
            <a:r>
              <a:rPr lang="en-IN" sz="2000" dirty="0" smtClean="0"/>
              <a:t> file.</a:t>
            </a:r>
          </a:p>
          <a:p>
            <a:pPr lvl="0" algn="just"/>
            <a:endParaRPr lang="en-US" sz="2000" dirty="0" smtClean="0"/>
          </a:p>
          <a:p>
            <a:pPr lvl="0" algn="just"/>
            <a:r>
              <a:rPr lang="en-IN" sz="2000" dirty="0" err="1" smtClean="0">
                <a:solidFill>
                  <a:srgbClr val="FF0000"/>
                </a:solidFill>
              </a:rPr>
              <a:t>Yacc</a:t>
            </a:r>
            <a:r>
              <a:rPr lang="en-IN" sz="2000" dirty="0" smtClean="0">
                <a:solidFill>
                  <a:srgbClr val="FF0000"/>
                </a:solidFill>
              </a:rPr>
              <a:t> </a:t>
            </a:r>
            <a:r>
              <a:rPr lang="en-IN" sz="2000" dirty="0" smtClean="0"/>
              <a:t>is used to give some structure to those tokens. For example in Programming languages, we have assignment statements like </a:t>
            </a:r>
            <a:r>
              <a:rPr lang="en-IN" sz="2000" dirty="0" err="1" smtClean="0"/>
              <a:t>int</a:t>
            </a:r>
            <a:r>
              <a:rPr lang="en-IN" sz="2000" dirty="0" smtClean="0"/>
              <a:t> a = 1 + 2; and </a:t>
            </a:r>
            <a:r>
              <a:rPr lang="en-IN" sz="2000" dirty="0" err="1" smtClean="0"/>
              <a:t>i</a:t>
            </a:r>
            <a:r>
              <a:rPr lang="en-IN" sz="2000" dirty="0" smtClean="0"/>
              <a:t> want to make sure that the left-hand side of '=' be an identifier and the right side be an expression [it could be more complex than this]. </a:t>
            </a:r>
          </a:p>
          <a:p>
            <a:pPr lvl="0" algn="just"/>
            <a:endParaRPr lang="en-IN" sz="2000" dirty="0" smtClean="0"/>
          </a:p>
          <a:p>
            <a:pPr lvl="0" algn="just"/>
            <a:r>
              <a:rPr lang="en-IN" sz="2000" dirty="0" smtClean="0"/>
              <a:t>This can be coded using a CFG rule and this is what you specify in </a:t>
            </a:r>
            <a:r>
              <a:rPr lang="en-IN" sz="2000" dirty="0" err="1" smtClean="0"/>
              <a:t>yacc</a:t>
            </a:r>
            <a:r>
              <a:rPr lang="en-IN" sz="2000" dirty="0" smtClean="0"/>
              <a:t> file and this you cannot do using </a:t>
            </a:r>
            <a:r>
              <a:rPr lang="en-IN" sz="2000" dirty="0" err="1" smtClean="0"/>
              <a:t>lex</a:t>
            </a:r>
            <a:r>
              <a:rPr lang="en-IN" sz="2000" dirty="0" smtClean="0"/>
              <a:t> (</a:t>
            </a:r>
            <a:r>
              <a:rPr lang="en-IN" sz="2000" dirty="0" err="1" smtClean="0"/>
              <a:t>Lex</a:t>
            </a:r>
            <a:r>
              <a:rPr lang="en-IN" sz="2000" dirty="0" smtClean="0"/>
              <a:t> cannot handle recursive languages).</a:t>
            </a:r>
          </a:p>
          <a:p>
            <a:pPr lvl="0" algn="just"/>
            <a:endParaRPr lang="en-US" sz="2000" dirty="0" smtClean="0"/>
          </a:p>
          <a:p>
            <a:pPr lvl="0" algn="just"/>
            <a:r>
              <a:rPr lang="en-IN" sz="2000" dirty="0" smtClean="0">
                <a:solidFill>
                  <a:srgbClr val="FF0000"/>
                </a:solidFill>
              </a:rPr>
              <a:t>A typical application of </a:t>
            </a:r>
            <a:r>
              <a:rPr lang="en-IN" sz="2000" dirty="0" err="1" smtClean="0">
                <a:solidFill>
                  <a:srgbClr val="FF0000"/>
                </a:solidFill>
              </a:rPr>
              <a:t>lex</a:t>
            </a:r>
            <a:r>
              <a:rPr lang="en-IN" sz="2000" dirty="0" smtClean="0">
                <a:solidFill>
                  <a:srgbClr val="FF0000"/>
                </a:solidFill>
              </a:rPr>
              <a:t> and </a:t>
            </a:r>
            <a:r>
              <a:rPr lang="en-IN" sz="2000" dirty="0" err="1" smtClean="0">
                <a:solidFill>
                  <a:srgbClr val="FF0000"/>
                </a:solidFill>
              </a:rPr>
              <a:t>yacc</a:t>
            </a:r>
            <a:r>
              <a:rPr lang="en-IN" sz="2000" dirty="0" smtClean="0">
                <a:solidFill>
                  <a:srgbClr val="FF0000"/>
                </a:solidFill>
              </a:rPr>
              <a:t> is for implementing programming languages.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0" algn="just"/>
            <a:r>
              <a:rPr lang="en-IN" sz="2000" dirty="0" err="1" smtClean="0"/>
              <a:t>Lex</a:t>
            </a:r>
            <a:r>
              <a:rPr lang="en-IN" sz="2000" dirty="0" smtClean="0"/>
              <a:t> tokenizes the input, breaking it up into keywords, constants, punctuation, etc.</a:t>
            </a:r>
            <a:endParaRPr lang="en-US" sz="2000" dirty="0" smtClean="0"/>
          </a:p>
          <a:p>
            <a:pPr lvl="0" algn="just"/>
            <a:r>
              <a:rPr lang="en-IN" sz="2000" dirty="0" err="1" smtClean="0"/>
              <a:t>Yacc</a:t>
            </a:r>
            <a:r>
              <a:rPr lang="en-IN" sz="2000" dirty="0" smtClean="0"/>
              <a:t> then implements the actual computer language; recognizing a for statement, for instance, or a function definition.</a:t>
            </a:r>
          </a:p>
          <a:p>
            <a:pPr lvl="0" algn="just"/>
            <a:endParaRPr lang="en-US" sz="2000" dirty="0" smtClean="0"/>
          </a:p>
          <a:p>
            <a:pPr lvl="0" algn="just"/>
            <a:r>
              <a:rPr lang="en-IN" sz="2000" dirty="0" err="1" smtClean="0"/>
              <a:t>Lex</a:t>
            </a:r>
            <a:r>
              <a:rPr lang="en-IN" sz="2000" dirty="0" smtClean="0"/>
              <a:t> and </a:t>
            </a:r>
            <a:r>
              <a:rPr lang="en-IN" sz="2000" dirty="0" err="1" smtClean="0"/>
              <a:t>yacc</a:t>
            </a:r>
            <a:r>
              <a:rPr lang="en-IN" sz="2000" dirty="0" smtClean="0"/>
              <a:t> are normally used together. This is how you usually construct an application using both:</a:t>
            </a:r>
            <a:endParaRPr lang="en-US" sz="2000" dirty="0" smtClean="0"/>
          </a:p>
          <a:p>
            <a:pPr algn="just"/>
            <a:r>
              <a:rPr lang="en-IN" sz="2000" dirty="0" smtClean="0"/>
              <a:t>Input Stream (characters) -&gt; </a:t>
            </a:r>
            <a:r>
              <a:rPr lang="en-IN" sz="2000" dirty="0" err="1" smtClean="0"/>
              <a:t>Lex</a:t>
            </a:r>
            <a:r>
              <a:rPr lang="en-IN" sz="2000" dirty="0" smtClean="0"/>
              <a:t> (tokens) -&gt;</a:t>
            </a:r>
            <a:r>
              <a:rPr lang="en-IN" sz="2000" dirty="0" err="1" smtClean="0"/>
              <a:t>Yacc</a:t>
            </a:r>
            <a:r>
              <a:rPr lang="en-IN" sz="2000" dirty="0" smtClean="0"/>
              <a:t> (Abstract Syntax Tree) -&gt; Your Application</a:t>
            </a:r>
            <a:r>
              <a:rPr lang="en-US" sz="2000" dirty="0" smtClean="0"/>
              <a:t> </a:t>
            </a:r>
          </a:p>
          <a:p>
            <a:pPr algn="just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2"/>
          <p:cNvSpPr/>
          <p:nvPr/>
        </p:nvSpPr>
        <p:spPr>
          <a:xfrm>
            <a:off x="203200" y="0"/>
            <a:ext cx="5295900" cy="59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just" fontAlgn="base"/>
            <a:r>
              <a:rPr lang="en-US" sz="3200" b="1" u="sng" dirty="0" smtClean="0"/>
              <a:t>Left Most</a:t>
            </a:r>
          </a:p>
          <a:p>
            <a:pPr algn="just" fontAlgn="base"/>
            <a:r>
              <a:rPr lang="en-US" sz="3200" b="1" dirty="0" smtClean="0">
                <a:sym typeface="Wingdings" pitchFamily="2" charset="2"/>
              </a:rPr>
              <a:t>Input String 	W = </a:t>
            </a:r>
            <a:r>
              <a:rPr lang="en-US" sz="3200" b="1" dirty="0" err="1" smtClean="0">
                <a:sym typeface="Wingdings" pitchFamily="2" charset="2"/>
              </a:rPr>
              <a:t>id+id</a:t>
            </a:r>
            <a:r>
              <a:rPr lang="en-US" sz="3200" b="1" dirty="0" smtClean="0">
                <a:sym typeface="Wingdings" pitchFamily="2" charset="2"/>
              </a:rPr>
              <a:t>*id</a:t>
            </a:r>
          </a:p>
          <a:p>
            <a:pPr fontAlgn="base"/>
            <a:r>
              <a:rPr lang="en-US" sz="3200" b="1" dirty="0" smtClean="0">
                <a:sym typeface="Wingdings" pitchFamily="2" charset="2"/>
              </a:rPr>
              <a:t>		E E  + E</a:t>
            </a:r>
          </a:p>
          <a:p>
            <a:pPr fontAlgn="base"/>
            <a:r>
              <a:rPr lang="en-US" sz="3200" b="1" dirty="0" smtClean="0">
                <a:sym typeface="Wingdings" pitchFamily="2" charset="2"/>
              </a:rPr>
              <a:t>		E id + E * E</a:t>
            </a:r>
          </a:p>
          <a:p>
            <a:pPr fontAlgn="base"/>
            <a:r>
              <a:rPr lang="en-US" sz="3200" b="1" dirty="0" smtClean="0">
                <a:sym typeface="Wingdings" pitchFamily="2" charset="2"/>
              </a:rPr>
              <a:t>		E id + id * E</a:t>
            </a:r>
          </a:p>
          <a:p>
            <a:pPr fontAlgn="base"/>
            <a:r>
              <a:rPr lang="en-US" sz="3200" b="1" dirty="0" smtClean="0">
                <a:sym typeface="Wingdings" pitchFamily="2" charset="2"/>
              </a:rPr>
              <a:t>		E id + id * id</a:t>
            </a: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algn="just" fontAlgn="base"/>
            <a:endParaRPr lang="en-US" sz="3200" b="1" u="sng" dirty="0" smtClean="0"/>
          </a:p>
          <a:p>
            <a:pPr algn="just" fontAlgn="base"/>
            <a:endParaRPr lang="en-US" sz="3200" b="1" u="sng" dirty="0" smtClean="0"/>
          </a:p>
        </p:txBody>
      </p:sp>
      <p:sp>
        <p:nvSpPr>
          <p:cNvPr id="4" name="CustomShape 2"/>
          <p:cNvSpPr/>
          <p:nvPr/>
        </p:nvSpPr>
        <p:spPr>
          <a:xfrm>
            <a:off x="6896100" y="152400"/>
            <a:ext cx="5295900" cy="30099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just" fontAlgn="base"/>
            <a:r>
              <a:rPr lang="en-US" sz="3200" b="1" u="sng" dirty="0" smtClean="0"/>
              <a:t>Right Most</a:t>
            </a:r>
          </a:p>
          <a:p>
            <a:pPr fontAlgn="base"/>
            <a:r>
              <a:rPr lang="en-US" sz="3200" b="1" dirty="0" smtClean="0">
                <a:solidFill>
                  <a:srgbClr val="0070C0"/>
                </a:solidFill>
                <a:sym typeface="Wingdings" pitchFamily="2" charset="2"/>
              </a:rPr>
              <a:t>		E E  * E</a:t>
            </a:r>
          </a:p>
          <a:p>
            <a:pPr fontAlgn="base"/>
            <a:r>
              <a:rPr lang="en-US" sz="3200" b="1" dirty="0" smtClean="0">
                <a:solidFill>
                  <a:srgbClr val="0070C0"/>
                </a:solidFill>
                <a:sym typeface="Wingdings" pitchFamily="2" charset="2"/>
              </a:rPr>
              <a:t>                E E  + id</a:t>
            </a:r>
          </a:p>
          <a:p>
            <a:pPr fontAlgn="base"/>
            <a:r>
              <a:rPr lang="en-US" sz="3200" b="1" dirty="0" smtClean="0">
                <a:solidFill>
                  <a:srgbClr val="0070C0"/>
                </a:solidFill>
                <a:sym typeface="Wingdings" pitchFamily="2" charset="2"/>
              </a:rPr>
              <a:t> 		E E  + E  * id</a:t>
            </a:r>
          </a:p>
          <a:p>
            <a:pPr fontAlgn="base"/>
            <a:r>
              <a:rPr lang="en-US" sz="3200" b="1" dirty="0" smtClean="0">
                <a:solidFill>
                  <a:srgbClr val="0070C0"/>
                </a:solidFill>
                <a:sym typeface="Wingdings" pitchFamily="2" charset="2"/>
              </a:rPr>
              <a:t>		E E  + id  * id</a:t>
            </a:r>
          </a:p>
          <a:p>
            <a:pPr fontAlgn="base"/>
            <a:r>
              <a:rPr lang="en-US" sz="3200" b="1" dirty="0" smtClean="0">
                <a:solidFill>
                  <a:srgbClr val="0070C0"/>
                </a:solidFill>
                <a:sym typeface="Wingdings" pitchFamily="2" charset="2"/>
              </a:rPr>
              <a:t>		E id  + id  * id</a:t>
            </a:r>
          </a:p>
          <a:p>
            <a:pPr fontAlgn="base"/>
            <a:endParaRPr lang="en-US" sz="3200" b="1" dirty="0" smtClean="0">
              <a:solidFill>
                <a:srgbClr val="0070C0"/>
              </a:solidFill>
              <a:sym typeface="Wingdings" pitchFamily="2" charset="2"/>
            </a:endParaRPr>
          </a:p>
          <a:p>
            <a:pPr fontAlgn="base"/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		</a:t>
            </a: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algn="just" fontAlgn="base"/>
            <a:endParaRPr lang="en-US" sz="3200" b="1" u="sng" dirty="0" smtClean="0"/>
          </a:p>
          <a:p>
            <a:pPr algn="just" fontAlgn="base"/>
            <a:endParaRPr lang="en-US" sz="3200" b="1" u="sng" dirty="0" smtClean="0"/>
          </a:p>
        </p:txBody>
      </p:sp>
      <p:sp>
        <p:nvSpPr>
          <p:cNvPr id="5" name="Oval 4"/>
          <p:cNvSpPr/>
          <p:nvPr/>
        </p:nvSpPr>
        <p:spPr>
          <a:xfrm>
            <a:off x="3378200" y="3073400"/>
            <a:ext cx="1155700" cy="635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892300" y="3873500"/>
            <a:ext cx="1155700" cy="635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597400" y="3835400"/>
            <a:ext cx="1155700" cy="635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124200" y="3898900"/>
            <a:ext cx="1155700" cy="635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+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10800000" flipV="1">
            <a:off x="2692400" y="3467100"/>
            <a:ext cx="1041400" cy="508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178300" y="3441700"/>
            <a:ext cx="6477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866900" y="4775200"/>
            <a:ext cx="1155700" cy="635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rot="5400000">
            <a:off x="2120900" y="4597400"/>
            <a:ext cx="64770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225800" y="4610100"/>
            <a:ext cx="1155700" cy="635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597400" y="4635500"/>
            <a:ext cx="1155700" cy="635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892800" y="4724400"/>
            <a:ext cx="1155700" cy="635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rot="10800000" flipV="1">
            <a:off x="4000500" y="4292600"/>
            <a:ext cx="1016000" cy="54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334000" y="4254500"/>
            <a:ext cx="901700" cy="469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6200000" flipH="1">
            <a:off x="4997450" y="4514850"/>
            <a:ext cx="393700" cy="2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187700" y="5753100"/>
            <a:ext cx="1155700" cy="635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3492500" y="5524500"/>
            <a:ext cx="64770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765800" y="5727700"/>
            <a:ext cx="1155700" cy="635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5400000">
            <a:off x="6134100" y="5486400"/>
            <a:ext cx="64770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8737600" y="3213100"/>
            <a:ext cx="1155700" cy="635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759700" y="3695700"/>
            <a:ext cx="1155700" cy="635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0045700" y="3784600"/>
            <a:ext cx="1155700" cy="635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rot="10800000" flipV="1">
            <a:off x="8559800" y="3606800"/>
            <a:ext cx="6604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9525000" y="3657600"/>
            <a:ext cx="838200" cy="279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8813800" y="3810000"/>
            <a:ext cx="1155700" cy="635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340600" y="4635500"/>
            <a:ext cx="1155700" cy="635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8229600" y="4584700"/>
            <a:ext cx="1155700" cy="635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9080500" y="4635500"/>
            <a:ext cx="1155700" cy="635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rot="5400000">
            <a:off x="7886700" y="4356100"/>
            <a:ext cx="596900" cy="2667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420100" y="4064000"/>
            <a:ext cx="1066800" cy="6477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0121900" y="4559300"/>
            <a:ext cx="1155700" cy="635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endCxn id="40" idx="0"/>
          </p:cNvCxnSpPr>
          <p:nvPr/>
        </p:nvCxnSpPr>
        <p:spPr>
          <a:xfrm rot="5400000">
            <a:off x="10518775" y="4371975"/>
            <a:ext cx="368300" cy="63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353300" y="5524500"/>
            <a:ext cx="1155700" cy="635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042400" y="5537200"/>
            <a:ext cx="1155700" cy="635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9528175" y="5299075"/>
            <a:ext cx="368300" cy="63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>
            <a:off x="7750175" y="5426075"/>
            <a:ext cx="368300" cy="63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0" y="2921000"/>
            <a:ext cx="24625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2 +  3*  4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/>
          </p:cNvSpPr>
          <p:nvPr/>
        </p:nvSpPr>
        <p:spPr bwMode="auto">
          <a:xfrm>
            <a:off x="10668000" y="0"/>
            <a:ext cx="1524000" cy="381000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1" hangingPunct="1"/>
            <a:endParaRPr lang="en-US" altLang="en-US"/>
          </a:p>
        </p:txBody>
      </p:sp>
      <p:sp>
        <p:nvSpPr>
          <p:cNvPr id="32770" name="Rectangle 2"/>
          <p:cNvSpPr>
            <a:spLocks/>
          </p:cNvSpPr>
          <p:nvPr/>
        </p:nvSpPr>
        <p:spPr bwMode="auto">
          <a:xfrm>
            <a:off x="0" y="6781800"/>
            <a:ext cx="11988800" cy="76200"/>
          </a:xfrm>
          <a:prstGeom prst="rect">
            <a:avLst/>
          </a:prstGeom>
          <a:solidFill>
            <a:srgbClr val="B2B2B4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1" hangingPunct="1"/>
            <a:endParaRPr lang="en-US" altLang="en-US"/>
          </a:p>
        </p:txBody>
      </p:sp>
      <p:sp>
        <p:nvSpPr>
          <p:cNvPr id="32771" name="Rectangle 3"/>
          <p:cNvSpPr>
            <a:spLocks/>
          </p:cNvSpPr>
          <p:nvPr/>
        </p:nvSpPr>
        <p:spPr bwMode="auto">
          <a:xfrm>
            <a:off x="10668000" y="6781800"/>
            <a:ext cx="1524000" cy="76200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1" hangingPunct="1"/>
            <a:endParaRPr lang="en-US" altLang="en-US"/>
          </a:p>
        </p:txBody>
      </p:sp>
      <p:sp>
        <p:nvSpPr>
          <p:cNvPr id="32772" name="Rectangle 4"/>
          <p:cNvSpPr>
            <a:spLocks/>
          </p:cNvSpPr>
          <p:nvPr/>
        </p:nvSpPr>
        <p:spPr bwMode="auto">
          <a:xfrm>
            <a:off x="0" y="0"/>
            <a:ext cx="10668000" cy="1066800"/>
          </a:xfrm>
          <a:prstGeom prst="rect">
            <a:avLst/>
          </a:prstGeom>
          <a:solidFill>
            <a:srgbClr val="B2B2B4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1" hangingPunct="1"/>
            <a:endParaRPr lang="en-US" altLang="en-US"/>
          </a:p>
        </p:txBody>
      </p:sp>
      <p:sp>
        <p:nvSpPr>
          <p:cNvPr id="32773" name="Rectangle 5"/>
          <p:cNvSpPr>
            <a:spLocks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eaLnBrk="1" hangingPunct="1"/>
            <a:endParaRPr lang="en-US" altLang="en-US"/>
          </a:p>
        </p:txBody>
      </p:sp>
      <p:pic>
        <p:nvPicPr>
          <p:cNvPr id="32774" name="Picture 6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52151" y="5791200"/>
            <a:ext cx="1117600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4" name="Rectangle 8"/>
          <p:cNvSpPr>
            <a:spLocks noGrp="1" noChangeArrowheads="1"/>
          </p:cNvSpPr>
          <p:nvPr>
            <p:ph type="title"/>
          </p:nvPr>
        </p:nvSpPr>
        <p:spPr>
          <a:xfrm>
            <a:off x="541867" y="228600"/>
            <a:ext cx="11345333" cy="1143000"/>
          </a:xfrm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indent="0" eaLnBrk="1" hangingPunct="1">
              <a:defRPr/>
            </a:pPr>
            <a:endParaRPr lang="en-US" dirty="0" smtClean="0">
              <a:ea typeface="+mj-ea"/>
              <a:sym typeface="Arial Black" charset="0"/>
            </a:endParaRPr>
          </a:p>
        </p:txBody>
      </p:sp>
      <p:sp>
        <p:nvSpPr>
          <p:cNvPr id="39945" name="Rectangle 9"/>
          <p:cNvSpPr>
            <a:spLocks noGrp="1" noChangeArrowheads="1"/>
          </p:cNvSpPr>
          <p:nvPr>
            <p:ph idx="4294967295"/>
          </p:nvPr>
        </p:nvSpPr>
        <p:spPr>
          <a:xfrm>
            <a:off x="914400" y="1219200"/>
            <a:ext cx="10363200" cy="1295400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eaLnBrk="1" hangingPunct="1">
              <a:buFont typeface="Times New Roman" charset="0"/>
              <a:buChar char="•"/>
              <a:defRPr/>
            </a:pPr>
            <a:r>
              <a:rPr lang="en-US" sz="3200" dirty="0" smtClean="0">
                <a:ea typeface="+mn-ea"/>
                <a:sym typeface="Times New Roman" charset="0"/>
              </a:rPr>
              <a:t>Lexical  and Pattern &amp; Token :</a:t>
            </a:r>
            <a:endParaRPr lang="en-US" dirty="0" smtClean="0">
              <a:ea typeface="+mn-ea"/>
              <a:sym typeface="Times New Roman" charset="0"/>
            </a:endParaRPr>
          </a:p>
        </p:txBody>
      </p:sp>
      <p:sp>
        <p:nvSpPr>
          <p:cNvPr id="32777" name="Rectangle 10"/>
          <p:cNvSpPr>
            <a:spLocks/>
          </p:cNvSpPr>
          <p:nvPr/>
        </p:nvSpPr>
        <p:spPr bwMode="auto">
          <a:xfrm>
            <a:off x="1524000" y="2451100"/>
            <a:ext cx="6229269" cy="25853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altLang="en-US" sz="2800" dirty="0" err="1" smtClean="0">
                <a:latin typeface="Courier New" pitchFamily="49" charset="0"/>
                <a:sym typeface="Courier"/>
              </a:rPr>
              <a:t>i</a:t>
            </a:r>
            <a:r>
              <a:rPr lang="en-US" altLang="en-US" sz="2800" dirty="0" err="1" smtClean="0">
                <a:solidFill>
                  <a:schemeClr val="tx1"/>
                </a:solidFill>
                <a:latin typeface="Courier New" pitchFamily="49" charset="0"/>
                <a:sym typeface="Courier"/>
              </a:rPr>
              <a:t>nt</a:t>
            </a:r>
            <a:r>
              <a:rPr lang="en-US" altLang="en-US" sz="2800" dirty="0" smtClean="0">
                <a:solidFill>
                  <a:schemeClr val="tx1"/>
                </a:solidFill>
                <a:latin typeface="Courier New" pitchFamily="49" charset="0"/>
                <a:sym typeface="Courier"/>
              </a:rPr>
              <a:t> max ( x , y)</a:t>
            </a:r>
          </a:p>
          <a:p>
            <a:pPr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altLang="en-US" sz="2800" dirty="0" smtClean="0">
                <a:latin typeface="Courier New" pitchFamily="49" charset="0"/>
                <a:sym typeface="Courier"/>
              </a:rPr>
              <a:t>/* Find maximum of x and y *\</a:t>
            </a:r>
            <a:endParaRPr lang="en-US" altLang="en-US" sz="2800" dirty="0" smtClean="0">
              <a:solidFill>
                <a:schemeClr val="tx1"/>
              </a:solidFill>
              <a:latin typeface="Courier New" pitchFamily="49" charset="0"/>
              <a:sym typeface="Courier"/>
            </a:endParaRPr>
          </a:p>
          <a:p>
            <a:pPr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altLang="en-US" sz="2800" dirty="0" smtClean="0">
                <a:latin typeface="Courier New" pitchFamily="49" charset="0"/>
                <a:sym typeface="Courier"/>
              </a:rPr>
              <a:t>{</a:t>
            </a:r>
          </a:p>
          <a:p>
            <a:pPr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altLang="en-US" sz="2800" dirty="0" smtClean="0">
                <a:solidFill>
                  <a:schemeClr val="tx1"/>
                </a:solidFill>
                <a:latin typeface="Courier New" pitchFamily="49" charset="0"/>
                <a:sym typeface="Courier"/>
              </a:rPr>
              <a:t>Return ( x&gt;y? </a:t>
            </a:r>
            <a:r>
              <a:rPr lang="en-US" altLang="en-US" sz="2800" dirty="0" smtClean="0">
                <a:latin typeface="Courier New" pitchFamily="49" charset="0"/>
                <a:sym typeface="Courier"/>
              </a:rPr>
              <a:t>x :y)</a:t>
            </a:r>
          </a:p>
          <a:p>
            <a:pPr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altLang="en-US" sz="2800" dirty="0" smtClean="0">
                <a:solidFill>
                  <a:schemeClr val="tx1"/>
                </a:solidFill>
                <a:latin typeface="Courier New" pitchFamily="49" charset="0"/>
                <a:sym typeface="Courier"/>
              </a:rPr>
              <a:t>}</a:t>
            </a:r>
          </a:p>
          <a:p>
            <a:pPr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altLang="en-US" sz="2800" dirty="0">
              <a:solidFill>
                <a:schemeClr val="tx1"/>
              </a:solidFill>
              <a:latin typeface="Courier"/>
              <a:sym typeface="Courier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2"/>
          <p:cNvSpPr/>
          <p:nvPr/>
        </p:nvSpPr>
        <p:spPr>
          <a:xfrm>
            <a:off x="203200" y="596900"/>
            <a:ext cx="10998200" cy="59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just" fontAlgn="base"/>
            <a:r>
              <a:rPr lang="en-US" sz="3200" b="1" dirty="0" smtClean="0"/>
              <a:t>1.Ho to Check Whether a grammar is ambiguous or not </a:t>
            </a:r>
          </a:p>
          <a:p>
            <a:pPr algn="just" fontAlgn="base"/>
            <a:endParaRPr lang="en-US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2"/>
          <p:cNvSpPr/>
          <p:nvPr/>
        </p:nvSpPr>
        <p:spPr>
          <a:xfrm>
            <a:off x="203200" y="596900"/>
            <a:ext cx="10998200" cy="59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just" fontAlgn="base"/>
            <a:r>
              <a:rPr lang="en-US" sz="3200" b="1" dirty="0" smtClean="0"/>
              <a:t>1.Ho to Check Whether a grammar is ambiguous or not </a:t>
            </a:r>
          </a:p>
          <a:p>
            <a:pPr algn="just" fontAlgn="base"/>
            <a:endParaRPr lang="en-US" sz="3200" b="1" dirty="0" smtClean="0"/>
          </a:p>
          <a:p>
            <a:pPr algn="ctr" fontAlgn="base"/>
            <a:r>
              <a:rPr lang="en-US" sz="4400" b="1" dirty="0" smtClean="0">
                <a:solidFill>
                  <a:srgbClr val="FF0000"/>
                </a:solidFill>
              </a:rPr>
              <a:t>There is no Algorithm</a:t>
            </a:r>
            <a:endParaRPr lang="en-US" sz="32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2"/>
          <p:cNvSpPr/>
          <p:nvPr/>
        </p:nvSpPr>
        <p:spPr>
          <a:xfrm>
            <a:off x="203200" y="596900"/>
            <a:ext cx="10998200" cy="59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just" fontAlgn="base"/>
            <a:r>
              <a:rPr lang="en-US" sz="3200" b="1" dirty="0" smtClean="0"/>
              <a:t>1.Ho to Check Whether a grammar is ambiguous or not </a:t>
            </a:r>
          </a:p>
          <a:p>
            <a:pPr algn="just" fontAlgn="base"/>
            <a:endParaRPr lang="en-US" sz="3200" b="1" dirty="0" smtClean="0"/>
          </a:p>
          <a:p>
            <a:pPr algn="ctr" fontAlgn="base"/>
            <a:r>
              <a:rPr lang="en-US" sz="4400" b="1" dirty="0" smtClean="0">
                <a:solidFill>
                  <a:srgbClr val="FF0000"/>
                </a:solidFill>
              </a:rPr>
              <a:t>There is no Algorithm</a:t>
            </a:r>
          </a:p>
          <a:p>
            <a:pPr algn="ctr" fontAlgn="base"/>
            <a:endParaRPr lang="en-US" sz="4400" b="1" dirty="0" smtClean="0">
              <a:solidFill>
                <a:srgbClr val="FF0000"/>
              </a:solidFill>
            </a:endParaRPr>
          </a:p>
          <a:p>
            <a:pPr fontAlgn="base"/>
            <a:r>
              <a:rPr lang="en-US" sz="3200" b="1" dirty="0" smtClean="0">
                <a:solidFill>
                  <a:prstClr val="black"/>
                </a:solidFill>
              </a:rPr>
              <a:t>2.Can one Parser tree may be changed into another</a:t>
            </a:r>
            <a:endParaRPr lang="en-US" sz="4400" b="1" dirty="0" smtClean="0"/>
          </a:p>
          <a:p>
            <a:pPr algn="ctr" fontAlgn="base"/>
            <a:endParaRPr lang="en-US" sz="4400" b="1" dirty="0" smtClean="0"/>
          </a:p>
          <a:p>
            <a:pPr algn="ctr" fontAlgn="base"/>
            <a:endParaRPr lang="en-US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2"/>
          <p:cNvSpPr/>
          <p:nvPr/>
        </p:nvSpPr>
        <p:spPr>
          <a:xfrm>
            <a:off x="203200" y="596900"/>
            <a:ext cx="10998200" cy="59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just" fontAlgn="base"/>
            <a:r>
              <a:rPr lang="en-US" sz="3200" b="1" dirty="0" smtClean="0"/>
              <a:t>1.Ho to Check Whether a grammar is ambiguous or not </a:t>
            </a:r>
          </a:p>
          <a:p>
            <a:pPr algn="just" fontAlgn="base"/>
            <a:endParaRPr lang="en-US" sz="3200" b="1" dirty="0" smtClean="0"/>
          </a:p>
          <a:p>
            <a:pPr algn="ctr" fontAlgn="base"/>
            <a:r>
              <a:rPr lang="en-US" sz="4400" b="1" dirty="0" smtClean="0">
                <a:solidFill>
                  <a:srgbClr val="FF0000"/>
                </a:solidFill>
              </a:rPr>
              <a:t>There is no Algorithm</a:t>
            </a:r>
          </a:p>
          <a:p>
            <a:pPr algn="ctr" fontAlgn="base"/>
            <a:endParaRPr lang="en-US" sz="4400" b="1" dirty="0" smtClean="0">
              <a:solidFill>
                <a:srgbClr val="FF0000"/>
              </a:solidFill>
            </a:endParaRPr>
          </a:p>
          <a:p>
            <a:pPr fontAlgn="base"/>
            <a:r>
              <a:rPr lang="en-US" sz="3200" b="1" dirty="0" smtClean="0">
                <a:solidFill>
                  <a:prstClr val="black"/>
                </a:solidFill>
              </a:rPr>
              <a:t>2.Can one Parser tree may be changed into another</a:t>
            </a:r>
          </a:p>
          <a:p>
            <a:pPr fontAlgn="base"/>
            <a:endParaRPr lang="en-US" sz="3200" b="1" dirty="0" smtClean="0">
              <a:solidFill>
                <a:prstClr val="black"/>
              </a:solidFill>
            </a:endParaRPr>
          </a:p>
          <a:p>
            <a:pPr algn="ctr" fontAlgn="base"/>
            <a:r>
              <a:rPr lang="en-US" sz="4400" b="1" dirty="0" smtClean="0">
                <a:solidFill>
                  <a:srgbClr val="FF0000"/>
                </a:solidFill>
              </a:rPr>
              <a:t>There is no Algorithm</a:t>
            </a:r>
          </a:p>
          <a:p>
            <a:pPr fontAlgn="base"/>
            <a:endParaRPr lang="en-US" sz="4400" b="1" dirty="0" smtClean="0"/>
          </a:p>
          <a:p>
            <a:pPr algn="ctr" fontAlgn="base"/>
            <a:endParaRPr lang="en-US" sz="4400" b="1" dirty="0" smtClean="0"/>
          </a:p>
          <a:p>
            <a:pPr algn="ctr" fontAlgn="base"/>
            <a:endParaRPr lang="en-US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2"/>
          <p:cNvSpPr/>
          <p:nvPr/>
        </p:nvSpPr>
        <p:spPr>
          <a:xfrm>
            <a:off x="203200" y="596900"/>
            <a:ext cx="10998200" cy="59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just" fontAlgn="base"/>
            <a:r>
              <a:rPr lang="en-US" sz="3200" b="1" dirty="0" smtClean="0"/>
              <a:t>1.Ho to Check Whether a grammar is ambiguous or not </a:t>
            </a:r>
          </a:p>
          <a:p>
            <a:pPr algn="just" fontAlgn="base"/>
            <a:endParaRPr lang="en-US" sz="3200" b="1" dirty="0" smtClean="0"/>
          </a:p>
          <a:p>
            <a:pPr algn="ctr" fontAlgn="base"/>
            <a:r>
              <a:rPr lang="en-US" sz="4400" b="1" dirty="0" smtClean="0">
                <a:solidFill>
                  <a:srgbClr val="FF0000"/>
                </a:solidFill>
              </a:rPr>
              <a:t>There is no Algorithm</a:t>
            </a:r>
          </a:p>
          <a:p>
            <a:pPr algn="ctr" fontAlgn="base"/>
            <a:endParaRPr lang="en-US" sz="4400" b="1" dirty="0" smtClean="0">
              <a:solidFill>
                <a:srgbClr val="FF0000"/>
              </a:solidFill>
            </a:endParaRPr>
          </a:p>
          <a:p>
            <a:pPr fontAlgn="base"/>
            <a:r>
              <a:rPr lang="en-US" sz="3200" b="1" dirty="0" smtClean="0">
                <a:solidFill>
                  <a:prstClr val="black"/>
                </a:solidFill>
              </a:rPr>
              <a:t>2.Can one Parser tree may be changed into another</a:t>
            </a:r>
          </a:p>
          <a:p>
            <a:pPr fontAlgn="base"/>
            <a:endParaRPr lang="en-US" sz="3200" b="1" dirty="0" smtClean="0">
              <a:solidFill>
                <a:prstClr val="black"/>
              </a:solidFill>
            </a:endParaRPr>
          </a:p>
          <a:p>
            <a:pPr algn="ctr" fontAlgn="base"/>
            <a:r>
              <a:rPr lang="en-US" sz="4400" b="1" dirty="0" smtClean="0">
                <a:solidFill>
                  <a:srgbClr val="FF0000"/>
                </a:solidFill>
              </a:rPr>
              <a:t>There is no Algorithm</a:t>
            </a:r>
          </a:p>
          <a:p>
            <a:pPr algn="ctr" fontAlgn="base"/>
            <a:endParaRPr lang="en-US" sz="4400" b="1" dirty="0" smtClean="0">
              <a:solidFill>
                <a:srgbClr val="FF0000"/>
              </a:solidFill>
            </a:endParaRPr>
          </a:p>
          <a:p>
            <a:pPr algn="ctr" fontAlgn="base"/>
            <a:r>
              <a:rPr lang="en-US" sz="4400" b="1" dirty="0" smtClean="0">
                <a:solidFill>
                  <a:srgbClr val="FF0000"/>
                </a:solidFill>
              </a:rPr>
              <a:t>Solution </a:t>
            </a:r>
            <a:r>
              <a:rPr lang="en-US" sz="4400" b="1" dirty="0" smtClean="0">
                <a:solidFill>
                  <a:srgbClr val="FF0000"/>
                </a:solidFill>
                <a:sym typeface="Wingdings" pitchFamily="2" charset="2"/>
              </a:rPr>
              <a:t> Practice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pPr fontAlgn="base"/>
            <a:endParaRPr lang="en-US" sz="4400" b="1" dirty="0" smtClean="0"/>
          </a:p>
          <a:p>
            <a:pPr algn="ctr" fontAlgn="base"/>
            <a:endParaRPr lang="en-US" sz="4400" b="1" dirty="0" smtClean="0"/>
          </a:p>
          <a:p>
            <a:pPr algn="ctr" fontAlgn="base"/>
            <a:endParaRPr lang="en-US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2"/>
          <p:cNvSpPr/>
          <p:nvPr/>
        </p:nvSpPr>
        <p:spPr>
          <a:xfrm>
            <a:off x="203200" y="596900"/>
            <a:ext cx="10998200" cy="59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just" fontAlgn="base"/>
            <a:r>
              <a:rPr lang="en-US" sz="3200" b="1" dirty="0" smtClean="0"/>
              <a:t>1.Ho to Check Whether a grammar is ambiguous or not </a:t>
            </a:r>
          </a:p>
          <a:p>
            <a:pPr algn="just" fontAlgn="base"/>
            <a:endParaRPr lang="en-US" sz="3200" b="1" dirty="0" smtClean="0"/>
          </a:p>
          <a:p>
            <a:pPr algn="ctr" fontAlgn="base"/>
            <a:r>
              <a:rPr lang="en-US" sz="4400" b="1" dirty="0" smtClean="0">
                <a:solidFill>
                  <a:srgbClr val="FF0000"/>
                </a:solidFill>
              </a:rPr>
              <a:t>There is no Algorithm</a:t>
            </a:r>
          </a:p>
          <a:p>
            <a:pPr algn="ctr" fontAlgn="base"/>
            <a:endParaRPr lang="en-US" sz="4400" b="1" dirty="0" smtClean="0">
              <a:solidFill>
                <a:srgbClr val="FF0000"/>
              </a:solidFill>
            </a:endParaRPr>
          </a:p>
          <a:p>
            <a:pPr fontAlgn="base"/>
            <a:r>
              <a:rPr lang="en-US" sz="3200" b="1" dirty="0" smtClean="0">
                <a:solidFill>
                  <a:prstClr val="black"/>
                </a:solidFill>
              </a:rPr>
              <a:t>2.Can one Parser tree may be changed into another</a:t>
            </a:r>
          </a:p>
          <a:p>
            <a:pPr fontAlgn="base"/>
            <a:endParaRPr lang="en-US" sz="3200" b="1" dirty="0" smtClean="0">
              <a:solidFill>
                <a:prstClr val="black"/>
              </a:solidFill>
            </a:endParaRPr>
          </a:p>
          <a:p>
            <a:pPr algn="ctr" fontAlgn="base"/>
            <a:r>
              <a:rPr lang="en-US" sz="4400" b="1" dirty="0" smtClean="0">
                <a:solidFill>
                  <a:srgbClr val="FF0000"/>
                </a:solidFill>
              </a:rPr>
              <a:t>There is no Algorithm</a:t>
            </a:r>
          </a:p>
          <a:p>
            <a:pPr algn="ctr" fontAlgn="base"/>
            <a:endParaRPr lang="en-US" sz="4400" b="1" dirty="0" smtClean="0">
              <a:solidFill>
                <a:srgbClr val="FF0000"/>
              </a:solidFill>
            </a:endParaRPr>
          </a:p>
          <a:p>
            <a:pPr algn="ctr" fontAlgn="base"/>
            <a:r>
              <a:rPr lang="en-US" sz="4400" b="1" dirty="0" smtClean="0">
                <a:solidFill>
                  <a:srgbClr val="FF0000"/>
                </a:solidFill>
              </a:rPr>
              <a:t>Solution</a:t>
            </a:r>
          </a:p>
          <a:p>
            <a:pPr fontAlgn="base"/>
            <a:endParaRPr lang="en-US" sz="4400" b="1" dirty="0" smtClean="0"/>
          </a:p>
          <a:p>
            <a:pPr algn="ctr" fontAlgn="base"/>
            <a:endParaRPr lang="en-US" sz="4400" b="1" dirty="0" smtClean="0"/>
          </a:p>
          <a:p>
            <a:pPr algn="ctr" fontAlgn="base"/>
            <a:endParaRPr lang="en-US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2"/>
          <p:cNvSpPr/>
          <p:nvPr/>
        </p:nvSpPr>
        <p:spPr>
          <a:xfrm>
            <a:off x="203200" y="596900"/>
            <a:ext cx="10998200" cy="59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just" fontAlgn="base"/>
            <a:r>
              <a:rPr lang="en-US" sz="3200" b="1" dirty="0" smtClean="0"/>
              <a:t>1.Ho to Check Whether a grammar is ambiguous or not </a:t>
            </a:r>
          </a:p>
          <a:p>
            <a:pPr algn="just" fontAlgn="base"/>
            <a:endParaRPr lang="en-US" sz="3200" b="1" dirty="0" smtClean="0"/>
          </a:p>
          <a:p>
            <a:pPr algn="ctr" fontAlgn="base"/>
            <a:r>
              <a:rPr lang="en-US" sz="4400" b="1" dirty="0" smtClean="0">
                <a:solidFill>
                  <a:srgbClr val="FF0000"/>
                </a:solidFill>
              </a:rPr>
              <a:t>There is no Algorithm</a:t>
            </a:r>
          </a:p>
          <a:p>
            <a:pPr algn="ctr" fontAlgn="base"/>
            <a:endParaRPr lang="en-US" sz="4400" b="1" dirty="0" smtClean="0">
              <a:solidFill>
                <a:srgbClr val="FF0000"/>
              </a:solidFill>
            </a:endParaRPr>
          </a:p>
          <a:p>
            <a:pPr fontAlgn="base"/>
            <a:r>
              <a:rPr lang="en-US" sz="3200" b="1" dirty="0" smtClean="0">
                <a:solidFill>
                  <a:prstClr val="black"/>
                </a:solidFill>
              </a:rPr>
              <a:t>2.Can one Parser tree may be changed into another</a:t>
            </a:r>
          </a:p>
          <a:p>
            <a:pPr fontAlgn="base"/>
            <a:endParaRPr lang="en-US" sz="3200" b="1" dirty="0" smtClean="0">
              <a:solidFill>
                <a:prstClr val="black"/>
              </a:solidFill>
            </a:endParaRPr>
          </a:p>
          <a:p>
            <a:pPr algn="ctr" fontAlgn="base"/>
            <a:r>
              <a:rPr lang="en-US" sz="4400" b="1" dirty="0" smtClean="0">
                <a:solidFill>
                  <a:srgbClr val="FF0000"/>
                </a:solidFill>
              </a:rPr>
              <a:t>There is no Algorithm</a:t>
            </a:r>
          </a:p>
          <a:p>
            <a:pPr algn="ctr" fontAlgn="base"/>
            <a:endParaRPr lang="en-US" sz="4400" b="1" dirty="0" smtClean="0">
              <a:solidFill>
                <a:srgbClr val="FF0000"/>
              </a:solidFill>
            </a:endParaRPr>
          </a:p>
          <a:p>
            <a:pPr algn="ctr" fontAlgn="base"/>
            <a:r>
              <a:rPr lang="en-US" sz="4400" b="1" dirty="0" smtClean="0">
                <a:solidFill>
                  <a:srgbClr val="FF0000"/>
                </a:solidFill>
              </a:rPr>
              <a:t>Solution </a:t>
            </a:r>
            <a:r>
              <a:rPr lang="en-US" sz="4400" b="1" dirty="0" smtClean="0">
                <a:solidFill>
                  <a:srgbClr val="FF0000"/>
                </a:solidFill>
                <a:sym typeface="Wingdings" pitchFamily="2" charset="2"/>
              </a:rPr>
              <a:t> Practice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pPr fontAlgn="base"/>
            <a:endParaRPr lang="en-US" sz="4400" b="1" dirty="0" smtClean="0"/>
          </a:p>
          <a:p>
            <a:pPr algn="ctr" fontAlgn="base"/>
            <a:endParaRPr lang="en-US" sz="4400" b="1" dirty="0" smtClean="0"/>
          </a:p>
          <a:p>
            <a:pPr algn="ctr" fontAlgn="base"/>
            <a:endParaRPr lang="en-US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2"/>
          <p:cNvSpPr/>
          <p:nvPr/>
        </p:nvSpPr>
        <p:spPr>
          <a:xfrm>
            <a:off x="203200" y="596900"/>
            <a:ext cx="10998200" cy="59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just" fontAlgn="base"/>
            <a:r>
              <a:rPr lang="en-US" sz="3200" b="1" dirty="0" smtClean="0"/>
              <a:t>S </a:t>
            </a:r>
            <a:r>
              <a:rPr lang="en-US" sz="3200" b="1" dirty="0" smtClean="0">
                <a:sym typeface="Wingdings" pitchFamily="2" charset="2"/>
              </a:rPr>
              <a:t> as/</a:t>
            </a:r>
            <a:r>
              <a:rPr lang="en-US" sz="3200" b="1" dirty="0" err="1" smtClean="0">
                <a:sym typeface="Wingdings" pitchFamily="2" charset="2"/>
              </a:rPr>
              <a:t>sa</a:t>
            </a:r>
            <a:r>
              <a:rPr lang="en-US" sz="3200" b="1" dirty="0" smtClean="0">
                <a:sym typeface="Wingdings" pitchFamily="2" charset="2"/>
              </a:rPr>
              <a:t>/a</a:t>
            </a:r>
          </a:p>
          <a:p>
            <a:pPr algn="just" fontAlgn="base"/>
            <a:endParaRPr lang="en-US" sz="3200" b="1" dirty="0" smtClean="0">
              <a:sym typeface="Wingdings" pitchFamily="2" charset="2"/>
            </a:endParaRPr>
          </a:p>
          <a:p>
            <a:pPr algn="just" fontAlgn="base"/>
            <a:r>
              <a:rPr lang="en-US" sz="3200" b="1" dirty="0" smtClean="0">
                <a:sym typeface="Wingdings" pitchFamily="2" charset="2"/>
              </a:rPr>
              <a:t>W - </a:t>
            </a:r>
            <a:r>
              <a:rPr lang="en-US" sz="3200" b="1" dirty="0" err="1" smtClean="0">
                <a:sym typeface="Wingdings" pitchFamily="2" charset="2"/>
              </a:rPr>
              <a:t>aa</a:t>
            </a:r>
            <a:endParaRPr lang="en-US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2"/>
          <p:cNvSpPr/>
          <p:nvPr/>
        </p:nvSpPr>
        <p:spPr>
          <a:xfrm>
            <a:off x="203200" y="596900"/>
            <a:ext cx="10998200" cy="59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just" fontAlgn="base"/>
            <a:r>
              <a:rPr lang="en-US" sz="3200" b="1" dirty="0" smtClean="0"/>
              <a:t>S </a:t>
            </a:r>
            <a:r>
              <a:rPr lang="en-US" sz="3200" b="1" dirty="0" smtClean="0">
                <a:sym typeface="Wingdings" pitchFamily="2" charset="2"/>
              </a:rPr>
              <a:t> as/</a:t>
            </a:r>
            <a:r>
              <a:rPr lang="en-US" sz="3200" b="1" dirty="0" err="1" smtClean="0">
                <a:sym typeface="Wingdings" pitchFamily="2" charset="2"/>
              </a:rPr>
              <a:t>sa</a:t>
            </a:r>
            <a:r>
              <a:rPr lang="en-US" sz="3200" b="1" dirty="0" smtClean="0">
                <a:sym typeface="Wingdings" pitchFamily="2" charset="2"/>
              </a:rPr>
              <a:t>/a</a:t>
            </a:r>
          </a:p>
          <a:p>
            <a:pPr algn="just" fontAlgn="base"/>
            <a:endParaRPr lang="en-US" sz="3200" b="1" dirty="0" smtClean="0">
              <a:sym typeface="Wingdings" pitchFamily="2" charset="2"/>
            </a:endParaRPr>
          </a:p>
          <a:p>
            <a:pPr algn="just" fontAlgn="base"/>
            <a:r>
              <a:rPr lang="en-US" sz="3200" b="1" dirty="0" smtClean="0">
                <a:sym typeface="Wingdings" pitchFamily="2" charset="2"/>
              </a:rPr>
              <a:t>W – </a:t>
            </a:r>
            <a:r>
              <a:rPr lang="en-US" sz="3200" b="1" dirty="0" err="1" smtClean="0">
                <a:sym typeface="Wingdings" pitchFamily="2" charset="2"/>
              </a:rPr>
              <a:t>aa</a:t>
            </a:r>
            <a:endParaRPr lang="en-US" sz="3200" b="1" dirty="0" smtClean="0">
              <a:sym typeface="Wingdings" pitchFamily="2" charset="2"/>
            </a:endParaRPr>
          </a:p>
          <a:p>
            <a:pPr algn="just" fontAlgn="base"/>
            <a:endParaRPr lang="en-US" sz="3200" b="1" dirty="0" smtClean="0">
              <a:sym typeface="Wingdings" pitchFamily="2" charset="2"/>
            </a:endParaRPr>
          </a:p>
          <a:p>
            <a:pPr algn="just" fontAlgn="base"/>
            <a:endParaRPr lang="en-US" sz="3200" b="1" dirty="0" smtClean="0">
              <a:sym typeface="Wingdings" pitchFamily="2" charset="2"/>
            </a:endParaRPr>
          </a:p>
          <a:p>
            <a:pPr algn="just" fontAlgn="base"/>
            <a:endParaRPr lang="en-US" sz="3200" b="1" dirty="0" smtClean="0">
              <a:sym typeface="Wingdings" pitchFamily="2" charset="2"/>
            </a:endParaRPr>
          </a:p>
          <a:p>
            <a:pPr algn="just" fontAlgn="base"/>
            <a:endParaRPr lang="en-US" sz="3200" b="1" dirty="0" smtClean="0">
              <a:sym typeface="Wingdings" pitchFamily="2" charset="2"/>
            </a:endParaRPr>
          </a:p>
          <a:p>
            <a:pPr algn="just" fontAlgn="base"/>
            <a:endParaRPr lang="en-US" sz="3200" b="1" dirty="0" smtClean="0">
              <a:sym typeface="Wingdings" pitchFamily="2" charset="2"/>
            </a:endParaRPr>
          </a:p>
          <a:p>
            <a:pPr algn="just" fontAlgn="base"/>
            <a:endParaRPr lang="en-US" sz="3200" b="1" dirty="0" smtClean="0">
              <a:sym typeface="Wingdings" pitchFamily="2" charset="2"/>
            </a:endParaRPr>
          </a:p>
          <a:p>
            <a:pPr algn="just" fontAlgn="base"/>
            <a:endParaRPr lang="en-US" sz="3200" b="1" dirty="0" smtClean="0">
              <a:sym typeface="Wingdings" pitchFamily="2" charset="2"/>
            </a:endParaRPr>
          </a:p>
          <a:p>
            <a:pPr algn="just" fontAlgn="base"/>
            <a:endParaRPr lang="en-US" sz="3200" b="1" dirty="0" smtClean="0">
              <a:sym typeface="Wingdings" pitchFamily="2" charset="2"/>
            </a:endParaRPr>
          </a:p>
          <a:p>
            <a:pPr algn="just" fontAlgn="base"/>
            <a:r>
              <a:rPr lang="en-US" sz="3200" b="1" dirty="0" smtClean="0">
                <a:sym typeface="Wingdings" pitchFamily="2" charset="2"/>
              </a:rPr>
              <a:t>           </a:t>
            </a:r>
            <a:endParaRPr lang="en-US" sz="3200" b="1" dirty="0" smtClean="0"/>
          </a:p>
          <a:p>
            <a:pPr algn="just" fontAlgn="base"/>
            <a:endParaRPr lang="en-US" sz="3200" b="1" dirty="0" smtClean="0"/>
          </a:p>
        </p:txBody>
      </p:sp>
      <p:pic>
        <p:nvPicPr>
          <p:cNvPr id="134147" name="Picture 3"/>
          <p:cNvPicPr>
            <a:picLocks noChangeAspect="1" noChangeArrowheads="1"/>
          </p:cNvPicPr>
          <p:nvPr/>
        </p:nvPicPr>
        <p:blipFill>
          <a:blip r:embed="rId2"/>
          <a:srcRect l="7638" t="21181" r="53639" b="53816"/>
          <a:stretch>
            <a:fillRect/>
          </a:stretch>
        </p:blipFill>
        <p:spPr bwMode="auto">
          <a:xfrm>
            <a:off x="1574800" y="2501899"/>
            <a:ext cx="9207500" cy="3342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2"/>
          <p:cNvSpPr/>
          <p:nvPr/>
        </p:nvSpPr>
        <p:spPr>
          <a:xfrm>
            <a:off x="203200" y="596900"/>
            <a:ext cx="10998200" cy="59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just" fontAlgn="base"/>
            <a:r>
              <a:rPr lang="en-US" sz="3200" b="1" dirty="0" smtClean="0"/>
              <a:t>S </a:t>
            </a:r>
            <a:r>
              <a:rPr lang="en-US" sz="3200" b="1" dirty="0" smtClean="0">
                <a:sym typeface="Wingdings" pitchFamily="2" charset="2"/>
              </a:rPr>
              <a:t> as/</a:t>
            </a:r>
            <a:r>
              <a:rPr lang="en-US" sz="3200" b="1" dirty="0" err="1" smtClean="0">
                <a:sym typeface="Wingdings" pitchFamily="2" charset="2"/>
              </a:rPr>
              <a:t>sa</a:t>
            </a:r>
            <a:r>
              <a:rPr lang="en-US" sz="3200" b="1" dirty="0" smtClean="0">
                <a:sym typeface="Wingdings" pitchFamily="2" charset="2"/>
              </a:rPr>
              <a:t>/a</a:t>
            </a:r>
          </a:p>
          <a:p>
            <a:pPr algn="just" fontAlgn="base"/>
            <a:endParaRPr lang="en-US" sz="3200" b="1" dirty="0" smtClean="0">
              <a:sym typeface="Wingdings" pitchFamily="2" charset="2"/>
            </a:endParaRPr>
          </a:p>
          <a:p>
            <a:pPr algn="just" fontAlgn="base"/>
            <a:r>
              <a:rPr lang="en-US" sz="3200" b="1" dirty="0" smtClean="0">
                <a:sym typeface="Wingdings" pitchFamily="2" charset="2"/>
              </a:rPr>
              <a:t>W – </a:t>
            </a:r>
            <a:r>
              <a:rPr lang="en-US" sz="3200" b="1" dirty="0" err="1" smtClean="0">
                <a:sym typeface="Wingdings" pitchFamily="2" charset="2"/>
              </a:rPr>
              <a:t>aa</a:t>
            </a:r>
            <a:endParaRPr lang="en-US" sz="3200" b="1" dirty="0" smtClean="0">
              <a:sym typeface="Wingdings" pitchFamily="2" charset="2"/>
            </a:endParaRPr>
          </a:p>
          <a:p>
            <a:pPr algn="just" fontAlgn="base"/>
            <a:endParaRPr lang="en-US" sz="3200" b="1" dirty="0" smtClean="0">
              <a:sym typeface="Wingdings" pitchFamily="2" charset="2"/>
            </a:endParaRPr>
          </a:p>
          <a:p>
            <a:pPr algn="just" fontAlgn="base"/>
            <a:endParaRPr lang="en-US" sz="3200" b="1" dirty="0" smtClean="0">
              <a:sym typeface="Wingdings" pitchFamily="2" charset="2"/>
            </a:endParaRPr>
          </a:p>
          <a:p>
            <a:pPr algn="just" fontAlgn="base"/>
            <a:endParaRPr lang="en-US" sz="3200" b="1" dirty="0" smtClean="0">
              <a:sym typeface="Wingdings" pitchFamily="2" charset="2"/>
            </a:endParaRPr>
          </a:p>
          <a:p>
            <a:pPr algn="just" fontAlgn="base"/>
            <a:endParaRPr lang="en-US" sz="3200" b="1" dirty="0" smtClean="0">
              <a:sym typeface="Wingdings" pitchFamily="2" charset="2"/>
            </a:endParaRPr>
          </a:p>
          <a:p>
            <a:pPr algn="just" fontAlgn="base"/>
            <a:endParaRPr lang="en-US" sz="3200" b="1" dirty="0" smtClean="0">
              <a:sym typeface="Wingdings" pitchFamily="2" charset="2"/>
            </a:endParaRPr>
          </a:p>
          <a:p>
            <a:pPr algn="just" fontAlgn="base"/>
            <a:endParaRPr lang="en-US" sz="3200" b="1" dirty="0" smtClean="0">
              <a:sym typeface="Wingdings" pitchFamily="2" charset="2"/>
            </a:endParaRPr>
          </a:p>
          <a:p>
            <a:pPr algn="just" fontAlgn="base"/>
            <a:endParaRPr lang="en-US" sz="3200" b="1" dirty="0" smtClean="0">
              <a:sym typeface="Wingdings" pitchFamily="2" charset="2"/>
            </a:endParaRPr>
          </a:p>
          <a:p>
            <a:pPr algn="just" fontAlgn="base"/>
            <a:endParaRPr lang="en-US" sz="3200" b="1" dirty="0" smtClean="0">
              <a:sym typeface="Wingdings" pitchFamily="2" charset="2"/>
            </a:endParaRPr>
          </a:p>
          <a:p>
            <a:pPr algn="just" fontAlgn="base"/>
            <a:r>
              <a:rPr lang="en-US" sz="3200" b="1" dirty="0" smtClean="0">
                <a:sym typeface="Wingdings" pitchFamily="2" charset="2"/>
              </a:rPr>
              <a:t>            </a:t>
            </a:r>
            <a:r>
              <a:rPr lang="en-US" sz="3200" b="1" dirty="0" err="1" smtClean="0">
                <a:sym typeface="Wingdings" pitchFamily="2" charset="2"/>
              </a:rPr>
              <a:t>aa</a:t>
            </a:r>
            <a:endParaRPr lang="en-US" sz="3200" b="1" dirty="0" smtClean="0"/>
          </a:p>
          <a:p>
            <a:pPr algn="just" fontAlgn="base"/>
            <a:endParaRPr lang="en-US" sz="3200" b="1" dirty="0" smtClean="0"/>
          </a:p>
        </p:txBody>
      </p:sp>
      <p:pic>
        <p:nvPicPr>
          <p:cNvPr id="134147" name="Picture 3"/>
          <p:cNvPicPr>
            <a:picLocks noChangeAspect="1" noChangeArrowheads="1"/>
          </p:cNvPicPr>
          <p:nvPr/>
        </p:nvPicPr>
        <p:blipFill>
          <a:blip r:embed="rId2"/>
          <a:srcRect l="7638" t="21181" r="53639" b="53816"/>
          <a:stretch>
            <a:fillRect/>
          </a:stretch>
        </p:blipFill>
        <p:spPr bwMode="auto">
          <a:xfrm>
            <a:off x="1574800" y="2501899"/>
            <a:ext cx="9207500" cy="3342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0" y="53700"/>
            <a:ext cx="11696700" cy="886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/>
              <a:t>Introduction to Grammars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292100" y="723900"/>
            <a:ext cx="11468100" cy="589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lvl="0" algn="just">
              <a:lnSpc>
                <a:spcPct val="115000"/>
              </a:lnSpc>
              <a:spcBef>
                <a:spcPts val="1000"/>
              </a:spcBef>
            </a:pPr>
            <a:r>
              <a:rPr lang="en-US" sz="3200" dirty="0" smtClean="0"/>
              <a:t>During the first phase the compiler reads the input and converts strings in the source to tokens. </a:t>
            </a:r>
          </a:p>
          <a:p>
            <a:pPr lvl="0" algn="just">
              <a:lnSpc>
                <a:spcPct val="115000"/>
              </a:lnSpc>
              <a:spcBef>
                <a:spcPts val="1000"/>
              </a:spcBef>
            </a:pPr>
            <a:endParaRPr lang="en-US" sz="3200" dirty="0" smtClean="0"/>
          </a:p>
          <a:p>
            <a:pPr lvl="0" algn="just">
              <a:lnSpc>
                <a:spcPct val="115000"/>
              </a:lnSpc>
              <a:spcBef>
                <a:spcPts val="1000"/>
              </a:spcBef>
            </a:pPr>
            <a:r>
              <a:rPr lang="en-US" sz="3200" dirty="0" smtClean="0"/>
              <a:t>With regular expressions we can specify patterns to </a:t>
            </a:r>
            <a:r>
              <a:rPr lang="en-US" sz="3200" dirty="0" err="1" smtClean="0"/>
              <a:t>lex</a:t>
            </a:r>
            <a:r>
              <a:rPr lang="en-US" sz="3200" dirty="0" smtClean="0"/>
              <a:t> so it can generate code that will allow it to scan and match strings in the input. </a:t>
            </a:r>
          </a:p>
          <a:p>
            <a:pPr lvl="0" algn="just">
              <a:lnSpc>
                <a:spcPct val="115000"/>
              </a:lnSpc>
              <a:spcBef>
                <a:spcPts val="1000"/>
              </a:spcBef>
            </a:pPr>
            <a:endParaRPr lang="en-US" sz="3200" dirty="0" smtClean="0"/>
          </a:p>
          <a:p>
            <a:pPr lvl="0" algn="just">
              <a:lnSpc>
                <a:spcPct val="115000"/>
              </a:lnSpc>
              <a:spcBef>
                <a:spcPts val="1000"/>
              </a:spcBef>
            </a:pPr>
            <a:r>
              <a:rPr lang="en-US" sz="3200" dirty="0" smtClean="0"/>
              <a:t>Each pattern specified in the input to </a:t>
            </a:r>
            <a:r>
              <a:rPr lang="en-US" sz="3200" dirty="0" err="1" smtClean="0"/>
              <a:t>lex</a:t>
            </a:r>
            <a:r>
              <a:rPr lang="en-US" sz="3200" dirty="0" smtClean="0"/>
              <a:t> has an associated action. </a:t>
            </a:r>
            <a:endParaRPr lang="en-US"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2"/>
          <p:cNvSpPr/>
          <p:nvPr/>
        </p:nvSpPr>
        <p:spPr>
          <a:xfrm>
            <a:off x="203200" y="596900"/>
            <a:ext cx="10998200" cy="59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just" fontAlgn="base"/>
            <a:r>
              <a:rPr lang="en-US" sz="3200" b="1" dirty="0" smtClean="0"/>
              <a:t>S </a:t>
            </a:r>
            <a:r>
              <a:rPr lang="en-US" sz="3200" b="1" dirty="0" smtClean="0">
                <a:sym typeface="Wingdings" pitchFamily="2" charset="2"/>
              </a:rPr>
              <a:t> </a:t>
            </a:r>
            <a:r>
              <a:rPr lang="en-US" sz="3200" b="1" dirty="0" err="1" smtClean="0">
                <a:sym typeface="Wingdings" pitchFamily="2" charset="2"/>
              </a:rPr>
              <a:t>aS</a:t>
            </a:r>
            <a:r>
              <a:rPr lang="en-US" sz="3200" b="1" dirty="0" smtClean="0">
                <a:sym typeface="Wingdings" pitchFamily="2" charset="2"/>
              </a:rPr>
              <a:t>/</a:t>
            </a:r>
            <a:r>
              <a:rPr lang="en-US" sz="3200" b="1" dirty="0" smtClean="0">
                <a:sym typeface="Wingdings" pitchFamily="2" charset="2"/>
              </a:rPr>
              <a:t>S</a:t>
            </a:r>
            <a:r>
              <a:rPr lang="en-US" sz="3200" b="1" dirty="0" smtClean="0">
                <a:sym typeface="Wingdings" pitchFamily="2" charset="2"/>
              </a:rPr>
              <a:t>a/a</a:t>
            </a:r>
            <a:endParaRPr lang="en-US" sz="3200" b="1" dirty="0" smtClean="0">
              <a:sym typeface="Wingdings" pitchFamily="2" charset="2"/>
            </a:endParaRPr>
          </a:p>
          <a:p>
            <a:pPr algn="just" fontAlgn="base"/>
            <a:endParaRPr lang="en-US" sz="3200" b="1" dirty="0" smtClean="0">
              <a:sym typeface="Wingdings" pitchFamily="2" charset="2"/>
            </a:endParaRPr>
          </a:p>
          <a:p>
            <a:pPr algn="just" fontAlgn="base"/>
            <a:r>
              <a:rPr lang="en-US" sz="3200" b="1" dirty="0" smtClean="0">
                <a:sym typeface="Wingdings" pitchFamily="2" charset="2"/>
              </a:rPr>
              <a:t>W – </a:t>
            </a:r>
            <a:r>
              <a:rPr lang="en-US" sz="3200" b="1" dirty="0" err="1" smtClean="0">
                <a:sym typeface="Wingdings" pitchFamily="2" charset="2"/>
              </a:rPr>
              <a:t>aa</a:t>
            </a:r>
            <a:endParaRPr lang="en-US" sz="3200" b="1" dirty="0" smtClean="0">
              <a:sym typeface="Wingdings" pitchFamily="2" charset="2"/>
            </a:endParaRPr>
          </a:p>
          <a:p>
            <a:pPr algn="just" fontAlgn="base"/>
            <a:endParaRPr lang="en-US" sz="3200" b="1" dirty="0" smtClean="0">
              <a:sym typeface="Wingdings" pitchFamily="2" charset="2"/>
            </a:endParaRPr>
          </a:p>
          <a:p>
            <a:pPr algn="just" fontAlgn="base"/>
            <a:endParaRPr lang="en-US" sz="3200" b="1" dirty="0" smtClean="0">
              <a:sym typeface="Wingdings" pitchFamily="2" charset="2"/>
            </a:endParaRPr>
          </a:p>
          <a:p>
            <a:pPr algn="just" fontAlgn="base"/>
            <a:endParaRPr lang="en-US" sz="3200" b="1" dirty="0" smtClean="0">
              <a:sym typeface="Wingdings" pitchFamily="2" charset="2"/>
            </a:endParaRPr>
          </a:p>
          <a:p>
            <a:pPr algn="just" fontAlgn="base"/>
            <a:endParaRPr lang="en-US" sz="3200" b="1" dirty="0" smtClean="0">
              <a:sym typeface="Wingdings" pitchFamily="2" charset="2"/>
            </a:endParaRPr>
          </a:p>
          <a:p>
            <a:pPr algn="just" fontAlgn="base"/>
            <a:endParaRPr lang="en-US" sz="3200" b="1" dirty="0" smtClean="0">
              <a:sym typeface="Wingdings" pitchFamily="2" charset="2"/>
            </a:endParaRPr>
          </a:p>
          <a:p>
            <a:pPr algn="just" fontAlgn="base"/>
            <a:endParaRPr lang="en-US" sz="3200" b="1" dirty="0" smtClean="0">
              <a:sym typeface="Wingdings" pitchFamily="2" charset="2"/>
            </a:endParaRPr>
          </a:p>
          <a:p>
            <a:pPr algn="just" fontAlgn="base"/>
            <a:endParaRPr lang="en-US" sz="3200" b="1" dirty="0" smtClean="0">
              <a:sym typeface="Wingdings" pitchFamily="2" charset="2"/>
            </a:endParaRPr>
          </a:p>
          <a:p>
            <a:pPr algn="just" fontAlgn="base"/>
            <a:endParaRPr lang="en-US" sz="3200" b="1" dirty="0" smtClean="0">
              <a:sym typeface="Wingdings" pitchFamily="2" charset="2"/>
            </a:endParaRPr>
          </a:p>
          <a:p>
            <a:pPr algn="just" fontAlgn="base"/>
            <a:r>
              <a:rPr lang="en-US" sz="3200" b="1" dirty="0" smtClean="0">
                <a:sym typeface="Wingdings" pitchFamily="2" charset="2"/>
              </a:rPr>
              <a:t>            </a:t>
            </a:r>
            <a:r>
              <a:rPr lang="en-US" sz="3200" b="1" dirty="0" err="1" smtClean="0">
                <a:sym typeface="Wingdings" pitchFamily="2" charset="2"/>
              </a:rPr>
              <a:t>aa</a:t>
            </a:r>
            <a:r>
              <a:rPr lang="en-US" sz="3200" b="1" dirty="0" smtClean="0">
                <a:sym typeface="Wingdings" pitchFamily="2" charset="2"/>
              </a:rPr>
              <a:t>								</a:t>
            </a:r>
            <a:r>
              <a:rPr lang="en-US" sz="3200" b="1" dirty="0" err="1" smtClean="0">
                <a:sym typeface="Wingdings" pitchFamily="2" charset="2"/>
              </a:rPr>
              <a:t>aa</a:t>
            </a:r>
            <a:endParaRPr lang="en-US" sz="3200" b="1" dirty="0" smtClean="0"/>
          </a:p>
          <a:p>
            <a:pPr algn="just" fontAlgn="base"/>
            <a:endParaRPr lang="en-US" sz="3200" b="1" dirty="0" smtClean="0"/>
          </a:p>
        </p:txBody>
      </p:sp>
      <p:pic>
        <p:nvPicPr>
          <p:cNvPr id="134147" name="Picture 3"/>
          <p:cNvPicPr>
            <a:picLocks noChangeAspect="1" noChangeArrowheads="1"/>
          </p:cNvPicPr>
          <p:nvPr/>
        </p:nvPicPr>
        <p:blipFill>
          <a:blip r:embed="rId2"/>
          <a:srcRect l="7638" t="21181" r="53639" b="53816"/>
          <a:stretch>
            <a:fillRect/>
          </a:stretch>
        </p:blipFill>
        <p:spPr bwMode="auto">
          <a:xfrm>
            <a:off x="1574800" y="2501899"/>
            <a:ext cx="9207500" cy="3342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2"/>
          <p:cNvSpPr/>
          <p:nvPr/>
        </p:nvSpPr>
        <p:spPr>
          <a:xfrm>
            <a:off x="203200" y="596900"/>
            <a:ext cx="10998200" cy="59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just" fontAlgn="base"/>
            <a:r>
              <a:rPr lang="en-US" sz="3200" b="1" dirty="0" smtClean="0"/>
              <a:t>S </a:t>
            </a:r>
            <a:r>
              <a:rPr lang="en-US" sz="3200" b="1" dirty="0" smtClean="0">
                <a:sym typeface="Wingdings" pitchFamily="2" charset="2"/>
              </a:rPr>
              <a:t> </a:t>
            </a:r>
            <a:r>
              <a:rPr lang="en-US" sz="3200" b="1" dirty="0" err="1" smtClean="0">
                <a:sym typeface="Wingdings" pitchFamily="2" charset="2"/>
              </a:rPr>
              <a:t>aSbS</a:t>
            </a:r>
            <a:r>
              <a:rPr lang="en-US" sz="3200" b="1" dirty="0" smtClean="0">
                <a:sym typeface="Wingdings" pitchFamily="2" charset="2"/>
              </a:rPr>
              <a:t>/</a:t>
            </a:r>
            <a:r>
              <a:rPr lang="en-US" sz="3200" b="1" dirty="0" err="1" smtClean="0">
                <a:sym typeface="Wingdings" pitchFamily="2" charset="2"/>
              </a:rPr>
              <a:t>bSaS</a:t>
            </a:r>
            <a:r>
              <a:rPr lang="en-US" sz="3200" b="1" dirty="0" smtClean="0">
                <a:sym typeface="Wingdings" pitchFamily="2" charset="2"/>
              </a:rPr>
              <a:t>/;</a:t>
            </a:r>
            <a:endParaRPr lang="en-US" sz="3200" b="1" dirty="0" smtClean="0">
              <a:sym typeface="Wingdings" pitchFamily="2" charset="2"/>
            </a:endParaRPr>
          </a:p>
          <a:p>
            <a:pPr algn="just" fontAlgn="base"/>
            <a:endParaRPr lang="en-US" sz="3200" b="1" dirty="0" smtClean="0">
              <a:sym typeface="Wingdings" pitchFamily="2" charset="2"/>
            </a:endParaRPr>
          </a:p>
          <a:p>
            <a:pPr algn="just" fontAlgn="base"/>
            <a:r>
              <a:rPr lang="en-US" sz="3200" b="1" dirty="0" smtClean="0">
                <a:sym typeface="Wingdings" pitchFamily="2" charset="2"/>
              </a:rPr>
              <a:t>W = </a:t>
            </a:r>
            <a:r>
              <a:rPr lang="en-US" sz="3200" b="1" dirty="0" err="1" smtClean="0">
                <a:sym typeface="Wingdings" pitchFamily="2" charset="2"/>
              </a:rPr>
              <a:t>abab</a:t>
            </a:r>
            <a:endParaRPr lang="en-US" sz="3200" b="1" dirty="0" smtClean="0"/>
          </a:p>
        </p:txBody>
      </p:sp>
      <p:pic>
        <p:nvPicPr>
          <p:cNvPr id="135170" name="Picture 2"/>
          <p:cNvPicPr>
            <a:picLocks noChangeAspect="1" noChangeArrowheads="1"/>
          </p:cNvPicPr>
          <p:nvPr/>
        </p:nvPicPr>
        <p:blipFill>
          <a:blip r:embed="rId2"/>
          <a:srcRect l="8199" t="22917" r="44949" b="49479"/>
          <a:stretch>
            <a:fillRect/>
          </a:stretch>
        </p:blipFill>
        <p:spPr bwMode="auto">
          <a:xfrm>
            <a:off x="1073509" y="2235200"/>
            <a:ext cx="11118491" cy="368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2"/>
          <p:cNvSpPr/>
          <p:nvPr/>
        </p:nvSpPr>
        <p:spPr>
          <a:xfrm>
            <a:off x="203200" y="596900"/>
            <a:ext cx="10998200" cy="59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just" fontAlgn="base"/>
            <a:r>
              <a:rPr lang="en-US" sz="3200" b="1" dirty="0" smtClean="0"/>
              <a:t>S </a:t>
            </a:r>
            <a:r>
              <a:rPr lang="en-US" sz="3200" b="1" dirty="0" smtClean="0">
                <a:sym typeface="Wingdings" pitchFamily="2" charset="2"/>
              </a:rPr>
              <a:t> </a:t>
            </a:r>
            <a:r>
              <a:rPr lang="en-US" sz="3200" b="1" dirty="0" err="1" smtClean="0">
                <a:sym typeface="Wingdings" pitchFamily="2" charset="2"/>
              </a:rPr>
              <a:t>asbs</a:t>
            </a:r>
            <a:r>
              <a:rPr lang="en-US" sz="3200" b="1" dirty="0" smtClean="0">
                <a:sym typeface="Wingdings" pitchFamily="2" charset="2"/>
              </a:rPr>
              <a:t>/</a:t>
            </a:r>
            <a:r>
              <a:rPr lang="en-US" sz="3200" b="1" dirty="0" err="1" smtClean="0">
                <a:sym typeface="Wingdings" pitchFamily="2" charset="2"/>
              </a:rPr>
              <a:t>bsas</a:t>
            </a:r>
            <a:r>
              <a:rPr lang="en-US" sz="3200" b="1" dirty="0" smtClean="0">
                <a:sym typeface="Wingdings" pitchFamily="2" charset="2"/>
              </a:rPr>
              <a:t>/;</a:t>
            </a:r>
          </a:p>
          <a:p>
            <a:pPr algn="just" fontAlgn="base"/>
            <a:endParaRPr lang="en-US" sz="3200" b="1" dirty="0" smtClean="0">
              <a:sym typeface="Wingdings" pitchFamily="2" charset="2"/>
            </a:endParaRPr>
          </a:p>
          <a:p>
            <a:pPr algn="just" fontAlgn="base"/>
            <a:r>
              <a:rPr lang="en-US" sz="3200" b="1" dirty="0" smtClean="0">
                <a:sym typeface="Wingdings" pitchFamily="2" charset="2"/>
              </a:rPr>
              <a:t>W = </a:t>
            </a:r>
            <a:r>
              <a:rPr lang="en-US" sz="3200" b="1" dirty="0" err="1" smtClean="0">
                <a:sym typeface="Wingdings" pitchFamily="2" charset="2"/>
              </a:rPr>
              <a:t>abab</a:t>
            </a:r>
            <a:endParaRPr lang="en-US" sz="3200" b="1" dirty="0" smtClean="0">
              <a:sym typeface="Wingdings" pitchFamily="2" charset="2"/>
            </a:endParaRPr>
          </a:p>
          <a:p>
            <a:pPr algn="just" fontAlgn="base"/>
            <a:endParaRPr lang="en-US" sz="3200" b="1" dirty="0" smtClean="0">
              <a:sym typeface="Wingdings" pitchFamily="2" charset="2"/>
            </a:endParaRPr>
          </a:p>
          <a:p>
            <a:pPr algn="just" fontAlgn="base"/>
            <a:endParaRPr lang="en-US" sz="3200" b="1" dirty="0" smtClean="0">
              <a:sym typeface="Wingdings" pitchFamily="2" charset="2"/>
            </a:endParaRPr>
          </a:p>
          <a:p>
            <a:pPr algn="just" fontAlgn="base"/>
            <a:endParaRPr lang="en-US" sz="3200" b="1" dirty="0" smtClean="0">
              <a:sym typeface="Wingdings" pitchFamily="2" charset="2"/>
            </a:endParaRPr>
          </a:p>
          <a:p>
            <a:pPr algn="just" fontAlgn="base"/>
            <a:endParaRPr lang="en-US" sz="3200" b="1" dirty="0" smtClean="0">
              <a:sym typeface="Wingdings" pitchFamily="2" charset="2"/>
            </a:endParaRPr>
          </a:p>
          <a:p>
            <a:pPr algn="just" fontAlgn="base"/>
            <a:endParaRPr lang="en-US" sz="3200" b="1" dirty="0" smtClean="0">
              <a:sym typeface="Wingdings" pitchFamily="2" charset="2"/>
            </a:endParaRPr>
          </a:p>
          <a:p>
            <a:pPr algn="just" fontAlgn="base"/>
            <a:endParaRPr lang="en-US" sz="3200" b="1" dirty="0" smtClean="0">
              <a:sym typeface="Wingdings" pitchFamily="2" charset="2"/>
            </a:endParaRPr>
          </a:p>
          <a:p>
            <a:pPr algn="just" fontAlgn="base"/>
            <a:endParaRPr lang="en-US" sz="3200" b="1" dirty="0" smtClean="0">
              <a:sym typeface="Wingdings" pitchFamily="2" charset="2"/>
            </a:endParaRPr>
          </a:p>
          <a:p>
            <a:pPr algn="just" fontAlgn="base"/>
            <a:endParaRPr lang="en-US" sz="3200" b="1" dirty="0" smtClean="0">
              <a:sym typeface="Wingdings" pitchFamily="2" charset="2"/>
            </a:endParaRPr>
          </a:p>
          <a:p>
            <a:pPr algn="just" fontAlgn="base"/>
            <a:r>
              <a:rPr lang="en-US" sz="3200" b="1" dirty="0" err="1" smtClean="0">
                <a:sym typeface="Wingdings" pitchFamily="2" charset="2"/>
              </a:rPr>
              <a:t>abab</a:t>
            </a:r>
            <a:endParaRPr lang="en-US" sz="3200" b="1" dirty="0" smtClean="0"/>
          </a:p>
        </p:txBody>
      </p:sp>
      <p:pic>
        <p:nvPicPr>
          <p:cNvPr id="135170" name="Picture 2"/>
          <p:cNvPicPr>
            <a:picLocks noChangeAspect="1" noChangeArrowheads="1"/>
          </p:cNvPicPr>
          <p:nvPr/>
        </p:nvPicPr>
        <p:blipFill>
          <a:blip r:embed="rId2"/>
          <a:srcRect l="8199" t="22917" r="44949" b="49479"/>
          <a:stretch>
            <a:fillRect/>
          </a:stretch>
        </p:blipFill>
        <p:spPr bwMode="auto">
          <a:xfrm>
            <a:off x="1073509" y="2235200"/>
            <a:ext cx="11118491" cy="368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2"/>
          <p:cNvSpPr/>
          <p:nvPr/>
        </p:nvSpPr>
        <p:spPr>
          <a:xfrm>
            <a:off x="203200" y="596900"/>
            <a:ext cx="10998200" cy="59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just" fontAlgn="base"/>
            <a:r>
              <a:rPr lang="en-US" sz="3200" b="1" dirty="0" smtClean="0"/>
              <a:t>S </a:t>
            </a:r>
            <a:r>
              <a:rPr lang="en-US" sz="3200" b="1" dirty="0" smtClean="0">
                <a:sym typeface="Wingdings" pitchFamily="2" charset="2"/>
              </a:rPr>
              <a:t> </a:t>
            </a:r>
            <a:r>
              <a:rPr lang="en-US" sz="3200" b="1" dirty="0" err="1" smtClean="0">
                <a:sym typeface="Wingdings" pitchFamily="2" charset="2"/>
              </a:rPr>
              <a:t>asbs</a:t>
            </a:r>
            <a:r>
              <a:rPr lang="en-US" sz="3200" b="1" dirty="0" smtClean="0">
                <a:sym typeface="Wingdings" pitchFamily="2" charset="2"/>
              </a:rPr>
              <a:t>/</a:t>
            </a:r>
            <a:r>
              <a:rPr lang="en-US" sz="3200" b="1" dirty="0" err="1" smtClean="0">
                <a:sym typeface="Wingdings" pitchFamily="2" charset="2"/>
              </a:rPr>
              <a:t>bsas</a:t>
            </a:r>
            <a:r>
              <a:rPr lang="en-US" sz="3200" b="1" dirty="0" smtClean="0">
                <a:sym typeface="Wingdings" pitchFamily="2" charset="2"/>
              </a:rPr>
              <a:t>/;</a:t>
            </a:r>
          </a:p>
          <a:p>
            <a:pPr algn="just" fontAlgn="base"/>
            <a:endParaRPr lang="en-US" sz="3200" b="1" dirty="0" smtClean="0">
              <a:sym typeface="Wingdings" pitchFamily="2" charset="2"/>
            </a:endParaRPr>
          </a:p>
          <a:p>
            <a:pPr algn="just" fontAlgn="base"/>
            <a:r>
              <a:rPr lang="en-US" sz="3200" b="1" dirty="0" smtClean="0">
                <a:sym typeface="Wingdings" pitchFamily="2" charset="2"/>
              </a:rPr>
              <a:t>W = </a:t>
            </a:r>
            <a:r>
              <a:rPr lang="en-US" sz="3200" b="1" dirty="0" err="1" smtClean="0">
                <a:sym typeface="Wingdings" pitchFamily="2" charset="2"/>
              </a:rPr>
              <a:t>abab</a:t>
            </a:r>
            <a:endParaRPr lang="en-US" sz="3200" b="1" dirty="0" smtClean="0">
              <a:sym typeface="Wingdings" pitchFamily="2" charset="2"/>
            </a:endParaRPr>
          </a:p>
          <a:p>
            <a:pPr algn="just" fontAlgn="base"/>
            <a:endParaRPr lang="en-US" sz="3200" b="1" dirty="0" smtClean="0">
              <a:sym typeface="Wingdings" pitchFamily="2" charset="2"/>
            </a:endParaRPr>
          </a:p>
          <a:p>
            <a:pPr algn="just" fontAlgn="base"/>
            <a:endParaRPr lang="en-US" sz="3200" b="1" dirty="0" smtClean="0">
              <a:sym typeface="Wingdings" pitchFamily="2" charset="2"/>
            </a:endParaRPr>
          </a:p>
          <a:p>
            <a:pPr algn="just" fontAlgn="base"/>
            <a:endParaRPr lang="en-US" sz="3200" b="1" dirty="0" smtClean="0">
              <a:sym typeface="Wingdings" pitchFamily="2" charset="2"/>
            </a:endParaRPr>
          </a:p>
          <a:p>
            <a:pPr algn="just" fontAlgn="base"/>
            <a:endParaRPr lang="en-US" sz="3200" b="1" dirty="0" smtClean="0">
              <a:sym typeface="Wingdings" pitchFamily="2" charset="2"/>
            </a:endParaRPr>
          </a:p>
          <a:p>
            <a:pPr algn="just" fontAlgn="base"/>
            <a:endParaRPr lang="en-US" sz="3200" b="1" dirty="0" smtClean="0">
              <a:sym typeface="Wingdings" pitchFamily="2" charset="2"/>
            </a:endParaRPr>
          </a:p>
          <a:p>
            <a:pPr algn="just" fontAlgn="base"/>
            <a:endParaRPr lang="en-US" sz="3200" b="1" dirty="0" smtClean="0">
              <a:sym typeface="Wingdings" pitchFamily="2" charset="2"/>
            </a:endParaRPr>
          </a:p>
          <a:p>
            <a:pPr algn="just" fontAlgn="base"/>
            <a:endParaRPr lang="en-US" sz="3200" b="1" dirty="0" smtClean="0">
              <a:sym typeface="Wingdings" pitchFamily="2" charset="2"/>
            </a:endParaRPr>
          </a:p>
          <a:p>
            <a:pPr algn="just" fontAlgn="base"/>
            <a:endParaRPr lang="en-US" sz="3200" b="1" dirty="0" smtClean="0">
              <a:sym typeface="Wingdings" pitchFamily="2" charset="2"/>
            </a:endParaRPr>
          </a:p>
          <a:p>
            <a:pPr algn="just" fontAlgn="base"/>
            <a:r>
              <a:rPr lang="en-US" sz="3200" b="1" dirty="0" smtClean="0">
                <a:sym typeface="Wingdings" pitchFamily="2" charset="2"/>
              </a:rPr>
              <a:t>	</a:t>
            </a:r>
            <a:r>
              <a:rPr lang="en-US" sz="3200" b="1" dirty="0" err="1" smtClean="0">
                <a:sym typeface="Wingdings" pitchFamily="2" charset="2"/>
              </a:rPr>
              <a:t>abab</a:t>
            </a:r>
            <a:r>
              <a:rPr lang="en-US" sz="3200" b="1" dirty="0" smtClean="0">
                <a:sym typeface="Wingdings" pitchFamily="2" charset="2"/>
              </a:rPr>
              <a:t>							</a:t>
            </a:r>
            <a:r>
              <a:rPr lang="en-US" sz="3200" b="1" dirty="0" err="1" smtClean="0">
                <a:sym typeface="Wingdings" pitchFamily="2" charset="2"/>
              </a:rPr>
              <a:t>abab</a:t>
            </a:r>
            <a:endParaRPr lang="en-US" sz="3200" b="1" dirty="0" smtClean="0"/>
          </a:p>
          <a:p>
            <a:pPr algn="just" fontAlgn="base"/>
            <a:endParaRPr lang="en-US" sz="3200" b="1" dirty="0" smtClean="0"/>
          </a:p>
        </p:txBody>
      </p:sp>
      <p:pic>
        <p:nvPicPr>
          <p:cNvPr id="135170" name="Picture 2"/>
          <p:cNvPicPr>
            <a:picLocks noChangeAspect="1" noChangeArrowheads="1"/>
          </p:cNvPicPr>
          <p:nvPr/>
        </p:nvPicPr>
        <p:blipFill>
          <a:blip r:embed="rId2"/>
          <a:srcRect l="8199" t="22917" r="44949" b="49479"/>
          <a:stretch>
            <a:fillRect/>
          </a:stretch>
        </p:blipFill>
        <p:spPr bwMode="auto">
          <a:xfrm>
            <a:off x="1073509" y="2235200"/>
            <a:ext cx="11118491" cy="368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2"/>
          <p:cNvSpPr/>
          <p:nvPr/>
        </p:nvSpPr>
        <p:spPr>
          <a:xfrm>
            <a:off x="203200" y="596900"/>
            <a:ext cx="10998200" cy="59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just" fontAlgn="base"/>
            <a:r>
              <a:rPr lang="en-US" sz="3200" b="1" dirty="0" smtClean="0"/>
              <a:t>R </a:t>
            </a:r>
            <a:r>
              <a:rPr lang="en-US" sz="3200" b="1" dirty="0" smtClean="0">
                <a:sym typeface="Wingdings" pitchFamily="2" charset="2"/>
              </a:rPr>
              <a:t> r +r / r*r/ r/ a/b/c</a:t>
            </a:r>
          </a:p>
          <a:p>
            <a:pPr algn="just" fontAlgn="base"/>
            <a:endParaRPr lang="en-US" sz="3200" b="1" dirty="0" smtClean="0">
              <a:sym typeface="Wingdings" pitchFamily="2" charset="2"/>
            </a:endParaRPr>
          </a:p>
          <a:p>
            <a:pPr algn="just" fontAlgn="base"/>
            <a:r>
              <a:rPr lang="en-US" sz="3200" b="1" dirty="0" smtClean="0">
                <a:sym typeface="Wingdings" pitchFamily="2" charset="2"/>
              </a:rPr>
              <a:t>W = </a:t>
            </a:r>
            <a:r>
              <a:rPr lang="en-US" sz="3200" b="1" dirty="0" err="1" smtClean="0">
                <a:sym typeface="Wingdings" pitchFamily="2" charset="2"/>
              </a:rPr>
              <a:t>a+bc</a:t>
            </a:r>
            <a:endParaRPr lang="en-US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2"/>
          <p:cNvSpPr/>
          <p:nvPr/>
        </p:nvSpPr>
        <p:spPr>
          <a:xfrm>
            <a:off x="203200" y="596900"/>
            <a:ext cx="10998200" cy="59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just" fontAlgn="base"/>
            <a:r>
              <a:rPr lang="en-US" sz="3200" b="1" dirty="0" smtClean="0"/>
              <a:t>R </a:t>
            </a:r>
            <a:r>
              <a:rPr lang="en-US" sz="3200" b="1" dirty="0" smtClean="0">
                <a:sym typeface="Wingdings" pitchFamily="2" charset="2"/>
              </a:rPr>
              <a:t> </a:t>
            </a:r>
            <a:r>
              <a:rPr lang="en-US" sz="3200" b="1" dirty="0" smtClean="0">
                <a:sym typeface="Wingdings" pitchFamily="2" charset="2"/>
              </a:rPr>
              <a:t>R +R </a:t>
            </a:r>
            <a:r>
              <a:rPr lang="en-US" sz="3200" b="1" dirty="0" smtClean="0">
                <a:sym typeface="Wingdings" pitchFamily="2" charset="2"/>
              </a:rPr>
              <a:t>/ </a:t>
            </a:r>
            <a:r>
              <a:rPr lang="en-US" sz="3200" b="1" dirty="0" smtClean="0">
                <a:sym typeface="Wingdings" pitchFamily="2" charset="2"/>
              </a:rPr>
              <a:t>R*R/ R/ </a:t>
            </a:r>
            <a:r>
              <a:rPr lang="en-US" sz="3200" b="1" dirty="0" smtClean="0">
                <a:sym typeface="Wingdings" pitchFamily="2" charset="2"/>
              </a:rPr>
              <a:t>a/b/c</a:t>
            </a:r>
          </a:p>
          <a:p>
            <a:pPr algn="just" fontAlgn="base"/>
            <a:endParaRPr lang="en-US" sz="3200" b="1" dirty="0" smtClean="0">
              <a:sym typeface="Wingdings" pitchFamily="2" charset="2"/>
            </a:endParaRPr>
          </a:p>
          <a:p>
            <a:pPr algn="just" fontAlgn="base"/>
            <a:r>
              <a:rPr lang="en-US" sz="3200" b="1" dirty="0" smtClean="0">
                <a:sym typeface="Wingdings" pitchFamily="2" charset="2"/>
              </a:rPr>
              <a:t>W = </a:t>
            </a:r>
            <a:r>
              <a:rPr lang="en-US" sz="3200" b="1" dirty="0" err="1" smtClean="0">
                <a:sym typeface="Wingdings" pitchFamily="2" charset="2"/>
              </a:rPr>
              <a:t>a+bc</a:t>
            </a:r>
            <a:endParaRPr lang="en-US" sz="3200" b="1" dirty="0" smtClean="0"/>
          </a:p>
        </p:txBody>
      </p:sp>
      <p:pic>
        <p:nvPicPr>
          <p:cNvPr id="136194" name="Picture 2"/>
          <p:cNvPicPr>
            <a:picLocks noChangeAspect="1" noChangeArrowheads="1"/>
          </p:cNvPicPr>
          <p:nvPr/>
        </p:nvPicPr>
        <p:blipFill>
          <a:blip r:embed="rId2"/>
          <a:srcRect l="3026" t="23438" r="59492" b="47048"/>
          <a:stretch>
            <a:fillRect/>
          </a:stretch>
        </p:blipFill>
        <p:spPr bwMode="auto">
          <a:xfrm>
            <a:off x="2641599" y="2413000"/>
            <a:ext cx="9179859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2"/>
          <p:cNvSpPr/>
          <p:nvPr/>
        </p:nvSpPr>
        <p:spPr>
          <a:xfrm>
            <a:off x="203200" y="596900"/>
            <a:ext cx="10998200" cy="59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just" fontAlgn="base"/>
            <a:r>
              <a:rPr lang="en-US" sz="3200" b="1" dirty="0" smtClean="0"/>
              <a:t>R </a:t>
            </a:r>
            <a:r>
              <a:rPr lang="en-US" sz="3200" b="1" dirty="0" smtClean="0">
                <a:sym typeface="Wingdings" pitchFamily="2" charset="2"/>
              </a:rPr>
              <a:t> r +r / r*r/ r/ a/b/c</a:t>
            </a:r>
          </a:p>
          <a:p>
            <a:pPr algn="just" fontAlgn="base"/>
            <a:endParaRPr lang="en-US" sz="3200" b="1" dirty="0" smtClean="0">
              <a:sym typeface="Wingdings" pitchFamily="2" charset="2"/>
            </a:endParaRPr>
          </a:p>
          <a:p>
            <a:pPr algn="just" fontAlgn="base"/>
            <a:r>
              <a:rPr lang="en-US" sz="3200" b="1" dirty="0" smtClean="0">
                <a:sym typeface="Wingdings" pitchFamily="2" charset="2"/>
              </a:rPr>
              <a:t>W = </a:t>
            </a:r>
            <a:r>
              <a:rPr lang="en-US" sz="3200" b="1" dirty="0" err="1" smtClean="0">
                <a:sym typeface="Wingdings" pitchFamily="2" charset="2"/>
              </a:rPr>
              <a:t>a+bc</a:t>
            </a:r>
            <a:endParaRPr lang="en-US" sz="3200" b="1" dirty="0" smtClean="0">
              <a:sym typeface="Wingdings" pitchFamily="2" charset="2"/>
            </a:endParaRPr>
          </a:p>
          <a:p>
            <a:pPr algn="just" fontAlgn="base"/>
            <a:endParaRPr lang="en-US" sz="3200" b="1" dirty="0" smtClean="0">
              <a:sym typeface="Wingdings" pitchFamily="2" charset="2"/>
            </a:endParaRPr>
          </a:p>
          <a:p>
            <a:pPr algn="just" fontAlgn="base"/>
            <a:endParaRPr lang="en-US" sz="3200" b="1" dirty="0" smtClean="0">
              <a:sym typeface="Wingdings" pitchFamily="2" charset="2"/>
            </a:endParaRPr>
          </a:p>
          <a:p>
            <a:pPr algn="just" fontAlgn="base"/>
            <a:endParaRPr lang="en-US" sz="3200" b="1" dirty="0" smtClean="0">
              <a:sym typeface="Wingdings" pitchFamily="2" charset="2"/>
            </a:endParaRPr>
          </a:p>
          <a:p>
            <a:pPr algn="just" fontAlgn="base"/>
            <a:endParaRPr lang="en-US" sz="3200" b="1" dirty="0" smtClean="0">
              <a:sym typeface="Wingdings" pitchFamily="2" charset="2"/>
            </a:endParaRPr>
          </a:p>
          <a:p>
            <a:pPr algn="just" fontAlgn="base"/>
            <a:endParaRPr lang="en-US" sz="3200" b="1" dirty="0" smtClean="0">
              <a:sym typeface="Wingdings" pitchFamily="2" charset="2"/>
            </a:endParaRPr>
          </a:p>
          <a:p>
            <a:pPr algn="just" fontAlgn="base"/>
            <a:endParaRPr lang="en-US" sz="3200" b="1" dirty="0" smtClean="0">
              <a:sym typeface="Wingdings" pitchFamily="2" charset="2"/>
            </a:endParaRPr>
          </a:p>
          <a:p>
            <a:pPr algn="just" fontAlgn="base"/>
            <a:endParaRPr lang="en-US" sz="3200" b="1" dirty="0" smtClean="0">
              <a:sym typeface="Wingdings" pitchFamily="2" charset="2"/>
            </a:endParaRPr>
          </a:p>
          <a:p>
            <a:pPr algn="just" fontAlgn="base"/>
            <a:endParaRPr lang="en-US" sz="3200" b="1" dirty="0" smtClean="0">
              <a:sym typeface="Wingdings" pitchFamily="2" charset="2"/>
            </a:endParaRPr>
          </a:p>
          <a:p>
            <a:pPr algn="just" fontAlgn="base"/>
            <a:r>
              <a:rPr lang="en-US" sz="3200" b="1" dirty="0" smtClean="0">
                <a:sym typeface="Wingdings" pitchFamily="2" charset="2"/>
              </a:rPr>
              <a:t>			</a:t>
            </a:r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a+(</a:t>
            </a:r>
            <a:r>
              <a:rPr lang="en-US" sz="3200" b="1" dirty="0" err="1" smtClean="0">
                <a:solidFill>
                  <a:srgbClr val="FF0000"/>
                </a:solidFill>
                <a:sym typeface="Wingdings" pitchFamily="2" charset="2"/>
              </a:rPr>
              <a:t>bc</a:t>
            </a:r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)</a:t>
            </a:r>
          </a:p>
          <a:p>
            <a:pPr algn="just" fontAlgn="base"/>
            <a:endParaRPr lang="en-US" sz="3200" b="1" dirty="0" smtClean="0"/>
          </a:p>
        </p:txBody>
      </p:sp>
      <p:pic>
        <p:nvPicPr>
          <p:cNvPr id="136194" name="Picture 2"/>
          <p:cNvPicPr>
            <a:picLocks noChangeAspect="1" noChangeArrowheads="1"/>
          </p:cNvPicPr>
          <p:nvPr/>
        </p:nvPicPr>
        <p:blipFill>
          <a:blip r:embed="rId2"/>
          <a:srcRect l="3026" t="23438" r="59492" b="47048"/>
          <a:stretch>
            <a:fillRect/>
          </a:stretch>
        </p:blipFill>
        <p:spPr bwMode="auto">
          <a:xfrm>
            <a:off x="3012141" y="1549400"/>
            <a:ext cx="9179859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2"/>
          <p:cNvSpPr/>
          <p:nvPr/>
        </p:nvSpPr>
        <p:spPr>
          <a:xfrm>
            <a:off x="203200" y="596900"/>
            <a:ext cx="10998200" cy="59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just" fontAlgn="base"/>
            <a:r>
              <a:rPr lang="en-US" sz="3200" b="1" dirty="0" smtClean="0"/>
              <a:t>R </a:t>
            </a:r>
            <a:r>
              <a:rPr lang="en-US" sz="3200" b="1" dirty="0" smtClean="0">
                <a:sym typeface="Wingdings" pitchFamily="2" charset="2"/>
              </a:rPr>
              <a:t> r +r / r*r/ r/ a/b/c</a:t>
            </a:r>
          </a:p>
          <a:p>
            <a:pPr algn="just" fontAlgn="base"/>
            <a:endParaRPr lang="en-US" sz="3200" b="1" dirty="0" smtClean="0">
              <a:sym typeface="Wingdings" pitchFamily="2" charset="2"/>
            </a:endParaRPr>
          </a:p>
          <a:p>
            <a:pPr algn="just" fontAlgn="base"/>
            <a:r>
              <a:rPr lang="en-US" sz="3200" b="1" dirty="0" smtClean="0">
                <a:sym typeface="Wingdings" pitchFamily="2" charset="2"/>
              </a:rPr>
              <a:t>W = </a:t>
            </a:r>
            <a:r>
              <a:rPr lang="en-US" sz="3200" b="1" dirty="0" err="1" smtClean="0">
                <a:sym typeface="Wingdings" pitchFamily="2" charset="2"/>
              </a:rPr>
              <a:t>a+bc</a:t>
            </a:r>
            <a:endParaRPr lang="en-US" sz="3200" b="1" dirty="0" smtClean="0">
              <a:sym typeface="Wingdings" pitchFamily="2" charset="2"/>
            </a:endParaRPr>
          </a:p>
          <a:p>
            <a:pPr algn="just" fontAlgn="base"/>
            <a:endParaRPr lang="en-US" sz="3200" b="1" dirty="0" smtClean="0">
              <a:sym typeface="Wingdings" pitchFamily="2" charset="2"/>
            </a:endParaRPr>
          </a:p>
          <a:p>
            <a:pPr algn="just" fontAlgn="base"/>
            <a:endParaRPr lang="en-US" sz="3200" b="1" dirty="0" smtClean="0">
              <a:sym typeface="Wingdings" pitchFamily="2" charset="2"/>
            </a:endParaRPr>
          </a:p>
          <a:p>
            <a:pPr algn="just" fontAlgn="base"/>
            <a:endParaRPr lang="en-US" sz="3200" b="1" dirty="0" smtClean="0">
              <a:sym typeface="Wingdings" pitchFamily="2" charset="2"/>
            </a:endParaRPr>
          </a:p>
          <a:p>
            <a:pPr algn="just" fontAlgn="base"/>
            <a:endParaRPr lang="en-US" sz="3200" b="1" dirty="0" smtClean="0">
              <a:sym typeface="Wingdings" pitchFamily="2" charset="2"/>
            </a:endParaRPr>
          </a:p>
          <a:p>
            <a:pPr algn="just" fontAlgn="base"/>
            <a:endParaRPr lang="en-US" sz="3200" b="1" dirty="0" smtClean="0">
              <a:sym typeface="Wingdings" pitchFamily="2" charset="2"/>
            </a:endParaRPr>
          </a:p>
          <a:p>
            <a:pPr algn="just" fontAlgn="base"/>
            <a:endParaRPr lang="en-US" sz="3200" b="1" dirty="0" smtClean="0">
              <a:sym typeface="Wingdings" pitchFamily="2" charset="2"/>
            </a:endParaRPr>
          </a:p>
          <a:p>
            <a:pPr algn="just" fontAlgn="base"/>
            <a:endParaRPr lang="en-US" sz="3200" b="1" dirty="0" smtClean="0">
              <a:sym typeface="Wingdings" pitchFamily="2" charset="2"/>
            </a:endParaRPr>
          </a:p>
          <a:p>
            <a:pPr algn="just" fontAlgn="base"/>
            <a:endParaRPr lang="en-US" sz="3200" b="1" dirty="0" smtClean="0">
              <a:sym typeface="Wingdings" pitchFamily="2" charset="2"/>
            </a:endParaRPr>
          </a:p>
          <a:p>
            <a:pPr lvl="1" algn="just" fontAlgn="base"/>
            <a:r>
              <a:rPr lang="en-US" sz="3200" b="1" dirty="0" smtClean="0">
                <a:sym typeface="Wingdings" pitchFamily="2" charset="2"/>
              </a:rPr>
              <a:t>			</a:t>
            </a:r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a+(</a:t>
            </a:r>
            <a:r>
              <a:rPr lang="en-US" sz="3200" b="1" dirty="0" err="1" smtClean="0">
                <a:solidFill>
                  <a:srgbClr val="FF0000"/>
                </a:solidFill>
                <a:sym typeface="Wingdings" pitchFamily="2" charset="2"/>
              </a:rPr>
              <a:t>bc</a:t>
            </a:r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)		</a:t>
            </a:r>
            <a:r>
              <a:rPr lang="en-US" sz="3200" b="1" dirty="0" smtClean="0">
                <a:sym typeface="Wingdings" pitchFamily="2" charset="2"/>
              </a:rPr>
              <a:t>			(</a:t>
            </a:r>
            <a:r>
              <a:rPr lang="en-US" sz="3200" b="1" dirty="0" err="1" smtClean="0">
                <a:solidFill>
                  <a:srgbClr val="FF0000"/>
                </a:solidFill>
                <a:sym typeface="Wingdings" pitchFamily="2" charset="2"/>
              </a:rPr>
              <a:t>a+b</a:t>
            </a:r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)c</a:t>
            </a:r>
          </a:p>
          <a:p>
            <a:pPr lvl="1" algn="just"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algn="just" fontAlgn="base"/>
            <a:endParaRPr lang="en-US" sz="3200" b="1" dirty="0" smtClean="0"/>
          </a:p>
        </p:txBody>
      </p:sp>
      <p:pic>
        <p:nvPicPr>
          <p:cNvPr id="136194" name="Picture 2"/>
          <p:cNvPicPr>
            <a:picLocks noChangeAspect="1" noChangeArrowheads="1"/>
          </p:cNvPicPr>
          <p:nvPr/>
        </p:nvPicPr>
        <p:blipFill>
          <a:blip r:embed="rId2"/>
          <a:srcRect l="3026" t="23438" r="59492" b="47048"/>
          <a:stretch>
            <a:fillRect/>
          </a:stretch>
        </p:blipFill>
        <p:spPr bwMode="auto">
          <a:xfrm>
            <a:off x="3012141" y="1549400"/>
            <a:ext cx="9179859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2"/>
          <p:cNvSpPr/>
          <p:nvPr/>
        </p:nvSpPr>
        <p:spPr>
          <a:xfrm>
            <a:off x="203200" y="596900"/>
            <a:ext cx="10998200" cy="59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just" fontAlgn="base"/>
            <a:r>
              <a:rPr lang="en-US" sz="3200" b="1" dirty="0" smtClean="0"/>
              <a:t>R </a:t>
            </a:r>
            <a:r>
              <a:rPr lang="en-US" sz="3200" b="1" dirty="0" smtClean="0">
                <a:sym typeface="Wingdings" pitchFamily="2" charset="2"/>
              </a:rPr>
              <a:t> r +r / r*r/ r/ a/b/c</a:t>
            </a:r>
          </a:p>
          <a:p>
            <a:pPr algn="just" fontAlgn="base"/>
            <a:endParaRPr lang="en-US" sz="3200" b="1" dirty="0" smtClean="0">
              <a:sym typeface="Wingdings" pitchFamily="2" charset="2"/>
            </a:endParaRPr>
          </a:p>
          <a:p>
            <a:pPr algn="just" fontAlgn="base"/>
            <a:r>
              <a:rPr lang="en-US" sz="3200" b="1" dirty="0" smtClean="0">
                <a:sym typeface="Wingdings" pitchFamily="2" charset="2"/>
              </a:rPr>
              <a:t>W = </a:t>
            </a:r>
            <a:r>
              <a:rPr lang="en-US" sz="3200" b="1" dirty="0" err="1" smtClean="0">
                <a:sym typeface="Wingdings" pitchFamily="2" charset="2"/>
              </a:rPr>
              <a:t>a+bc</a:t>
            </a:r>
            <a:r>
              <a:rPr lang="en-US" sz="3200" b="1" dirty="0" smtClean="0">
                <a:sym typeface="Wingdings" pitchFamily="2" charset="2"/>
              </a:rPr>
              <a:t>  5 +4 * 10  =45</a:t>
            </a:r>
          </a:p>
          <a:p>
            <a:pPr algn="just" fontAlgn="base"/>
            <a:endParaRPr lang="en-US" sz="3200" b="1" dirty="0" smtClean="0">
              <a:sym typeface="Wingdings" pitchFamily="2" charset="2"/>
            </a:endParaRPr>
          </a:p>
          <a:p>
            <a:pPr algn="just" fontAlgn="base"/>
            <a:endParaRPr lang="en-US" sz="3200" b="1" dirty="0" smtClean="0">
              <a:sym typeface="Wingdings" pitchFamily="2" charset="2"/>
            </a:endParaRPr>
          </a:p>
          <a:p>
            <a:pPr algn="just" fontAlgn="base"/>
            <a:endParaRPr lang="en-US" sz="3200" b="1" dirty="0" smtClean="0">
              <a:sym typeface="Wingdings" pitchFamily="2" charset="2"/>
            </a:endParaRPr>
          </a:p>
          <a:p>
            <a:pPr algn="just" fontAlgn="base"/>
            <a:endParaRPr lang="en-US" sz="3200" b="1" dirty="0" smtClean="0">
              <a:sym typeface="Wingdings" pitchFamily="2" charset="2"/>
            </a:endParaRPr>
          </a:p>
          <a:p>
            <a:pPr algn="just" fontAlgn="base"/>
            <a:endParaRPr lang="en-US" sz="3200" b="1" dirty="0" smtClean="0">
              <a:sym typeface="Wingdings" pitchFamily="2" charset="2"/>
            </a:endParaRPr>
          </a:p>
          <a:p>
            <a:pPr algn="just" fontAlgn="base"/>
            <a:endParaRPr lang="en-US" sz="3200" b="1" dirty="0" smtClean="0">
              <a:sym typeface="Wingdings" pitchFamily="2" charset="2"/>
            </a:endParaRPr>
          </a:p>
          <a:p>
            <a:pPr algn="just" fontAlgn="base"/>
            <a:endParaRPr lang="en-US" sz="3200" b="1" dirty="0" smtClean="0">
              <a:sym typeface="Wingdings" pitchFamily="2" charset="2"/>
            </a:endParaRPr>
          </a:p>
          <a:p>
            <a:pPr algn="just" fontAlgn="base"/>
            <a:endParaRPr lang="en-US" sz="3200" b="1" dirty="0" smtClean="0">
              <a:sym typeface="Wingdings" pitchFamily="2" charset="2"/>
            </a:endParaRPr>
          </a:p>
          <a:p>
            <a:pPr lvl="1" algn="just" fontAlgn="base"/>
            <a:r>
              <a:rPr lang="en-US" sz="3200" b="1" dirty="0" smtClean="0">
                <a:sym typeface="Wingdings" pitchFamily="2" charset="2"/>
              </a:rPr>
              <a:t>	</a:t>
            </a:r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a+(</a:t>
            </a:r>
            <a:r>
              <a:rPr lang="en-US" sz="3200" b="1" dirty="0" err="1" smtClean="0">
                <a:solidFill>
                  <a:srgbClr val="FF0000"/>
                </a:solidFill>
                <a:sym typeface="Wingdings" pitchFamily="2" charset="2"/>
              </a:rPr>
              <a:t>bc</a:t>
            </a:r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)  = 5+(4*10)= 45</a:t>
            </a:r>
            <a:r>
              <a:rPr lang="en-US" sz="3200" b="1" dirty="0" smtClean="0">
                <a:sym typeface="Wingdings" pitchFamily="2" charset="2"/>
              </a:rPr>
              <a:t>		(</a:t>
            </a:r>
            <a:r>
              <a:rPr lang="en-US" sz="3200" b="1" dirty="0" err="1" smtClean="0">
                <a:solidFill>
                  <a:srgbClr val="FF0000"/>
                </a:solidFill>
                <a:sym typeface="Wingdings" pitchFamily="2" charset="2"/>
              </a:rPr>
              <a:t>a+b</a:t>
            </a:r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)c = (5+4)*10=90</a:t>
            </a:r>
          </a:p>
          <a:p>
            <a:pPr lvl="1" algn="just" fontAlgn="base"/>
            <a:endParaRPr lang="en-US" sz="3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algn="just" fontAlgn="base"/>
            <a:endParaRPr lang="en-US" sz="3200" b="1" dirty="0" smtClean="0"/>
          </a:p>
        </p:txBody>
      </p:sp>
      <p:pic>
        <p:nvPicPr>
          <p:cNvPr id="136194" name="Picture 2"/>
          <p:cNvPicPr>
            <a:picLocks noChangeAspect="1" noChangeArrowheads="1"/>
          </p:cNvPicPr>
          <p:nvPr/>
        </p:nvPicPr>
        <p:blipFill>
          <a:blip r:embed="rId2"/>
          <a:srcRect l="3026" t="23438" r="59492" b="47048"/>
          <a:stretch>
            <a:fillRect/>
          </a:stretch>
        </p:blipFill>
        <p:spPr bwMode="auto">
          <a:xfrm>
            <a:off x="2643842" y="2133600"/>
            <a:ext cx="751601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0" y="53700"/>
            <a:ext cx="11696700" cy="886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/>
              <a:t>Introduction to Grammars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292100" y="723900"/>
            <a:ext cx="11468100" cy="589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lvl="0" algn="just">
              <a:lnSpc>
                <a:spcPct val="115000"/>
              </a:lnSpc>
              <a:spcBef>
                <a:spcPts val="1000"/>
              </a:spcBef>
            </a:pPr>
            <a:r>
              <a:rPr lang="en-US" sz="3200" dirty="0" smtClean="0"/>
              <a:t>Typically an action returns a token that represents the matched string for subsequent use by the parser.</a:t>
            </a:r>
          </a:p>
          <a:p>
            <a:pPr lvl="0" algn="just">
              <a:lnSpc>
                <a:spcPct val="115000"/>
              </a:lnSpc>
              <a:spcBef>
                <a:spcPts val="1000"/>
              </a:spcBef>
            </a:pPr>
            <a:r>
              <a:rPr lang="en-US" sz="3200" dirty="0" smtClean="0"/>
              <a:t>Initially we will simply print the matched string rather than return a token value. </a:t>
            </a:r>
          </a:p>
          <a:p>
            <a:pPr lvl="0" algn="just">
              <a:lnSpc>
                <a:spcPct val="115000"/>
              </a:lnSpc>
              <a:spcBef>
                <a:spcPts val="1000"/>
              </a:spcBef>
            </a:pPr>
            <a:endParaRPr lang="en-US" sz="1000" dirty="0" smtClean="0"/>
          </a:p>
          <a:p>
            <a:pPr lvl="0" algn="just">
              <a:lnSpc>
                <a:spcPct val="115000"/>
              </a:lnSpc>
              <a:spcBef>
                <a:spcPts val="1000"/>
              </a:spcBef>
            </a:pPr>
            <a:r>
              <a:rPr lang="en-US" sz="3200" dirty="0" smtClean="0"/>
              <a:t>The following represents a simple pattern, composed of a regular expression, that scans for identifiers. </a:t>
            </a:r>
          </a:p>
          <a:p>
            <a:pPr algn="ctr">
              <a:lnSpc>
                <a:spcPct val="115000"/>
              </a:lnSpc>
              <a:spcBef>
                <a:spcPts val="1000"/>
              </a:spcBef>
            </a:pPr>
            <a:r>
              <a:rPr lang="en-US" sz="3200" dirty="0" smtClean="0"/>
              <a:t>letter(</a:t>
            </a:r>
            <a:r>
              <a:rPr lang="en-US" sz="3200" dirty="0" err="1" smtClean="0"/>
              <a:t>letter|digit</a:t>
            </a:r>
            <a:r>
              <a:rPr lang="en-US" sz="3200" dirty="0" smtClean="0"/>
              <a:t>)* </a:t>
            </a:r>
          </a:p>
          <a:p>
            <a:pPr lvl="0" algn="just">
              <a:lnSpc>
                <a:spcPct val="115000"/>
              </a:lnSpc>
              <a:spcBef>
                <a:spcPts val="1000"/>
              </a:spcBef>
            </a:pPr>
            <a:r>
              <a:rPr lang="en-US" sz="3200" dirty="0" err="1" smtClean="0"/>
              <a:t>Lex</a:t>
            </a:r>
            <a:r>
              <a:rPr lang="en-US" sz="3200" dirty="0" smtClean="0"/>
              <a:t> will read this pattern and produce C code for a lexical analyzer that scans for identifiers. </a:t>
            </a:r>
            <a:endParaRPr lang="en-US"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0" y="53700"/>
            <a:ext cx="11696700" cy="886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/>
              <a:t>Introduction to Grammars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292100" y="723900"/>
            <a:ext cx="11468100" cy="589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lvl="0" algn="ctr">
              <a:lnSpc>
                <a:spcPct val="115000"/>
              </a:lnSpc>
              <a:spcBef>
                <a:spcPts val="1000"/>
              </a:spcBef>
            </a:pPr>
            <a:r>
              <a:rPr lang="en-US" sz="4400" dirty="0" smtClean="0"/>
              <a:t>letter(</a:t>
            </a:r>
            <a:r>
              <a:rPr lang="en-US" sz="4400" dirty="0" err="1" smtClean="0"/>
              <a:t>letter|digit</a:t>
            </a:r>
            <a:r>
              <a:rPr lang="en-US" sz="4400" dirty="0" smtClean="0"/>
              <a:t>)* </a:t>
            </a:r>
          </a:p>
          <a:p>
            <a:pPr lvl="0" algn="just">
              <a:lnSpc>
                <a:spcPct val="115000"/>
              </a:lnSpc>
              <a:spcBef>
                <a:spcPts val="1000"/>
              </a:spcBef>
            </a:pPr>
            <a:r>
              <a:rPr lang="en-US" sz="3200" dirty="0" smtClean="0"/>
              <a:t>This pattern matches a string of characters that begins with a single letter followed by zero or more letters or digits.</a:t>
            </a:r>
          </a:p>
          <a:p>
            <a:pPr lvl="0" algn="just">
              <a:lnSpc>
                <a:spcPct val="115000"/>
              </a:lnSpc>
              <a:spcBef>
                <a:spcPts val="1000"/>
              </a:spcBef>
            </a:pPr>
            <a:endParaRPr lang="en-US" sz="3200" dirty="0" smtClean="0"/>
          </a:p>
          <a:p>
            <a:pPr lvl="0" algn="just">
              <a:lnSpc>
                <a:spcPct val="115000"/>
              </a:lnSpc>
              <a:spcBef>
                <a:spcPts val="1000"/>
              </a:spcBef>
            </a:pPr>
            <a:r>
              <a:rPr lang="en-US" sz="3200" dirty="0" smtClean="0"/>
              <a:t>This example nicely illustrates operations allowed in regular expressions: </a:t>
            </a:r>
          </a:p>
          <a:p>
            <a:pPr lvl="0" algn="just">
              <a:lnSpc>
                <a:spcPct val="115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en-US" sz="3200" dirty="0" smtClean="0"/>
              <a:t>Repetition, expressed by the “*” operator </a:t>
            </a:r>
          </a:p>
          <a:p>
            <a:pPr lvl="0" algn="just">
              <a:lnSpc>
                <a:spcPct val="115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en-US" sz="3200" dirty="0" smtClean="0"/>
              <a:t>Alternation, expressed by the “|” operator</a:t>
            </a:r>
          </a:p>
          <a:p>
            <a:pPr lvl="0" algn="just">
              <a:lnSpc>
                <a:spcPct val="115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en-US" sz="3200" dirty="0" smtClean="0"/>
              <a:t>Concatenation </a:t>
            </a:r>
            <a:endParaRPr lang="en-US"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0" y="53700"/>
            <a:ext cx="11696700" cy="886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/>
              <a:t>Introduction to Grammars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292100" y="723900"/>
            <a:ext cx="11468100" cy="589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lvl="0" algn="just">
              <a:lnSpc>
                <a:spcPct val="115000"/>
              </a:lnSpc>
              <a:spcBef>
                <a:spcPts val="1000"/>
              </a:spcBef>
            </a:pPr>
            <a:r>
              <a:rPr lang="en-US" sz="4400" dirty="0" smtClean="0"/>
              <a:t>Any regular expression expressions may be expressed as a finite state automaton (FSA). </a:t>
            </a:r>
          </a:p>
          <a:p>
            <a:pPr lvl="0" algn="just">
              <a:lnSpc>
                <a:spcPct val="115000"/>
              </a:lnSpc>
              <a:spcBef>
                <a:spcPts val="1000"/>
              </a:spcBef>
            </a:pPr>
            <a:r>
              <a:rPr lang="en-US" sz="4400" dirty="0" smtClean="0"/>
              <a:t>We can represent an FSA using states, and transitions between states. </a:t>
            </a:r>
          </a:p>
          <a:p>
            <a:pPr lvl="0" algn="just">
              <a:lnSpc>
                <a:spcPct val="115000"/>
              </a:lnSpc>
              <a:spcBef>
                <a:spcPts val="1000"/>
              </a:spcBef>
            </a:pPr>
            <a:endParaRPr lang="en-US" sz="4400" dirty="0" smtClean="0"/>
          </a:p>
          <a:p>
            <a:pPr lvl="0" algn="just">
              <a:lnSpc>
                <a:spcPct val="115000"/>
              </a:lnSpc>
              <a:spcBef>
                <a:spcPts val="1000"/>
              </a:spcBef>
            </a:pPr>
            <a:r>
              <a:rPr lang="en-US" sz="4400" dirty="0" smtClean="0"/>
              <a:t>There is one </a:t>
            </a:r>
            <a:r>
              <a:rPr lang="en-US" sz="4400" b="1" dirty="0" smtClean="0"/>
              <a:t>start state </a:t>
            </a:r>
            <a:r>
              <a:rPr lang="en-US" sz="4400" dirty="0" smtClean="0"/>
              <a:t>and one or more final or </a:t>
            </a:r>
            <a:r>
              <a:rPr lang="en-US" sz="4400" b="1" dirty="0" smtClean="0"/>
              <a:t>accepting states</a:t>
            </a:r>
            <a:endParaRPr lang="en-US"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4205</TotalTime>
  <Words>1978</Words>
  <Application>Microsoft Office PowerPoint</Application>
  <PresentationFormat>Custom</PresentationFormat>
  <Paragraphs>874</Paragraphs>
  <Slides>68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2" baseType="lpstr">
      <vt:lpstr>1_Office Theme</vt:lpstr>
      <vt:lpstr>Contents Slide Master</vt:lpstr>
      <vt:lpstr>Office Theme</vt:lpstr>
      <vt:lpstr>CorelDRAW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CU</cp:lastModifiedBy>
  <cp:revision>372</cp:revision>
  <dcterms:created xsi:type="dcterms:W3CDTF">2019-01-09T10:33:58Z</dcterms:created>
  <dcterms:modified xsi:type="dcterms:W3CDTF">2022-10-11T04:12:14Z</dcterms:modified>
</cp:coreProperties>
</file>