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 id="2147483715" r:id="rId4"/>
    <p:sldMasterId id="2147483727" r:id="rId5"/>
  </p:sldMasterIdLst>
  <p:notesMasterIdLst>
    <p:notesMasterId r:id="rId104"/>
  </p:notesMasterIdLst>
  <p:handoutMasterIdLst>
    <p:handoutMasterId r:id="rId105"/>
  </p:handoutMasterIdLst>
  <p:sldIdLst>
    <p:sldId id="277" r:id="rId6"/>
    <p:sldId id="545" r:id="rId7"/>
    <p:sldId id="544" r:id="rId8"/>
    <p:sldId id="547" r:id="rId9"/>
    <p:sldId id="548" r:id="rId10"/>
    <p:sldId id="549" r:id="rId11"/>
    <p:sldId id="550" r:id="rId12"/>
    <p:sldId id="551" r:id="rId13"/>
    <p:sldId id="552" r:id="rId14"/>
    <p:sldId id="553" r:id="rId15"/>
    <p:sldId id="554" r:id="rId16"/>
    <p:sldId id="556" r:id="rId17"/>
    <p:sldId id="555" r:id="rId18"/>
    <p:sldId id="557" r:id="rId19"/>
    <p:sldId id="558" r:id="rId20"/>
    <p:sldId id="559" r:id="rId21"/>
    <p:sldId id="560" r:id="rId22"/>
    <p:sldId id="561" r:id="rId23"/>
    <p:sldId id="562" r:id="rId24"/>
    <p:sldId id="564" r:id="rId25"/>
    <p:sldId id="563" r:id="rId26"/>
    <p:sldId id="565" r:id="rId27"/>
    <p:sldId id="566" r:id="rId28"/>
    <p:sldId id="568" r:id="rId29"/>
    <p:sldId id="569" r:id="rId30"/>
    <p:sldId id="567" r:id="rId31"/>
    <p:sldId id="571" r:id="rId32"/>
    <p:sldId id="572" r:id="rId33"/>
    <p:sldId id="573" r:id="rId34"/>
    <p:sldId id="575" r:id="rId35"/>
    <p:sldId id="574" r:id="rId36"/>
    <p:sldId id="576" r:id="rId37"/>
    <p:sldId id="577" r:id="rId38"/>
    <p:sldId id="578" r:id="rId39"/>
    <p:sldId id="579" r:id="rId40"/>
    <p:sldId id="581" r:id="rId41"/>
    <p:sldId id="582" r:id="rId42"/>
    <p:sldId id="583" r:id="rId43"/>
    <p:sldId id="584" r:id="rId44"/>
    <p:sldId id="585" r:id="rId45"/>
    <p:sldId id="586" r:id="rId46"/>
    <p:sldId id="587" r:id="rId47"/>
    <p:sldId id="589" r:id="rId48"/>
    <p:sldId id="588" r:id="rId49"/>
    <p:sldId id="590" r:id="rId50"/>
    <p:sldId id="591" r:id="rId51"/>
    <p:sldId id="592" r:id="rId52"/>
    <p:sldId id="593" r:id="rId53"/>
    <p:sldId id="594" r:id="rId54"/>
    <p:sldId id="597" r:id="rId55"/>
    <p:sldId id="615" r:id="rId56"/>
    <p:sldId id="612" r:id="rId57"/>
    <p:sldId id="607" r:id="rId58"/>
    <p:sldId id="599" r:id="rId59"/>
    <p:sldId id="600" r:id="rId60"/>
    <p:sldId id="601" r:id="rId61"/>
    <p:sldId id="602" r:id="rId62"/>
    <p:sldId id="603" r:id="rId63"/>
    <p:sldId id="604" r:id="rId64"/>
    <p:sldId id="605" r:id="rId65"/>
    <p:sldId id="606" r:id="rId66"/>
    <p:sldId id="609" r:id="rId67"/>
    <p:sldId id="608" r:id="rId68"/>
    <p:sldId id="610" r:id="rId69"/>
    <p:sldId id="616" r:id="rId70"/>
    <p:sldId id="595" r:id="rId71"/>
    <p:sldId id="617" r:id="rId72"/>
    <p:sldId id="620" r:id="rId73"/>
    <p:sldId id="618" r:id="rId74"/>
    <p:sldId id="621" r:id="rId75"/>
    <p:sldId id="623" r:id="rId76"/>
    <p:sldId id="625" r:id="rId77"/>
    <p:sldId id="626" r:id="rId78"/>
    <p:sldId id="627" r:id="rId79"/>
    <p:sldId id="628" r:id="rId80"/>
    <p:sldId id="630" r:id="rId81"/>
    <p:sldId id="632" r:id="rId82"/>
    <p:sldId id="631" r:id="rId83"/>
    <p:sldId id="633" r:id="rId84"/>
    <p:sldId id="634" r:id="rId85"/>
    <p:sldId id="636" r:id="rId86"/>
    <p:sldId id="635" r:id="rId87"/>
    <p:sldId id="638" r:id="rId88"/>
    <p:sldId id="639" r:id="rId89"/>
    <p:sldId id="637" r:id="rId90"/>
    <p:sldId id="640" r:id="rId91"/>
    <p:sldId id="629" r:id="rId92"/>
    <p:sldId id="642" r:id="rId93"/>
    <p:sldId id="641" r:id="rId94"/>
    <p:sldId id="644" r:id="rId95"/>
    <p:sldId id="645" r:id="rId96"/>
    <p:sldId id="643" r:id="rId97"/>
    <p:sldId id="624" r:id="rId98"/>
    <p:sldId id="647" r:id="rId99"/>
    <p:sldId id="646" r:id="rId100"/>
    <p:sldId id="649" r:id="rId101"/>
    <p:sldId id="596" r:id="rId102"/>
    <p:sldId id="648"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B0F0"/>
    <a:srgbClr val="ED8137"/>
    <a:srgbClr val="BC8F00"/>
    <a:srgbClr val="86000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5" autoAdjust="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viewProps" Target="viewProp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ableStyles" Target="tableStyle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3F2E4-E979-4F24-BB46-B50F3774B47B}" type="slidenum">
              <a:rPr lang="en-US"/>
              <a:pPr/>
              <a:t>60</a:t>
            </a:fld>
            <a:endParaRPr lang="en-US"/>
          </a:p>
        </p:txBody>
      </p:sp>
      <p:sp>
        <p:nvSpPr>
          <p:cNvPr id="90114" name="Rectangle 1026"/>
          <p:cNvSpPr>
            <a:spLocks noGrp="1" noRot="1" noChangeAspect="1" noChangeArrowheads="1" noTextEdit="1"/>
          </p:cNvSpPr>
          <p:nvPr>
            <p:ph type="sldImg"/>
          </p:nvPr>
        </p:nvSpPr>
        <p:spPr>
          <a:xfrm>
            <a:off x="381000" y="685800"/>
            <a:ext cx="6096000" cy="3429000"/>
          </a:xfrm>
          <a:ln/>
        </p:spPr>
      </p:sp>
      <p:sp>
        <p:nvSpPr>
          <p:cNvPr id="901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F00CE-2EF7-470E-8D10-2CD2C180EB26}" type="slidenum">
              <a:rPr lang="en-US"/>
              <a:pPr/>
              <a:t>61</a:t>
            </a:fld>
            <a:endParaRPr lang="en-US"/>
          </a:p>
        </p:txBody>
      </p:sp>
      <p:sp>
        <p:nvSpPr>
          <p:cNvPr id="91138" name="Rectangle 1026"/>
          <p:cNvSpPr>
            <a:spLocks noGrp="1" noRot="1" noChangeAspect="1" noChangeArrowheads="1" noTextEdit="1"/>
          </p:cNvSpPr>
          <p:nvPr>
            <p:ph type="sldImg"/>
          </p:nvPr>
        </p:nvSpPr>
        <p:spPr>
          <a:xfrm>
            <a:off x="381000" y="685800"/>
            <a:ext cx="6096000" cy="3429000"/>
          </a:xfrm>
          <a:ln/>
        </p:spPr>
      </p:sp>
      <p:sp>
        <p:nvSpPr>
          <p:cNvPr id="911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BAB98-7423-4EAE-B6A4-63792B961E36}" type="slidenum">
              <a:rPr lang="en-US"/>
              <a:pPr/>
              <a:t>62</a:t>
            </a:fld>
            <a:endParaRPr lang="en-US"/>
          </a:p>
        </p:txBody>
      </p:sp>
      <p:sp>
        <p:nvSpPr>
          <p:cNvPr id="93186" name="Rectangle 2"/>
          <p:cNvSpPr>
            <a:spLocks noGrp="1" noRot="1" noChangeAspect="1" noChangeArrowheads="1" noTextEdit="1"/>
          </p:cNvSpPr>
          <p:nvPr>
            <p:ph type="sldImg"/>
          </p:nvPr>
        </p:nvSpPr>
        <p:spPr>
          <a:xfrm>
            <a:off x="685800" y="1143000"/>
            <a:ext cx="5486400" cy="30861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BAB98-7423-4EAE-B6A4-63792B961E36}" type="slidenum">
              <a:rPr lang="en-US"/>
              <a:pPr/>
              <a:t>63</a:t>
            </a:fld>
            <a:endParaRPr lang="en-US"/>
          </a:p>
        </p:txBody>
      </p:sp>
      <p:sp>
        <p:nvSpPr>
          <p:cNvPr id="93186" name="Rectangle 2"/>
          <p:cNvSpPr>
            <a:spLocks noGrp="1" noRot="1" noChangeAspect="1" noChangeArrowheads="1" noTextEdit="1"/>
          </p:cNvSpPr>
          <p:nvPr>
            <p:ph type="sldImg"/>
          </p:nvPr>
        </p:nvSpPr>
        <p:spPr>
          <a:xfrm>
            <a:off x="685800" y="1143000"/>
            <a:ext cx="5486400" cy="30861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64</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67</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68</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69</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70</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71</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29AB6-4232-4EF0-8D57-E99C0F77E839}" type="slidenum">
              <a:rPr lang="en-US"/>
              <a:pPr/>
              <a:t>51</a:t>
            </a:fld>
            <a:endParaRPr lang="en-US"/>
          </a:p>
        </p:txBody>
      </p:sp>
      <p:sp>
        <p:nvSpPr>
          <p:cNvPr id="125954" name="Rectangle 2"/>
          <p:cNvSpPr>
            <a:spLocks noGrp="1" noRot="1" noChangeAspect="1" noChangeArrowheads="1" noTextEdit="1"/>
          </p:cNvSpPr>
          <p:nvPr>
            <p:ph type="sldImg"/>
          </p:nvPr>
        </p:nvSpPr>
        <p:spPr>
          <a:xfrm>
            <a:off x="381000" y="685800"/>
            <a:ext cx="6096000" cy="3429000"/>
          </a:xfrm>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72</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73</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74</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75</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76</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77</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78</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79</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80</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81</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29AB6-4232-4EF0-8D57-E99C0F77E839}" type="slidenum">
              <a:rPr lang="en-US"/>
              <a:pPr/>
              <a:t>52</a:t>
            </a:fld>
            <a:endParaRPr lang="en-US"/>
          </a:p>
        </p:txBody>
      </p:sp>
      <p:sp>
        <p:nvSpPr>
          <p:cNvPr id="125954" name="Rectangle 2"/>
          <p:cNvSpPr>
            <a:spLocks noGrp="1" noRot="1" noChangeAspect="1" noChangeArrowheads="1" noTextEdit="1"/>
          </p:cNvSpPr>
          <p:nvPr>
            <p:ph type="sldImg"/>
          </p:nvPr>
        </p:nvSpPr>
        <p:spPr>
          <a:xfrm>
            <a:off x="381000" y="685800"/>
            <a:ext cx="6096000" cy="3429000"/>
          </a:xfrm>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82</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83</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84</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85</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86</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87</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88</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89</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90</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91</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5181B-B17B-472F-A527-91F024E53081}" type="slidenum">
              <a:rPr lang="en-US"/>
              <a:pPr/>
              <a:t>53</a:t>
            </a:fld>
            <a:endParaRPr lang="en-US"/>
          </a:p>
        </p:txBody>
      </p:sp>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92</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93</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94</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95</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CE234-92BC-4795-A24B-B94F9CA57F80}" type="slidenum">
              <a:rPr lang="en-US"/>
              <a:pPr/>
              <a:t>96</a:t>
            </a:fld>
            <a:endParaRPr lang="en-US"/>
          </a:p>
        </p:txBody>
      </p:sp>
      <p:sp>
        <p:nvSpPr>
          <p:cNvPr id="94210" name="Rectangle 2"/>
          <p:cNvSpPr>
            <a:spLocks noGrp="1" noRot="1" noChangeAspect="1" noChangeArrowheads="1" noTextEdit="1"/>
          </p:cNvSpPr>
          <p:nvPr>
            <p:ph type="sldImg"/>
          </p:nvPr>
        </p:nvSpPr>
        <p:spPr>
          <a:xfrm>
            <a:off x="685800" y="1143000"/>
            <a:ext cx="5486400" cy="3086100"/>
          </a:xfrm>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23519-7CDE-4757-A9B9-7C32B03162DB}" type="slidenum">
              <a:rPr lang="en-US"/>
              <a:pPr/>
              <a:t>54</a:t>
            </a:fld>
            <a:endParaRPr lang="en-US"/>
          </a:p>
        </p:txBody>
      </p:sp>
      <p:sp>
        <p:nvSpPr>
          <p:cNvPr id="84994" name="Rectangle 2"/>
          <p:cNvSpPr>
            <a:spLocks noGrp="1" noRot="1" noChangeAspect="1" noChangeArrowheads="1" noTextEdit="1"/>
          </p:cNvSpPr>
          <p:nvPr>
            <p:ph type="sldImg"/>
          </p:nvPr>
        </p:nvSpPr>
        <p:spPr>
          <a:xfrm>
            <a:off x="381000" y="685800"/>
            <a:ext cx="6096000" cy="3429000"/>
          </a:xfrm>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5181B-B17B-472F-A527-91F024E53081}" type="slidenum">
              <a:rPr lang="en-US"/>
              <a:pPr/>
              <a:t>55</a:t>
            </a:fld>
            <a:endParaRPr lang="en-US"/>
          </a:p>
        </p:txBody>
      </p:sp>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41D71-BC6B-4C1D-8DFF-AE05CAEFB3EC}" type="slidenum">
              <a:rPr lang="en-US"/>
              <a:pPr/>
              <a:t>56</a:t>
            </a:fld>
            <a:endParaRPr lang="en-US"/>
          </a:p>
        </p:txBody>
      </p:sp>
      <p:sp>
        <p:nvSpPr>
          <p:cNvPr id="87042" name="Rectangle 1026"/>
          <p:cNvSpPr>
            <a:spLocks noGrp="1" noRot="1" noChangeAspect="1" noChangeArrowheads="1" noTextEdit="1"/>
          </p:cNvSpPr>
          <p:nvPr>
            <p:ph type="sldImg"/>
          </p:nvPr>
        </p:nvSpPr>
        <p:spPr>
          <a:xfrm>
            <a:off x="381000" y="685800"/>
            <a:ext cx="6096000" cy="3429000"/>
          </a:xfrm>
          <a:ln/>
        </p:spPr>
      </p:sp>
      <p:sp>
        <p:nvSpPr>
          <p:cNvPr id="870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B1FEB-2EE7-4DD4-8AC2-338AB3471655}" type="slidenum">
              <a:rPr lang="en-US"/>
              <a:pPr/>
              <a:t>57</a:t>
            </a:fld>
            <a:endParaRPr lang="en-US"/>
          </a:p>
        </p:txBody>
      </p:sp>
      <p:sp>
        <p:nvSpPr>
          <p:cNvPr id="88066" name="Rectangle 2"/>
          <p:cNvSpPr>
            <a:spLocks noGrp="1" noRot="1" noChangeAspect="1" noChangeArrowheads="1" noTextEdit="1"/>
          </p:cNvSpPr>
          <p:nvPr>
            <p:ph type="sldImg"/>
          </p:nvPr>
        </p:nvSpPr>
        <p:spPr>
          <a:xfrm>
            <a:off x="381000" y="685800"/>
            <a:ext cx="6096000" cy="3429000"/>
          </a:xfrm>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2C702-474B-4D70-8D5B-832C1F3B1DCE}" type="slidenum">
              <a:rPr lang="en-US"/>
              <a:pPr/>
              <a:t>58</a:t>
            </a:fld>
            <a:endParaRPr lang="en-US"/>
          </a:p>
        </p:txBody>
      </p:sp>
      <p:sp>
        <p:nvSpPr>
          <p:cNvPr id="89090" name="Rectangle 1026"/>
          <p:cNvSpPr>
            <a:spLocks noGrp="1" noRot="1" noChangeAspect="1" noChangeArrowheads="1" noTextEdit="1"/>
          </p:cNvSpPr>
          <p:nvPr>
            <p:ph type="sldImg"/>
          </p:nvPr>
        </p:nvSpPr>
        <p:spPr>
          <a:xfrm>
            <a:off x="381000" y="685800"/>
            <a:ext cx="6096000" cy="3429000"/>
          </a:xfrm>
          <a:ln/>
        </p:spPr>
      </p:sp>
      <p:sp>
        <p:nvSpPr>
          <p:cNvPr id="89091"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70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89"/>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74"/>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70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8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74"/>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8" y="164704"/>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8" y="932789"/>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42"/>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27"/>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3" y="4677575"/>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3" y="4677575"/>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3" y="4677575"/>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9" y="4677575"/>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74"/>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938"/>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4"/>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215"/>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42"/>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27"/>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713"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713"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121"/>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122"/>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42"/>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27"/>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939"/>
            <a:ext cx="7238124" cy="3966041"/>
          </a:xfrm>
          <a:prstGeom prst="rect">
            <a:avLst/>
          </a:prstGeom>
        </p:spPr>
      </p:pic>
      <p:sp>
        <p:nvSpPr>
          <p:cNvPr id="7" name="Picture Placeholder 2"/>
          <p:cNvSpPr>
            <a:spLocks noGrp="1"/>
          </p:cNvSpPr>
          <p:nvPr>
            <p:ph type="pic" idx="1" hasCustomPrompt="1"/>
          </p:nvPr>
        </p:nvSpPr>
        <p:spPr>
          <a:xfrm>
            <a:off x="5705876"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4"/>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74"/>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42"/>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27"/>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8"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2"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74"/>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70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804"/>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52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72000" y="1604520"/>
            <a:ext cx="6646560" cy="3977280"/>
          </a:xfrm>
          <a:prstGeom prst="rect">
            <a:avLst/>
          </a:prstGeom>
          <a:ln>
            <a:noFill/>
          </a:ln>
        </p:spPr>
      </p:pic>
      <p:pic>
        <p:nvPicPr>
          <p:cNvPr id="35" name="Picture 34"/>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lgn="ctr">
              <a:defRPr/>
            </a:lvl1pPr>
          </a:lstStyle>
          <a:p>
            <a:r>
              <a:rPr lang="en-US"/>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4100" name="Rectangle 4"/>
          <p:cNvSpPr>
            <a:spLocks noGrp="1" noChangeArrowheads="1"/>
          </p:cNvSpPr>
          <p:nvPr>
            <p:ph type="dt" sz="half" idx="2"/>
          </p:nvPr>
        </p:nvSpPr>
        <p:spPr>
          <a:xfrm>
            <a:off x="711200" y="6248400"/>
            <a:ext cx="2540000" cy="457200"/>
          </a:xfrm>
        </p:spPr>
        <p:txBody>
          <a:bodyPr/>
          <a:lstStyle>
            <a:lvl1pPr>
              <a:defRPr/>
            </a:lvl1pPr>
          </a:lstStyle>
          <a:p>
            <a:fld id="{4B222B5D-11F3-4724-9D40-37DB874DDF82}" type="datetime1">
              <a:rPr lang="en-US"/>
              <a:pPr/>
              <a:t>10/12/2022</a:t>
            </a:fld>
            <a:endParaRPr lang="en-US"/>
          </a:p>
        </p:txBody>
      </p:sp>
      <p:sp>
        <p:nvSpPr>
          <p:cNvPr id="4101" name="Rectangle 5"/>
          <p:cNvSpPr>
            <a:spLocks noGrp="1" noChangeArrowheads="1"/>
          </p:cNvSpPr>
          <p:nvPr>
            <p:ph type="ftr" sz="quarter" idx="3"/>
          </p:nvPr>
        </p:nvSpPr>
        <p:spPr>
          <a:xfrm>
            <a:off x="3352800" y="6248400"/>
            <a:ext cx="5486400" cy="457200"/>
          </a:xfrm>
        </p:spPr>
        <p:txBody>
          <a:bodyPr/>
          <a:lstStyle>
            <a:lvl1pPr>
              <a:defRPr/>
            </a:lvl1pPr>
          </a:lstStyle>
          <a:p>
            <a:r>
              <a:rPr lang="en-US"/>
              <a:t>Prof. Hilfinger CS164 Lecture 9</a:t>
            </a:r>
          </a:p>
        </p:txBody>
      </p:sp>
      <p:sp>
        <p:nvSpPr>
          <p:cNvPr id="4102" name="Rectangle 6"/>
          <p:cNvSpPr>
            <a:spLocks noGrp="1" noChangeArrowheads="1"/>
          </p:cNvSpPr>
          <p:nvPr>
            <p:ph type="sldNum" sz="quarter" idx="4"/>
          </p:nvPr>
        </p:nvSpPr>
        <p:spPr>
          <a:xfrm>
            <a:off x="8940800" y="6248400"/>
            <a:ext cx="2540000" cy="457200"/>
          </a:xfrm>
        </p:spPr>
        <p:txBody>
          <a:bodyPr/>
          <a:lstStyle>
            <a:lvl1pPr>
              <a:defRPr/>
            </a:lvl1pPr>
          </a:lstStyle>
          <a:p>
            <a:fld id="{036BAA84-D14D-40A7-B100-C9FCC1503B8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41B4341-3128-4F84-B0AC-1ECDFAB4153A}" type="datetime1">
              <a:rPr lang="en-US"/>
              <a:pPr/>
              <a:t>10/12/2022</a:t>
            </a:fld>
            <a:endParaRPr lang="en-US"/>
          </a:p>
        </p:txBody>
      </p:sp>
      <p:sp>
        <p:nvSpPr>
          <p:cNvPr id="5" name="Footer Placeholder 4"/>
          <p:cNvSpPr>
            <a:spLocks noGrp="1"/>
          </p:cNvSpPr>
          <p:nvPr>
            <p:ph type="ftr" sz="quarter" idx="11"/>
          </p:nvPr>
        </p:nvSpPr>
        <p:spPr/>
        <p:txBody>
          <a:bodyPr/>
          <a:lstStyle>
            <a:lvl1pPr>
              <a:defRPr/>
            </a:lvl1pPr>
          </a:lstStyle>
          <a:p>
            <a:r>
              <a:rPr lang="en-US"/>
              <a:t>Prof. Hilfinger CS164 Lecture 9</a:t>
            </a:r>
          </a:p>
        </p:txBody>
      </p:sp>
      <p:sp>
        <p:nvSpPr>
          <p:cNvPr id="6" name="Slide Number Placeholder 5"/>
          <p:cNvSpPr>
            <a:spLocks noGrp="1"/>
          </p:cNvSpPr>
          <p:nvPr>
            <p:ph type="sldNum" sz="quarter" idx="12"/>
          </p:nvPr>
        </p:nvSpPr>
        <p:spPr/>
        <p:txBody>
          <a:bodyPr/>
          <a:lstStyle>
            <a:lvl1pPr>
              <a:defRPr/>
            </a:lvl1pPr>
          </a:lstStyle>
          <a:p>
            <a:fld id="{03EB096E-A333-400F-B3BD-F1D370024550}"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DC731CE-C9E5-44E3-8962-04C04DC0E90C}" type="datetime1">
              <a:rPr lang="en-US"/>
              <a:pPr/>
              <a:t>10/12/2022</a:t>
            </a:fld>
            <a:endParaRPr lang="en-US"/>
          </a:p>
        </p:txBody>
      </p:sp>
      <p:sp>
        <p:nvSpPr>
          <p:cNvPr id="5" name="Footer Placeholder 4"/>
          <p:cNvSpPr>
            <a:spLocks noGrp="1"/>
          </p:cNvSpPr>
          <p:nvPr>
            <p:ph type="ftr" sz="quarter" idx="11"/>
          </p:nvPr>
        </p:nvSpPr>
        <p:spPr/>
        <p:txBody>
          <a:bodyPr/>
          <a:lstStyle>
            <a:lvl1pPr>
              <a:defRPr/>
            </a:lvl1pPr>
          </a:lstStyle>
          <a:p>
            <a:r>
              <a:rPr lang="en-US"/>
              <a:t>Prof. Hilfinger CS164 Lecture 9</a:t>
            </a:r>
          </a:p>
        </p:txBody>
      </p:sp>
      <p:sp>
        <p:nvSpPr>
          <p:cNvPr id="6" name="Slide Number Placeholder 5"/>
          <p:cNvSpPr>
            <a:spLocks noGrp="1"/>
          </p:cNvSpPr>
          <p:nvPr>
            <p:ph type="sldNum" sz="quarter" idx="12"/>
          </p:nvPr>
        </p:nvSpPr>
        <p:spPr/>
        <p:txBody>
          <a:bodyPr/>
          <a:lstStyle>
            <a:lvl1pPr>
              <a:defRPr/>
            </a:lvl1pPr>
          </a:lstStyle>
          <a:p>
            <a:fld id="{2DF5DFC3-649B-4456-BC4B-902A45C5FAEE}"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35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600200"/>
            <a:ext cx="5435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B5DDB2B-FA89-4A5B-89C5-2FEF1BC9CC2E}" type="datetime1">
              <a:rPr lang="en-US"/>
              <a:pPr/>
              <a:t>10/12/2022</a:t>
            </a:fld>
            <a:endParaRPr lang="en-US"/>
          </a:p>
        </p:txBody>
      </p:sp>
      <p:sp>
        <p:nvSpPr>
          <p:cNvPr id="6" name="Footer Placeholder 5"/>
          <p:cNvSpPr>
            <a:spLocks noGrp="1"/>
          </p:cNvSpPr>
          <p:nvPr>
            <p:ph type="ftr" sz="quarter" idx="11"/>
          </p:nvPr>
        </p:nvSpPr>
        <p:spPr/>
        <p:txBody>
          <a:bodyPr/>
          <a:lstStyle>
            <a:lvl1pPr>
              <a:defRPr/>
            </a:lvl1pPr>
          </a:lstStyle>
          <a:p>
            <a:r>
              <a:rPr lang="en-US"/>
              <a:t>Prof. Hilfinger CS164 Lecture 9</a:t>
            </a:r>
          </a:p>
        </p:txBody>
      </p:sp>
      <p:sp>
        <p:nvSpPr>
          <p:cNvPr id="7" name="Slide Number Placeholder 6"/>
          <p:cNvSpPr>
            <a:spLocks noGrp="1"/>
          </p:cNvSpPr>
          <p:nvPr>
            <p:ph type="sldNum" sz="quarter" idx="12"/>
          </p:nvPr>
        </p:nvSpPr>
        <p:spPr/>
        <p:txBody>
          <a:bodyPr/>
          <a:lstStyle>
            <a:lvl1pPr>
              <a:defRPr/>
            </a:lvl1pPr>
          </a:lstStyle>
          <a:p>
            <a:fld id="{4E6AB759-D50D-463D-A977-1FE86A8A2A01}"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8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90AA1A7-6ED8-4E6D-A8BE-FB25CB43E21D}" type="datetime1">
              <a:rPr lang="en-US"/>
              <a:pPr/>
              <a:t>10/12/2022</a:t>
            </a:fld>
            <a:endParaRPr lang="en-US"/>
          </a:p>
        </p:txBody>
      </p:sp>
      <p:sp>
        <p:nvSpPr>
          <p:cNvPr id="8" name="Footer Placeholder 7"/>
          <p:cNvSpPr>
            <a:spLocks noGrp="1"/>
          </p:cNvSpPr>
          <p:nvPr>
            <p:ph type="ftr" sz="quarter" idx="11"/>
          </p:nvPr>
        </p:nvSpPr>
        <p:spPr/>
        <p:txBody>
          <a:bodyPr/>
          <a:lstStyle>
            <a:lvl1pPr>
              <a:defRPr/>
            </a:lvl1pPr>
          </a:lstStyle>
          <a:p>
            <a:r>
              <a:rPr lang="en-US"/>
              <a:t>Prof. Hilfinger CS164 Lecture 9</a:t>
            </a:r>
          </a:p>
        </p:txBody>
      </p:sp>
      <p:sp>
        <p:nvSpPr>
          <p:cNvPr id="9" name="Slide Number Placeholder 8"/>
          <p:cNvSpPr>
            <a:spLocks noGrp="1"/>
          </p:cNvSpPr>
          <p:nvPr>
            <p:ph type="sldNum" sz="quarter" idx="12"/>
          </p:nvPr>
        </p:nvSpPr>
        <p:spPr/>
        <p:txBody>
          <a:bodyPr/>
          <a:lstStyle>
            <a:lvl1pPr>
              <a:defRPr/>
            </a:lvl1pPr>
          </a:lstStyle>
          <a:p>
            <a:fld id="{4B4FE6EE-F470-4BA4-B977-722184BB3457}"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179DD5B-A089-45ED-8F52-AAF391E6BACF}" type="datetime1">
              <a:rPr lang="en-US"/>
              <a:pPr/>
              <a:t>10/12/2022</a:t>
            </a:fld>
            <a:endParaRPr lang="en-US"/>
          </a:p>
        </p:txBody>
      </p:sp>
      <p:sp>
        <p:nvSpPr>
          <p:cNvPr id="4" name="Footer Placeholder 3"/>
          <p:cNvSpPr>
            <a:spLocks noGrp="1"/>
          </p:cNvSpPr>
          <p:nvPr>
            <p:ph type="ftr" sz="quarter" idx="11"/>
          </p:nvPr>
        </p:nvSpPr>
        <p:spPr/>
        <p:txBody>
          <a:bodyPr/>
          <a:lstStyle>
            <a:lvl1pPr>
              <a:defRPr/>
            </a:lvl1pPr>
          </a:lstStyle>
          <a:p>
            <a:r>
              <a:rPr lang="en-US"/>
              <a:t>Prof. Hilfinger CS164 Lecture 9</a:t>
            </a:r>
          </a:p>
        </p:txBody>
      </p:sp>
      <p:sp>
        <p:nvSpPr>
          <p:cNvPr id="5" name="Slide Number Placeholder 4"/>
          <p:cNvSpPr>
            <a:spLocks noGrp="1"/>
          </p:cNvSpPr>
          <p:nvPr>
            <p:ph type="sldNum" sz="quarter" idx="12"/>
          </p:nvPr>
        </p:nvSpPr>
        <p:spPr/>
        <p:txBody>
          <a:bodyPr/>
          <a:lstStyle>
            <a:lvl1pPr>
              <a:defRPr/>
            </a:lvl1pPr>
          </a:lstStyle>
          <a:p>
            <a:fld id="{892D25D2-CD82-463B-86FC-937D39D3F2DD}"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7A7A634-A82E-459C-8E31-4896B2466550}" type="datetime1">
              <a:rPr lang="en-US"/>
              <a:pPr/>
              <a:t>10/12/2022</a:t>
            </a:fld>
            <a:endParaRPr lang="en-US"/>
          </a:p>
        </p:txBody>
      </p:sp>
      <p:sp>
        <p:nvSpPr>
          <p:cNvPr id="3" name="Footer Placeholder 2"/>
          <p:cNvSpPr>
            <a:spLocks noGrp="1"/>
          </p:cNvSpPr>
          <p:nvPr>
            <p:ph type="ftr" sz="quarter" idx="11"/>
          </p:nvPr>
        </p:nvSpPr>
        <p:spPr/>
        <p:txBody>
          <a:bodyPr/>
          <a:lstStyle>
            <a:lvl1pPr>
              <a:defRPr/>
            </a:lvl1pPr>
          </a:lstStyle>
          <a:p>
            <a:r>
              <a:rPr lang="en-US"/>
              <a:t>Prof. Hilfinger CS164 Lecture 9</a:t>
            </a:r>
          </a:p>
        </p:txBody>
      </p:sp>
      <p:sp>
        <p:nvSpPr>
          <p:cNvPr id="4" name="Slide Number Placeholder 3"/>
          <p:cNvSpPr>
            <a:spLocks noGrp="1"/>
          </p:cNvSpPr>
          <p:nvPr>
            <p:ph type="sldNum" sz="quarter" idx="12"/>
          </p:nvPr>
        </p:nvSpPr>
        <p:spPr/>
        <p:txBody>
          <a:bodyPr/>
          <a:lstStyle>
            <a:lvl1pPr>
              <a:defRPr/>
            </a:lvl1pPr>
          </a:lstStyle>
          <a:p>
            <a:fld id="{07A179EC-4FAA-4A22-8261-F10793B51AE8}"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3E37FE8-AF25-4B52-8D0A-2E68DF7E70DD}" type="datetime1">
              <a:rPr lang="en-US"/>
              <a:pPr/>
              <a:t>10/12/2022</a:t>
            </a:fld>
            <a:endParaRPr lang="en-US"/>
          </a:p>
        </p:txBody>
      </p:sp>
      <p:sp>
        <p:nvSpPr>
          <p:cNvPr id="6" name="Footer Placeholder 5"/>
          <p:cNvSpPr>
            <a:spLocks noGrp="1"/>
          </p:cNvSpPr>
          <p:nvPr>
            <p:ph type="ftr" sz="quarter" idx="11"/>
          </p:nvPr>
        </p:nvSpPr>
        <p:spPr/>
        <p:txBody>
          <a:bodyPr/>
          <a:lstStyle>
            <a:lvl1pPr>
              <a:defRPr/>
            </a:lvl1pPr>
          </a:lstStyle>
          <a:p>
            <a:r>
              <a:rPr lang="en-US"/>
              <a:t>Prof. Hilfinger CS164 Lecture 9</a:t>
            </a:r>
          </a:p>
        </p:txBody>
      </p:sp>
      <p:sp>
        <p:nvSpPr>
          <p:cNvPr id="7" name="Slide Number Placeholder 6"/>
          <p:cNvSpPr>
            <a:spLocks noGrp="1"/>
          </p:cNvSpPr>
          <p:nvPr>
            <p:ph type="sldNum" sz="quarter" idx="12"/>
          </p:nvPr>
        </p:nvSpPr>
        <p:spPr/>
        <p:txBody>
          <a:bodyPr/>
          <a:lstStyle>
            <a:lvl1pPr>
              <a:defRPr/>
            </a:lvl1pPr>
          </a:lstStyle>
          <a:p>
            <a:fld id="{42DBC6DE-1946-4EB9-8355-57AF3EAF9AC4}"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B012421-E85F-4142-B2F6-346D1E6FF1FA}" type="datetime1">
              <a:rPr lang="en-US"/>
              <a:pPr/>
              <a:t>10/12/2022</a:t>
            </a:fld>
            <a:endParaRPr lang="en-US"/>
          </a:p>
        </p:txBody>
      </p:sp>
      <p:sp>
        <p:nvSpPr>
          <p:cNvPr id="6" name="Footer Placeholder 5"/>
          <p:cNvSpPr>
            <a:spLocks noGrp="1"/>
          </p:cNvSpPr>
          <p:nvPr>
            <p:ph type="ftr" sz="quarter" idx="11"/>
          </p:nvPr>
        </p:nvSpPr>
        <p:spPr/>
        <p:txBody>
          <a:bodyPr/>
          <a:lstStyle>
            <a:lvl1pPr>
              <a:defRPr/>
            </a:lvl1pPr>
          </a:lstStyle>
          <a:p>
            <a:r>
              <a:rPr lang="en-US"/>
              <a:t>Prof. Hilfinger CS164 Lecture 9</a:t>
            </a:r>
          </a:p>
        </p:txBody>
      </p:sp>
      <p:sp>
        <p:nvSpPr>
          <p:cNvPr id="7" name="Slide Number Placeholder 6"/>
          <p:cNvSpPr>
            <a:spLocks noGrp="1"/>
          </p:cNvSpPr>
          <p:nvPr>
            <p:ph type="sldNum" sz="quarter" idx="12"/>
          </p:nvPr>
        </p:nvSpPr>
        <p:spPr/>
        <p:txBody>
          <a:bodyPr/>
          <a:lstStyle>
            <a:lvl1pPr>
              <a:defRPr/>
            </a:lvl1pPr>
          </a:lstStyle>
          <a:p>
            <a:fld id="{F5B94619-0E6A-4792-B8E0-A32C1BABFE65}"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F19790D-463F-4630-8559-063E04424210}" type="datetime1">
              <a:rPr lang="en-US"/>
              <a:pPr/>
              <a:t>10/12/2022</a:t>
            </a:fld>
            <a:endParaRPr lang="en-US"/>
          </a:p>
        </p:txBody>
      </p:sp>
      <p:sp>
        <p:nvSpPr>
          <p:cNvPr id="5" name="Footer Placeholder 4"/>
          <p:cNvSpPr>
            <a:spLocks noGrp="1"/>
          </p:cNvSpPr>
          <p:nvPr>
            <p:ph type="ftr" sz="quarter" idx="11"/>
          </p:nvPr>
        </p:nvSpPr>
        <p:spPr/>
        <p:txBody>
          <a:bodyPr/>
          <a:lstStyle>
            <a:lvl1pPr>
              <a:defRPr/>
            </a:lvl1pPr>
          </a:lstStyle>
          <a:p>
            <a:r>
              <a:rPr lang="en-US"/>
              <a:t>Prof. Hilfinger CS164 Lecture 9</a:t>
            </a:r>
          </a:p>
        </p:txBody>
      </p:sp>
      <p:sp>
        <p:nvSpPr>
          <p:cNvPr id="6" name="Slide Number Placeholder 5"/>
          <p:cNvSpPr>
            <a:spLocks noGrp="1"/>
          </p:cNvSpPr>
          <p:nvPr>
            <p:ph type="sldNum" sz="quarter" idx="12"/>
          </p:nvPr>
        </p:nvSpPr>
        <p:spPr/>
        <p:txBody>
          <a:bodyPr/>
          <a:lstStyle>
            <a:lvl1pPr>
              <a:defRPr/>
            </a:lvl1pPr>
          </a:lstStyle>
          <a:p>
            <a:fld id="{7D964E14-F7E6-4789-BD0A-AE307CD206DA}"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457200"/>
            <a:ext cx="27686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81026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43668C9-B3FF-4FB3-8F9A-80FFC59609FB}" type="datetime1">
              <a:rPr lang="en-US"/>
              <a:pPr/>
              <a:t>10/12/2022</a:t>
            </a:fld>
            <a:endParaRPr lang="en-US"/>
          </a:p>
        </p:txBody>
      </p:sp>
      <p:sp>
        <p:nvSpPr>
          <p:cNvPr id="5" name="Footer Placeholder 4"/>
          <p:cNvSpPr>
            <a:spLocks noGrp="1"/>
          </p:cNvSpPr>
          <p:nvPr>
            <p:ph type="ftr" sz="quarter" idx="11"/>
          </p:nvPr>
        </p:nvSpPr>
        <p:spPr/>
        <p:txBody>
          <a:bodyPr/>
          <a:lstStyle>
            <a:lvl1pPr>
              <a:defRPr/>
            </a:lvl1pPr>
          </a:lstStyle>
          <a:p>
            <a:r>
              <a:rPr lang="en-US"/>
              <a:t>Prof. Hilfinger CS164 Lecture 9</a:t>
            </a:r>
          </a:p>
        </p:txBody>
      </p:sp>
      <p:sp>
        <p:nvSpPr>
          <p:cNvPr id="6" name="Slide Number Placeholder 5"/>
          <p:cNvSpPr>
            <a:spLocks noGrp="1"/>
          </p:cNvSpPr>
          <p:nvPr>
            <p:ph type="sldNum" sz="quarter" idx="12"/>
          </p:nvPr>
        </p:nvSpPr>
        <p:spPr/>
        <p:txBody>
          <a:bodyPr/>
          <a:lstStyle>
            <a:lvl1pPr>
              <a:defRPr/>
            </a:lvl1pPr>
          </a:lstStyle>
          <a:p>
            <a:fld id="{189D81D7-35B5-4886-A185-D1A66863EC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9696B5-3CC5-4B1C-B7AD-ACC8C6842958}"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ACD7B7-FA79-41F6-BCA5-09658C894936}"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86A9D-C120-49D5-B09A-FE89CE27EABB}"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94277A-50A6-4B06-B880-41113604EB5D}"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DEBF2CC-6225-4C13-8EFC-341AF708D6BF}"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CA9ADD5-F308-4E7E-A3BC-6804C0B4E9A9}"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7BCF17C-3480-43FA-98A4-B1C6FA33C299}"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D8511DB-62E3-42CA-B351-C0655913AED7}"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699244B-011D-4FE6-939F-F3D0A972A1ED}" type="slidenum">
              <a:rPr lang="en-US"/>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2DD678-70AD-44CE-ABC7-48B03D53097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E89BA8-F53E-43FE-86D1-7C14DFC4CE00}"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7273BE4E-0F6F-4796-AA96-3ABD91AC54E8}"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9FF3564-6F1A-47BC-AE10-148129E1730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9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9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41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41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41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457200"/>
            <a:ext cx="10769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09600" y="1600200"/>
            <a:ext cx="11074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1117600" y="61722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 charset="0"/>
              </a:defRPr>
            </a:lvl1pPr>
          </a:lstStyle>
          <a:p>
            <a:fld id="{C750C7CD-AEE7-498D-AA8B-0620F007DD92}" type="datetime1">
              <a:rPr lang="en-US"/>
              <a:pPr/>
              <a:t>10/12/2022</a:t>
            </a:fld>
            <a:endParaRPr lang="en-US"/>
          </a:p>
        </p:txBody>
      </p:sp>
      <p:sp>
        <p:nvSpPr>
          <p:cNvPr id="3077" name="Rectangle 5"/>
          <p:cNvSpPr>
            <a:spLocks noGrp="1" noChangeArrowheads="1"/>
          </p:cNvSpPr>
          <p:nvPr>
            <p:ph type="ftr" sz="quarter" idx="3"/>
          </p:nvPr>
        </p:nvSpPr>
        <p:spPr bwMode="auto">
          <a:xfrm>
            <a:off x="3759200" y="61722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 charset="0"/>
              </a:defRPr>
            </a:lvl1pPr>
          </a:lstStyle>
          <a:p>
            <a:r>
              <a:rPr lang="en-US"/>
              <a:t>Prof. Hilfinger CS164 Lecture 9</a:t>
            </a:r>
          </a:p>
        </p:txBody>
      </p:sp>
      <p:sp>
        <p:nvSpPr>
          <p:cNvPr id="3078" name="Rectangle 6"/>
          <p:cNvSpPr>
            <a:spLocks noGrp="1" noChangeArrowheads="1"/>
          </p:cNvSpPr>
          <p:nvPr>
            <p:ph type="sldNum" sz="quarter" idx="4"/>
          </p:nvPr>
        </p:nvSpPr>
        <p:spPr bwMode="auto">
          <a:xfrm>
            <a:off x="8432800" y="61722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 charset="0"/>
              </a:defRPr>
            </a:lvl1pPr>
          </a:lstStyle>
          <a:p>
            <a:fld id="{22D3D041-9BD7-4A91-8964-163D480B6287}" type="slidenum">
              <a:rPr lang="en-US"/>
              <a:pPr/>
              <a:t>‹#›</a:t>
            </a:fld>
            <a:endParaRPr lang="en-US"/>
          </a:p>
        </p:txBody>
      </p:sp>
      <p:sp>
        <p:nvSpPr>
          <p:cNvPr id="3079" name="Line 7"/>
          <p:cNvSpPr>
            <a:spLocks noChangeShapeType="1"/>
          </p:cNvSpPr>
          <p:nvPr/>
        </p:nvSpPr>
        <p:spPr bwMode="auto">
          <a:xfrm>
            <a:off x="609600" y="1371600"/>
            <a:ext cx="10769600" cy="0"/>
          </a:xfrm>
          <a:prstGeom prst="line">
            <a:avLst/>
          </a:prstGeom>
          <a:noFill/>
          <a:ln w="38100">
            <a:solidFill>
              <a:schemeClr val="accent2"/>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itchFamily="1" charset="0"/>
        </a:defRPr>
      </a:lvl2pPr>
      <a:lvl3pPr algn="l" rtl="0" eaLnBrk="0" fontAlgn="base" hangingPunct="0">
        <a:spcBef>
          <a:spcPct val="0"/>
        </a:spcBef>
        <a:spcAft>
          <a:spcPct val="0"/>
        </a:spcAft>
        <a:defRPr sz="2800" b="1">
          <a:solidFill>
            <a:schemeClr val="tx2"/>
          </a:solidFill>
          <a:latin typeface="Comic Sans MS" pitchFamily="1" charset="0"/>
        </a:defRPr>
      </a:lvl3pPr>
      <a:lvl4pPr algn="l" rtl="0" eaLnBrk="0" fontAlgn="base" hangingPunct="0">
        <a:spcBef>
          <a:spcPct val="0"/>
        </a:spcBef>
        <a:spcAft>
          <a:spcPct val="0"/>
        </a:spcAft>
        <a:defRPr sz="2800" b="1">
          <a:solidFill>
            <a:schemeClr val="tx2"/>
          </a:solidFill>
          <a:latin typeface="Comic Sans MS" pitchFamily="1" charset="0"/>
        </a:defRPr>
      </a:lvl4pPr>
      <a:lvl5pPr algn="l" rtl="0" eaLnBrk="0" fontAlgn="base" hangingPunct="0">
        <a:spcBef>
          <a:spcPct val="0"/>
        </a:spcBef>
        <a:spcAft>
          <a:spcPct val="0"/>
        </a:spcAft>
        <a:defRPr sz="2800" b="1">
          <a:solidFill>
            <a:schemeClr val="tx2"/>
          </a:solidFill>
          <a:latin typeface="Comic Sans MS" pitchFamily="1" charset="0"/>
        </a:defRPr>
      </a:lvl5pPr>
      <a:lvl6pPr marL="457200" algn="l" rtl="0" eaLnBrk="0" fontAlgn="base" hangingPunct="0">
        <a:spcBef>
          <a:spcPct val="0"/>
        </a:spcBef>
        <a:spcAft>
          <a:spcPct val="0"/>
        </a:spcAft>
        <a:defRPr sz="2800" b="1">
          <a:solidFill>
            <a:schemeClr val="tx2"/>
          </a:solidFill>
          <a:latin typeface="Comic Sans MS" pitchFamily="1" charset="0"/>
        </a:defRPr>
      </a:lvl6pPr>
      <a:lvl7pPr marL="914400" algn="l" rtl="0" eaLnBrk="0" fontAlgn="base" hangingPunct="0">
        <a:spcBef>
          <a:spcPct val="0"/>
        </a:spcBef>
        <a:spcAft>
          <a:spcPct val="0"/>
        </a:spcAft>
        <a:defRPr sz="2800" b="1">
          <a:solidFill>
            <a:schemeClr val="tx2"/>
          </a:solidFill>
          <a:latin typeface="Comic Sans MS" pitchFamily="1" charset="0"/>
        </a:defRPr>
      </a:lvl7pPr>
      <a:lvl8pPr marL="1371600" algn="l" rtl="0" eaLnBrk="0" fontAlgn="base" hangingPunct="0">
        <a:spcBef>
          <a:spcPct val="0"/>
        </a:spcBef>
        <a:spcAft>
          <a:spcPct val="0"/>
        </a:spcAft>
        <a:defRPr sz="2800" b="1">
          <a:solidFill>
            <a:schemeClr val="tx2"/>
          </a:solidFill>
          <a:latin typeface="Comic Sans MS" pitchFamily="1" charset="0"/>
        </a:defRPr>
      </a:lvl8pPr>
      <a:lvl9pPr marL="1828800" algn="l" rtl="0" eaLnBrk="0" fontAlgn="base" hangingPunct="0">
        <a:spcBef>
          <a:spcPct val="0"/>
        </a:spcBef>
        <a:spcAft>
          <a:spcPct val="0"/>
        </a:spcAft>
        <a:defRPr sz="2800" b="1">
          <a:solidFill>
            <a:schemeClr val="tx2"/>
          </a:solidFill>
          <a:latin typeface="Comic Sans MS"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88406F6-5486-4037-A300-DF34729878D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407"/>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241" y="5902051"/>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8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9"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86"/>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118" y="2025591"/>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47" y="24501"/>
            <a:ext cx="3859753" cy="1538254"/>
          </a:xfrm>
          <a:prstGeom prst="rect">
            <a:avLst/>
          </a:prstGeom>
        </p:spPr>
      </p:pic>
      <p:sp>
        <p:nvSpPr>
          <p:cNvPr id="43" name="Right Triangle 42"/>
          <p:cNvSpPr/>
          <p:nvPr/>
        </p:nvSpPr>
        <p:spPr>
          <a:xfrm rot="10800000" flipV="1">
            <a:off x="9829841" y="5334065"/>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626"/>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825"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901"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72" y="2051945"/>
            <a:ext cx="9063319" cy="4859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934"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88"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41303" y="8763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3600" dirty="0" smtClean="0">
                <a:solidFill>
                  <a:srgbClr val="FF0000"/>
                </a:solidFill>
              </a:rPr>
              <a:t>S –&gt; </a:t>
            </a:r>
            <a:r>
              <a:rPr lang="en-US" sz="3600" dirty="0" err="1" smtClean="0">
                <a:solidFill>
                  <a:srgbClr val="FF0000"/>
                </a:solidFill>
              </a:rPr>
              <a:t>xPz</a:t>
            </a:r>
            <a:r>
              <a:rPr lang="en-US" sz="3600" dirty="0" smtClean="0">
                <a:solidFill>
                  <a:srgbClr val="FF0000"/>
                </a:solidFill>
              </a:rPr>
              <a:t/>
            </a:r>
            <a:br>
              <a:rPr lang="en-US" sz="3600" dirty="0" smtClean="0">
                <a:solidFill>
                  <a:srgbClr val="FF0000"/>
                </a:solidFill>
              </a:rPr>
            </a:br>
            <a:r>
              <a:rPr lang="en-US" sz="3600" dirty="0" smtClean="0">
                <a:solidFill>
                  <a:srgbClr val="FF0000"/>
                </a:solidFill>
              </a:rPr>
              <a:t>P –&gt; </a:t>
            </a:r>
            <a:r>
              <a:rPr lang="en-US" sz="3600" dirty="0" err="1" smtClean="0">
                <a:solidFill>
                  <a:srgbClr val="FF0000"/>
                </a:solidFill>
              </a:rPr>
              <a:t>yw|y</a:t>
            </a:r>
            <a:endParaRPr lang="en-US" sz="3600" dirty="0" smtClean="0">
              <a:solidFill>
                <a:srgbClr val="FF0000"/>
              </a:solidFill>
            </a:endParaRPr>
          </a:p>
          <a:p>
            <a:r>
              <a:rPr lang="en-US" sz="3600" b="1" dirty="0" smtClean="0">
                <a:solidFill>
                  <a:srgbClr val="FF0000"/>
                </a:solidFill>
              </a:rPr>
              <a:t>W = “xyz”</a:t>
            </a:r>
          </a:p>
          <a:p>
            <a:pPr marL="742950" indent="-742950" algn="just">
              <a:buFont typeface="+mj-lt"/>
              <a:buAutoNum type="arabicPeriod"/>
            </a:pPr>
            <a:r>
              <a:rPr lang="en-US" sz="2000" dirty="0" smtClean="0"/>
              <a:t>In the first step the leftmost leaf is compared with the first input symbol and </a:t>
            </a:r>
            <a:r>
              <a:rPr lang="en-US" sz="2000" dirty="0" smtClean="0">
                <a:solidFill>
                  <a:srgbClr val="FF0000"/>
                </a:solidFill>
              </a:rPr>
              <a:t>it matches.</a:t>
            </a:r>
            <a:r>
              <a:rPr lang="en-US" sz="2000" dirty="0" smtClean="0"/>
              <a:t> So, the input pointer is shifted to </a:t>
            </a:r>
            <a:r>
              <a:rPr lang="en-US" sz="2000" dirty="0" smtClean="0">
                <a:solidFill>
                  <a:srgbClr val="FF0000"/>
                </a:solidFill>
              </a:rPr>
              <a:t>the next symbol.</a:t>
            </a:r>
            <a:r>
              <a:rPr lang="en-US" sz="2000" dirty="0" smtClean="0"/>
              <a:t> Here, the next </a:t>
            </a:r>
            <a:r>
              <a:rPr lang="en-US" sz="2000" dirty="0" smtClean="0">
                <a:solidFill>
                  <a:srgbClr val="FF0000"/>
                </a:solidFill>
              </a:rPr>
              <a:t>symbol is P </a:t>
            </a:r>
            <a:r>
              <a:rPr lang="en-US" sz="2000" dirty="0" smtClean="0"/>
              <a:t>which is </a:t>
            </a:r>
            <a:r>
              <a:rPr lang="en-US" sz="2000" b="1" dirty="0" smtClean="0">
                <a:solidFill>
                  <a:srgbClr val="FF0000"/>
                </a:solidFill>
              </a:rPr>
              <a:t>expanded</a:t>
            </a:r>
            <a:r>
              <a:rPr lang="en-US" sz="2000" dirty="0" smtClean="0"/>
              <a:t> further according to grammar.</a:t>
            </a:r>
          </a:p>
          <a:p>
            <a:pPr marL="742950" indent="-742950" algn="just">
              <a:buFont typeface="+mj-lt"/>
              <a:buAutoNum type="arabicPeriod"/>
            </a:pPr>
            <a:r>
              <a:rPr lang="en-US" sz="2000" dirty="0" smtClean="0"/>
              <a:t>We derive </a:t>
            </a:r>
            <a:r>
              <a:rPr lang="en-US" sz="2000" dirty="0" err="1" smtClean="0">
                <a:solidFill>
                  <a:srgbClr val="FF0000"/>
                </a:solidFill>
              </a:rPr>
              <a:t>yw</a:t>
            </a:r>
            <a:r>
              <a:rPr lang="en-US" sz="2000" dirty="0" smtClean="0">
                <a:solidFill>
                  <a:srgbClr val="FF0000"/>
                </a:solidFill>
              </a:rPr>
              <a:t> from P (P –&gt; </a:t>
            </a:r>
            <a:r>
              <a:rPr lang="en-US" sz="2000" dirty="0" err="1" smtClean="0">
                <a:solidFill>
                  <a:srgbClr val="FF0000"/>
                </a:solidFill>
              </a:rPr>
              <a:t>yw</a:t>
            </a:r>
            <a:r>
              <a:rPr lang="en-US" sz="2000" dirty="0" smtClean="0">
                <a:solidFill>
                  <a:srgbClr val="FF0000"/>
                </a:solidFill>
              </a:rPr>
              <a:t>) </a:t>
            </a:r>
            <a:r>
              <a:rPr lang="en-US" sz="2000" dirty="0" smtClean="0"/>
              <a:t>using the </a:t>
            </a:r>
            <a:r>
              <a:rPr lang="en-US" sz="2000" dirty="0" smtClean="0">
                <a:solidFill>
                  <a:srgbClr val="FF0000"/>
                </a:solidFill>
              </a:rPr>
              <a:t>first production rule</a:t>
            </a:r>
            <a:r>
              <a:rPr lang="en-US" sz="2000" dirty="0" smtClean="0"/>
              <a:t>, as a result, the </a:t>
            </a:r>
            <a:r>
              <a:rPr lang="en-US" sz="2000" dirty="0" smtClean="0">
                <a:solidFill>
                  <a:srgbClr val="FF0000"/>
                </a:solidFill>
              </a:rPr>
              <a:t>produced string doesn’t match the input string </a:t>
            </a:r>
            <a:r>
              <a:rPr lang="en-US" sz="2000" dirty="0" smtClean="0"/>
              <a:t>as it has additional </a:t>
            </a:r>
            <a:r>
              <a:rPr lang="en-US" sz="2000" dirty="0" smtClean="0">
                <a:solidFill>
                  <a:srgbClr val="FF0000"/>
                </a:solidFill>
              </a:rPr>
              <a:t>symbol w</a:t>
            </a:r>
            <a:r>
              <a:rPr lang="en-US" sz="2000" dirty="0" smtClean="0"/>
              <a:t>. Therefore, </a:t>
            </a:r>
            <a:r>
              <a:rPr lang="en-US" sz="2000" b="1" dirty="0" smtClean="0">
                <a:solidFill>
                  <a:srgbClr val="FF0000"/>
                </a:solidFill>
              </a:rPr>
              <a:t>we backtrack (go to the previous</a:t>
            </a:r>
            <a:r>
              <a:rPr lang="en-US" sz="2000" dirty="0" smtClean="0"/>
              <a:t>) to check whether there is </a:t>
            </a:r>
            <a:r>
              <a:rPr lang="en-US" sz="2000" b="1" dirty="0" smtClean="0">
                <a:solidFill>
                  <a:srgbClr val="FF0000"/>
                </a:solidFill>
              </a:rPr>
              <a:t>another alternative </a:t>
            </a:r>
            <a:r>
              <a:rPr lang="en-US" sz="2000" dirty="0" smtClean="0"/>
              <a:t>or not. The other production rule that we can use </a:t>
            </a:r>
            <a:r>
              <a:rPr lang="en-US" sz="2000" dirty="0" smtClean="0">
                <a:solidFill>
                  <a:srgbClr val="FF0000"/>
                </a:solidFill>
              </a:rPr>
              <a:t>is P –&gt; y, </a:t>
            </a:r>
            <a:r>
              <a:rPr lang="en-US" sz="2000" dirty="0" smtClean="0"/>
              <a:t>which </a:t>
            </a:r>
            <a:r>
              <a:rPr lang="en-US" sz="2000" dirty="0" smtClean="0">
                <a:solidFill>
                  <a:srgbClr val="FF0000"/>
                </a:solidFill>
              </a:rPr>
              <a:t>matches to the input string.</a:t>
            </a:r>
          </a:p>
          <a:p>
            <a:pPr marL="742950" indent="-742950" algn="just">
              <a:buFont typeface="+mj-lt"/>
              <a:buAutoNum type="arabicPeriod"/>
            </a:pPr>
            <a:r>
              <a:rPr lang="en-US" sz="2800" dirty="0" smtClean="0"/>
              <a:t>At last we check for the </a:t>
            </a:r>
            <a:r>
              <a:rPr lang="en-US" sz="2800" b="1" dirty="0" smtClean="0">
                <a:solidFill>
                  <a:srgbClr val="FF0000"/>
                </a:solidFill>
              </a:rPr>
              <a:t>last terminal z </a:t>
            </a:r>
            <a:r>
              <a:rPr lang="en-US" sz="2800" dirty="0" smtClean="0"/>
              <a:t>and it also </a:t>
            </a:r>
            <a:r>
              <a:rPr lang="en-US" sz="2800" b="1" dirty="0" smtClean="0"/>
              <a:t>matches the grammar</a:t>
            </a:r>
            <a:r>
              <a:rPr lang="en-US" sz="2800" dirty="0" smtClean="0"/>
              <a:t>. Hence, the process is ceased and declared that the </a:t>
            </a:r>
            <a:r>
              <a:rPr lang="en-US" sz="2800" b="1" dirty="0" smtClean="0">
                <a:solidFill>
                  <a:srgbClr val="FF0000"/>
                </a:solidFill>
              </a:rPr>
              <a:t>parsing is completed successfully.</a:t>
            </a:r>
          </a:p>
          <a:p>
            <a:pPr marL="742950" indent="-742950" algn="just">
              <a:buFont typeface="+mj-lt"/>
              <a:buAutoNum type="arabicPeriod"/>
            </a:pPr>
            <a:endParaRPr lang="en-US" sz="2800" dirty="0" smtClean="0"/>
          </a:p>
          <a:p>
            <a:pPr marL="742950" indent="-742950" algn="just">
              <a:buFont typeface="+mj-lt"/>
              <a:buAutoNum type="arabicPeriod"/>
            </a:pPr>
            <a:endParaRPr lang="en-US" sz="2800" dirty="0" smtClean="0"/>
          </a:p>
          <a:p>
            <a:pPr marL="742950" indent="-742950" algn="just">
              <a:buFont typeface="+mj-lt"/>
              <a:buAutoNum type="arabicPeriod"/>
            </a:pPr>
            <a:endParaRPr lang="en-US" sz="2800" dirty="0" smtClean="0"/>
          </a:p>
          <a:p>
            <a:pPr marL="742950" indent="-742950" algn="just">
              <a:buFont typeface="+mj-lt"/>
              <a:buAutoNum type="arabicPeriod"/>
            </a:pPr>
            <a:endParaRPr lang="en-US" sz="2800" dirty="0" smtClean="0"/>
          </a:p>
        </p:txBody>
      </p:sp>
      <p:pic>
        <p:nvPicPr>
          <p:cNvPr id="138242" name="Picture 2"/>
          <p:cNvPicPr>
            <a:picLocks noChangeAspect="1" noChangeArrowheads="1"/>
          </p:cNvPicPr>
          <p:nvPr/>
        </p:nvPicPr>
        <p:blipFill>
          <a:blip r:embed="rId2"/>
          <a:srcRect l="28209" t="61632" r="54026" b="20486"/>
          <a:stretch>
            <a:fillRect/>
          </a:stretch>
        </p:blipFill>
        <p:spPr bwMode="auto">
          <a:xfrm>
            <a:off x="4178300" y="711200"/>
            <a:ext cx="2535808" cy="14351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pic>
        <p:nvPicPr>
          <p:cNvPr id="139266" name="Picture 2"/>
          <p:cNvPicPr>
            <a:picLocks noChangeAspect="1" noChangeArrowheads="1"/>
          </p:cNvPicPr>
          <p:nvPr/>
        </p:nvPicPr>
        <p:blipFill>
          <a:blip r:embed="rId2"/>
          <a:srcRect l="15520" t="45660" r="39971" b="22569"/>
          <a:stretch>
            <a:fillRect/>
          </a:stretch>
        </p:blipFill>
        <p:spPr bwMode="auto">
          <a:xfrm>
            <a:off x="1460512" y="1866900"/>
            <a:ext cx="8544393" cy="34290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95303" y="29620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Bottom-Up Parsing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Bottom-Up Parsing</a:t>
            </a: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600" b="1" dirty="0" smtClean="0">
                <a:solidFill>
                  <a:srgbClr val="FF0000"/>
                </a:solidFill>
              </a:rPr>
              <a:t>Bottom-up parsing</a:t>
            </a:r>
            <a:r>
              <a:rPr lang="en-US" sz="3600" dirty="0" smtClean="0">
                <a:solidFill>
                  <a:srgbClr val="FF0000"/>
                </a:solidFill>
              </a:rPr>
              <a:t> - </a:t>
            </a:r>
            <a:r>
              <a:rPr lang="en-US" sz="3600" dirty="0" smtClean="0"/>
              <a:t>method is just </a:t>
            </a:r>
            <a:r>
              <a:rPr lang="en-US" sz="3600" dirty="0" smtClean="0">
                <a:solidFill>
                  <a:srgbClr val="FF0000"/>
                </a:solidFill>
              </a:rPr>
              <a:t>inverse of top-down </a:t>
            </a:r>
            <a:r>
              <a:rPr lang="en-US" sz="3600" dirty="0" smtClean="0"/>
              <a:t>where the input string is taken in the first place and then the string is reduced using the grammar. </a:t>
            </a:r>
          </a:p>
          <a:p>
            <a:pPr algn="just"/>
            <a:endParaRPr lang="en-US" sz="3600" dirty="0" smtClean="0"/>
          </a:p>
          <a:p>
            <a:pPr algn="just"/>
            <a:r>
              <a:rPr lang="en-US" sz="3600" dirty="0" smtClean="0"/>
              <a:t>In this process the </a:t>
            </a:r>
            <a:r>
              <a:rPr lang="en-US" sz="3600" dirty="0" smtClean="0">
                <a:solidFill>
                  <a:srgbClr val="FF0000"/>
                </a:solidFill>
              </a:rPr>
              <a:t>start symbol is acquired at the end </a:t>
            </a:r>
            <a:r>
              <a:rPr lang="en-US" sz="3600" dirty="0" smtClean="0"/>
              <a:t>of the process then it halts. </a:t>
            </a:r>
          </a:p>
          <a:p>
            <a:pPr algn="just"/>
            <a:endParaRPr lang="en-US" sz="3600" dirty="0" smtClean="0"/>
          </a:p>
          <a:p>
            <a:pPr algn="just"/>
            <a:r>
              <a:rPr lang="en-US" sz="3600" dirty="0" smtClean="0"/>
              <a:t>As mentioned above the tree is constructed </a:t>
            </a:r>
            <a:r>
              <a:rPr lang="en-US" sz="3600" b="1" dirty="0" smtClean="0">
                <a:solidFill>
                  <a:srgbClr val="FF0000"/>
                </a:solidFill>
              </a:rPr>
              <a:t>from leaves to the root</a:t>
            </a:r>
            <a:r>
              <a:rPr lang="en-US" sz="3600" dirty="0" smtClean="0"/>
              <a:t>, and the input symbols are located at the leaf nodes after successful execution of the parsing method.</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Bottom-Up Parsing</a:t>
            </a: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600" dirty="0" smtClean="0"/>
              <a:t>We have used the term reduction what is actually means? </a:t>
            </a:r>
          </a:p>
          <a:p>
            <a:pPr algn="just"/>
            <a:endParaRPr lang="en-US" sz="2800" dirty="0" smtClean="0"/>
          </a:p>
          <a:p>
            <a:pPr algn="just"/>
            <a:r>
              <a:rPr lang="en-US" sz="3600" dirty="0" smtClean="0"/>
              <a:t>The parser in the process attempts to recognize the </a:t>
            </a:r>
            <a:r>
              <a:rPr lang="en-US" sz="3600" dirty="0" smtClean="0">
                <a:solidFill>
                  <a:srgbClr val="FF0000"/>
                </a:solidFill>
              </a:rPr>
              <a:t>RHS of production rule and substitute the corresponding LHS on it, this is known as reduction. </a:t>
            </a:r>
          </a:p>
          <a:p>
            <a:pPr algn="just"/>
            <a:endParaRPr lang="en-US" sz="2400" dirty="0" smtClean="0"/>
          </a:p>
          <a:p>
            <a:pPr algn="just"/>
            <a:r>
              <a:rPr lang="en-US" sz="3600" dirty="0" smtClean="0"/>
              <a:t>Thence, the bottom-up parse tree is constructed from the end leaves, the leaves are further reduced to the internal nodes, and internal nodes are reduced to the root node, as shown in the below-given equation.</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2"/>
          <p:cNvSpPr/>
          <p:nvPr/>
        </p:nvSpPr>
        <p:spPr>
          <a:xfrm>
            <a:off x="152400" y="393700"/>
            <a:ext cx="11760200" cy="5880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2800" b="1" dirty="0" smtClean="0">
                <a:solidFill>
                  <a:srgbClr val="FF0000"/>
                </a:solidFill>
              </a:rPr>
              <a:t>Non-terminal for the internal node = Non-terminal ∪ Terminal</a:t>
            </a:r>
          </a:p>
          <a:p>
            <a:pPr algn="just"/>
            <a:endParaRPr lang="en-US" sz="3200" dirty="0" smtClean="0"/>
          </a:p>
          <a:p>
            <a:pPr algn="just"/>
            <a:r>
              <a:rPr lang="en-US" sz="3200" dirty="0" smtClean="0">
                <a:solidFill>
                  <a:srgbClr val="FF0000"/>
                </a:solidFill>
              </a:rPr>
              <a:t>Example  - </a:t>
            </a:r>
            <a:r>
              <a:rPr lang="en-US" sz="3200" dirty="0" smtClean="0"/>
              <a:t>Let us assume the token stream is </a:t>
            </a:r>
            <a:r>
              <a:rPr lang="en-US" sz="3200" dirty="0" smtClean="0">
                <a:solidFill>
                  <a:srgbClr val="FF0000"/>
                </a:solidFill>
              </a:rPr>
              <a:t>“</a:t>
            </a:r>
            <a:r>
              <a:rPr lang="en-US" sz="3200" dirty="0" err="1" smtClean="0">
                <a:solidFill>
                  <a:srgbClr val="FF0000"/>
                </a:solidFill>
              </a:rPr>
              <a:t>a+b</a:t>
            </a:r>
            <a:r>
              <a:rPr lang="en-US" sz="3200" dirty="0" smtClean="0">
                <a:solidFill>
                  <a:srgbClr val="FF0000"/>
                </a:solidFill>
              </a:rPr>
              <a:t>” </a:t>
            </a:r>
            <a:r>
              <a:rPr lang="en-US" sz="3200" dirty="0" smtClean="0"/>
              <a:t>whose parse tree is constructed according to the below-given grammar.</a:t>
            </a:r>
          </a:p>
          <a:p>
            <a:pPr algn="just"/>
            <a:r>
              <a:rPr lang="en-US" sz="3200" dirty="0" smtClean="0">
                <a:solidFill>
                  <a:srgbClr val="FF0000"/>
                </a:solidFill>
              </a:rPr>
              <a:t>G, S –&gt; S * S | S + S | S – S | a | b</a:t>
            </a:r>
          </a:p>
          <a:p>
            <a:pPr marL="514350" indent="-514350" algn="just">
              <a:buFont typeface="+mj-lt"/>
              <a:buAutoNum type="arabicPeriod"/>
            </a:pPr>
            <a:r>
              <a:rPr lang="en-US" sz="3200" dirty="0" smtClean="0"/>
              <a:t>In the very first step, the input string a + b generates S + B by reducing a to S, using the production S –&gt; a.</a:t>
            </a:r>
          </a:p>
          <a:p>
            <a:pPr marL="514350" indent="-514350" algn="just">
              <a:buFont typeface="+mj-lt"/>
              <a:buAutoNum type="arabicPeriod"/>
            </a:pPr>
            <a:r>
              <a:rPr lang="en-US" sz="3200" dirty="0" smtClean="0"/>
              <a:t>The second reduction produces S + S by reducing b to S, using the production S –&gt; b.</a:t>
            </a:r>
          </a:p>
          <a:p>
            <a:pPr marL="514350" indent="-514350" algn="just">
              <a:buFont typeface="+mj-lt"/>
              <a:buAutoNum type="arabicPeriod"/>
            </a:pPr>
            <a:r>
              <a:rPr lang="en-US" sz="3200" dirty="0" smtClean="0"/>
              <a:t>In the last step the S + S is reduced to S (start symbol), with the help of S –&gt; S + S production.</a:t>
            </a:r>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2"/>
          <p:cNvSpPr/>
          <p:nvPr/>
        </p:nvSpPr>
        <p:spPr>
          <a:xfrm>
            <a:off x="152400" y="393700"/>
            <a:ext cx="11760200" cy="5880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2400" dirty="0" smtClean="0">
                <a:solidFill>
                  <a:srgbClr val="FF0000"/>
                </a:solidFill>
              </a:rPr>
              <a:t>Example  - </a:t>
            </a:r>
            <a:r>
              <a:rPr lang="en-US" sz="2400" dirty="0" smtClean="0"/>
              <a:t>Let us assume the token stream is </a:t>
            </a:r>
            <a:r>
              <a:rPr lang="en-US" sz="2400" dirty="0" smtClean="0">
                <a:solidFill>
                  <a:srgbClr val="FF0000"/>
                </a:solidFill>
              </a:rPr>
              <a:t>“</a:t>
            </a:r>
            <a:r>
              <a:rPr lang="en-US" sz="2400" dirty="0" err="1" smtClean="0">
                <a:solidFill>
                  <a:srgbClr val="FF0000"/>
                </a:solidFill>
              </a:rPr>
              <a:t>a+b</a:t>
            </a:r>
            <a:r>
              <a:rPr lang="en-US" sz="2400" dirty="0" smtClean="0">
                <a:solidFill>
                  <a:srgbClr val="FF0000"/>
                </a:solidFill>
              </a:rPr>
              <a:t>” </a:t>
            </a:r>
            <a:r>
              <a:rPr lang="en-US" sz="2400" dirty="0" smtClean="0"/>
              <a:t>whose parse tree is constructed according to the below-given grammar.</a:t>
            </a:r>
          </a:p>
          <a:p>
            <a:pPr algn="just"/>
            <a:r>
              <a:rPr lang="en-US" sz="2400" dirty="0" smtClean="0">
                <a:solidFill>
                  <a:srgbClr val="FF0000"/>
                </a:solidFill>
              </a:rPr>
              <a:t>G, S –&gt; S * S | S + S | S – S | a | b</a:t>
            </a:r>
          </a:p>
          <a:p>
            <a:pPr marL="514350" indent="-514350" algn="just">
              <a:buFont typeface="+mj-lt"/>
              <a:buAutoNum type="arabicPeriod"/>
            </a:pPr>
            <a:r>
              <a:rPr lang="en-US" sz="2400" dirty="0" smtClean="0"/>
              <a:t>In the very first step, the input string a + b generates S + B by reducing a to S, using the production S –&gt; a.</a:t>
            </a:r>
          </a:p>
          <a:p>
            <a:pPr marL="514350" indent="-514350" algn="just">
              <a:buFont typeface="+mj-lt"/>
              <a:buAutoNum type="arabicPeriod"/>
            </a:pPr>
            <a:r>
              <a:rPr lang="en-US" sz="2400" dirty="0" smtClean="0"/>
              <a:t>The second reduction produces S + S by reducing b to S, using the production S –&gt; b.</a:t>
            </a:r>
          </a:p>
          <a:p>
            <a:pPr marL="514350" indent="-514350" algn="just">
              <a:buFont typeface="+mj-lt"/>
              <a:buAutoNum type="arabicPeriod"/>
            </a:pPr>
            <a:r>
              <a:rPr lang="en-US" sz="2400" dirty="0" smtClean="0"/>
              <a:t>In the last step the S + S is reduced to S (start symbol), with the help of S –&gt; S + S production.</a:t>
            </a:r>
            <a:endParaRPr lang="en-US" sz="2400" dirty="0"/>
          </a:p>
        </p:txBody>
      </p:sp>
      <p:pic>
        <p:nvPicPr>
          <p:cNvPr id="140290" name="Picture 2"/>
          <p:cNvPicPr>
            <a:picLocks noChangeAspect="1" noChangeArrowheads="1"/>
          </p:cNvPicPr>
          <p:nvPr/>
        </p:nvPicPr>
        <p:blipFill>
          <a:blip r:embed="rId2"/>
          <a:srcRect l="13860" t="33681" r="38604" b="43402"/>
          <a:stretch>
            <a:fillRect/>
          </a:stretch>
        </p:blipFill>
        <p:spPr bwMode="auto">
          <a:xfrm>
            <a:off x="2120911" y="3657600"/>
            <a:ext cx="8715087" cy="29718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95303" y="27080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5400" dirty="0" smtClean="0"/>
              <a:t>Key Differences Between Top-down and Bottom-up Parsing</a:t>
            </a:r>
            <a:endParaRPr lang="en-US" sz="5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Key Differences Between Top-down and Bottom-up Parsing</a:t>
            </a:r>
            <a:endParaRPr lang="en-US" sz="3200" b="1" dirty="0">
              <a:solidFill>
                <a:srgbClr val="FF0000"/>
              </a:solidFill>
            </a:endParaRP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600" dirty="0" smtClean="0"/>
              <a:t>1. The </a:t>
            </a:r>
            <a:r>
              <a:rPr lang="en-US" sz="3600" dirty="0" smtClean="0">
                <a:solidFill>
                  <a:srgbClr val="FF0000"/>
                </a:solidFill>
              </a:rPr>
              <a:t>top-down</a:t>
            </a:r>
            <a:r>
              <a:rPr lang="en-US" sz="3600" dirty="0" smtClean="0"/>
              <a:t> parsing starts with </a:t>
            </a:r>
            <a:r>
              <a:rPr lang="en-US" sz="3600" dirty="0" smtClean="0">
                <a:solidFill>
                  <a:srgbClr val="FF0000"/>
                </a:solidFill>
              </a:rPr>
              <a:t>the root </a:t>
            </a:r>
          </a:p>
          <a:p>
            <a:pPr algn="just"/>
            <a:r>
              <a:rPr lang="en-US" sz="3600" dirty="0" smtClean="0"/>
              <a:t>while </a:t>
            </a:r>
            <a:r>
              <a:rPr lang="en-US" sz="3600" dirty="0" smtClean="0">
                <a:solidFill>
                  <a:srgbClr val="FF0000"/>
                </a:solidFill>
              </a:rPr>
              <a:t>bottom-up </a:t>
            </a:r>
            <a:r>
              <a:rPr lang="en-US" sz="3600" dirty="0" smtClean="0"/>
              <a:t>begin the generation of the parse tree from </a:t>
            </a:r>
            <a:r>
              <a:rPr lang="en-US" sz="3600" dirty="0" smtClean="0">
                <a:solidFill>
                  <a:srgbClr val="FF0000"/>
                </a:solidFill>
              </a:rPr>
              <a:t>the leaves.</a:t>
            </a:r>
          </a:p>
          <a:p>
            <a:pPr algn="just"/>
            <a:endParaRPr lang="en-US" sz="3600" dirty="0" smtClean="0">
              <a:solidFill>
                <a:srgbClr val="FF0000"/>
              </a:solidFill>
            </a:endParaRPr>
          </a:p>
          <a:p>
            <a:pPr algn="just"/>
            <a:r>
              <a:rPr lang="en-US" sz="3600" dirty="0" smtClean="0">
                <a:solidFill>
                  <a:srgbClr val="FF0000"/>
                </a:solidFill>
              </a:rPr>
              <a:t>2. Top-down parsing </a:t>
            </a:r>
            <a:r>
              <a:rPr lang="en-US" sz="3600" dirty="0" smtClean="0"/>
              <a:t>can be done in two ways with </a:t>
            </a:r>
            <a:r>
              <a:rPr lang="en-US" sz="3600" dirty="0" smtClean="0">
                <a:solidFill>
                  <a:srgbClr val="FF0000"/>
                </a:solidFill>
              </a:rPr>
              <a:t>backtracking and without backtracking </a:t>
            </a:r>
            <a:r>
              <a:rPr lang="en-US" sz="3600" b="1" dirty="0" smtClean="0">
                <a:solidFill>
                  <a:srgbClr val="92D050"/>
                </a:solidFill>
              </a:rPr>
              <a:t>where leftmost derivation is used. </a:t>
            </a:r>
          </a:p>
          <a:p>
            <a:pPr algn="just"/>
            <a:r>
              <a:rPr lang="en-US" sz="3600" dirty="0" smtClean="0"/>
              <a:t>On the other hand, the bottom-up parsing </a:t>
            </a:r>
            <a:r>
              <a:rPr lang="en-US" sz="3600" dirty="0" smtClean="0">
                <a:solidFill>
                  <a:srgbClr val="FF0000"/>
                </a:solidFill>
              </a:rPr>
              <a:t>uses a shift-reduce method where the symbol is pushed and then popped from the queue.</a:t>
            </a:r>
            <a:r>
              <a:rPr lang="en-US" sz="3600" dirty="0" smtClean="0"/>
              <a:t> It employs rightmost derivation.</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Key Differences Between Top-down and Bottom-up Parsing</a:t>
            </a:r>
            <a:endParaRPr lang="en-US" sz="3200" b="1" dirty="0">
              <a:solidFill>
                <a:srgbClr val="FF0000"/>
              </a:solidFill>
            </a:endParaRP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600" dirty="0" smtClean="0"/>
              <a:t>3. Bottom-up parsing is more powerful than the top-down parsing.</a:t>
            </a:r>
          </a:p>
          <a:p>
            <a:pPr algn="just"/>
            <a:endParaRPr lang="en-US" sz="3600" dirty="0" smtClean="0"/>
          </a:p>
          <a:p>
            <a:pPr algn="just"/>
            <a:r>
              <a:rPr lang="en-US" sz="3600" dirty="0" smtClean="0"/>
              <a:t>4.It is difficult to produce a bottom-up parser. As against, a top-down parser can be easily structured and formed.</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95303" y="29366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7200" dirty="0" smtClean="0"/>
              <a:t>Parsing Types</a:t>
            </a:r>
            <a:endParaRPr lang="en-US" sz="4800"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30203" y="28731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4400" b="1" dirty="0" smtClean="0">
                <a:solidFill>
                  <a:srgbClr val="FF0000"/>
                </a:solidFill>
              </a:rPr>
              <a:t>Limitations of top-down parsing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Limitations of top-down parsing</a:t>
            </a: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742950" indent="-742950" algn="just">
              <a:buFont typeface="+mj-lt"/>
              <a:buAutoNum type="arabicPeriod"/>
            </a:pPr>
            <a:r>
              <a:rPr lang="en-US" sz="3200" b="1" dirty="0" smtClean="0"/>
              <a:t>Backtracking</a:t>
            </a:r>
            <a:r>
              <a:rPr lang="en-US" sz="3200" dirty="0" smtClean="0"/>
              <a:t>: It is a method of expanding non-terminal symbol where one alternative could be selected until any mismatch occurs otherwise another alternative is checked.</a:t>
            </a:r>
          </a:p>
          <a:p>
            <a:pPr marL="742950" indent="-742950" algn="just">
              <a:buFont typeface="+mj-lt"/>
              <a:buAutoNum type="arabicPeriod"/>
            </a:pPr>
            <a:endParaRPr lang="en-US" sz="3200" b="1" dirty="0" smtClean="0"/>
          </a:p>
          <a:p>
            <a:pPr marL="742950" indent="-742950" algn="just">
              <a:buFont typeface="+mj-lt"/>
              <a:buAutoNum type="arabicPeriod"/>
            </a:pPr>
            <a:r>
              <a:rPr lang="en-US" sz="3200" b="1" dirty="0" smtClean="0"/>
              <a:t>Left recursion</a:t>
            </a:r>
            <a:r>
              <a:rPr lang="en-US" sz="3200" dirty="0" smtClean="0"/>
              <a:t>: This result in a serious problem where the top down parser could enter an infinite loop.</a:t>
            </a:r>
          </a:p>
          <a:p>
            <a:pPr marL="742950" indent="-742950" algn="just">
              <a:buFont typeface="+mj-lt"/>
              <a:buAutoNum type="arabicPeriod"/>
            </a:pPr>
            <a:endParaRPr lang="en-US" sz="3200" b="1" dirty="0" smtClean="0"/>
          </a:p>
          <a:p>
            <a:pPr marL="742950" indent="-742950" algn="just">
              <a:buFont typeface="+mj-lt"/>
              <a:buAutoNum type="arabicPeriod"/>
            </a:pPr>
            <a:r>
              <a:rPr lang="en-US" sz="3200" b="1" dirty="0" smtClean="0"/>
              <a:t>Ambiguity</a:t>
            </a:r>
            <a:r>
              <a:rPr lang="en-US" sz="3200" dirty="0" smtClean="0"/>
              <a:t>: Ambiguous grammar creates more than one parse tree of the single string which is not acceptable in top-down parsing and need to be eliminated.</a:t>
            </a:r>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30203" y="28731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4400" b="1" dirty="0" smtClean="0">
                <a:solidFill>
                  <a:srgbClr val="FF0000"/>
                </a:solidFill>
              </a:rPr>
              <a:t>Limitations of bottom-up  parsing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Limitations of bottom-up parsing</a:t>
            </a: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742950" indent="-742950" algn="just"/>
            <a:r>
              <a:rPr lang="en-US" sz="3200" dirty="0" smtClean="0"/>
              <a:t>The major disadvantage of the bottom up parser is the production of the ambiguous grammar. </a:t>
            </a:r>
          </a:p>
          <a:p>
            <a:pPr marL="742950" indent="-742950" algn="just">
              <a:buFont typeface="+mj-lt"/>
              <a:buAutoNum type="arabicPeriod"/>
            </a:pPr>
            <a:endParaRPr lang="en-US" sz="3200" dirty="0" smtClean="0"/>
          </a:p>
          <a:p>
            <a:pPr marL="742950" indent="-742950" algn="just"/>
            <a:r>
              <a:rPr lang="en-US" sz="3200" dirty="0" smtClean="0"/>
              <a:t>We know that it generates more than one parse tree which must be eliminated. </a:t>
            </a:r>
          </a:p>
          <a:p>
            <a:pPr marL="742950" indent="-742950" algn="just"/>
            <a:endParaRPr lang="en-US" sz="3200" dirty="0" smtClean="0"/>
          </a:p>
          <a:p>
            <a:pPr marL="742950" indent="-742950" algn="just"/>
            <a:r>
              <a:rPr lang="en-US" sz="3200" b="1" dirty="0" smtClean="0"/>
              <a:t>However, the operator precedence parser in bottom-up parser could also work with the ambiguous grammar.</a:t>
            </a:r>
            <a:endParaRPr lang="en-US" sz="32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36902" y="53700"/>
            <a:ext cx="44831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Types of Parser</a:t>
            </a:r>
          </a:p>
        </p:txBody>
      </p:sp>
      <p:sp>
        <p:nvSpPr>
          <p:cNvPr id="4" name="CustomShape 1"/>
          <p:cNvSpPr/>
          <p:nvPr/>
        </p:nvSpPr>
        <p:spPr>
          <a:xfrm>
            <a:off x="1905000" y="20349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Top-Down Parser</a:t>
            </a:r>
          </a:p>
        </p:txBody>
      </p:sp>
      <p:sp>
        <p:nvSpPr>
          <p:cNvPr id="5" name="CustomShape 1"/>
          <p:cNvSpPr/>
          <p:nvPr/>
        </p:nvSpPr>
        <p:spPr>
          <a:xfrm>
            <a:off x="7594600" y="1933300"/>
            <a:ext cx="3200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Bottom Up Parse </a:t>
            </a:r>
          </a:p>
          <a:p>
            <a:pPr algn="ctr"/>
            <a:r>
              <a:rPr lang="en-US" sz="2000" b="1" dirty="0" smtClean="0">
                <a:solidFill>
                  <a:srgbClr val="0070C0"/>
                </a:solidFill>
              </a:rPr>
              <a:t>(Shift Reduced Parser)</a:t>
            </a:r>
          </a:p>
        </p:txBody>
      </p:sp>
      <p:sp>
        <p:nvSpPr>
          <p:cNvPr id="6" name="CustomShape 1"/>
          <p:cNvSpPr/>
          <p:nvPr/>
        </p:nvSpPr>
        <p:spPr>
          <a:xfrm>
            <a:off x="0" y="46892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Backtracking</a:t>
            </a:r>
          </a:p>
        </p:txBody>
      </p:sp>
      <p:sp>
        <p:nvSpPr>
          <p:cNvPr id="7" name="CustomShape 1"/>
          <p:cNvSpPr/>
          <p:nvPr/>
        </p:nvSpPr>
        <p:spPr>
          <a:xfrm>
            <a:off x="3009900" y="47273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Predictive Parser</a:t>
            </a:r>
          </a:p>
        </p:txBody>
      </p:sp>
      <p:sp>
        <p:nvSpPr>
          <p:cNvPr id="8" name="CustomShape 1"/>
          <p:cNvSpPr/>
          <p:nvPr/>
        </p:nvSpPr>
        <p:spPr>
          <a:xfrm>
            <a:off x="6184900" y="39399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Operator Precedence Parser</a:t>
            </a:r>
          </a:p>
        </p:txBody>
      </p:sp>
      <p:cxnSp>
        <p:nvCxnSpPr>
          <p:cNvPr id="10" name="Straight Connector 9"/>
          <p:cNvCxnSpPr/>
          <p:nvPr/>
        </p:nvCxnSpPr>
        <p:spPr>
          <a:xfrm rot="10800000" flipV="1">
            <a:off x="3568703" y="927100"/>
            <a:ext cx="14605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94303" y="952500"/>
            <a:ext cx="2349500" cy="10033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stomShape 1"/>
          <p:cNvSpPr/>
          <p:nvPr/>
        </p:nvSpPr>
        <p:spPr>
          <a:xfrm>
            <a:off x="9258300" y="38129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LR Parser</a:t>
            </a:r>
          </a:p>
        </p:txBody>
      </p:sp>
      <p:cxnSp>
        <p:nvCxnSpPr>
          <p:cNvPr id="16" name="Straight Connector 15"/>
          <p:cNvCxnSpPr/>
          <p:nvPr/>
        </p:nvCxnSpPr>
        <p:spPr>
          <a:xfrm rot="5400000">
            <a:off x="1498601" y="3175004"/>
            <a:ext cx="1587500" cy="120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2616201" y="3390902"/>
            <a:ext cx="158750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569200" y="3009900"/>
            <a:ext cx="939800" cy="81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851900" y="2946400"/>
            <a:ext cx="1244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CustomShape 1"/>
          <p:cNvSpPr/>
          <p:nvPr/>
        </p:nvSpPr>
        <p:spPr>
          <a:xfrm>
            <a:off x="6654800" y="5311500"/>
            <a:ext cx="1295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SLR</a:t>
            </a:r>
          </a:p>
        </p:txBody>
      </p:sp>
      <p:sp>
        <p:nvSpPr>
          <p:cNvPr id="24" name="CustomShape 1"/>
          <p:cNvSpPr/>
          <p:nvPr/>
        </p:nvSpPr>
        <p:spPr>
          <a:xfrm>
            <a:off x="8242300" y="5349600"/>
            <a:ext cx="10160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LR</a:t>
            </a:r>
          </a:p>
        </p:txBody>
      </p:sp>
      <p:sp>
        <p:nvSpPr>
          <p:cNvPr id="25" name="CustomShape 1"/>
          <p:cNvSpPr/>
          <p:nvPr/>
        </p:nvSpPr>
        <p:spPr>
          <a:xfrm>
            <a:off x="9448800" y="5298800"/>
            <a:ext cx="1295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LALR</a:t>
            </a:r>
          </a:p>
        </p:txBody>
      </p:sp>
      <p:cxnSp>
        <p:nvCxnSpPr>
          <p:cNvPr id="27" name="Straight Connector 26"/>
          <p:cNvCxnSpPr/>
          <p:nvPr/>
        </p:nvCxnSpPr>
        <p:spPr>
          <a:xfrm rot="10800000" flipV="1">
            <a:off x="7886703" y="4673600"/>
            <a:ext cx="1866900" cy="54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8851903" y="4724400"/>
            <a:ext cx="1181100" cy="69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10114100" y="4859200"/>
            <a:ext cx="523600"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ustomShape 1"/>
          <p:cNvSpPr/>
          <p:nvPr/>
        </p:nvSpPr>
        <p:spPr>
          <a:xfrm>
            <a:off x="10896600" y="5324200"/>
            <a:ext cx="1295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CLR</a:t>
            </a:r>
          </a:p>
        </p:txBody>
      </p:sp>
      <p:cxnSp>
        <p:nvCxnSpPr>
          <p:cNvPr id="36" name="Straight Arrow Connector 35"/>
          <p:cNvCxnSpPr/>
          <p:nvPr/>
        </p:nvCxnSpPr>
        <p:spPr>
          <a:xfrm rot="16200000" flipH="1">
            <a:off x="10877551" y="4768859"/>
            <a:ext cx="66040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36902" y="53700"/>
            <a:ext cx="44831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Types of Parser</a:t>
            </a:r>
          </a:p>
        </p:txBody>
      </p:sp>
      <p:sp>
        <p:nvSpPr>
          <p:cNvPr id="4" name="CustomShape 1"/>
          <p:cNvSpPr/>
          <p:nvPr/>
        </p:nvSpPr>
        <p:spPr>
          <a:xfrm>
            <a:off x="1905000" y="203490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Top-Down Parser</a:t>
            </a:r>
          </a:p>
        </p:txBody>
      </p:sp>
      <p:sp>
        <p:nvSpPr>
          <p:cNvPr id="5" name="CustomShape 1"/>
          <p:cNvSpPr/>
          <p:nvPr/>
        </p:nvSpPr>
        <p:spPr>
          <a:xfrm>
            <a:off x="7594600" y="1933300"/>
            <a:ext cx="3200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Bottom Up Parse </a:t>
            </a:r>
          </a:p>
          <a:p>
            <a:pPr algn="ctr"/>
            <a:r>
              <a:rPr lang="en-US" sz="2000" b="1" dirty="0" smtClean="0">
                <a:solidFill>
                  <a:srgbClr val="0070C0"/>
                </a:solidFill>
              </a:rPr>
              <a:t>(Shift Reduced Parser)</a:t>
            </a:r>
          </a:p>
        </p:txBody>
      </p:sp>
      <p:sp>
        <p:nvSpPr>
          <p:cNvPr id="6" name="CustomShape 1"/>
          <p:cNvSpPr/>
          <p:nvPr/>
        </p:nvSpPr>
        <p:spPr>
          <a:xfrm>
            <a:off x="0" y="46892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Backtracking</a:t>
            </a:r>
          </a:p>
        </p:txBody>
      </p:sp>
      <p:sp>
        <p:nvSpPr>
          <p:cNvPr id="7" name="CustomShape 1"/>
          <p:cNvSpPr/>
          <p:nvPr/>
        </p:nvSpPr>
        <p:spPr>
          <a:xfrm>
            <a:off x="3009900" y="47273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Predictive Parser</a:t>
            </a:r>
          </a:p>
        </p:txBody>
      </p:sp>
      <p:sp>
        <p:nvSpPr>
          <p:cNvPr id="8" name="CustomShape 1"/>
          <p:cNvSpPr/>
          <p:nvPr/>
        </p:nvSpPr>
        <p:spPr>
          <a:xfrm>
            <a:off x="6184900" y="39399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Operator Precedence Parser</a:t>
            </a:r>
          </a:p>
        </p:txBody>
      </p:sp>
      <p:cxnSp>
        <p:nvCxnSpPr>
          <p:cNvPr id="10" name="Straight Connector 9"/>
          <p:cNvCxnSpPr/>
          <p:nvPr/>
        </p:nvCxnSpPr>
        <p:spPr>
          <a:xfrm rot="10800000" flipV="1">
            <a:off x="3568703" y="927100"/>
            <a:ext cx="14605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94303" y="952500"/>
            <a:ext cx="2349500" cy="10033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stomShape 1"/>
          <p:cNvSpPr/>
          <p:nvPr/>
        </p:nvSpPr>
        <p:spPr>
          <a:xfrm>
            <a:off x="9258300" y="38129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LR Parser</a:t>
            </a:r>
          </a:p>
        </p:txBody>
      </p:sp>
      <p:cxnSp>
        <p:nvCxnSpPr>
          <p:cNvPr id="16" name="Straight Connector 15"/>
          <p:cNvCxnSpPr/>
          <p:nvPr/>
        </p:nvCxnSpPr>
        <p:spPr>
          <a:xfrm rot="5400000">
            <a:off x="1498601" y="3175004"/>
            <a:ext cx="1587500" cy="120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2616201" y="3390902"/>
            <a:ext cx="158750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569200" y="3009900"/>
            <a:ext cx="939800" cy="81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851900" y="2946400"/>
            <a:ext cx="1244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CustomShape 1"/>
          <p:cNvSpPr/>
          <p:nvPr/>
        </p:nvSpPr>
        <p:spPr>
          <a:xfrm>
            <a:off x="6654800" y="5311500"/>
            <a:ext cx="1295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SLR</a:t>
            </a:r>
          </a:p>
        </p:txBody>
      </p:sp>
      <p:sp>
        <p:nvSpPr>
          <p:cNvPr id="24" name="CustomShape 1"/>
          <p:cNvSpPr/>
          <p:nvPr/>
        </p:nvSpPr>
        <p:spPr>
          <a:xfrm>
            <a:off x="8242300" y="5349600"/>
            <a:ext cx="10160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LR</a:t>
            </a:r>
          </a:p>
        </p:txBody>
      </p:sp>
      <p:sp>
        <p:nvSpPr>
          <p:cNvPr id="25" name="CustomShape 1"/>
          <p:cNvSpPr/>
          <p:nvPr/>
        </p:nvSpPr>
        <p:spPr>
          <a:xfrm>
            <a:off x="9448800" y="5298800"/>
            <a:ext cx="1295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LALR</a:t>
            </a:r>
          </a:p>
        </p:txBody>
      </p:sp>
      <p:cxnSp>
        <p:nvCxnSpPr>
          <p:cNvPr id="27" name="Straight Connector 26"/>
          <p:cNvCxnSpPr/>
          <p:nvPr/>
        </p:nvCxnSpPr>
        <p:spPr>
          <a:xfrm rot="10800000" flipV="1">
            <a:off x="7886703" y="4673600"/>
            <a:ext cx="1866900" cy="54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8851903" y="4724400"/>
            <a:ext cx="1181100" cy="69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10114100" y="4859200"/>
            <a:ext cx="523600"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ustomShape 1"/>
          <p:cNvSpPr/>
          <p:nvPr/>
        </p:nvSpPr>
        <p:spPr>
          <a:xfrm>
            <a:off x="10896600" y="5324200"/>
            <a:ext cx="12954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CLR</a:t>
            </a:r>
          </a:p>
        </p:txBody>
      </p:sp>
      <p:cxnSp>
        <p:nvCxnSpPr>
          <p:cNvPr id="36" name="Straight Arrow Connector 35"/>
          <p:cNvCxnSpPr/>
          <p:nvPr/>
        </p:nvCxnSpPr>
        <p:spPr>
          <a:xfrm rot="16200000" flipH="1">
            <a:off x="10877551" y="4768859"/>
            <a:ext cx="66040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Top-Down Approach</a:t>
            </a: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742950" indent="-742950" algn="just"/>
            <a:r>
              <a:rPr lang="en-US" sz="3200" dirty="0" smtClean="0"/>
              <a:t>S </a:t>
            </a:r>
            <a:r>
              <a:rPr lang="en-US" sz="3200" dirty="0" smtClean="0">
                <a:sym typeface="Wingdings" pitchFamily="2" charset="2"/>
              </a:rPr>
              <a:t> </a:t>
            </a:r>
            <a:r>
              <a:rPr lang="en-US" sz="3200" dirty="0" err="1" smtClean="0">
                <a:sym typeface="Wingdings" pitchFamily="2" charset="2"/>
              </a:rPr>
              <a:t>aABe</a:t>
            </a:r>
            <a:endParaRPr lang="en-US" sz="3200" dirty="0" smtClean="0">
              <a:sym typeface="Wingdings" pitchFamily="2" charset="2"/>
            </a:endParaRPr>
          </a:p>
          <a:p>
            <a:pPr marL="742950" indent="-742950" algn="just"/>
            <a:r>
              <a:rPr lang="en-US" sz="3200" dirty="0" smtClean="0">
                <a:sym typeface="Wingdings" pitchFamily="2" charset="2"/>
              </a:rPr>
              <a:t>A </a:t>
            </a:r>
            <a:r>
              <a:rPr lang="en-US" sz="3200" dirty="0" err="1" smtClean="0">
                <a:sym typeface="Wingdings" pitchFamily="2" charset="2"/>
              </a:rPr>
              <a:t>bc</a:t>
            </a:r>
            <a:endParaRPr lang="en-US" sz="3200" dirty="0" smtClean="0">
              <a:sym typeface="Wingdings" pitchFamily="2" charset="2"/>
            </a:endParaRPr>
          </a:p>
          <a:p>
            <a:pPr marL="742950" indent="-742950" algn="just"/>
            <a:r>
              <a:rPr lang="en-US" sz="3200" dirty="0" err="1" smtClean="0">
                <a:sym typeface="Wingdings" pitchFamily="2" charset="2"/>
              </a:rPr>
              <a:t>Bd</a:t>
            </a:r>
            <a:endParaRPr lang="en-US" sz="3200" dirty="0" smtClean="0">
              <a:sym typeface="Wingdings" pitchFamily="2" charset="2"/>
            </a:endParaRPr>
          </a:p>
          <a:p>
            <a:pPr marL="742950" indent="-742950" algn="just"/>
            <a:r>
              <a:rPr lang="en-US" sz="3200" dirty="0" smtClean="0">
                <a:sym typeface="Wingdings" pitchFamily="2" charset="2"/>
              </a:rPr>
              <a:t>W = </a:t>
            </a:r>
            <a:r>
              <a:rPr lang="en-US" sz="3200" dirty="0" err="1" smtClean="0">
                <a:sym typeface="Wingdings" pitchFamily="2" charset="2"/>
              </a:rPr>
              <a:t>abcde</a:t>
            </a:r>
            <a:endParaRPr lang="en-US" sz="3200" dirty="0" smtClean="0"/>
          </a:p>
          <a:p>
            <a:pPr marL="742950" indent="-742950" algn="just"/>
            <a:endParaRPr lang="en-US" sz="3200" dirty="0" smtClean="0"/>
          </a:p>
          <a:p>
            <a:pPr marL="742950" indent="-742950" algn="just"/>
            <a:r>
              <a:rPr lang="en-US" sz="3200" dirty="0" smtClean="0"/>
              <a:t>                                 S</a:t>
            </a:r>
          </a:p>
          <a:p>
            <a:pPr marL="742950" indent="-742950" algn="just"/>
            <a:endParaRPr lang="en-US" sz="3200" dirty="0" smtClean="0"/>
          </a:p>
          <a:p>
            <a:pPr marL="742950" indent="-742950" algn="just"/>
            <a:r>
              <a:rPr lang="en-US" sz="3200" dirty="0" smtClean="0"/>
              <a:t>				a    </a:t>
            </a:r>
            <a:r>
              <a:rPr lang="en-US" sz="3200" dirty="0" err="1" smtClean="0"/>
              <a:t>A</a:t>
            </a:r>
            <a:r>
              <a:rPr lang="en-US" sz="3200" dirty="0" smtClean="0"/>
              <a:t>     B      e</a:t>
            </a:r>
          </a:p>
          <a:p>
            <a:pPr marL="742950" indent="-742950" algn="just"/>
            <a:r>
              <a:rPr lang="en-US" sz="3200" dirty="0" smtClean="0"/>
              <a:t>				 </a:t>
            </a:r>
          </a:p>
          <a:p>
            <a:pPr marL="742950" indent="-742950" algn="just"/>
            <a:r>
              <a:rPr lang="en-US" sz="3200" dirty="0" smtClean="0"/>
              <a:t> 				   b   c      d</a:t>
            </a:r>
          </a:p>
        </p:txBody>
      </p:sp>
      <p:cxnSp>
        <p:nvCxnSpPr>
          <p:cNvPr id="5" name="Straight Arrow Connector 4"/>
          <p:cNvCxnSpPr/>
          <p:nvPr/>
        </p:nvCxnSpPr>
        <p:spPr>
          <a:xfrm rot="10800000" flipV="1">
            <a:off x="3314703" y="3606800"/>
            <a:ext cx="927100" cy="74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3848101" y="3873506"/>
            <a:ext cx="647700" cy="29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4311650" y="3816350"/>
            <a:ext cx="469900" cy="25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35503" y="3581400"/>
            <a:ext cx="10795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486150" y="4857750"/>
            <a:ext cx="622300"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3860801" y="4813309"/>
            <a:ext cx="5969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4508500" y="4864100"/>
            <a:ext cx="558800" cy="5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37003" y="31496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30503" y="41148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94103" y="42037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470403" y="41656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10203" y="42164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787903" y="51943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911603" y="52197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84503" y="5168900"/>
            <a:ext cx="7747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419600" y="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Top-Down Parser</a:t>
            </a:r>
          </a:p>
        </p:txBody>
      </p:sp>
      <p:sp>
        <p:nvSpPr>
          <p:cNvPr id="6" name="CustomShape 1"/>
          <p:cNvSpPr/>
          <p:nvPr/>
        </p:nvSpPr>
        <p:spPr>
          <a:xfrm>
            <a:off x="2324100" y="40796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Backtracking</a:t>
            </a:r>
          </a:p>
        </p:txBody>
      </p:sp>
      <p:sp>
        <p:nvSpPr>
          <p:cNvPr id="7" name="CustomShape 1"/>
          <p:cNvSpPr/>
          <p:nvPr/>
        </p:nvSpPr>
        <p:spPr>
          <a:xfrm>
            <a:off x="5829300" y="40161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Predictive Parser</a:t>
            </a:r>
          </a:p>
        </p:txBody>
      </p:sp>
      <p:cxnSp>
        <p:nvCxnSpPr>
          <p:cNvPr id="16" name="Straight Connector 15"/>
          <p:cNvCxnSpPr/>
          <p:nvPr/>
        </p:nvCxnSpPr>
        <p:spPr>
          <a:xfrm rot="5400000">
            <a:off x="3810001" y="2641609"/>
            <a:ext cx="1587500" cy="120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422901" y="2857509"/>
            <a:ext cx="158750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CustomShape 1"/>
          <p:cNvSpPr/>
          <p:nvPr/>
        </p:nvSpPr>
        <p:spPr>
          <a:xfrm>
            <a:off x="6705603" y="5540100"/>
            <a:ext cx="14859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LL Parse</a:t>
            </a:r>
          </a:p>
        </p:txBody>
      </p:sp>
      <p:sp>
        <p:nvSpPr>
          <p:cNvPr id="26" name="CustomShape 1"/>
          <p:cNvSpPr/>
          <p:nvPr/>
        </p:nvSpPr>
        <p:spPr>
          <a:xfrm>
            <a:off x="4368800" y="155230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Recursive Descent</a:t>
            </a:r>
          </a:p>
        </p:txBody>
      </p:sp>
      <p:cxnSp>
        <p:nvCxnSpPr>
          <p:cNvPr id="30" name="Straight Arrow Connector 29"/>
          <p:cNvCxnSpPr/>
          <p:nvPr/>
        </p:nvCxnSpPr>
        <p:spPr>
          <a:xfrm rot="5400000">
            <a:off x="5562600" y="1257309"/>
            <a:ext cx="63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6908800" y="5168909"/>
            <a:ext cx="63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ustomShape 1"/>
          <p:cNvSpPr/>
          <p:nvPr/>
        </p:nvSpPr>
        <p:spPr>
          <a:xfrm>
            <a:off x="8280403" y="5667100"/>
            <a:ext cx="41275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With the Help of LL parser we solve Predictive Parser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419600" y="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Top-Down Parser</a:t>
            </a:r>
          </a:p>
        </p:txBody>
      </p:sp>
      <p:sp>
        <p:nvSpPr>
          <p:cNvPr id="6" name="CustomShape 1"/>
          <p:cNvSpPr/>
          <p:nvPr/>
        </p:nvSpPr>
        <p:spPr>
          <a:xfrm>
            <a:off x="2324100" y="4079600"/>
            <a:ext cx="2616200" cy="886100"/>
          </a:xfrm>
          <a:prstGeom prst="rect">
            <a:avLst/>
          </a:prstGeom>
          <a:noFill/>
          <a:ln w="34925">
            <a:solidFill>
              <a:srgbClr val="00B0F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Backtracking</a:t>
            </a:r>
          </a:p>
        </p:txBody>
      </p:sp>
      <p:sp>
        <p:nvSpPr>
          <p:cNvPr id="7" name="CustomShape 1"/>
          <p:cNvSpPr/>
          <p:nvPr/>
        </p:nvSpPr>
        <p:spPr>
          <a:xfrm>
            <a:off x="5829300" y="40161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Predictive Parser</a:t>
            </a:r>
          </a:p>
        </p:txBody>
      </p:sp>
      <p:cxnSp>
        <p:nvCxnSpPr>
          <p:cNvPr id="16" name="Straight Connector 15"/>
          <p:cNvCxnSpPr/>
          <p:nvPr/>
        </p:nvCxnSpPr>
        <p:spPr>
          <a:xfrm rot="5400000">
            <a:off x="3810001" y="2641609"/>
            <a:ext cx="1587500" cy="120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422901" y="2857509"/>
            <a:ext cx="158750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CustomShape 1"/>
          <p:cNvSpPr/>
          <p:nvPr/>
        </p:nvSpPr>
        <p:spPr>
          <a:xfrm>
            <a:off x="6705603" y="5540100"/>
            <a:ext cx="14859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LL Parse</a:t>
            </a:r>
          </a:p>
        </p:txBody>
      </p:sp>
      <p:sp>
        <p:nvSpPr>
          <p:cNvPr id="26" name="CustomShape 1"/>
          <p:cNvSpPr/>
          <p:nvPr/>
        </p:nvSpPr>
        <p:spPr>
          <a:xfrm>
            <a:off x="4368800" y="155230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Recursive Descent</a:t>
            </a:r>
          </a:p>
        </p:txBody>
      </p:sp>
      <p:cxnSp>
        <p:nvCxnSpPr>
          <p:cNvPr id="30" name="Straight Arrow Connector 29"/>
          <p:cNvCxnSpPr/>
          <p:nvPr/>
        </p:nvCxnSpPr>
        <p:spPr>
          <a:xfrm rot="5400000">
            <a:off x="5562600" y="1257309"/>
            <a:ext cx="63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6908800" y="5168909"/>
            <a:ext cx="63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ustomShape 1"/>
          <p:cNvSpPr/>
          <p:nvPr/>
        </p:nvSpPr>
        <p:spPr>
          <a:xfrm>
            <a:off x="8280403" y="5667100"/>
            <a:ext cx="41275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With the Help of LL parser we solve Predictive Parser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Top-Down Parser (TDP)</a:t>
            </a:r>
          </a:p>
        </p:txBody>
      </p:sp>
      <p:sp>
        <p:nvSpPr>
          <p:cNvPr id="144" name="CustomShape 2"/>
          <p:cNvSpPr/>
          <p:nvPr/>
        </p:nvSpPr>
        <p:spPr>
          <a:xfrm>
            <a:off x="292103" y="723900"/>
            <a:ext cx="11899900" cy="6134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dirty="0" smtClean="0"/>
              <a:t>Top-Down Parser (TDP)  - </a:t>
            </a:r>
          </a:p>
          <a:p>
            <a:endParaRPr lang="en-US" sz="3200" b="1" dirty="0" smtClean="0"/>
          </a:p>
          <a:p>
            <a:pPr>
              <a:buFont typeface="Arial" pitchFamily="34" charset="0"/>
              <a:buChar char="•"/>
            </a:pPr>
            <a:r>
              <a:rPr lang="en-US" sz="3200" b="1" dirty="0" smtClean="0"/>
              <a:t>Internally uses Left most Derivation</a:t>
            </a:r>
          </a:p>
          <a:p>
            <a:pPr>
              <a:buFont typeface="Arial" pitchFamily="34" charset="0"/>
              <a:buChar char="•"/>
            </a:pPr>
            <a:r>
              <a:rPr lang="en-US" sz="3200" b="1" dirty="0" smtClean="0"/>
              <a:t>Constructed from the grammar if is  free from the ambiguity</a:t>
            </a:r>
          </a:p>
          <a:p>
            <a:pPr>
              <a:buFont typeface="Arial" pitchFamily="34" charset="0"/>
              <a:buChar char="•"/>
            </a:pPr>
            <a:r>
              <a:rPr lang="en-US" sz="3200" b="1" dirty="0" smtClean="0"/>
              <a:t>Left Recursion </a:t>
            </a:r>
          </a:p>
          <a:p>
            <a:pPr>
              <a:buFont typeface="Arial" pitchFamily="34" charset="0"/>
              <a:buChar char="•"/>
            </a:pPr>
            <a:endParaRPr lang="en-US" sz="3200" b="1" dirty="0" smtClean="0"/>
          </a:p>
          <a:p>
            <a:r>
              <a:rPr lang="en-US" sz="3200" b="1" dirty="0" smtClean="0"/>
              <a:t>					TDP</a:t>
            </a:r>
          </a:p>
          <a:p>
            <a:endParaRPr lang="en-US" sz="3200" b="1" dirty="0" smtClean="0"/>
          </a:p>
          <a:p>
            <a:r>
              <a:rPr lang="en-US" sz="3200" b="1" dirty="0" smtClean="0"/>
              <a:t>With Backtracking – Brute Fore Technique</a:t>
            </a:r>
          </a:p>
          <a:p>
            <a:endParaRPr lang="en-US" sz="3200" b="1" dirty="0" smtClean="0"/>
          </a:p>
          <a:p>
            <a:r>
              <a:rPr lang="en-US" sz="3200" b="1" dirty="0" smtClean="0"/>
              <a:t>Without Backtracking – </a:t>
            </a:r>
            <a:r>
              <a:rPr lang="en-US" sz="3200" b="1" dirty="0" smtClean="0">
                <a:solidFill>
                  <a:srgbClr val="FF0000"/>
                </a:solidFill>
              </a:rPr>
              <a:t>Predictive Parser   </a:t>
            </a:r>
            <a:r>
              <a:rPr lang="en-US" sz="3200" b="1" dirty="0" smtClean="0">
                <a:solidFill>
                  <a:srgbClr val="FF0000"/>
                </a:solidFill>
                <a:sym typeface="Wingdings" pitchFamily="2" charset="2"/>
              </a:rPr>
              <a:t></a:t>
            </a:r>
            <a:r>
              <a:rPr lang="en-US" sz="3200" b="1" dirty="0" smtClean="0">
                <a:solidFill>
                  <a:srgbClr val="FF0000"/>
                </a:solidFill>
              </a:rPr>
              <a:t>LL   </a:t>
            </a:r>
          </a:p>
          <a:p>
            <a:endParaRPr lang="en-US" sz="3200" b="1" dirty="0" smtClean="0"/>
          </a:p>
          <a:p>
            <a:endParaRPr lang="en-US" sz="3200" b="1" dirty="0" smtClean="0"/>
          </a:p>
          <a:p>
            <a:endParaRPr lang="en-US" sz="3200" b="1" dirty="0" smtClean="0"/>
          </a:p>
          <a:p>
            <a:endParaRPr lang="en-US" sz="2400" b="1" dirty="0" smtClean="0"/>
          </a:p>
          <a:p>
            <a:r>
              <a:rPr lang="en-US" sz="2400" b="1" dirty="0" smtClean="0"/>
              <a:t>  </a:t>
            </a:r>
          </a:p>
          <a:p>
            <a:endParaRPr lang="en-US" sz="3200" b="1"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400" dirty="0" smtClean="0"/>
              <a:t>Parsing Types</a:t>
            </a:r>
            <a:endParaRPr lang="en-US" sz="2800" spc="-1" dirty="0">
              <a:solidFill>
                <a:srgbClr val="000000"/>
              </a:solidFill>
              <a:uFill>
                <a:solidFill>
                  <a:srgbClr val="FFFFFF"/>
                </a:solidFill>
              </a:uFill>
            </a:endParaRP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fontAlgn="base"/>
            <a:r>
              <a:rPr lang="en-US" sz="4000" dirty="0" smtClean="0"/>
              <a:t>Parsing is classified into two categories, i.e.</a:t>
            </a:r>
          </a:p>
          <a:p>
            <a:pPr algn="just" fontAlgn="base"/>
            <a:r>
              <a:rPr lang="en-US" sz="4000" dirty="0" smtClean="0"/>
              <a:t>Top-Down Parsing, </a:t>
            </a:r>
          </a:p>
          <a:p>
            <a:pPr algn="just" fontAlgn="base"/>
            <a:r>
              <a:rPr lang="en-US" sz="4000" dirty="0" smtClean="0"/>
              <a:t>Bottom-Up Parsing. </a:t>
            </a:r>
          </a:p>
          <a:p>
            <a:pPr algn="just" fontAlgn="base"/>
            <a:endParaRPr lang="en-US" sz="4000" dirty="0" smtClean="0"/>
          </a:p>
          <a:p>
            <a:pPr algn="just" fontAlgn="base"/>
            <a:r>
              <a:rPr lang="en-US" sz="4000" dirty="0" smtClean="0">
                <a:solidFill>
                  <a:srgbClr val="FF0000"/>
                </a:solidFill>
              </a:rPr>
              <a:t>Top-Down Parsing - </a:t>
            </a:r>
            <a:r>
              <a:rPr lang="en-US" sz="4000" dirty="0" smtClean="0"/>
              <a:t>Top-Down Parsing is based on </a:t>
            </a:r>
            <a:r>
              <a:rPr lang="en-US" sz="4000" b="1" dirty="0" smtClean="0">
                <a:solidFill>
                  <a:srgbClr val="FF0000"/>
                </a:solidFill>
              </a:rPr>
              <a:t>Left Most Derivation</a:t>
            </a:r>
            <a:r>
              <a:rPr lang="en-US" sz="4000" dirty="0" smtClean="0"/>
              <a:t> whereas Bottom-Up Parsing is dependent on Reverse </a:t>
            </a:r>
            <a:r>
              <a:rPr lang="en-US" sz="4000" b="1" dirty="0" smtClean="0">
                <a:solidFill>
                  <a:srgbClr val="FF0000"/>
                </a:solidFill>
              </a:rPr>
              <a:t>Right Most Derivation. </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419600" y="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Top-Down Parser</a:t>
            </a:r>
          </a:p>
        </p:txBody>
      </p:sp>
      <p:sp>
        <p:nvSpPr>
          <p:cNvPr id="6" name="CustomShape 1"/>
          <p:cNvSpPr/>
          <p:nvPr/>
        </p:nvSpPr>
        <p:spPr>
          <a:xfrm>
            <a:off x="2324100" y="4079600"/>
            <a:ext cx="2616200" cy="886100"/>
          </a:xfrm>
          <a:prstGeom prst="rect">
            <a:avLst/>
          </a:prstGeom>
          <a:noFill/>
          <a:ln w="34925">
            <a:solidFill>
              <a:srgbClr val="00B0F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Backtracking</a:t>
            </a:r>
          </a:p>
        </p:txBody>
      </p:sp>
      <p:sp>
        <p:nvSpPr>
          <p:cNvPr id="7" name="CustomShape 1"/>
          <p:cNvSpPr/>
          <p:nvPr/>
        </p:nvSpPr>
        <p:spPr>
          <a:xfrm>
            <a:off x="5829300" y="4016100"/>
            <a:ext cx="26162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Predictive Parser</a:t>
            </a:r>
          </a:p>
        </p:txBody>
      </p:sp>
      <p:cxnSp>
        <p:nvCxnSpPr>
          <p:cNvPr id="16" name="Straight Connector 15"/>
          <p:cNvCxnSpPr/>
          <p:nvPr/>
        </p:nvCxnSpPr>
        <p:spPr>
          <a:xfrm rot="5400000">
            <a:off x="3810001" y="2641609"/>
            <a:ext cx="1587500" cy="120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422901" y="2857509"/>
            <a:ext cx="158750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CustomShape 1"/>
          <p:cNvSpPr/>
          <p:nvPr/>
        </p:nvSpPr>
        <p:spPr>
          <a:xfrm>
            <a:off x="6705603" y="5540100"/>
            <a:ext cx="1485900" cy="8861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LL Parse</a:t>
            </a:r>
          </a:p>
        </p:txBody>
      </p:sp>
      <p:sp>
        <p:nvSpPr>
          <p:cNvPr id="26" name="CustomShape 1"/>
          <p:cNvSpPr/>
          <p:nvPr/>
        </p:nvSpPr>
        <p:spPr>
          <a:xfrm>
            <a:off x="4368800" y="1552300"/>
            <a:ext cx="2616200" cy="886100"/>
          </a:xfrm>
          <a:prstGeom prst="rect">
            <a:avLst/>
          </a:prstGeom>
          <a:noFill/>
          <a:ln w="57150" cmpd="sng">
            <a:solidFill>
              <a:srgbClr val="FF0000"/>
            </a:solid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FF0000"/>
                </a:solidFill>
              </a:rPr>
              <a:t>Recursive Descent</a:t>
            </a:r>
          </a:p>
        </p:txBody>
      </p:sp>
      <p:cxnSp>
        <p:nvCxnSpPr>
          <p:cNvPr id="30" name="Straight Arrow Connector 29"/>
          <p:cNvCxnSpPr/>
          <p:nvPr/>
        </p:nvCxnSpPr>
        <p:spPr>
          <a:xfrm rot="5400000">
            <a:off x="5562600" y="1257309"/>
            <a:ext cx="63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6908800" y="5168909"/>
            <a:ext cx="63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ustomShape 1"/>
          <p:cNvSpPr/>
          <p:nvPr/>
        </p:nvSpPr>
        <p:spPr>
          <a:xfrm>
            <a:off x="8280403" y="5667100"/>
            <a:ext cx="41275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2000" b="1" dirty="0" smtClean="0">
                <a:solidFill>
                  <a:srgbClr val="0070C0"/>
                </a:solidFill>
              </a:rPr>
              <a:t>With the Help of LL parser we solve Predictive Parser </a:t>
            </a:r>
          </a:p>
        </p:txBody>
      </p:sp>
      <p:cxnSp>
        <p:nvCxnSpPr>
          <p:cNvPr id="13" name="Straight Arrow Connector 12"/>
          <p:cNvCxnSpPr/>
          <p:nvPr/>
        </p:nvCxnSpPr>
        <p:spPr>
          <a:xfrm flipV="1">
            <a:off x="2298700" y="2019300"/>
            <a:ext cx="1701800" cy="101600"/>
          </a:xfrm>
          <a:prstGeom prst="straightConnector1">
            <a:avLst/>
          </a:prstGeom>
          <a:ln w="44450"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solidFill>
                  <a:srgbClr val="FF0000"/>
                </a:solidFill>
              </a:rPr>
              <a:t>Top-Down Parser (TDP)</a:t>
            </a:r>
          </a:p>
        </p:txBody>
      </p:sp>
      <p:sp>
        <p:nvSpPr>
          <p:cNvPr id="144" name="CustomShape 2"/>
          <p:cNvSpPr/>
          <p:nvPr/>
        </p:nvSpPr>
        <p:spPr>
          <a:xfrm>
            <a:off x="292103" y="723900"/>
            <a:ext cx="11899900" cy="6134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dirty="0" smtClean="0"/>
              <a:t>Recursive Descent Parsing </a:t>
            </a:r>
            <a:r>
              <a:rPr lang="en-US" sz="3200" b="1" dirty="0" smtClean="0">
                <a:sym typeface="Wingdings" pitchFamily="2" charset="2"/>
              </a:rPr>
              <a:t> </a:t>
            </a:r>
          </a:p>
          <a:p>
            <a:pPr marL="514350" indent="-514350">
              <a:buFont typeface="+mj-lt"/>
              <a:buAutoNum type="arabicPeriod"/>
            </a:pPr>
            <a:r>
              <a:rPr lang="en-US" sz="3200" b="1" dirty="0" smtClean="0">
                <a:sym typeface="Wingdings" pitchFamily="2" charset="2"/>
              </a:rPr>
              <a:t> </a:t>
            </a:r>
            <a:r>
              <a:rPr lang="en-US" sz="3200" dirty="0" smtClean="0">
                <a:sym typeface="Wingdings" pitchFamily="2" charset="2"/>
              </a:rPr>
              <a:t>Parse is constructed from top to down</a:t>
            </a:r>
          </a:p>
          <a:p>
            <a:pPr marL="514350" indent="-514350"/>
            <a:endParaRPr lang="en-US" sz="2400" dirty="0" smtClean="0">
              <a:sym typeface="Wingdings" pitchFamily="2" charset="2"/>
            </a:endParaRPr>
          </a:p>
          <a:p>
            <a:pPr marL="514350" indent="-514350"/>
            <a:r>
              <a:rPr lang="en-US" sz="3200" dirty="0" smtClean="0">
                <a:sym typeface="Wingdings" pitchFamily="2" charset="2"/>
              </a:rPr>
              <a:t>2. Input is read from left to Right </a:t>
            </a:r>
          </a:p>
          <a:p>
            <a:pPr marL="514350" indent="-514350">
              <a:buFont typeface="+mj-lt"/>
              <a:buAutoNum type="arabicPeriod"/>
            </a:pPr>
            <a:endParaRPr lang="en-US" sz="3200" dirty="0" smtClean="0">
              <a:sym typeface="Wingdings" pitchFamily="2" charset="2"/>
            </a:endParaRPr>
          </a:p>
          <a:p>
            <a:pPr marL="514350" indent="-514350"/>
            <a:r>
              <a:rPr lang="en-US" sz="3200" dirty="0" smtClean="0">
                <a:sym typeface="Wingdings" pitchFamily="2" charset="2"/>
              </a:rPr>
              <a:t>3. Input is recursively parsed for preparing parse tree with or without backtracking </a:t>
            </a:r>
          </a:p>
          <a:p>
            <a:pPr marL="514350" indent="-514350"/>
            <a:endParaRPr lang="en-US" sz="3200" dirty="0" smtClean="0">
              <a:sym typeface="Wingdings" pitchFamily="2" charset="2"/>
            </a:endParaRPr>
          </a:p>
          <a:p>
            <a:pPr marL="514350" indent="-514350"/>
            <a:r>
              <a:rPr lang="en-US" sz="3200" dirty="0" smtClean="0"/>
              <a:t>A recursive descent parsing program has a set of procedures. There is one procedure for each of the non-terminal present in the grammar. The parsing starts with the execution of the procedure meant for the starting symbol.</a:t>
            </a:r>
            <a:endParaRPr lang="en-US" sz="3200" b="1" dirty="0" smtClean="0">
              <a:sym typeface="Wingdings" pitchFamily="2" charset="2"/>
            </a:endParaRPr>
          </a:p>
          <a:p>
            <a:endParaRPr lang="en-US" sz="3200" b="1" dirty="0" smtClean="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r>
              <a:rPr lang="en-US" sz="3200" b="1" dirty="0" smtClean="0"/>
              <a:t>Recursive Descent Parsing</a:t>
            </a:r>
            <a:r>
              <a:rPr lang="en-US" sz="3200" b="1" dirty="0" smtClean="0">
                <a:sym typeface="Wingdings" pitchFamily="2" charset="2"/>
              </a:rPr>
              <a:t> </a:t>
            </a:r>
          </a:p>
        </p:txBody>
      </p:sp>
      <p:pic>
        <p:nvPicPr>
          <p:cNvPr id="165890" name="Picture 2"/>
          <p:cNvPicPr>
            <a:picLocks noChangeAspect="1" noChangeArrowheads="1"/>
          </p:cNvPicPr>
          <p:nvPr/>
        </p:nvPicPr>
        <p:blipFill>
          <a:blip r:embed="rId2"/>
          <a:srcRect l="12787" t="25000" r="44851" b="22569"/>
          <a:stretch>
            <a:fillRect/>
          </a:stretch>
        </p:blipFill>
        <p:spPr bwMode="auto">
          <a:xfrm>
            <a:off x="1676403" y="975793"/>
            <a:ext cx="8089900" cy="562937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144" name="CustomShape 2"/>
          <p:cNvSpPr/>
          <p:nvPr/>
        </p:nvSpPr>
        <p:spPr>
          <a:xfrm>
            <a:off x="152400" y="723900"/>
            <a:ext cx="120396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200" dirty="0" smtClean="0"/>
              <a:t>The pseudo code above expresses the procedure for a typical non-terminal. </a:t>
            </a:r>
          </a:p>
          <a:p>
            <a:pPr algn="just"/>
            <a:endParaRPr lang="en-US" sz="3200" dirty="0" smtClean="0"/>
          </a:p>
          <a:p>
            <a:pPr algn="just"/>
            <a:r>
              <a:rPr lang="en-US" sz="3200" dirty="0" smtClean="0"/>
              <a:t>This </a:t>
            </a:r>
            <a:r>
              <a:rPr lang="en-US" sz="3200" dirty="0" err="1" smtClean="0"/>
              <a:t>pseudocode</a:t>
            </a:r>
            <a:r>
              <a:rPr lang="en-US" sz="3200" dirty="0" smtClean="0"/>
              <a:t> is non-deterministic. </a:t>
            </a:r>
          </a:p>
          <a:p>
            <a:pPr algn="just"/>
            <a:r>
              <a:rPr lang="en-US" sz="3200" dirty="0" smtClean="0"/>
              <a:t/>
            </a:r>
            <a:br>
              <a:rPr lang="en-US" sz="3200" dirty="0" smtClean="0"/>
            </a:br>
            <a:r>
              <a:rPr lang="en-US" sz="3200" dirty="0" smtClean="0"/>
              <a:t>In the recursive descent parsing, there may be some cases where we may need backtracking. </a:t>
            </a:r>
          </a:p>
          <a:p>
            <a:pPr algn="just"/>
            <a:endParaRPr lang="en-US" sz="3200" dirty="0" smtClean="0"/>
          </a:p>
          <a:p>
            <a:pPr algn="just"/>
            <a:r>
              <a:rPr lang="en-US" sz="3200" dirty="0" smtClean="0"/>
              <a:t>Backtracking is scanning the provided input string by parser repeatedly.</a:t>
            </a:r>
            <a:endParaRPr lang="en-US" sz="3200" b="1" dirty="0" smtClean="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144" name="CustomShape 2"/>
          <p:cNvSpPr/>
          <p:nvPr/>
        </p:nvSpPr>
        <p:spPr>
          <a:xfrm>
            <a:off x="152403" y="723900"/>
            <a:ext cx="117729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2800" b="1" dirty="0" smtClean="0">
                <a:solidFill>
                  <a:srgbClr val="FF0000"/>
                </a:solidFill>
              </a:rPr>
              <a:t>Backtracking in Top-Down Parsing</a:t>
            </a:r>
          </a:p>
          <a:p>
            <a:pPr algn="just"/>
            <a:r>
              <a:rPr lang="en-US" sz="2800" dirty="0" smtClean="0"/>
              <a:t>If one production of a non-terminal fails in deriving the input string. </a:t>
            </a:r>
          </a:p>
          <a:p>
            <a:pPr algn="just"/>
            <a:endParaRPr lang="en-US" dirty="0" smtClean="0"/>
          </a:p>
          <a:p>
            <a:pPr algn="just"/>
            <a:r>
              <a:rPr lang="en-US" sz="2800" dirty="0" smtClean="0"/>
              <a:t>The parser has to go back to the position where it has chosen the production. </a:t>
            </a:r>
          </a:p>
          <a:p>
            <a:pPr algn="just"/>
            <a:endParaRPr lang="en-US" dirty="0" smtClean="0"/>
          </a:p>
          <a:p>
            <a:pPr algn="just"/>
            <a:r>
              <a:rPr lang="en-US" sz="2800" dirty="0" smtClean="0"/>
              <a:t>And start deriving the string again using another production of the same </a:t>
            </a:r>
            <a:r>
              <a:rPr lang="en-US" sz="2800" dirty="0" err="1" smtClean="0"/>
              <a:t>nonterminal</a:t>
            </a:r>
            <a:r>
              <a:rPr lang="en-US" sz="2800" dirty="0" smtClean="0"/>
              <a:t>. </a:t>
            </a:r>
          </a:p>
          <a:p>
            <a:pPr algn="just"/>
            <a:endParaRPr lang="en-US" sz="2400" dirty="0" smtClean="0"/>
          </a:p>
          <a:p>
            <a:pPr algn="just"/>
            <a:r>
              <a:rPr lang="en-US" sz="2800" dirty="0" smtClean="0"/>
              <a:t>This process may need repeated scans over the input string and we refer to it as backtracking.</a:t>
            </a:r>
          </a:p>
          <a:p>
            <a:pPr algn="just"/>
            <a:endParaRPr lang="en-US" sz="2800" dirty="0" smtClean="0"/>
          </a:p>
          <a:p>
            <a:pPr algn="just"/>
            <a:r>
              <a:rPr lang="en-US" sz="2800" b="1" dirty="0" smtClean="0"/>
              <a:t>Note</a:t>
            </a:r>
            <a:r>
              <a:rPr lang="en-US" sz="2800" dirty="0" smtClean="0"/>
              <a:t>: Backtracking parsers are rarely used. This is because they are quite inefficient in parsing the programming language.</a:t>
            </a:r>
            <a:endParaRPr lang="en-US"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144" name="CustomShape 2"/>
          <p:cNvSpPr/>
          <p:nvPr/>
        </p:nvSpPr>
        <p:spPr>
          <a:xfrm>
            <a:off x="203200" y="2108200"/>
            <a:ext cx="4114800" cy="4241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514350" indent="-514350" algn="just">
              <a:buFont typeface="+mj-lt"/>
              <a:buAutoNum type="arabicPeriod"/>
            </a:pPr>
            <a:r>
              <a:rPr lang="en-US" sz="2400" dirty="0" smtClean="0"/>
              <a:t>Instead of choosing a unique A production at line 1, we must try each of several productions in grammar in some order.</a:t>
            </a:r>
          </a:p>
        </p:txBody>
      </p:sp>
      <p:pic>
        <p:nvPicPr>
          <p:cNvPr id="4" name="Picture 2"/>
          <p:cNvPicPr>
            <a:picLocks noChangeAspect="1" noChangeArrowheads="1"/>
          </p:cNvPicPr>
          <p:nvPr/>
        </p:nvPicPr>
        <p:blipFill>
          <a:blip r:embed="rId2"/>
          <a:srcRect l="12787" t="25000" r="44851" b="22569"/>
          <a:stretch>
            <a:fillRect/>
          </a:stretch>
        </p:blipFill>
        <p:spPr bwMode="auto">
          <a:xfrm>
            <a:off x="4622803" y="2003322"/>
            <a:ext cx="8089900" cy="4854678"/>
          </a:xfrm>
          <a:prstGeom prst="rect">
            <a:avLst/>
          </a:prstGeom>
          <a:noFill/>
          <a:ln w="9525">
            <a:noFill/>
            <a:miter lim="800000"/>
            <a:headEnd/>
            <a:tailEnd/>
          </a:ln>
          <a:effectLst/>
        </p:spPr>
      </p:pic>
      <p:sp>
        <p:nvSpPr>
          <p:cNvPr id="5" name="CustomShape 2"/>
          <p:cNvSpPr/>
          <p:nvPr/>
        </p:nvSpPr>
        <p:spPr>
          <a:xfrm>
            <a:off x="304803" y="863600"/>
            <a:ext cx="111633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2800" dirty="0" smtClean="0"/>
              <a:t>To allow backtracking the </a:t>
            </a:r>
            <a:r>
              <a:rPr lang="en-US" sz="2800" dirty="0" smtClean="0">
                <a:solidFill>
                  <a:srgbClr val="FF0000"/>
                </a:solidFill>
              </a:rPr>
              <a:t>above </a:t>
            </a:r>
            <a:r>
              <a:rPr lang="en-US" sz="2800" dirty="0" err="1" smtClean="0">
                <a:solidFill>
                  <a:srgbClr val="FF0000"/>
                </a:solidFill>
              </a:rPr>
              <a:t>pseudocode</a:t>
            </a:r>
            <a:r>
              <a:rPr lang="en-US" sz="2800" dirty="0" smtClean="0">
                <a:solidFill>
                  <a:srgbClr val="FF0000"/>
                </a:solidFill>
              </a:rPr>
              <a:t> </a:t>
            </a:r>
            <a:r>
              <a:rPr lang="en-US" sz="2800" dirty="0" smtClean="0"/>
              <a:t>requires the following modifications.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144" name="CustomShape 2"/>
          <p:cNvSpPr/>
          <p:nvPr/>
        </p:nvSpPr>
        <p:spPr>
          <a:xfrm>
            <a:off x="0" y="2108200"/>
            <a:ext cx="4521200" cy="4241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514350" indent="-514350" algn="just"/>
            <a:r>
              <a:rPr lang="en-US" sz="2500" dirty="0" smtClean="0"/>
              <a:t>2. The failure declared at line 7 is not an ultimate failure. </a:t>
            </a:r>
          </a:p>
          <a:p>
            <a:pPr marL="514350" indent="-514350" algn="just"/>
            <a:r>
              <a:rPr lang="en-US" sz="2500" dirty="0" smtClean="0"/>
              <a:t>Hence, it must suggest to return to line 1 again and apply another A production.</a:t>
            </a:r>
            <a:br>
              <a:rPr lang="en-US" sz="2500" dirty="0" smtClean="0"/>
            </a:br>
            <a:r>
              <a:rPr lang="en-US" sz="2500" b="1" dirty="0" smtClean="0">
                <a:solidFill>
                  <a:srgbClr val="FF0000"/>
                </a:solidFill>
              </a:rPr>
              <a:t>And if no more A productions are </a:t>
            </a:r>
            <a:r>
              <a:rPr lang="en-US" sz="2500" dirty="0" smtClean="0"/>
              <a:t>left to apply then it must declare an error in the input string.</a:t>
            </a:r>
          </a:p>
          <a:p>
            <a:pPr marL="514350" indent="-514350" algn="just"/>
            <a:endParaRPr lang="en-US" sz="2500" dirty="0" smtClean="0"/>
          </a:p>
        </p:txBody>
      </p:sp>
      <p:pic>
        <p:nvPicPr>
          <p:cNvPr id="4" name="Picture 2"/>
          <p:cNvPicPr>
            <a:picLocks noChangeAspect="1" noChangeArrowheads="1"/>
          </p:cNvPicPr>
          <p:nvPr/>
        </p:nvPicPr>
        <p:blipFill>
          <a:blip r:embed="rId2"/>
          <a:srcRect l="12787" t="25000" r="44851" b="22569"/>
          <a:stretch>
            <a:fillRect/>
          </a:stretch>
        </p:blipFill>
        <p:spPr bwMode="auto">
          <a:xfrm>
            <a:off x="4622803" y="2003322"/>
            <a:ext cx="8089900" cy="4854678"/>
          </a:xfrm>
          <a:prstGeom prst="rect">
            <a:avLst/>
          </a:prstGeom>
          <a:noFill/>
          <a:ln w="9525">
            <a:noFill/>
            <a:miter lim="800000"/>
            <a:headEnd/>
            <a:tailEnd/>
          </a:ln>
          <a:effectLst/>
        </p:spPr>
      </p:pic>
      <p:sp>
        <p:nvSpPr>
          <p:cNvPr id="5" name="CustomShape 2"/>
          <p:cNvSpPr/>
          <p:nvPr/>
        </p:nvSpPr>
        <p:spPr>
          <a:xfrm>
            <a:off x="304803" y="863600"/>
            <a:ext cx="111633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2800" dirty="0" smtClean="0"/>
              <a:t>To allow backtracking the </a:t>
            </a:r>
            <a:r>
              <a:rPr lang="en-US" sz="2800" dirty="0" smtClean="0">
                <a:solidFill>
                  <a:srgbClr val="FF0000"/>
                </a:solidFill>
              </a:rPr>
              <a:t>above </a:t>
            </a:r>
            <a:r>
              <a:rPr lang="en-US" sz="2800" dirty="0" err="1" smtClean="0">
                <a:solidFill>
                  <a:srgbClr val="FF0000"/>
                </a:solidFill>
              </a:rPr>
              <a:t>pseudocode</a:t>
            </a:r>
            <a:r>
              <a:rPr lang="en-US" sz="2800" dirty="0" smtClean="0">
                <a:solidFill>
                  <a:srgbClr val="FF0000"/>
                </a:solidFill>
              </a:rPr>
              <a:t> </a:t>
            </a:r>
            <a:r>
              <a:rPr lang="en-US" sz="2800" dirty="0" smtClean="0"/>
              <a:t>requires the following modifications.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144" name="CustomShape 2"/>
          <p:cNvSpPr/>
          <p:nvPr/>
        </p:nvSpPr>
        <p:spPr>
          <a:xfrm>
            <a:off x="0" y="2108200"/>
            <a:ext cx="4521200" cy="4241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514350" indent="-514350" algn="just"/>
            <a:r>
              <a:rPr lang="en-US" sz="2500" dirty="0" smtClean="0"/>
              <a:t>3. </a:t>
            </a:r>
            <a:r>
              <a:rPr lang="en-US" sz="2400" dirty="0" smtClean="0"/>
              <a:t>To try another A production, there must be some means to </a:t>
            </a:r>
            <a:r>
              <a:rPr lang="en-US" sz="2400" dirty="0" smtClean="0">
                <a:solidFill>
                  <a:srgbClr val="FF0000"/>
                </a:solidFill>
              </a:rPr>
              <a:t>reset the input pointer. </a:t>
            </a:r>
            <a:r>
              <a:rPr lang="en-US" sz="2400" dirty="0" smtClean="0"/>
              <a:t>That means the input pointer must point back at the position where it was first when we have executed line 1.</a:t>
            </a:r>
            <a:br>
              <a:rPr lang="en-US" sz="2400" dirty="0" smtClean="0"/>
            </a:br>
            <a:endParaRPr lang="en-US" sz="2500" dirty="0" smtClean="0"/>
          </a:p>
        </p:txBody>
      </p:sp>
      <p:pic>
        <p:nvPicPr>
          <p:cNvPr id="4" name="Picture 2"/>
          <p:cNvPicPr>
            <a:picLocks noChangeAspect="1" noChangeArrowheads="1"/>
          </p:cNvPicPr>
          <p:nvPr/>
        </p:nvPicPr>
        <p:blipFill>
          <a:blip r:embed="rId2"/>
          <a:srcRect l="12787" t="25000" r="44851" b="22569"/>
          <a:stretch>
            <a:fillRect/>
          </a:stretch>
        </p:blipFill>
        <p:spPr bwMode="auto">
          <a:xfrm>
            <a:off x="4622803" y="2003322"/>
            <a:ext cx="8089900" cy="4854678"/>
          </a:xfrm>
          <a:prstGeom prst="rect">
            <a:avLst/>
          </a:prstGeom>
          <a:noFill/>
          <a:ln w="9525">
            <a:noFill/>
            <a:miter lim="800000"/>
            <a:headEnd/>
            <a:tailEnd/>
          </a:ln>
          <a:effectLst/>
        </p:spPr>
      </p:pic>
      <p:sp>
        <p:nvSpPr>
          <p:cNvPr id="5" name="CustomShape 2"/>
          <p:cNvSpPr/>
          <p:nvPr/>
        </p:nvSpPr>
        <p:spPr>
          <a:xfrm>
            <a:off x="304803" y="863600"/>
            <a:ext cx="111633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2800" dirty="0" smtClean="0"/>
              <a:t>To allow backtracking the </a:t>
            </a:r>
            <a:r>
              <a:rPr lang="en-US" sz="2800" dirty="0" smtClean="0">
                <a:solidFill>
                  <a:srgbClr val="FF0000"/>
                </a:solidFill>
              </a:rPr>
              <a:t>above </a:t>
            </a:r>
            <a:r>
              <a:rPr lang="en-US" sz="2800" dirty="0" err="1" smtClean="0">
                <a:solidFill>
                  <a:srgbClr val="FF0000"/>
                </a:solidFill>
              </a:rPr>
              <a:t>pseudocode</a:t>
            </a:r>
            <a:r>
              <a:rPr lang="en-US" sz="2800" dirty="0" smtClean="0">
                <a:solidFill>
                  <a:srgbClr val="FF0000"/>
                </a:solidFill>
              </a:rPr>
              <a:t> </a:t>
            </a:r>
            <a:r>
              <a:rPr lang="en-US" sz="2800" dirty="0" smtClean="0"/>
              <a:t>requires the following modifications.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144" name="CustomShape 2"/>
          <p:cNvSpPr/>
          <p:nvPr/>
        </p:nvSpPr>
        <p:spPr>
          <a:xfrm>
            <a:off x="152403" y="723900"/>
            <a:ext cx="117729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2800" dirty="0" smtClean="0"/>
              <a:t>Example of Recursive Descent Top-Down Parsing</a:t>
            </a:r>
          </a:p>
          <a:p>
            <a:r>
              <a:rPr lang="en-US" sz="2800" dirty="0" smtClean="0"/>
              <a:t>S -&gt; a </a:t>
            </a:r>
            <a:r>
              <a:rPr lang="en-US" sz="2800" dirty="0" err="1" smtClean="0"/>
              <a:t>A</a:t>
            </a:r>
            <a:r>
              <a:rPr lang="en-US" sz="2800" dirty="0" smtClean="0"/>
              <a:t> d</a:t>
            </a:r>
            <a:br>
              <a:rPr lang="en-US" sz="2800" dirty="0" smtClean="0"/>
            </a:br>
            <a:r>
              <a:rPr lang="en-US" sz="2800" dirty="0" smtClean="0"/>
              <a:t>A -&gt; b | b c</a:t>
            </a:r>
          </a:p>
          <a:p>
            <a:r>
              <a:rPr lang="en-US" sz="2800" dirty="0" smtClean="0"/>
              <a:t>input string provided to the parser is </a:t>
            </a:r>
            <a:r>
              <a:rPr lang="en-US" sz="2800" dirty="0" smtClean="0">
                <a:solidFill>
                  <a:srgbClr val="FF0000"/>
                </a:solidFill>
              </a:rPr>
              <a:t>‘</a:t>
            </a:r>
            <a:r>
              <a:rPr lang="en-US" sz="2800" dirty="0" err="1" smtClean="0">
                <a:solidFill>
                  <a:srgbClr val="FF0000"/>
                </a:solidFill>
              </a:rPr>
              <a:t>abcd</a:t>
            </a:r>
            <a:r>
              <a:rPr lang="en-US" sz="2800" dirty="0" smtClean="0">
                <a:solidFill>
                  <a:srgbClr val="FF0000"/>
                </a:solidFill>
              </a:rPr>
              <a:t>’.</a:t>
            </a:r>
          </a:p>
          <a:p>
            <a:endParaRPr lang="en-US" sz="2800" dirty="0" smtClean="0"/>
          </a:p>
          <a:p>
            <a:pPr algn="just"/>
            <a:r>
              <a:rPr lang="en-US" sz="2800" dirty="0" smtClean="0"/>
              <a:t>We will start building the parse tree with the start </a:t>
            </a:r>
            <a:r>
              <a:rPr lang="en-US" sz="2800" dirty="0" smtClean="0">
                <a:solidFill>
                  <a:srgbClr val="FF0000"/>
                </a:solidFill>
              </a:rPr>
              <a:t>symbol S </a:t>
            </a:r>
            <a:r>
              <a:rPr lang="en-US" sz="2800" dirty="0" smtClean="0"/>
              <a:t>and the input pointer points to the first symbol of the </a:t>
            </a:r>
            <a:r>
              <a:rPr lang="en-US" sz="2800" dirty="0" smtClean="0">
                <a:solidFill>
                  <a:srgbClr val="FF0000"/>
                </a:solidFill>
              </a:rPr>
              <a:t>input string i.e. ‘</a:t>
            </a:r>
            <a:r>
              <a:rPr lang="en-US" sz="2800" i="1" dirty="0" smtClean="0">
                <a:solidFill>
                  <a:srgbClr val="FF0000"/>
                </a:solidFill>
              </a:rPr>
              <a:t>a</a:t>
            </a:r>
            <a:r>
              <a:rPr lang="en-US" sz="2800" dirty="0" smtClean="0">
                <a:solidFill>
                  <a:srgbClr val="FF0000"/>
                </a:solidFill>
              </a:rPr>
              <a:t>’. </a:t>
            </a:r>
          </a:p>
          <a:p>
            <a:pPr algn="just"/>
            <a:endParaRPr lang="en-US" sz="2800" dirty="0" smtClean="0">
              <a:solidFill>
                <a:srgbClr val="FF0000"/>
              </a:solidFill>
            </a:endParaRPr>
          </a:p>
          <a:p>
            <a:pPr algn="just"/>
            <a:r>
              <a:rPr lang="en-US" sz="2800" dirty="0" smtClean="0"/>
              <a:t>As the start symbol ‘S’ has only one production in its production’s body. So, we will expand the </a:t>
            </a:r>
            <a:r>
              <a:rPr lang="en-US" sz="2800" dirty="0" smtClean="0">
                <a:solidFill>
                  <a:srgbClr val="FF0000"/>
                </a:solidFill>
              </a:rPr>
              <a:t>symbol ‘S’.</a:t>
            </a:r>
            <a:endParaRPr lang="en-US" sz="2800"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pic>
        <p:nvPicPr>
          <p:cNvPr id="166914" name="Picture 2"/>
          <p:cNvPicPr>
            <a:picLocks noChangeAspect="1" noChangeArrowheads="1"/>
          </p:cNvPicPr>
          <p:nvPr/>
        </p:nvPicPr>
        <p:blipFill>
          <a:blip r:embed="rId2"/>
          <a:srcRect l="10347" t="11632" r="37530" b="12326"/>
          <a:stretch>
            <a:fillRect/>
          </a:stretch>
        </p:blipFill>
        <p:spPr bwMode="auto">
          <a:xfrm>
            <a:off x="3175000" y="107882"/>
            <a:ext cx="8229600" cy="6750121"/>
          </a:xfrm>
          <a:prstGeom prst="rect">
            <a:avLst/>
          </a:prstGeom>
          <a:noFill/>
          <a:ln w="9525">
            <a:noFill/>
            <a:miter lim="800000"/>
            <a:headEnd/>
            <a:tailEnd/>
          </a:ln>
          <a:effectLst/>
        </p:spPr>
      </p:pic>
      <p:sp>
        <p:nvSpPr>
          <p:cNvPr id="5" name="Rectangle 4"/>
          <p:cNvSpPr/>
          <p:nvPr/>
        </p:nvSpPr>
        <p:spPr>
          <a:xfrm>
            <a:off x="190503" y="1303638"/>
            <a:ext cx="3619500" cy="1200329"/>
          </a:xfrm>
          <a:prstGeom prst="rect">
            <a:avLst/>
          </a:prstGeom>
        </p:spPr>
        <p:txBody>
          <a:bodyPr wrap="square">
            <a:spAutoFit/>
          </a:bodyPr>
          <a:lstStyle/>
          <a:p>
            <a:r>
              <a:rPr lang="en-US" sz="2400" b="1" dirty="0" smtClean="0"/>
              <a:t>S -&gt; a </a:t>
            </a:r>
            <a:r>
              <a:rPr lang="en-US" sz="2400" b="1" dirty="0" err="1" smtClean="0"/>
              <a:t>A</a:t>
            </a:r>
            <a:r>
              <a:rPr lang="en-US" sz="2400" b="1" dirty="0" smtClean="0"/>
              <a:t> d</a:t>
            </a:r>
            <a:br>
              <a:rPr lang="en-US" sz="2400" b="1" dirty="0" smtClean="0"/>
            </a:br>
            <a:r>
              <a:rPr lang="en-US" sz="2400" b="1" dirty="0" smtClean="0"/>
              <a:t>A -&gt; b | b c</a:t>
            </a:r>
          </a:p>
          <a:p>
            <a:r>
              <a:rPr lang="en-US" sz="2400" b="1" dirty="0" smtClean="0"/>
              <a:t>input string is </a:t>
            </a:r>
            <a:r>
              <a:rPr lang="en-US" sz="2400" b="1" dirty="0" smtClean="0">
                <a:solidFill>
                  <a:srgbClr val="FF0000"/>
                </a:solidFill>
              </a:rPr>
              <a:t>‘</a:t>
            </a:r>
            <a:r>
              <a:rPr lang="en-US" sz="2400" b="1" dirty="0" err="1" smtClean="0">
                <a:solidFill>
                  <a:srgbClr val="FF0000"/>
                </a:solidFill>
              </a:rPr>
              <a:t>abcd</a:t>
            </a:r>
            <a:r>
              <a:rPr lang="en-US" sz="2400" b="1" dirty="0" smtClean="0">
                <a:solidFill>
                  <a:srgbClr val="FF0000"/>
                </a:solidFil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92103" y="7239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fontAlgn="base"/>
            <a:r>
              <a:rPr lang="en-US" sz="3600" dirty="0" smtClean="0"/>
              <a:t>The process of constructing the parse tree which starts from the root and goes down to the leaf is Top-Down Parsing.</a:t>
            </a:r>
          </a:p>
          <a:p>
            <a:pPr algn="just" fontAlgn="base"/>
            <a:r>
              <a:rPr lang="en-US" sz="3600" dirty="0" smtClean="0"/>
              <a:t> </a:t>
            </a:r>
          </a:p>
          <a:p>
            <a:pPr algn="just" fontAlgn="base"/>
            <a:r>
              <a:rPr lang="en-US" sz="3600" dirty="0" smtClean="0">
                <a:solidFill>
                  <a:srgbClr val="FF0000"/>
                </a:solidFill>
              </a:rPr>
              <a:t>Top-Down Parsers </a:t>
            </a:r>
            <a:r>
              <a:rPr lang="en-US" sz="3600" dirty="0" smtClean="0"/>
              <a:t>constructs from the Grammar which is </a:t>
            </a:r>
            <a:r>
              <a:rPr lang="en-US" sz="3600" b="1" dirty="0" smtClean="0">
                <a:solidFill>
                  <a:srgbClr val="FF0000"/>
                </a:solidFill>
              </a:rPr>
              <a:t>free from ambiguity</a:t>
            </a:r>
            <a:r>
              <a:rPr lang="en-US" sz="3600" b="1" dirty="0" smtClean="0"/>
              <a:t> </a:t>
            </a:r>
            <a:r>
              <a:rPr lang="en-US" sz="3600" dirty="0" smtClean="0"/>
              <a:t>and left recursion.</a:t>
            </a:r>
          </a:p>
          <a:p>
            <a:pPr algn="just" fontAlgn="base"/>
            <a:endParaRPr lang="en-US" sz="3600" dirty="0" smtClean="0"/>
          </a:p>
          <a:p>
            <a:pPr algn="just" fontAlgn="base"/>
            <a:r>
              <a:rPr lang="en-US" sz="3600" dirty="0" smtClean="0"/>
              <a:t>Top-Down Parsers </a:t>
            </a:r>
            <a:r>
              <a:rPr lang="en-US" sz="3600" dirty="0" smtClean="0">
                <a:solidFill>
                  <a:srgbClr val="FF0000"/>
                </a:solidFill>
              </a:rPr>
              <a:t>uses leftmost derivation to construct a parse tree</a:t>
            </a:r>
            <a:r>
              <a:rPr lang="en-US" sz="3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pic>
        <p:nvPicPr>
          <p:cNvPr id="166914" name="Picture 2"/>
          <p:cNvPicPr>
            <a:picLocks noChangeAspect="1" noChangeArrowheads="1"/>
          </p:cNvPicPr>
          <p:nvPr/>
        </p:nvPicPr>
        <p:blipFill>
          <a:blip r:embed="rId2"/>
          <a:srcRect l="10347" t="11632" r="37530" b="12326"/>
          <a:stretch>
            <a:fillRect/>
          </a:stretch>
        </p:blipFill>
        <p:spPr bwMode="auto">
          <a:xfrm>
            <a:off x="4318003" y="0"/>
            <a:ext cx="5981700" cy="4906338"/>
          </a:xfrm>
          <a:prstGeom prst="rect">
            <a:avLst/>
          </a:prstGeom>
          <a:noFill/>
          <a:ln w="9525">
            <a:noFill/>
            <a:miter lim="800000"/>
            <a:headEnd/>
            <a:tailEnd/>
          </a:ln>
          <a:effectLst/>
        </p:spPr>
      </p:pic>
      <p:sp>
        <p:nvSpPr>
          <p:cNvPr id="5" name="Rectangle 4"/>
          <p:cNvSpPr/>
          <p:nvPr/>
        </p:nvSpPr>
        <p:spPr>
          <a:xfrm>
            <a:off x="190503" y="1303638"/>
            <a:ext cx="3619500" cy="1200329"/>
          </a:xfrm>
          <a:prstGeom prst="rect">
            <a:avLst/>
          </a:prstGeom>
        </p:spPr>
        <p:txBody>
          <a:bodyPr wrap="square">
            <a:spAutoFit/>
          </a:bodyPr>
          <a:lstStyle/>
          <a:p>
            <a:r>
              <a:rPr lang="en-US" sz="2400" b="1" dirty="0" smtClean="0"/>
              <a:t>S -&gt; a </a:t>
            </a:r>
            <a:r>
              <a:rPr lang="en-US" sz="2400" b="1" dirty="0" err="1" smtClean="0"/>
              <a:t>A</a:t>
            </a:r>
            <a:r>
              <a:rPr lang="en-US" sz="2400" b="1" dirty="0" smtClean="0"/>
              <a:t> d</a:t>
            </a:r>
            <a:br>
              <a:rPr lang="en-US" sz="2400" b="1" dirty="0" smtClean="0"/>
            </a:br>
            <a:r>
              <a:rPr lang="en-US" sz="2400" b="1" dirty="0" smtClean="0"/>
              <a:t>A -&gt; b | b c</a:t>
            </a:r>
          </a:p>
          <a:p>
            <a:r>
              <a:rPr lang="en-US" sz="2400" b="1" dirty="0" smtClean="0"/>
              <a:t>input string is </a:t>
            </a:r>
            <a:r>
              <a:rPr lang="en-US" sz="2400" b="1" dirty="0" smtClean="0">
                <a:solidFill>
                  <a:srgbClr val="FF0000"/>
                </a:solidFill>
              </a:rPr>
              <a:t>‘</a:t>
            </a:r>
            <a:r>
              <a:rPr lang="en-US" sz="2400" b="1" dirty="0" err="1" smtClean="0">
                <a:solidFill>
                  <a:srgbClr val="FF0000"/>
                </a:solidFill>
              </a:rPr>
              <a:t>abcd</a:t>
            </a:r>
            <a:r>
              <a:rPr lang="en-US" sz="2400" b="1" dirty="0" smtClean="0">
                <a:solidFill>
                  <a:srgbClr val="FF0000"/>
                </a:solidFill>
              </a:rPr>
              <a:t>’.</a:t>
            </a:r>
          </a:p>
        </p:txBody>
      </p:sp>
      <p:sp>
        <p:nvSpPr>
          <p:cNvPr id="6" name="Rectangle 5"/>
          <p:cNvSpPr/>
          <p:nvPr/>
        </p:nvSpPr>
        <p:spPr>
          <a:xfrm>
            <a:off x="1270000" y="5267245"/>
            <a:ext cx="9779000" cy="1200329"/>
          </a:xfrm>
          <a:prstGeom prst="rect">
            <a:avLst/>
          </a:prstGeom>
        </p:spPr>
        <p:txBody>
          <a:bodyPr wrap="square">
            <a:spAutoFit/>
          </a:bodyPr>
          <a:lstStyle/>
          <a:p>
            <a:pPr algn="just"/>
            <a:r>
              <a:rPr lang="en-US" sz="2400" dirty="0" smtClean="0"/>
              <a:t>Now, when we compare the third input symbol ‘c’ against the next leaf </a:t>
            </a:r>
            <a:r>
              <a:rPr lang="en-US" sz="2400" dirty="0" err="1" smtClean="0"/>
              <a:t>labelled</a:t>
            </a:r>
            <a:r>
              <a:rPr lang="en-US" sz="2400" dirty="0" smtClean="0"/>
              <a:t> ‘d’ we </a:t>
            </a:r>
            <a:r>
              <a:rPr lang="en-US" sz="2400" b="1" dirty="0" smtClean="0">
                <a:solidFill>
                  <a:srgbClr val="FF0000"/>
                </a:solidFill>
              </a:rPr>
              <a:t>get a mismatch</a:t>
            </a:r>
            <a:r>
              <a:rPr lang="en-US" sz="2400" dirty="0" smtClean="0"/>
              <a:t>. So, the parser needs to go back to the </a:t>
            </a:r>
            <a:r>
              <a:rPr lang="en-US" sz="2400" dirty="0" smtClean="0">
                <a:solidFill>
                  <a:srgbClr val="FF0000"/>
                </a:solidFill>
              </a:rPr>
              <a:t>symbol ‘A</a:t>
            </a:r>
            <a:r>
              <a:rPr lang="en-US" sz="2400" dirty="0" smtClean="0"/>
              <a:t>’ and look </a:t>
            </a:r>
            <a:r>
              <a:rPr lang="en-US" sz="2400" dirty="0" smtClean="0">
                <a:solidFill>
                  <a:srgbClr val="FF0000"/>
                </a:solidFill>
              </a:rPr>
              <a:t>for the other alternative.</a:t>
            </a:r>
            <a:endParaRPr lang="en-US" sz="2400"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5" name="Rectangle 4"/>
          <p:cNvSpPr/>
          <p:nvPr/>
        </p:nvSpPr>
        <p:spPr>
          <a:xfrm>
            <a:off x="190503" y="1303638"/>
            <a:ext cx="3619500" cy="1200329"/>
          </a:xfrm>
          <a:prstGeom prst="rect">
            <a:avLst/>
          </a:prstGeom>
        </p:spPr>
        <p:txBody>
          <a:bodyPr wrap="square">
            <a:spAutoFit/>
          </a:bodyPr>
          <a:lstStyle/>
          <a:p>
            <a:r>
              <a:rPr lang="en-US" sz="2400" b="1" dirty="0" smtClean="0"/>
              <a:t>S -&gt; a </a:t>
            </a:r>
            <a:r>
              <a:rPr lang="en-US" sz="2400" b="1" dirty="0" err="1" smtClean="0"/>
              <a:t>A</a:t>
            </a:r>
            <a:r>
              <a:rPr lang="en-US" sz="2400" b="1" dirty="0" smtClean="0"/>
              <a:t> d</a:t>
            </a:r>
            <a:br>
              <a:rPr lang="en-US" sz="2400" b="1" dirty="0" smtClean="0"/>
            </a:br>
            <a:r>
              <a:rPr lang="en-US" sz="2400" b="1" dirty="0" smtClean="0"/>
              <a:t>A -&gt; b | b c</a:t>
            </a:r>
          </a:p>
          <a:p>
            <a:r>
              <a:rPr lang="en-US" sz="2400" b="1" dirty="0" smtClean="0"/>
              <a:t>input string is </a:t>
            </a:r>
            <a:r>
              <a:rPr lang="en-US" sz="2400" b="1" dirty="0" smtClean="0">
                <a:solidFill>
                  <a:srgbClr val="FF0000"/>
                </a:solidFill>
              </a:rPr>
              <a:t>‘</a:t>
            </a:r>
            <a:r>
              <a:rPr lang="en-US" sz="2400" b="1" dirty="0" err="1" smtClean="0">
                <a:solidFill>
                  <a:srgbClr val="FF0000"/>
                </a:solidFill>
              </a:rPr>
              <a:t>abcd</a:t>
            </a:r>
            <a:r>
              <a:rPr lang="en-US" sz="2400" b="1" dirty="0" smtClean="0">
                <a:solidFill>
                  <a:srgbClr val="FF0000"/>
                </a:solidFill>
              </a:rPr>
              <a:t>’.</a:t>
            </a:r>
          </a:p>
        </p:txBody>
      </p:sp>
      <p:pic>
        <p:nvPicPr>
          <p:cNvPr id="167938" name="Picture 2"/>
          <p:cNvPicPr>
            <a:picLocks noChangeAspect="1" noChangeArrowheads="1"/>
          </p:cNvPicPr>
          <p:nvPr/>
        </p:nvPicPr>
        <p:blipFill>
          <a:blip r:embed="rId2"/>
          <a:srcRect l="12494" t="14236" r="39092" b="17708"/>
          <a:stretch>
            <a:fillRect/>
          </a:stretch>
        </p:blipFill>
        <p:spPr bwMode="auto">
          <a:xfrm>
            <a:off x="3911603" y="825500"/>
            <a:ext cx="7251700" cy="5731182"/>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b="1" dirty="0" smtClean="0"/>
              <a:t>Recursive Descent Parsing</a:t>
            </a:r>
            <a:r>
              <a:rPr lang="en-US" sz="3200" b="1" dirty="0" smtClean="0">
                <a:sym typeface="Wingdings" pitchFamily="2" charset="2"/>
              </a:rPr>
              <a:t> </a:t>
            </a:r>
          </a:p>
        </p:txBody>
      </p:sp>
      <p:sp>
        <p:nvSpPr>
          <p:cNvPr id="5" name="Rectangle 4"/>
          <p:cNvSpPr/>
          <p:nvPr/>
        </p:nvSpPr>
        <p:spPr>
          <a:xfrm>
            <a:off x="190503" y="1303638"/>
            <a:ext cx="3619500" cy="1200329"/>
          </a:xfrm>
          <a:prstGeom prst="rect">
            <a:avLst/>
          </a:prstGeom>
        </p:spPr>
        <p:txBody>
          <a:bodyPr wrap="square">
            <a:spAutoFit/>
          </a:bodyPr>
          <a:lstStyle/>
          <a:p>
            <a:r>
              <a:rPr lang="en-US" sz="2400" b="1" dirty="0" smtClean="0"/>
              <a:t>S -&gt; a </a:t>
            </a:r>
            <a:r>
              <a:rPr lang="en-US" sz="2400" b="1" dirty="0" err="1" smtClean="0"/>
              <a:t>A</a:t>
            </a:r>
            <a:r>
              <a:rPr lang="en-US" sz="2400" b="1" dirty="0" smtClean="0"/>
              <a:t> d</a:t>
            </a:r>
            <a:br>
              <a:rPr lang="en-US" sz="2400" b="1" dirty="0" smtClean="0"/>
            </a:br>
            <a:r>
              <a:rPr lang="en-US" sz="2400" b="1" dirty="0" smtClean="0"/>
              <a:t>A -&gt; b | b c</a:t>
            </a:r>
          </a:p>
          <a:p>
            <a:r>
              <a:rPr lang="en-US" sz="2400" b="1" dirty="0" smtClean="0"/>
              <a:t>input string is </a:t>
            </a:r>
            <a:r>
              <a:rPr lang="en-US" sz="2400" b="1" dirty="0" smtClean="0">
                <a:solidFill>
                  <a:srgbClr val="FF0000"/>
                </a:solidFill>
              </a:rPr>
              <a:t>‘</a:t>
            </a:r>
            <a:r>
              <a:rPr lang="en-US" sz="2400" b="1" dirty="0" err="1" smtClean="0">
                <a:solidFill>
                  <a:srgbClr val="FF0000"/>
                </a:solidFill>
              </a:rPr>
              <a:t>abcd</a:t>
            </a:r>
            <a:r>
              <a:rPr lang="en-US" sz="2400" b="1" dirty="0" smtClean="0">
                <a:solidFill>
                  <a:srgbClr val="FF0000"/>
                </a:solidFill>
              </a:rPr>
              <a:t>’.</a:t>
            </a:r>
          </a:p>
        </p:txBody>
      </p:sp>
      <p:pic>
        <p:nvPicPr>
          <p:cNvPr id="168962" name="Picture 2"/>
          <p:cNvPicPr>
            <a:picLocks noChangeAspect="1" noChangeArrowheads="1"/>
          </p:cNvPicPr>
          <p:nvPr/>
        </p:nvPicPr>
        <p:blipFill>
          <a:blip r:embed="rId2"/>
          <a:srcRect l="13177" t="30208" r="38897" b="34549"/>
          <a:stretch>
            <a:fillRect/>
          </a:stretch>
        </p:blipFill>
        <p:spPr bwMode="auto">
          <a:xfrm>
            <a:off x="2540003" y="2603517"/>
            <a:ext cx="9327492" cy="3856377"/>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876303" y="33811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6000" dirty="0" smtClean="0"/>
              <a:t>Predictive Parsing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sp>
        <p:nvSpPr>
          <p:cNvPr id="144" name="CustomShape 2"/>
          <p:cNvSpPr/>
          <p:nvPr/>
        </p:nvSpPr>
        <p:spPr>
          <a:xfrm>
            <a:off x="152403" y="723900"/>
            <a:ext cx="117729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200" dirty="0" smtClean="0"/>
              <a:t>Predictive parsing is a simple form of recursive descent parsing. </a:t>
            </a:r>
          </a:p>
          <a:p>
            <a:pPr algn="just"/>
            <a:endParaRPr lang="en-US" sz="3200" dirty="0" smtClean="0"/>
          </a:p>
          <a:p>
            <a:pPr algn="just"/>
            <a:r>
              <a:rPr lang="en-US" sz="3200" dirty="0" smtClean="0"/>
              <a:t>It requires no backtracking. </a:t>
            </a:r>
          </a:p>
          <a:p>
            <a:pPr algn="just"/>
            <a:endParaRPr lang="en-US" sz="3200" dirty="0" smtClean="0"/>
          </a:p>
          <a:p>
            <a:pPr algn="just"/>
            <a:r>
              <a:rPr lang="en-US" sz="3200" dirty="0" smtClean="0"/>
              <a:t>Instead, it can determine which A-production must be chosen to derive the input string.</a:t>
            </a:r>
          </a:p>
          <a:p>
            <a:pPr algn="just"/>
            <a:endParaRPr lang="en-US" sz="3200" dirty="0" smtClean="0"/>
          </a:p>
          <a:p>
            <a:pPr algn="just"/>
            <a:r>
              <a:rPr lang="en-US" sz="3200" dirty="0" smtClean="0"/>
              <a:t>Predictive parsing chooses the correct A-production by looking ahead at the input string. </a:t>
            </a:r>
          </a:p>
          <a:p>
            <a:pPr algn="just"/>
            <a:endParaRPr lang="en-US" sz="3200" dirty="0" smtClean="0"/>
          </a:p>
          <a:p>
            <a:pPr algn="just"/>
            <a:r>
              <a:rPr lang="en-US" sz="3200" dirty="0" smtClean="0"/>
              <a:t>It allows looking ahead a fixed number of input symbols from the input string.</a:t>
            </a:r>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sp>
        <p:nvSpPr>
          <p:cNvPr id="144" name="CustomShape 2"/>
          <p:cNvSpPr/>
          <p:nvPr/>
        </p:nvSpPr>
        <p:spPr>
          <a:xfrm>
            <a:off x="152403" y="723900"/>
            <a:ext cx="117729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200" b="1" dirty="0" smtClean="0">
                <a:solidFill>
                  <a:srgbClr val="FF0000"/>
                </a:solidFill>
              </a:rPr>
              <a:t>Components of Predictive top-down Parser</a:t>
            </a:r>
          </a:p>
          <a:p>
            <a:pPr algn="just"/>
            <a:r>
              <a:rPr lang="en-US" sz="3200" dirty="0" smtClean="0"/>
              <a:t>Predictive top-down parsing program </a:t>
            </a:r>
            <a:r>
              <a:rPr lang="en-US" sz="3200" dirty="0" smtClean="0">
                <a:solidFill>
                  <a:srgbClr val="FF0000"/>
                </a:solidFill>
              </a:rPr>
              <a:t>maintains three components:</a:t>
            </a:r>
          </a:p>
          <a:p>
            <a:pPr algn="just"/>
            <a:endParaRPr lang="en-US" sz="3200" dirty="0" smtClean="0"/>
          </a:p>
          <a:p>
            <a:pPr marL="514350" indent="-514350" algn="just">
              <a:buFont typeface="+mj-lt"/>
              <a:buAutoNum type="arabicPeriod"/>
            </a:pPr>
            <a:r>
              <a:rPr lang="en-US" sz="3200" b="1" dirty="0" smtClean="0"/>
              <a:t>Stack:</a:t>
            </a:r>
            <a:r>
              <a:rPr lang="en-US" sz="3200" dirty="0" smtClean="0"/>
              <a:t> A predictive parser maintains </a:t>
            </a:r>
            <a:r>
              <a:rPr lang="en-US" sz="3200" dirty="0" smtClean="0">
                <a:solidFill>
                  <a:srgbClr val="FF0000"/>
                </a:solidFill>
              </a:rPr>
              <a:t>a stack containing a sequence of grammar symbols.</a:t>
            </a:r>
          </a:p>
          <a:p>
            <a:pPr marL="514350" indent="-514350" algn="just">
              <a:buFont typeface="+mj-lt"/>
              <a:buAutoNum type="arabicPeriod"/>
            </a:pPr>
            <a:r>
              <a:rPr lang="en-US" sz="3200" b="1" dirty="0" smtClean="0"/>
              <a:t>Input Buffer:</a:t>
            </a:r>
            <a:r>
              <a:rPr lang="en-US" sz="3200" dirty="0" smtClean="0"/>
              <a:t> It </a:t>
            </a:r>
            <a:r>
              <a:rPr lang="en-US" sz="3200" dirty="0" smtClean="0">
                <a:solidFill>
                  <a:srgbClr val="FF0000"/>
                </a:solidFill>
              </a:rPr>
              <a:t>contains the input string </a:t>
            </a:r>
            <a:r>
              <a:rPr lang="en-US" sz="3200" dirty="0" smtClean="0"/>
              <a:t>that the predictive parser has to parse.</a:t>
            </a:r>
          </a:p>
          <a:p>
            <a:pPr marL="514350" indent="-514350" algn="just">
              <a:buFont typeface="+mj-lt"/>
              <a:buAutoNum type="arabicPeriod"/>
            </a:pPr>
            <a:r>
              <a:rPr lang="en-US" sz="3200" b="1" dirty="0" smtClean="0"/>
              <a:t>Parsing Table: </a:t>
            </a:r>
            <a:r>
              <a:rPr lang="en-US" sz="3200" dirty="0" smtClean="0"/>
              <a:t>With the entries of this table it becomes easy for the top-down parser</a:t>
            </a:r>
            <a:r>
              <a:rPr lang="en-US" sz="3200" dirty="0" smtClean="0">
                <a:solidFill>
                  <a:srgbClr val="FF0000"/>
                </a:solidFill>
              </a:rPr>
              <a:t> to choose the production to be applied.</a:t>
            </a:r>
            <a:endParaRPr lang="en-US" sz="3200"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pic>
        <p:nvPicPr>
          <p:cNvPr id="169986" name="Picture 2"/>
          <p:cNvPicPr>
            <a:picLocks noChangeAspect="1" noChangeArrowheads="1"/>
          </p:cNvPicPr>
          <p:nvPr/>
        </p:nvPicPr>
        <p:blipFill>
          <a:blip r:embed="rId2"/>
          <a:srcRect l="19034" t="28993" r="45534" b="14583"/>
          <a:stretch>
            <a:fillRect/>
          </a:stretch>
        </p:blipFill>
        <p:spPr bwMode="auto">
          <a:xfrm>
            <a:off x="1866900" y="0"/>
            <a:ext cx="7518400" cy="673135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sp>
        <p:nvSpPr>
          <p:cNvPr id="144" name="CustomShape 2"/>
          <p:cNvSpPr/>
          <p:nvPr/>
        </p:nvSpPr>
        <p:spPr>
          <a:xfrm>
            <a:off x="177803" y="1485900"/>
            <a:ext cx="4660900" cy="3467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200" dirty="0" smtClean="0"/>
              <a:t>Input buffer and stack both contain the end marker ‘$’. </a:t>
            </a:r>
          </a:p>
          <a:p>
            <a:pPr algn="just"/>
            <a:endParaRPr lang="en-US" sz="3200" dirty="0" smtClean="0"/>
          </a:p>
          <a:p>
            <a:pPr algn="just"/>
            <a:r>
              <a:rPr lang="en-US" sz="3200" dirty="0" smtClean="0"/>
              <a:t>It indicates the bottom of the stack and the end of the input string in the input buffer</a:t>
            </a:r>
            <a:endParaRPr lang="en-US" sz="3200" dirty="0">
              <a:solidFill>
                <a:srgbClr val="FF0000"/>
              </a:solidFill>
            </a:endParaRPr>
          </a:p>
        </p:txBody>
      </p:sp>
      <p:pic>
        <p:nvPicPr>
          <p:cNvPr id="169986" name="Picture 2"/>
          <p:cNvPicPr>
            <a:picLocks noChangeAspect="1" noChangeArrowheads="1"/>
          </p:cNvPicPr>
          <p:nvPr/>
        </p:nvPicPr>
        <p:blipFill>
          <a:blip r:embed="rId2"/>
          <a:srcRect l="19034" t="28993" r="45534" b="14583"/>
          <a:stretch>
            <a:fillRect/>
          </a:stretch>
        </p:blipFill>
        <p:spPr bwMode="auto">
          <a:xfrm>
            <a:off x="5054603" y="723899"/>
            <a:ext cx="6692900" cy="5992266"/>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sp>
        <p:nvSpPr>
          <p:cNvPr id="144" name="CustomShape 2"/>
          <p:cNvSpPr/>
          <p:nvPr/>
        </p:nvSpPr>
        <p:spPr>
          <a:xfrm>
            <a:off x="152403" y="723900"/>
            <a:ext cx="117729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200" b="1" dirty="0" smtClean="0"/>
              <a:t>Steps to perform predictive parsing:</a:t>
            </a:r>
            <a:endParaRPr lang="en-US" sz="3200" dirty="0" smtClean="0"/>
          </a:p>
          <a:p>
            <a:pPr marL="514350" indent="-514350" algn="just">
              <a:buFont typeface="+mj-lt"/>
              <a:buAutoNum type="arabicPeriod"/>
            </a:pPr>
            <a:r>
              <a:rPr lang="en-US" sz="3200" dirty="0" smtClean="0"/>
              <a:t>The parser first considers the </a:t>
            </a:r>
            <a:r>
              <a:rPr lang="en-US" sz="3200" dirty="0" smtClean="0">
                <a:solidFill>
                  <a:srgbClr val="FF0000"/>
                </a:solidFill>
              </a:rPr>
              <a:t>grammar symbol present on the top of the stack say ‘X</a:t>
            </a:r>
            <a:r>
              <a:rPr lang="en-US" sz="3200" dirty="0" smtClean="0"/>
              <a:t>’. And </a:t>
            </a:r>
            <a:r>
              <a:rPr lang="en-US" sz="3200" dirty="0" smtClean="0">
                <a:solidFill>
                  <a:srgbClr val="FF0000"/>
                </a:solidFill>
              </a:rPr>
              <a:t>compares it with the current input symbol say ‘a’ present in the input buffer</a:t>
            </a:r>
            <a:r>
              <a:rPr lang="en-US" sz="3200" dirty="0" smtClean="0"/>
              <a:t>.</a:t>
            </a:r>
          </a:p>
          <a:p>
            <a:pPr marL="971550" lvl="1" indent="-514350" algn="just">
              <a:buFont typeface="Arial" pitchFamily="34" charset="0"/>
              <a:buChar char="•"/>
            </a:pPr>
            <a:r>
              <a:rPr lang="en-US" sz="3200" dirty="0" smtClean="0"/>
              <a:t>If </a:t>
            </a:r>
            <a:r>
              <a:rPr lang="en-US" sz="3200" dirty="0" smtClean="0">
                <a:solidFill>
                  <a:srgbClr val="FF0000"/>
                </a:solidFill>
              </a:rPr>
              <a:t>X is a non-terminal </a:t>
            </a:r>
            <a:r>
              <a:rPr lang="en-US" sz="3200" dirty="0" smtClean="0"/>
              <a:t>then the parser chooses a product of </a:t>
            </a:r>
            <a:r>
              <a:rPr lang="en-US" sz="3200" dirty="0" smtClean="0">
                <a:solidFill>
                  <a:srgbClr val="FF0000"/>
                </a:solidFill>
              </a:rPr>
              <a:t>X from the parse table</a:t>
            </a:r>
            <a:r>
              <a:rPr lang="en-US" sz="3200" dirty="0" smtClean="0"/>
              <a:t>, consulting the </a:t>
            </a:r>
            <a:r>
              <a:rPr lang="en-US" sz="3200" dirty="0" smtClean="0">
                <a:solidFill>
                  <a:srgbClr val="FF0000"/>
                </a:solidFill>
              </a:rPr>
              <a:t>entry M [X, a].</a:t>
            </a:r>
          </a:p>
          <a:p>
            <a:pPr marL="971550" lvl="1" indent="-514350" algn="just">
              <a:buFont typeface="Arial" pitchFamily="34" charset="0"/>
              <a:buChar char="•"/>
            </a:pPr>
            <a:r>
              <a:rPr lang="en-US" sz="3200" dirty="0" smtClean="0"/>
              <a:t>In case, </a:t>
            </a:r>
            <a:r>
              <a:rPr lang="en-US" sz="3200" dirty="0" smtClean="0">
                <a:solidFill>
                  <a:srgbClr val="FF0000"/>
                </a:solidFill>
              </a:rPr>
              <a:t>X is a terminal </a:t>
            </a:r>
            <a:r>
              <a:rPr lang="en-US" sz="3200" dirty="0" smtClean="0"/>
              <a:t>then the parser checks it for a match with the </a:t>
            </a:r>
            <a:r>
              <a:rPr lang="en-US" sz="3200" dirty="0" smtClean="0">
                <a:solidFill>
                  <a:srgbClr val="FF0000"/>
                </a:solidFill>
              </a:rPr>
              <a:t>current symbol ‘a’.</a:t>
            </a:r>
          </a:p>
          <a:p>
            <a:pPr marL="514350" indent="-514350" algn="just">
              <a:buFont typeface="+mj-lt"/>
              <a:buAutoNum type="arabicPeriod"/>
            </a:pPr>
            <a:r>
              <a:rPr lang="en-US" sz="3200" dirty="0" smtClean="0"/>
              <a:t>This is how predictive parsing identifies the correct production. So that it can successfully derive the input string.</a:t>
            </a:r>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sp>
        <p:nvSpPr>
          <p:cNvPr id="144" name="CustomShape 2"/>
          <p:cNvSpPr/>
          <p:nvPr/>
        </p:nvSpPr>
        <p:spPr>
          <a:xfrm>
            <a:off x="152403" y="723900"/>
            <a:ext cx="11772900" cy="5372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a:r>
              <a:rPr lang="en-US" sz="3600" b="1" dirty="0" smtClean="0">
                <a:solidFill>
                  <a:srgbClr val="FF0000"/>
                </a:solidFill>
              </a:rPr>
              <a:t>LL Parsing</a:t>
            </a:r>
            <a:endParaRPr lang="en-US" sz="4000" b="1" dirty="0" smtClean="0">
              <a:solidFill>
                <a:srgbClr val="FF0000"/>
              </a:solidFill>
            </a:endParaRPr>
          </a:p>
          <a:p>
            <a:pPr algn="just"/>
            <a:r>
              <a:rPr lang="en-US" sz="3100" dirty="0" smtClean="0"/>
              <a:t>The LL parser is a predictive parser that </a:t>
            </a:r>
            <a:r>
              <a:rPr lang="en-US" sz="3100" dirty="0" smtClean="0">
                <a:solidFill>
                  <a:srgbClr val="FF0000"/>
                </a:solidFill>
              </a:rPr>
              <a:t>doesn’t need backtracking.</a:t>
            </a:r>
            <a:r>
              <a:rPr lang="en-US" sz="3100" dirty="0" smtClean="0"/>
              <a:t> </a:t>
            </a:r>
          </a:p>
          <a:p>
            <a:pPr algn="just"/>
            <a:r>
              <a:rPr lang="en-US" sz="3100" dirty="0" smtClean="0"/>
              <a:t>LL (1) parser accepts only LL (1) grammar.</a:t>
            </a:r>
          </a:p>
          <a:p>
            <a:pPr algn="just"/>
            <a:endParaRPr lang="en-US" sz="2000" dirty="0" smtClean="0"/>
          </a:p>
          <a:p>
            <a:pPr marL="514350" indent="-514350" algn="just">
              <a:buFont typeface="+mj-lt"/>
              <a:buAutoNum type="arabicPeriod"/>
            </a:pPr>
            <a:r>
              <a:rPr lang="en-US" sz="3100" dirty="0" smtClean="0"/>
              <a:t>First L in LL (1) indicates that the parser scans the inputs string from left to right.</a:t>
            </a:r>
          </a:p>
          <a:p>
            <a:pPr marL="514350" indent="-514350" algn="just">
              <a:buFont typeface="+mj-lt"/>
              <a:buAutoNum type="arabicPeriod"/>
            </a:pPr>
            <a:r>
              <a:rPr lang="en-US" sz="3100" dirty="0" smtClean="0"/>
              <a:t>Second L determines the leftmost derivation for the input string.</a:t>
            </a:r>
          </a:p>
          <a:p>
            <a:pPr marL="514350" indent="-514350" algn="just">
              <a:buFont typeface="+mj-lt"/>
              <a:buAutoNum type="arabicPeriod"/>
            </a:pPr>
            <a:r>
              <a:rPr lang="en-US" sz="3100" dirty="0" smtClean="0"/>
              <a:t>The ‘1’ in LL (1) indicates that the parser </a:t>
            </a:r>
            <a:r>
              <a:rPr lang="en-US" sz="3100" dirty="0" err="1" smtClean="0"/>
              <a:t>lookahead</a:t>
            </a:r>
            <a:r>
              <a:rPr lang="en-US" sz="3100" dirty="0" smtClean="0"/>
              <a:t> only one input symbol from the input string.</a:t>
            </a:r>
          </a:p>
          <a:p>
            <a:pPr marL="514350" indent="-514350" algn="just"/>
            <a:endParaRPr lang="en-US" sz="2800" dirty="0" smtClean="0"/>
          </a:p>
          <a:p>
            <a:pPr marL="514350" indent="-514350" algn="just"/>
            <a:r>
              <a:rPr lang="en-US" sz="3100" dirty="0" smtClean="0"/>
              <a:t>LL (1) grammar does not include left recursion and there is no ambiguity in the LL (1) grammar.</a:t>
            </a:r>
            <a:endParaRPr lang="en-US" sz="3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41303" y="8763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fontAlgn="base"/>
            <a:r>
              <a:rPr lang="en-US" sz="3600" dirty="0" smtClean="0"/>
              <a:t>The process of constructing the parse tree which starts from the root and goes down to the leaf is Top-Down Parsing.</a:t>
            </a:r>
          </a:p>
          <a:p>
            <a:pPr algn="just" fontAlgn="base"/>
            <a:r>
              <a:rPr lang="en-US" sz="3600" dirty="0" smtClean="0"/>
              <a:t> </a:t>
            </a:r>
          </a:p>
          <a:p>
            <a:pPr algn="just" fontAlgn="base"/>
            <a:r>
              <a:rPr lang="en-US" sz="3600" dirty="0" smtClean="0">
                <a:solidFill>
                  <a:srgbClr val="FF0000"/>
                </a:solidFill>
              </a:rPr>
              <a:t>Top-Down Parsers </a:t>
            </a:r>
            <a:r>
              <a:rPr lang="en-US" sz="3600" dirty="0" smtClean="0"/>
              <a:t>constructs from the Grammar which is </a:t>
            </a:r>
            <a:r>
              <a:rPr lang="en-US" sz="3600" b="1" dirty="0" smtClean="0">
                <a:solidFill>
                  <a:srgbClr val="FF0000"/>
                </a:solidFill>
              </a:rPr>
              <a:t>free from ambiguity</a:t>
            </a:r>
            <a:r>
              <a:rPr lang="en-US" sz="3600" b="1" dirty="0" smtClean="0"/>
              <a:t> </a:t>
            </a:r>
            <a:r>
              <a:rPr lang="en-US" sz="3600" dirty="0" smtClean="0"/>
              <a:t>and left recursion.</a:t>
            </a:r>
          </a:p>
          <a:p>
            <a:pPr algn="just" fontAlgn="base"/>
            <a:endParaRPr lang="en-US" sz="3600" dirty="0" smtClean="0"/>
          </a:p>
          <a:p>
            <a:pPr algn="just" fontAlgn="base"/>
            <a:r>
              <a:rPr lang="en-US" sz="3600" dirty="0" smtClean="0"/>
              <a:t>Top-Down Parsers </a:t>
            </a:r>
            <a:r>
              <a:rPr lang="en-US" sz="3600" dirty="0" smtClean="0">
                <a:solidFill>
                  <a:srgbClr val="FF0000"/>
                </a:solidFill>
              </a:rPr>
              <a:t>uses leftmost derivation to construct a parse tree</a:t>
            </a:r>
            <a:r>
              <a:rPr lang="en-US" sz="3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r>
              <a:rPr lang="en-US" sz="3200" dirty="0" smtClean="0"/>
              <a:t>Predictive Parsing</a:t>
            </a:r>
          </a:p>
        </p:txBody>
      </p:sp>
      <p:pic>
        <p:nvPicPr>
          <p:cNvPr id="169986" name="Picture 2"/>
          <p:cNvPicPr>
            <a:picLocks noChangeAspect="1" noChangeArrowheads="1"/>
          </p:cNvPicPr>
          <p:nvPr/>
        </p:nvPicPr>
        <p:blipFill>
          <a:blip r:embed="rId2"/>
          <a:srcRect l="19034" t="28993" r="45534" b="14583"/>
          <a:stretch>
            <a:fillRect/>
          </a:stretch>
        </p:blipFill>
        <p:spPr bwMode="auto">
          <a:xfrm>
            <a:off x="1866900" y="0"/>
            <a:ext cx="7518400" cy="673135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292100" y="2120901"/>
            <a:ext cx="11328400" cy="2222499"/>
          </a:xfrm>
        </p:spPr>
        <p:txBody>
          <a:bodyPr/>
          <a:lstStyle/>
          <a:p>
            <a:pPr algn="ctr">
              <a:buNone/>
            </a:pPr>
            <a:r>
              <a:rPr lang="en-US" sz="8000" b="1" dirty="0" smtClean="0"/>
              <a:t>Problem </a:t>
            </a:r>
            <a:endParaRPr lang="en-US" sz="8000" dirty="0"/>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10972800" cy="1143000"/>
          </a:xfrm>
        </p:spPr>
        <p:txBody>
          <a:bodyPr/>
          <a:lstStyle/>
          <a:p>
            <a:r>
              <a:rPr lang="en-US" dirty="0"/>
              <a:t>problem</a:t>
            </a:r>
          </a:p>
        </p:txBody>
      </p:sp>
      <p:sp>
        <p:nvSpPr>
          <p:cNvPr id="39939" name="Rectangle 3"/>
          <p:cNvSpPr>
            <a:spLocks noGrp="1" noChangeArrowheads="1"/>
          </p:cNvSpPr>
          <p:nvPr>
            <p:ph type="body" idx="1"/>
          </p:nvPr>
        </p:nvSpPr>
        <p:spPr>
          <a:xfrm>
            <a:off x="254000" y="1295401"/>
            <a:ext cx="11328400" cy="4830764"/>
          </a:xfrm>
        </p:spPr>
        <p:txBody>
          <a:bodyPr/>
          <a:lstStyle/>
          <a:p>
            <a:pPr algn="just"/>
            <a:r>
              <a:rPr lang="en-US" b="1" dirty="0"/>
              <a:t>predictive parsing </a:t>
            </a:r>
            <a:r>
              <a:rPr lang="en-US" dirty="0"/>
              <a:t>only works for grammars where the first terminal symbol in the input provides enough information to choose which production to use</a:t>
            </a:r>
          </a:p>
          <a:p>
            <a:pPr lvl="1"/>
            <a:r>
              <a:rPr lang="en-US" dirty="0"/>
              <a:t>LL(1)</a:t>
            </a:r>
          </a:p>
          <a:p>
            <a:r>
              <a:rPr lang="en-US" dirty="0"/>
              <a:t>when parsing L, </a:t>
            </a:r>
            <a:r>
              <a:rPr lang="en-US" dirty="0">
                <a:solidFill>
                  <a:srgbClr val="FF0000"/>
                </a:solidFill>
              </a:rPr>
              <a:t>if !</a:t>
            </a:r>
            <a:r>
              <a:rPr lang="en-US" dirty="0" err="1">
                <a:solidFill>
                  <a:srgbClr val="FF0000"/>
                </a:solidFill>
              </a:rPr>
              <a:t>tok</a:t>
            </a:r>
            <a:r>
              <a:rPr lang="en-US" dirty="0">
                <a:solidFill>
                  <a:srgbClr val="FF0000"/>
                </a:solidFill>
              </a:rPr>
              <a:t> = ID</a:t>
            </a:r>
            <a:r>
              <a:rPr lang="en-US" dirty="0"/>
              <a:t>, the parser cannot determine which production to use:</a:t>
            </a:r>
          </a:p>
        </p:txBody>
      </p:sp>
      <p:sp>
        <p:nvSpPr>
          <p:cNvPr id="39940" name="Text Box 4"/>
          <p:cNvSpPr txBox="1">
            <a:spLocks noChangeArrowheads="1"/>
          </p:cNvSpPr>
          <p:nvPr/>
        </p:nvSpPr>
        <p:spPr bwMode="auto">
          <a:xfrm>
            <a:off x="2984500" y="4800602"/>
            <a:ext cx="4779322" cy="646331"/>
          </a:xfrm>
          <a:prstGeom prst="rect">
            <a:avLst/>
          </a:prstGeom>
          <a:noFill/>
          <a:ln w="9525">
            <a:noFill/>
            <a:miter lim="800000"/>
            <a:headEnd/>
            <a:tailEnd/>
          </a:ln>
          <a:effectLst/>
        </p:spPr>
        <p:txBody>
          <a:bodyPr wrap="none">
            <a:spAutoFit/>
          </a:bodyPr>
          <a:lstStyle/>
          <a:p>
            <a:pPr marL="342900" indent="-342900"/>
            <a:r>
              <a:rPr lang="en-US" dirty="0"/>
              <a:t>6. L ::= E                (E could be ID)</a:t>
            </a:r>
          </a:p>
          <a:p>
            <a:pPr marL="342900" indent="-342900"/>
            <a:r>
              <a:rPr lang="en-US" dirty="0"/>
              <a:t>7.        | L , E          (L could be E could be ID)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38A6AA-E57B-4A46-A88A-B70B43CF38EB}"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602B7A79-BE27-446F-ACA7-3EAB0D5B2F3F}" type="slidenum">
              <a:rPr lang="en-US"/>
              <a:pPr/>
              <a:t>53</a:t>
            </a:fld>
            <a:endParaRPr lang="en-US"/>
          </a:p>
        </p:txBody>
      </p:sp>
      <p:sp>
        <p:nvSpPr>
          <p:cNvPr id="30722" name="Rectangle 2"/>
          <p:cNvSpPr>
            <a:spLocks noGrp="1" noChangeArrowheads="1"/>
          </p:cNvSpPr>
          <p:nvPr>
            <p:ph type="title"/>
          </p:nvPr>
        </p:nvSpPr>
        <p:spPr>
          <a:xfrm>
            <a:off x="939800" y="3175000"/>
            <a:ext cx="10769600" cy="914400"/>
          </a:xfrm>
        </p:spPr>
        <p:txBody>
          <a:bodyPr/>
          <a:lstStyle/>
          <a:p>
            <a:pPr algn="ctr"/>
            <a:r>
              <a:rPr lang="en-US" sz="4800" dirty="0"/>
              <a:t>Elimination of Left Recursion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47B66D-3948-41DF-95A7-B2627B372FA6}"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2DFDFF7B-3B6A-43DA-BA41-D46FFBFA5CA3}" type="slidenum">
              <a:rPr lang="en-US"/>
              <a:pPr/>
              <a:t>54</a:t>
            </a:fld>
            <a:endParaRPr lang="en-US"/>
          </a:p>
        </p:txBody>
      </p:sp>
      <p:sp>
        <p:nvSpPr>
          <p:cNvPr id="29699" name="Rectangle 3"/>
          <p:cNvSpPr>
            <a:spLocks noGrp="1" noChangeArrowheads="1"/>
          </p:cNvSpPr>
          <p:nvPr>
            <p:ph type="body" idx="1"/>
          </p:nvPr>
        </p:nvSpPr>
        <p:spPr/>
        <p:txBody>
          <a:bodyPr/>
          <a:lstStyle/>
          <a:p>
            <a:endParaRPr lang="en-US" dirty="0" smtClean="0"/>
          </a:p>
          <a:p>
            <a:r>
              <a:rPr lang="en-US" dirty="0" smtClean="0"/>
              <a:t>Consider </a:t>
            </a:r>
            <a:r>
              <a:rPr lang="en-US" dirty="0"/>
              <a:t>productions </a:t>
            </a:r>
            <a:r>
              <a:rPr lang="en-US" dirty="0">
                <a:solidFill>
                  <a:schemeClr val="accent2"/>
                </a:solidFill>
              </a:rPr>
              <a:t>S </a:t>
            </a:r>
            <a:r>
              <a:rPr lang="en-US" dirty="0">
                <a:solidFill>
                  <a:schemeClr val="accent2"/>
                </a:solidFill>
                <a:sym typeface="Symbol" pitchFamily="1" charset="2"/>
              </a:rPr>
              <a:t> S a | </a:t>
            </a:r>
            <a:r>
              <a:rPr lang="en-US" dirty="0" smtClean="0">
                <a:solidFill>
                  <a:schemeClr val="accent2"/>
                </a:solidFill>
                <a:sym typeface="Symbol" pitchFamily="1" charset="2"/>
              </a:rPr>
              <a:t>a</a:t>
            </a:r>
            <a:endParaRPr lang="en-US" dirty="0">
              <a:sym typeface="Symbol" pitchFamily="1" charset="2"/>
            </a:endParaRPr>
          </a:p>
          <a:p>
            <a:endParaRPr lang="en-US" dirty="0" smtClean="0"/>
          </a:p>
          <a:p>
            <a:r>
              <a:rPr lang="en-US" dirty="0" smtClean="0"/>
              <a:t>Problem </a:t>
            </a:r>
            <a:r>
              <a:rPr lang="en-US" dirty="0"/>
              <a:t>here is </a:t>
            </a:r>
            <a:r>
              <a:rPr lang="en-US" i="1" dirty="0"/>
              <a:t>left-recursive grammar: </a:t>
            </a:r>
            <a:r>
              <a:rPr lang="en-US" dirty="0"/>
              <a:t>one that has a non-terminal S</a:t>
            </a:r>
          </a:p>
          <a:p>
            <a:pPr lvl="1">
              <a:buFontTx/>
              <a:buNone/>
            </a:pPr>
            <a:r>
              <a:rPr lang="en-US" dirty="0">
                <a:solidFill>
                  <a:schemeClr val="accent2"/>
                </a:solidFill>
              </a:rPr>
              <a:t>           S </a:t>
            </a:r>
            <a:r>
              <a:rPr lang="en-US" dirty="0">
                <a:solidFill>
                  <a:schemeClr val="accent2"/>
                </a:solidFill>
                <a:sym typeface="Symbol" pitchFamily="1" charset="2"/>
              </a:rPr>
              <a:t></a:t>
            </a:r>
            <a:r>
              <a:rPr lang="en-US" baseline="30000" dirty="0">
                <a:solidFill>
                  <a:schemeClr val="accent2"/>
                </a:solidFill>
                <a:sym typeface="Symbol" pitchFamily="1" charset="2"/>
              </a:rPr>
              <a:t>+</a:t>
            </a:r>
            <a:r>
              <a:rPr lang="en-US" dirty="0">
                <a:solidFill>
                  <a:schemeClr val="accent2"/>
                </a:solidFill>
                <a:sym typeface="Symbol" pitchFamily="1" charset="2"/>
              </a:rPr>
              <a:t> S   </a:t>
            </a:r>
            <a:r>
              <a:rPr lang="en-US" dirty="0">
                <a:sym typeface="Symbol" pitchFamily="1" charset="2"/>
              </a:rPr>
              <a:t>for some</a:t>
            </a:r>
            <a:r>
              <a:rPr lang="en-US" dirty="0">
                <a:solidFill>
                  <a:schemeClr val="accent2"/>
                </a:solidFill>
                <a:sym typeface="Symbol" pitchFamily="1" charset="2"/>
              </a:rPr>
              <a:t> </a:t>
            </a:r>
          </a:p>
          <a:p>
            <a:pPr lvl="1">
              <a:buFontTx/>
              <a:buNone/>
            </a:pPr>
            <a:endParaRPr lang="en-US" dirty="0">
              <a:solidFill>
                <a:schemeClr val="accent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38A6AA-E57B-4A46-A88A-B70B43CF38EB}"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602B7A79-BE27-446F-ACA7-3EAB0D5B2F3F}" type="slidenum">
              <a:rPr lang="en-US"/>
              <a:pPr/>
              <a:t>55</a:t>
            </a:fld>
            <a:endParaRPr lang="en-US"/>
          </a:p>
        </p:txBody>
      </p:sp>
      <p:sp>
        <p:nvSpPr>
          <p:cNvPr id="30722" name="Rectangle 2"/>
          <p:cNvSpPr>
            <a:spLocks noGrp="1" noChangeArrowheads="1"/>
          </p:cNvSpPr>
          <p:nvPr>
            <p:ph type="title"/>
          </p:nvPr>
        </p:nvSpPr>
        <p:spPr/>
        <p:txBody>
          <a:bodyPr/>
          <a:lstStyle/>
          <a:p>
            <a:r>
              <a:rPr lang="en-US" dirty="0"/>
              <a:t>Elimination of Left Recursion</a:t>
            </a:r>
          </a:p>
        </p:txBody>
      </p:sp>
      <p:sp>
        <p:nvSpPr>
          <p:cNvPr id="30723" name="Rectangle 3"/>
          <p:cNvSpPr>
            <a:spLocks noGrp="1" noChangeArrowheads="1"/>
          </p:cNvSpPr>
          <p:nvPr>
            <p:ph type="body" idx="1"/>
          </p:nvPr>
        </p:nvSpPr>
        <p:spPr/>
        <p:txBody>
          <a:bodyPr/>
          <a:lstStyle/>
          <a:p>
            <a:r>
              <a:rPr lang="en-US" dirty="0"/>
              <a:t>Consider the left-recursive grammar</a:t>
            </a:r>
          </a:p>
          <a:p>
            <a:pPr>
              <a:buFontTx/>
              <a:buNone/>
            </a:pPr>
            <a:r>
              <a:rPr lang="en-US" sz="2400" dirty="0"/>
              <a:t>                       </a:t>
            </a:r>
            <a:r>
              <a:rPr lang="en-US" sz="2400" dirty="0">
                <a:solidFill>
                  <a:schemeClr val="accent2"/>
                </a:solidFill>
              </a:rPr>
              <a:t>S</a:t>
            </a:r>
            <a:r>
              <a:rPr lang="en-US" sz="2400" dirty="0"/>
              <a:t> </a:t>
            </a:r>
            <a:r>
              <a:rPr lang="en-US" sz="2400" dirty="0">
                <a:solidFill>
                  <a:schemeClr val="accent2"/>
                </a:solidFill>
                <a:sym typeface="Symbol" pitchFamily="1" charset="2"/>
              </a:rPr>
              <a:t> S  | </a:t>
            </a:r>
          </a:p>
          <a:p>
            <a:endParaRPr lang="en-US" sz="2400" dirty="0">
              <a:sym typeface="Symbol" pitchFamily="1" charset="2"/>
            </a:endParaRPr>
          </a:p>
          <a:p>
            <a:r>
              <a:rPr lang="en-US" dirty="0">
                <a:solidFill>
                  <a:schemeClr val="accent2"/>
                </a:solidFill>
                <a:sym typeface="Symbol" pitchFamily="1" charset="2"/>
              </a:rPr>
              <a:t>S</a:t>
            </a:r>
            <a:r>
              <a:rPr lang="en-US" dirty="0">
                <a:sym typeface="Symbol" pitchFamily="1" charset="2"/>
              </a:rPr>
              <a:t> generates all strings starting with a </a:t>
            </a:r>
            <a:r>
              <a:rPr lang="en-US" dirty="0">
                <a:solidFill>
                  <a:schemeClr val="accent2"/>
                </a:solidFill>
                <a:sym typeface="Symbol" pitchFamily="1" charset="2"/>
              </a:rPr>
              <a:t> </a:t>
            </a:r>
            <a:r>
              <a:rPr lang="en-US" dirty="0">
                <a:sym typeface="Symbol" pitchFamily="1" charset="2"/>
              </a:rPr>
              <a:t>and followed by a number of</a:t>
            </a:r>
            <a:r>
              <a:rPr lang="en-US" dirty="0">
                <a:solidFill>
                  <a:schemeClr val="accent2"/>
                </a:solidFill>
                <a:sym typeface="Symbol" pitchFamily="1" charset="2"/>
              </a:rPr>
              <a:t> </a:t>
            </a:r>
          </a:p>
          <a:p>
            <a:endParaRPr lang="en-US" dirty="0">
              <a:sym typeface="Symbol" pitchFamily="1" charset="2"/>
            </a:endParaRPr>
          </a:p>
          <a:p>
            <a:r>
              <a:rPr lang="en-US" dirty="0">
                <a:sym typeface="Symbol" pitchFamily="1" charset="2"/>
              </a:rPr>
              <a:t>Can rewrite using right-recursion</a:t>
            </a:r>
          </a:p>
          <a:p>
            <a:pPr>
              <a:buFontTx/>
              <a:buNone/>
            </a:pPr>
            <a:r>
              <a:rPr lang="en-US" sz="2400" dirty="0"/>
              <a:t>                 </a:t>
            </a:r>
            <a:r>
              <a:rPr lang="en-US" sz="2400" dirty="0">
                <a:solidFill>
                  <a:schemeClr val="accent2"/>
                </a:solidFill>
              </a:rPr>
              <a:t>S</a:t>
            </a:r>
            <a:r>
              <a:rPr lang="en-US" sz="2400" dirty="0"/>
              <a:t> </a:t>
            </a:r>
            <a:r>
              <a:rPr lang="en-US" sz="2400" dirty="0">
                <a:solidFill>
                  <a:schemeClr val="accent2"/>
                </a:solidFill>
                <a:sym typeface="Symbol" pitchFamily="1" charset="2"/>
              </a:rPr>
              <a:t>  S’</a:t>
            </a:r>
          </a:p>
          <a:p>
            <a:pPr>
              <a:buFontTx/>
              <a:buNone/>
            </a:pPr>
            <a:r>
              <a:rPr lang="en-US" sz="2400" dirty="0">
                <a:solidFill>
                  <a:schemeClr val="accent2"/>
                </a:solidFill>
                <a:sym typeface="Symbol" pitchFamily="1" charset="2"/>
              </a:rPr>
              <a:t>                 S’   S’ | </a:t>
            </a:r>
            <a:r>
              <a:rPr lang="en-US" dirty="0">
                <a:solidFill>
                  <a:schemeClr val="accent2"/>
                </a:solidFill>
                <a:sym typeface="Symbol" pitchFamily="1" charset="2"/>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0FB485-7AB9-474D-A24C-94DD66155B74}"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571778F0-CCA0-4E8C-8556-9C91355C45C5}" type="slidenum">
              <a:rPr lang="en-US"/>
              <a:pPr/>
              <a:t>56</a:t>
            </a:fld>
            <a:endParaRPr lang="en-US"/>
          </a:p>
        </p:txBody>
      </p:sp>
      <p:sp>
        <p:nvSpPr>
          <p:cNvPr id="31746" name="Rectangle 2"/>
          <p:cNvSpPr>
            <a:spLocks noGrp="1" noChangeArrowheads="1"/>
          </p:cNvSpPr>
          <p:nvPr>
            <p:ph type="title"/>
          </p:nvPr>
        </p:nvSpPr>
        <p:spPr/>
        <p:txBody>
          <a:bodyPr/>
          <a:lstStyle/>
          <a:p>
            <a:r>
              <a:rPr lang="en-US"/>
              <a:t>Elimination of left Recursion. Example</a:t>
            </a:r>
          </a:p>
        </p:txBody>
      </p:sp>
      <p:sp>
        <p:nvSpPr>
          <p:cNvPr id="31747" name="Rectangle 3"/>
          <p:cNvSpPr>
            <a:spLocks noGrp="1" noChangeArrowheads="1"/>
          </p:cNvSpPr>
          <p:nvPr>
            <p:ph type="body" idx="1"/>
          </p:nvPr>
        </p:nvSpPr>
        <p:spPr/>
        <p:txBody>
          <a:bodyPr/>
          <a:lstStyle/>
          <a:p>
            <a:r>
              <a:rPr lang="en-US" sz="2000" dirty="0" smtClean="0">
                <a:sym typeface="Symbol" pitchFamily="1" charset="2"/>
              </a:rPr>
              <a:t>Can rewrite using right-recursion</a:t>
            </a:r>
          </a:p>
          <a:p>
            <a:pPr>
              <a:buFontTx/>
              <a:buNone/>
            </a:pPr>
            <a:r>
              <a:rPr lang="en-US" sz="2000" dirty="0" smtClean="0"/>
              <a:t>                 </a:t>
            </a:r>
            <a:r>
              <a:rPr lang="en-US" sz="2000" dirty="0" smtClean="0">
                <a:solidFill>
                  <a:schemeClr val="accent2"/>
                </a:solidFill>
              </a:rPr>
              <a:t>S</a:t>
            </a:r>
            <a:r>
              <a:rPr lang="en-US" sz="2000" dirty="0" smtClean="0"/>
              <a:t> </a:t>
            </a:r>
            <a:r>
              <a:rPr lang="en-US" sz="2000" dirty="0" smtClean="0">
                <a:solidFill>
                  <a:schemeClr val="accent2"/>
                </a:solidFill>
                <a:sym typeface="Symbol" pitchFamily="1" charset="2"/>
              </a:rPr>
              <a:t>  S’</a:t>
            </a:r>
          </a:p>
          <a:p>
            <a:pPr>
              <a:buFontTx/>
              <a:buNone/>
            </a:pPr>
            <a:r>
              <a:rPr lang="en-US" sz="2000" dirty="0" smtClean="0">
                <a:solidFill>
                  <a:schemeClr val="accent2"/>
                </a:solidFill>
                <a:sym typeface="Symbol" pitchFamily="1" charset="2"/>
              </a:rPr>
              <a:t>                 S’   S’ | </a:t>
            </a:r>
          </a:p>
          <a:p>
            <a:r>
              <a:rPr lang="en-US" dirty="0" smtClean="0"/>
              <a:t>Consider </a:t>
            </a:r>
            <a:r>
              <a:rPr lang="en-US" dirty="0"/>
              <a:t>the grammar</a:t>
            </a:r>
          </a:p>
          <a:p>
            <a:pPr lvl="1">
              <a:buFontTx/>
              <a:buNone/>
            </a:pPr>
            <a:r>
              <a:rPr lang="en-US" dirty="0"/>
              <a:t>    </a:t>
            </a:r>
            <a:r>
              <a:rPr lang="en-US" dirty="0">
                <a:solidFill>
                  <a:schemeClr val="accent2"/>
                </a:solidFill>
              </a:rPr>
              <a:t>S </a:t>
            </a:r>
            <a:r>
              <a:rPr lang="en-US" sz="2800" b="1" dirty="0">
                <a:solidFill>
                  <a:schemeClr val="accent2"/>
                </a:solidFill>
                <a:latin typeface="cmsy10" pitchFamily="34" charset="0"/>
                <a:sym typeface="Symbol" pitchFamily="1" charset="2"/>
              </a:rPr>
              <a:t></a:t>
            </a:r>
            <a:r>
              <a:rPr lang="en-US" dirty="0">
                <a:solidFill>
                  <a:schemeClr val="accent2"/>
                </a:solidFill>
              </a:rPr>
              <a:t> </a:t>
            </a:r>
            <a:r>
              <a:rPr lang="en-US" dirty="0" smtClean="0">
                <a:solidFill>
                  <a:schemeClr val="accent2"/>
                </a:solidFill>
              </a:rPr>
              <a:t>S 0 | 1 </a:t>
            </a:r>
            <a:r>
              <a:rPr lang="en-US" dirty="0" smtClean="0"/>
              <a:t>( </a:t>
            </a:r>
            <a:r>
              <a:rPr lang="en-US" dirty="0">
                <a:sym typeface="Symbol" pitchFamily="1" charset="2"/>
              </a:rPr>
              <a:t></a:t>
            </a:r>
            <a:r>
              <a:rPr lang="en-US" dirty="0"/>
              <a:t> = 1 and </a:t>
            </a:r>
            <a:r>
              <a:rPr lang="en-US" dirty="0">
                <a:sym typeface="Symbol" pitchFamily="1" charset="2"/>
              </a:rPr>
              <a:t></a:t>
            </a:r>
            <a:r>
              <a:rPr lang="en-US" dirty="0"/>
              <a:t> = 0 )</a:t>
            </a:r>
          </a:p>
          <a:p>
            <a:pPr lvl="1">
              <a:buFontTx/>
              <a:buNone/>
            </a:pPr>
            <a:endParaRPr lang="en-US" sz="2800" dirty="0"/>
          </a:p>
          <a:p>
            <a:pPr lvl="1">
              <a:buFontTx/>
              <a:buNone/>
            </a:pPr>
            <a:r>
              <a:rPr lang="en-US" sz="2800" dirty="0"/>
              <a:t>can be rewritten as</a:t>
            </a:r>
          </a:p>
          <a:p>
            <a:pPr lvl="1">
              <a:buFontTx/>
              <a:buNone/>
            </a:pPr>
            <a:r>
              <a:rPr lang="en-US" dirty="0"/>
              <a:t>	  </a:t>
            </a:r>
            <a:r>
              <a:rPr lang="en-US" dirty="0">
                <a:solidFill>
                  <a:schemeClr val="accent2"/>
                </a:solidFill>
              </a:rPr>
              <a:t>S </a:t>
            </a:r>
            <a:r>
              <a:rPr lang="en-US" sz="2800" b="1" dirty="0">
                <a:solidFill>
                  <a:schemeClr val="accent2"/>
                </a:solidFill>
                <a:latin typeface="cmsy10" pitchFamily="34" charset="0"/>
                <a:sym typeface="Symbol" pitchFamily="1" charset="2"/>
              </a:rPr>
              <a:t></a:t>
            </a:r>
            <a:r>
              <a:rPr lang="en-US" dirty="0">
                <a:solidFill>
                  <a:schemeClr val="accent2"/>
                </a:solidFill>
              </a:rPr>
              <a:t> 1 S’</a:t>
            </a:r>
          </a:p>
          <a:p>
            <a:pPr lvl="1">
              <a:buFontTx/>
              <a:buNone/>
            </a:pPr>
            <a:r>
              <a:rPr lang="en-US" dirty="0">
                <a:solidFill>
                  <a:schemeClr val="accent2"/>
                </a:solidFill>
              </a:rPr>
              <a:t>     S’ </a:t>
            </a:r>
            <a:r>
              <a:rPr lang="en-US" sz="2800" b="1" dirty="0">
                <a:solidFill>
                  <a:schemeClr val="accent2"/>
                </a:solidFill>
                <a:latin typeface="cmsy10" pitchFamily="34" charset="0"/>
                <a:sym typeface="Symbol" pitchFamily="1" charset="2"/>
              </a:rPr>
              <a:t></a:t>
            </a:r>
            <a:r>
              <a:rPr lang="en-US" dirty="0">
                <a:solidFill>
                  <a:schemeClr val="accent2"/>
                </a:solidFill>
              </a:rPr>
              <a:t> 0 S’ | </a:t>
            </a:r>
            <a:r>
              <a:rPr lang="en-US" dirty="0">
                <a:solidFill>
                  <a:schemeClr val="accent2"/>
                </a:solidFill>
                <a:sym typeface="Symbol" pitchFamily="1" charset="2"/>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9E2AA9-1DAA-42CD-9733-384791361C58}"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B529E22B-C657-4FAC-94B8-DE6BA73AA20A}" type="slidenum">
              <a:rPr lang="en-US"/>
              <a:pPr/>
              <a:t>57</a:t>
            </a:fld>
            <a:endParaRPr lang="en-US"/>
          </a:p>
        </p:txBody>
      </p:sp>
      <p:sp>
        <p:nvSpPr>
          <p:cNvPr id="32770" name="Rectangle 2"/>
          <p:cNvSpPr>
            <a:spLocks noGrp="1" noChangeArrowheads="1"/>
          </p:cNvSpPr>
          <p:nvPr>
            <p:ph type="title"/>
          </p:nvPr>
        </p:nvSpPr>
        <p:spPr/>
        <p:txBody>
          <a:bodyPr/>
          <a:lstStyle/>
          <a:p>
            <a:r>
              <a:rPr lang="en-US"/>
              <a:t>More Elimination of Left Recursion</a:t>
            </a:r>
          </a:p>
        </p:txBody>
      </p:sp>
      <p:sp>
        <p:nvSpPr>
          <p:cNvPr id="32771" name="Rectangle 3"/>
          <p:cNvSpPr>
            <a:spLocks noGrp="1" noChangeArrowheads="1"/>
          </p:cNvSpPr>
          <p:nvPr>
            <p:ph type="body" idx="1"/>
          </p:nvPr>
        </p:nvSpPr>
        <p:spPr/>
        <p:txBody>
          <a:bodyPr/>
          <a:lstStyle/>
          <a:p>
            <a:r>
              <a:rPr lang="en-US"/>
              <a:t>In general</a:t>
            </a:r>
          </a:p>
          <a:p>
            <a:pPr>
              <a:buFontTx/>
              <a:buNone/>
            </a:pPr>
            <a:r>
              <a:rPr lang="en-US"/>
              <a:t>    </a:t>
            </a:r>
            <a:r>
              <a:rPr lang="en-US" sz="2400"/>
              <a:t>              </a:t>
            </a:r>
            <a:r>
              <a:rPr lang="en-US" sz="2400">
                <a:solidFill>
                  <a:schemeClr val="accent2"/>
                </a:solidFill>
              </a:rPr>
              <a:t>S</a:t>
            </a:r>
            <a:r>
              <a:rPr lang="en-US" sz="2400"/>
              <a:t> </a:t>
            </a:r>
            <a:r>
              <a:rPr lang="en-US" sz="2400">
                <a:solidFill>
                  <a:schemeClr val="accent2"/>
                </a:solidFill>
                <a:sym typeface="Symbol" pitchFamily="1" charset="2"/>
              </a:rPr>
              <a:t> S </a:t>
            </a:r>
            <a:r>
              <a:rPr lang="en-US" sz="2400" baseline="-25000">
                <a:solidFill>
                  <a:schemeClr val="accent2"/>
                </a:solidFill>
                <a:sym typeface="Symbol" pitchFamily="1" charset="2"/>
              </a:rPr>
              <a:t>1</a:t>
            </a:r>
            <a:r>
              <a:rPr lang="en-US" sz="2400">
                <a:solidFill>
                  <a:schemeClr val="accent2"/>
                </a:solidFill>
                <a:sym typeface="Symbol" pitchFamily="1" charset="2"/>
              </a:rPr>
              <a:t> | … | S </a:t>
            </a:r>
            <a:r>
              <a:rPr lang="en-US" sz="2400" baseline="-25000">
                <a:solidFill>
                  <a:schemeClr val="accent2"/>
                </a:solidFill>
                <a:sym typeface="Symbol" pitchFamily="1" charset="2"/>
              </a:rPr>
              <a:t>n</a:t>
            </a:r>
            <a:r>
              <a:rPr lang="en-US" sz="2400">
                <a:solidFill>
                  <a:schemeClr val="accent2"/>
                </a:solidFill>
                <a:sym typeface="Symbol" pitchFamily="1" charset="2"/>
              </a:rPr>
              <a:t> | </a:t>
            </a:r>
            <a:r>
              <a:rPr lang="en-US" sz="2400" baseline="-25000">
                <a:solidFill>
                  <a:schemeClr val="accent2"/>
                </a:solidFill>
                <a:sym typeface="Symbol" pitchFamily="1" charset="2"/>
              </a:rPr>
              <a:t>1</a:t>
            </a:r>
            <a:r>
              <a:rPr lang="en-US" sz="2400">
                <a:solidFill>
                  <a:schemeClr val="accent2"/>
                </a:solidFill>
                <a:sym typeface="Symbol" pitchFamily="1" charset="2"/>
              </a:rPr>
              <a:t> | … | </a:t>
            </a:r>
            <a:r>
              <a:rPr lang="en-US" sz="2400" baseline="-25000">
                <a:solidFill>
                  <a:schemeClr val="accent2"/>
                </a:solidFill>
                <a:sym typeface="Symbol" pitchFamily="1" charset="2"/>
              </a:rPr>
              <a:t>m</a:t>
            </a:r>
            <a:endParaRPr lang="en-US" sz="2400">
              <a:solidFill>
                <a:schemeClr val="accent2"/>
              </a:solidFill>
              <a:sym typeface="Symbol" pitchFamily="1" charset="2"/>
            </a:endParaRPr>
          </a:p>
          <a:p>
            <a:r>
              <a:rPr lang="en-US"/>
              <a:t>All strings derived from </a:t>
            </a:r>
            <a:r>
              <a:rPr lang="en-US">
                <a:solidFill>
                  <a:schemeClr val="accent2"/>
                </a:solidFill>
              </a:rPr>
              <a:t>S</a:t>
            </a:r>
            <a:r>
              <a:rPr lang="en-US"/>
              <a:t> start with one of </a:t>
            </a:r>
            <a:r>
              <a:rPr lang="en-US">
                <a:solidFill>
                  <a:schemeClr val="accent2"/>
                </a:solidFill>
                <a:sym typeface="Symbol" pitchFamily="1" charset="2"/>
              </a:rPr>
              <a:t></a:t>
            </a:r>
            <a:r>
              <a:rPr lang="en-US" baseline="-25000">
                <a:solidFill>
                  <a:schemeClr val="accent2"/>
                </a:solidFill>
                <a:sym typeface="Symbol" pitchFamily="1" charset="2"/>
              </a:rPr>
              <a:t>1</a:t>
            </a:r>
            <a:r>
              <a:rPr lang="en-US">
                <a:solidFill>
                  <a:schemeClr val="accent2"/>
                </a:solidFill>
                <a:sym typeface="Symbol" pitchFamily="1" charset="2"/>
              </a:rPr>
              <a:t>,…,</a:t>
            </a:r>
            <a:r>
              <a:rPr lang="en-US" baseline="-25000">
                <a:solidFill>
                  <a:schemeClr val="accent2"/>
                </a:solidFill>
                <a:sym typeface="Symbol" pitchFamily="1" charset="2"/>
              </a:rPr>
              <a:t>m</a:t>
            </a:r>
            <a:r>
              <a:rPr lang="en-US">
                <a:solidFill>
                  <a:schemeClr val="accent2"/>
                </a:solidFill>
                <a:sym typeface="Symbol" pitchFamily="1" charset="2"/>
              </a:rPr>
              <a:t> </a:t>
            </a:r>
            <a:r>
              <a:rPr lang="en-US">
                <a:sym typeface="Symbol" pitchFamily="1" charset="2"/>
              </a:rPr>
              <a:t>and continue with several instances of</a:t>
            </a:r>
            <a:r>
              <a:rPr lang="en-US">
                <a:solidFill>
                  <a:schemeClr val="accent2"/>
                </a:solidFill>
                <a:sym typeface="Symbol" pitchFamily="1" charset="2"/>
              </a:rPr>
              <a:t> </a:t>
            </a:r>
            <a:r>
              <a:rPr lang="en-US" sz="2400">
                <a:solidFill>
                  <a:schemeClr val="accent2"/>
                </a:solidFill>
                <a:sym typeface="Symbol" pitchFamily="1" charset="2"/>
              </a:rPr>
              <a:t></a:t>
            </a:r>
            <a:r>
              <a:rPr lang="en-US" baseline="-25000">
                <a:solidFill>
                  <a:schemeClr val="accent2"/>
                </a:solidFill>
                <a:sym typeface="Symbol" pitchFamily="1" charset="2"/>
              </a:rPr>
              <a:t>1</a:t>
            </a:r>
            <a:r>
              <a:rPr lang="en-US">
                <a:solidFill>
                  <a:schemeClr val="accent2"/>
                </a:solidFill>
                <a:sym typeface="Symbol" pitchFamily="1" charset="2"/>
              </a:rPr>
              <a:t>,…,</a:t>
            </a:r>
            <a:r>
              <a:rPr lang="en-US" sz="2400">
                <a:solidFill>
                  <a:schemeClr val="accent2"/>
                </a:solidFill>
                <a:sym typeface="Symbol" pitchFamily="1" charset="2"/>
              </a:rPr>
              <a:t></a:t>
            </a:r>
            <a:r>
              <a:rPr lang="en-US" baseline="-25000">
                <a:solidFill>
                  <a:schemeClr val="accent2"/>
                </a:solidFill>
                <a:sym typeface="Symbol" pitchFamily="1" charset="2"/>
              </a:rPr>
              <a:t>n</a:t>
            </a:r>
            <a:r>
              <a:rPr lang="en-US">
                <a:solidFill>
                  <a:schemeClr val="accent2"/>
                </a:solidFill>
                <a:sym typeface="Symbol" pitchFamily="1" charset="2"/>
              </a:rPr>
              <a:t> </a:t>
            </a:r>
          </a:p>
          <a:p>
            <a:r>
              <a:rPr lang="en-US">
                <a:sym typeface="Symbol" pitchFamily="1" charset="2"/>
              </a:rPr>
              <a:t>Rewrite as</a:t>
            </a:r>
            <a:endParaRPr lang="en-US"/>
          </a:p>
          <a:p>
            <a:pPr lvl="1">
              <a:buFontTx/>
              <a:buNone/>
            </a:pPr>
            <a:r>
              <a:rPr lang="en-US">
                <a:solidFill>
                  <a:schemeClr val="accent2"/>
                </a:solidFill>
              </a:rPr>
              <a:t>             S</a:t>
            </a:r>
            <a:r>
              <a:rPr lang="en-US"/>
              <a:t> </a:t>
            </a:r>
            <a:r>
              <a:rPr lang="en-US">
                <a:solidFill>
                  <a:schemeClr val="accent2"/>
                </a:solidFill>
                <a:sym typeface="Symbol" pitchFamily="1" charset="2"/>
              </a:rPr>
              <a:t> </a:t>
            </a:r>
            <a:r>
              <a:rPr lang="en-US" baseline="-25000">
                <a:solidFill>
                  <a:schemeClr val="accent2"/>
                </a:solidFill>
                <a:sym typeface="Symbol" pitchFamily="1" charset="2"/>
              </a:rPr>
              <a:t>1</a:t>
            </a:r>
            <a:r>
              <a:rPr lang="en-US">
                <a:solidFill>
                  <a:schemeClr val="accent2"/>
                </a:solidFill>
                <a:sym typeface="Symbol" pitchFamily="1" charset="2"/>
              </a:rPr>
              <a:t> S’ | … | </a:t>
            </a:r>
            <a:r>
              <a:rPr lang="en-US" baseline="-25000">
                <a:solidFill>
                  <a:schemeClr val="accent2"/>
                </a:solidFill>
                <a:sym typeface="Symbol" pitchFamily="1" charset="2"/>
              </a:rPr>
              <a:t>m</a:t>
            </a:r>
            <a:r>
              <a:rPr lang="en-US">
                <a:solidFill>
                  <a:schemeClr val="accent2"/>
                </a:solidFill>
                <a:sym typeface="Symbol" pitchFamily="1" charset="2"/>
              </a:rPr>
              <a:t> S’</a:t>
            </a:r>
            <a:endParaRPr lang="en-US" baseline="-25000">
              <a:solidFill>
                <a:schemeClr val="accent2"/>
              </a:solidFill>
              <a:sym typeface="Symbol" pitchFamily="1" charset="2"/>
            </a:endParaRPr>
          </a:p>
          <a:p>
            <a:pPr lvl="1">
              <a:buFontTx/>
              <a:buNone/>
            </a:pPr>
            <a:r>
              <a:rPr lang="en-US">
                <a:solidFill>
                  <a:schemeClr val="accent2"/>
                </a:solidFill>
              </a:rPr>
              <a:t>             S’</a:t>
            </a:r>
            <a:r>
              <a:rPr lang="en-US"/>
              <a:t> </a:t>
            </a:r>
            <a:r>
              <a:rPr lang="en-US">
                <a:solidFill>
                  <a:schemeClr val="accent2"/>
                </a:solidFill>
                <a:sym typeface="Symbol" pitchFamily="1" charset="2"/>
              </a:rPr>
              <a:t> </a:t>
            </a:r>
            <a:r>
              <a:rPr lang="en-US" baseline="-25000">
                <a:solidFill>
                  <a:schemeClr val="accent2"/>
                </a:solidFill>
                <a:sym typeface="Symbol" pitchFamily="1" charset="2"/>
              </a:rPr>
              <a:t>1</a:t>
            </a:r>
            <a:r>
              <a:rPr lang="en-US">
                <a:solidFill>
                  <a:schemeClr val="accent2"/>
                </a:solidFill>
                <a:sym typeface="Symbol" pitchFamily="1" charset="2"/>
              </a:rPr>
              <a:t> S’ | … | </a:t>
            </a:r>
            <a:r>
              <a:rPr lang="en-US" baseline="-25000">
                <a:solidFill>
                  <a:schemeClr val="accent2"/>
                </a:solidFill>
                <a:sym typeface="Symbol" pitchFamily="1" charset="2"/>
              </a:rPr>
              <a:t>n </a:t>
            </a:r>
            <a:r>
              <a:rPr lang="en-US">
                <a:solidFill>
                  <a:schemeClr val="accent2"/>
                </a:solidFill>
                <a:sym typeface="Symbol" pitchFamily="1" charset="2"/>
              </a:rPr>
              <a:t>S’ | 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6A059E-F0B5-497D-9EC2-CA2FFD79FBC1}"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BE2A3785-45F9-43A0-92AB-4B0CD7D0E4FD}" type="slidenum">
              <a:rPr lang="en-US"/>
              <a:pPr/>
              <a:t>58</a:t>
            </a:fld>
            <a:endParaRPr lang="en-US"/>
          </a:p>
        </p:txBody>
      </p:sp>
      <p:sp>
        <p:nvSpPr>
          <p:cNvPr id="33794" name="Rectangle 2"/>
          <p:cNvSpPr>
            <a:spLocks noGrp="1" noChangeArrowheads="1"/>
          </p:cNvSpPr>
          <p:nvPr>
            <p:ph type="title"/>
          </p:nvPr>
        </p:nvSpPr>
        <p:spPr/>
        <p:txBody>
          <a:bodyPr/>
          <a:lstStyle/>
          <a:p>
            <a:r>
              <a:rPr lang="en-US"/>
              <a:t>General Left Recursion</a:t>
            </a:r>
          </a:p>
        </p:txBody>
      </p:sp>
      <p:sp>
        <p:nvSpPr>
          <p:cNvPr id="33795" name="Rectangle 3"/>
          <p:cNvSpPr>
            <a:spLocks noGrp="1" noChangeArrowheads="1"/>
          </p:cNvSpPr>
          <p:nvPr>
            <p:ph type="body" idx="1"/>
          </p:nvPr>
        </p:nvSpPr>
        <p:spPr/>
        <p:txBody>
          <a:bodyPr/>
          <a:lstStyle/>
          <a:p>
            <a:pPr>
              <a:lnSpc>
                <a:spcPct val="90000"/>
              </a:lnSpc>
            </a:pPr>
            <a:r>
              <a:rPr lang="en-US" dirty="0"/>
              <a:t>The grammar </a:t>
            </a:r>
          </a:p>
          <a:p>
            <a:pPr lvl="1">
              <a:lnSpc>
                <a:spcPct val="90000"/>
              </a:lnSpc>
              <a:buFontTx/>
              <a:buNone/>
            </a:pPr>
            <a:r>
              <a:rPr lang="en-US" dirty="0">
                <a:solidFill>
                  <a:schemeClr val="accent2"/>
                </a:solidFill>
              </a:rPr>
              <a:t>         S</a:t>
            </a:r>
            <a:r>
              <a:rPr lang="en-US" dirty="0"/>
              <a:t> </a:t>
            </a:r>
            <a:r>
              <a:rPr lang="en-US" dirty="0">
                <a:solidFill>
                  <a:schemeClr val="accent2"/>
                </a:solidFill>
                <a:sym typeface="Symbol" pitchFamily="1" charset="2"/>
              </a:rPr>
              <a:t> A  |             </a:t>
            </a:r>
            <a:r>
              <a:rPr lang="en-US" dirty="0">
                <a:solidFill>
                  <a:srgbClr val="FF0000"/>
                </a:solidFill>
                <a:sym typeface="Symbol" pitchFamily="1" charset="2"/>
              </a:rPr>
              <a:t>(1)</a:t>
            </a:r>
            <a:endParaRPr lang="en-US" dirty="0">
              <a:solidFill>
                <a:schemeClr val="accent2"/>
              </a:solidFill>
              <a:sym typeface="Symbol" pitchFamily="1" charset="2"/>
            </a:endParaRPr>
          </a:p>
          <a:p>
            <a:pPr lvl="1">
              <a:lnSpc>
                <a:spcPct val="90000"/>
              </a:lnSpc>
              <a:buFontTx/>
              <a:buNone/>
            </a:pPr>
            <a:r>
              <a:rPr lang="en-US" dirty="0">
                <a:solidFill>
                  <a:schemeClr val="accent2"/>
                </a:solidFill>
                <a:sym typeface="Symbol" pitchFamily="1" charset="2"/>
              </a:rPr>
              <a:t>         A  S                   </a:t>
            </a:r>
            <a:r>
              <a:rPr lang="en-US" dirty="0">
                <a:solidFill>
                  <a:srgbClr val="FF0000"/>
                </a:solidFill>
                <a:sym typeface="Symbol" pitchFamily="1" charset="2"/>
              </a:rPr>
              <a:t>(2)</a:t>
            </a:r>
            <a:endParaRPr lang="en-US" dirty="0">
              <a:solidFill>
                <a:schemeClr val="accent2"/>
              </a:solidFill>
              <a:sym typeface="Symbol" pitchFamily="1" charset="2"/>
            </a:endParaRPr>
          </a:p>
          <a:p>
            <a:pPr lvl="1">
              <a:lnSpc>
                <a:spcPct val="90000"/>
              </a:lnSpc>
              <a:buFontTx/>
              <a:buNone/>
            </a:pPr>
            <a:r>
              <a:rPr lang="en-US" dirty="0">
                <a:solidFill>
                  <a:schemeClr val="accent2"/>
                </a:solidFill>
                <a:sym typeface="Symbol" pitchFamily="1" charset="2"/>
              </a:rPr>
              <a:t> </a:t>
            </a:r>
            <a:r>
              <a:rPr lang="en-US" dirty="0">
                <a:sym typeface="Symbol" pitchFamily="1" charset="2"/>
              </a:rPr>
              <a:t>is also left-recursive because</a:t>
            </a:r>
          </a:p>
          <a:p>
            <a:pPr>
              <a:lnSpc>
                <a:spcPct val="90000"/>
              </a:lnSpc>
              <a:buFontTx/>
              <a:buNone/>
            </a:pPr>
            <a:r>
              <a:rPr lang="en-US" dirty="0">
                <a:solidFill>
                  <a:schemeClr val="accent2"/>
                </a:solidFill>
                <a:sym typeface="Symbol" pitchFamily="1" charset="2"/>
              </a:rPr>
              <a:t>            </a:t>
            </a:r>
            <a:r>
              <a:rPr lang="en-US" dirty="0">
                <a:solidFill>
                  <a:srgbClr val="FF0000"/>
                </a:solidFill>
              </a:rPr>
              <a:t>S </a:t>
            </a:r>
            <a:r>
              <a:rPr lang="en-US" dirty="0">
                <a:solidFill>
                  <a:srgbClr val="FF0000"/>
                </a:solidFill>
                <a:sym typeface="Symbol" pitchFamily="1" charset="2"/>
              </a:rPr>
              <a:t></a:t>
            </a:r>
            <a:r>
              <a:rPr lang="en-US" baseline="30000" dirty="0">
                <a:solidFill>
                  <a:srgbClr val="FF0000"/>
                </a:solidFill>
                <a:sym typeface="Symbol" pitchFamily="1" charset="2"/>
              </a:rPr>
              <a:t>+</a:t>
            </a:r>
            <a:r>
              <a:rPr lang="en-US" dirty="0">
                <a:solidFill>
                  <a:srgbClr val="FF0000"/>
                </a:solidFill>
                <a:sym typeface="Symbol" pitchFamily="1" charset="2"/>
              </a:rPr>
              <a:t> S  </a:t>
            </a:r>
            <a:endParaRPr lang="en-US" dirty="0">
              <a:solidFill>
                <a:srgbClr val="FF0000"/>
              </a:solidFill>
            </a:endParaRPr>
          </a:p>
          <a:p>
            <a:pPr>
              <a:lnSpc>
                <a:spcPct val="90000"/>
              </a:lnSpc>
            </a:pPr>
            <a:r>
              <a:rPr lang="en-US" dirty="0"/>
              <a:t>This left recursion can also be eliminated by first substituting </a:t>
            </a:r>
            <a:r>
              <a:rPr lang="en-US" dirty="0">
                <a:solidFill>
                  <a:srgbClr val="FF0000"/>
                </a:solidFill>
              </a:rPr>
              <a:t>(2) </a:t>
            </a:r>
            <a:r>
              <a:rPr lang="en-US" dirty="0"/>
              <a:t>into </a:t>
            </a:r>
            <a:r>
              <a:rPr lang="en-US" dirty="0">
                <a:solidFill>
                  <a:srgbClr val="FF0000"/>
                </a:solidFill>
              </a:rPr>
              <a:t>(1)</a:t>
            </a:r>
            <a:endParaRPr lang="en-US" dirty="0"/>
          </a:p>
          <a:p>
            <a:pPr>
              <a:lnSpc>
                <a:spcPct val="90000"/>
              </a:lnSpc>
            </a:pPr>
            <a:r>
              <a:rPr lang="en-US" dirty="0"/>
              <a:t>There is a general algorithm (e.g. </a:t>
            </a:r>
            <a:r>
              <a:rPr lang="en-US" dirty="0" err="1"/>
              <a:t>Aho</a:t>
            </a:r>
            <a:r>
              <a:rPr lang="en-US" dirty="0"/>
              <a:t>, </a:t>
            </a:r>
            <a:r>
              <a:rPr lang="en-US" dirty="0" err="1"/>
              <a:t>Sethi</a:t>
            </a:r>
            <a:r>
              <a:rPr lang="en-US" dirty="0"/>
              <a:t>, </a:t>
            </a:r>
            <a:r>
              <a:rPr lang="en-US" dirty="0" err="1"/>
              <a:t>Ullman</a:t>
            </a:r>
            <a:r>
              <a:rPr lang="en-US" dirty="0"/>
              <a:t> §4.3)</a:t>
            </a:r>
          </a:p>
          <a:p>
            <a:pPr>
              <a:lnSpc>
                <a:spcPct val="90000"/>
              </a:lnSpc>
            </a:pPr>
            <a:r>
              <a:rPr lang="en-US" dirty="0"/>
              <a:t>But personally, I’d just do this by hand.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fld id="{8B13354B-43F3-4B88-98D8-26B6DE0FDBA5}" type="datetime1">
              <a:rPr lang="en-US"/>
              <a:pPr/>
              <a:t>10/12/2022</a:t>
            </a:fld>
            <a:endParaRPr lang="en-US"/>
          </a:p>
        </p:txBody>
      </p:sp>
      <p:sp>
        <p:nvSpPr>
          <p:cNvPr id="11" name="Footer Placeholder 4"/>
          <p:cNvSpPr>
            <a:spLocks noGrp="1"/>
          </p:cNvSpPr>
          <p:nvPr>
            <p:ph type="ftr" sz="quarter" idx="11"/>
          </p:nvPr>
        </p:nvSpPr>
        <p:spPr/>
        <p:txBody>
          <a:bodyPr/>
          <a:lstStyle/>
          <a:p>
            <a:r>
              <a:rPr lang="en-US"/>
              <a:t>Prof. Hilfinger CS164 Lecture 9</a:t>
            </a:r>
          </a:p>
        </p:txBody>
      </p:sp>
      <p:sp>
        <p:nvSpPr>
          <p:cNvPr id="12" name="Slide Number Placeholder 5"/>
          <p:cNvSpPr>
            <a:spLocks noGrp="1"/>
          </p:cNvSpPr>
          <p:nvPr>
            <p:ph type="sldNum" sz="quarter" idx="12"/>
          </p:nvPr>
        </p:nvSpPr>
        <p:spPr/>
        <p:txBody>
          <a:bodyPr/>
          <a:lstStyle/>
          <a:p>
            <a:fld id="{02A76207-DC61-4694-9F76-15BF7A22E5AE}" type="slidenum">
              <a:rPr lang="en-US"/>
              <a:pPr/>
              <a:t>59</a:t>
            </a:fld>
            <a:endParaRPr lang="en-US"/>
          </a:p>
        </p:txBody>
      </p:sp>
      <p:sp>
        <p:nvSpPr>
          <p:cNvPr id="118786" name="Rectangle 1026"/>
          <p:cNvSpPr>
            <a:spLocks noGrp="1" noChangeArrowheads="1"/>
          </p:cNvSpPr>
          <p:nvPr>
            <p:ph type="title"/>
          </p:nvPr>
        </p:nvSpPr>
        <p:spPr/>
        <p:txBody>
          <a:bodyPr/>
          <a:lstStyle/>
          <a:p>
            <a:r>
              <a:rPr lang="en-US"/>
              <a:t>An Alternative Approach</a:t>
            </a:r>
          </a:p>
        </p:txBody>
      </p:sp>
      <p:sp>
        <p:nvSpPr>
          <p:cNvPr id="118787" name="Rectangle 1027"/>
          <p:cNvSpPr>
            <a:spLocks noGrp="1" noChangeArrowheads="1"/>
          </p:cNvSpPr>
          <p:nvPr>
            <p:ph type="body" idx="1"/>
          </p:nvPr>
        </p:nvSpPr>
        <p:spPr/>
        <p:txBody>
          <a:bodyPr/>
          <a:lstStyle/>
          <a:p>
            <a:r>
              <a:rPr lang="en-US"/>
              <a:t>Instead of reordering or rewriting grammar, can use </a:t>
            </a:r>
            <a:r>
              <a:rPr lang="en-US" i="1">
                <a:solidFill>
                  <a:schemeClr val="accent2"/>
                </a:solidFill>
              </a:rPr>
              <a:t>top-down</a:t>
            </a:r>
            <a:r>
              <a:rPr lang="en-US" i="1"/>
              <a:t> </a:t>
            </a:r>
            <a:r>
              <a:rPr lang="en-US" i="1">
                <a:solidFill>
                  <a:schemeClr val="accent2"/>
                </a:solidFill>
              </a:rPr>
              <a:t>breadth-first search</a:t>
            </a:r>
            <a:r>
              <a:rPr lang="en-US" i="1"/>
              <a:t>.</a:t>
            </a:r>
          </a:p>
          <a:p>
            <a:pPr>
              <a:buFontTx/>
              <a:buNone/>
            </a:pPr>
            <a:r>
              <a:rPr lang="en-US"/>
              <a:t>         </a:t>
            </a:r>
            <a:r>
              <a:rPr lang="en-US">
                <a:solidFill>
                  <a:schemeClr val="accent2"/>
                </a:solidFill>
              </a:rPr>
              <a:t>S </a:t>
            </a:r>
            <a:r>
              <a:rPr lang="en-US">
                <a:solidFill>
                  <a:schemeClr val="accent2"/>
                </a:solidFill>
                <a:sym typeface="Symbol" pitchFamily="1" charset="2"/>
              </a:rPr>
              <a:t> S a | a         </a:t>
            </a:r>
            <a:r>
              <a:rPr lang="en-US">
                <a:sym typeface="Symbol" pitchFamily="1" charset="2"/>
              </a:rPr>
              <a:t>String: </a:t>
            </a:r>
            <a:r>
              <a:rPr lang="en-US">
                <a:solidFill>
                  <a:schemeClr val="accent2"/>
                </a:solidFill>
                <a:sym typeface="Symbol" pitchFamily="1" charset="2"/>
              </a:rPr>
              <a:t>aaa</a:t>
            </a:r>
          </a:p>
          <a:p>
            <a:pPr>
              <a:buFontTx/>
              <a:buNone/>
            </a:pPr>
            <a:endParaRPr lang="en-US">
              <a:solidFill>
                <a:schemeClr val="accent2"/>
              </a:solidFill>
              <a:sym typeface="Symbol" pitchFamily="1" charset="2"/>
            </a:endParaRPr>
          </a:p>
          <a:p>
            <a:pPr>
              <a:buFontTx/>
              <a:buNone/>
            </a:pPr>
            <a:r>
              <a:rPr lang="en-US">
                <a:solidFill>
                  <a:schemeClr val="accent2"/>
                </a:solidFill>
                <a:sym typeface="Symbol" pitchFamily="1" charset="2"/>
              </a:rPr>
              <a:t>      S</a:t>
            </a:r>
          </a:p>
          <a:p>
            <a:pPr>
              <a:buFontTx/>
              <a:buNone/>
            </a:pPr>
            <a:r>
              <a:rPr lang="en-US">
                <a:solidFill>
                  <a:schemeClr val="accent2"/>
                </a:solidFill>
                <a:sym typeface="Symbol" pitchFamily="1" charset="2"/>
              </a:rPr>
              <a:t>      S a       a          </a:t>
            </a:r>
            <a:r>
              <a:rPr lang="en-US" sz="2000">
                <a:solidFill>
                  <a:srgbClr val="FF0000"/>
                </a:solidFill>
                <a:ea typeface="ＭＳ Ｐゴシック" pitchFamily="1" charset="-128"/>
              </a:rPr>
              <a:t>(string not all matched)</a:t>
            </a:r>
            <a:endParaRPr lang="en-US">
              <a:solidFill>
                <a:schemeClr val="accent2"/>
              </a:solidFill>
              <a:sym typeface="Symbol" pitchFamily="1" charset="2"/>
            </a:endParaRPr>
          </a:p>
          <a:p>
            <a:pPr>
              <a:buFontTx/>
              <a:buNone/>
            </a:pPr>
            <a:r>
              <a:rPr lang="en-US">
                <a:solidFill>
                  <a:schemeClr val="accent2"/>
                </a:solidFill>
                <a:sym typeface="Symbol" pitchFamily="1" charset="2"/>
              </a:rPr>
              <a:t>      S a a    a a   </a:t>
            </a:r>
          </a:p>
          <a:p>
            <a:pPr>
              <a:buFontTx/>
              <a:buNone/>
            </a:pPr>
            <a:r>
              <a:rPr lang="en-US">
                <a:solidFill>
                  <a:schemeClr val="accent2"/>
                </a:solidFill>
                <a:sym typeface="Symbol" pitchFamily="1" charset="2"/>
              </a:rPr>
              <a:t>      S a a a   </a:t>
            </a:r>
            <a:r>
              <a:rPr lang="en-US">
                <a:solidFill>
                  <a:schemeClr val="accent1"/>
                </a:solidFill>
                <a:sym typeface="Symbol" pitchFamily="1" charset="2"/>
              </a:rPr>
              <a:t>a a a</a:t>
            </a:r>
            <a:r>
              <a:rPr lang="en-US">
                <a:solidFill>
                  <a:schemeClr val="accent2"/>
                </a:solidFill>
                <a:sym typeface="Symbol" pitchFamily="1" charset="2"/>
              </a:rPr>
              <a:t>   </a:t>
            </a:r>
          </a:p>
        </p:txBody>
      </p:sp>
      <p:grpSp>
        <p:nvGrpSpPr>
          <p:cNvPr id="2" name="Group 1035"/>
          <p:cNvGrpSpPr>
            <a:grpSpLocks/>
          </p:cNvGrpSpPr>
          <p:nvPr/>
        </p:nvGrpSpPr>
        <p:grpSpPr bwMode="auto">
          <a:xfrm>
            <a:off x="3149600" y="4114800"/>
            <a:ext cx="508000" cy="457200"/>
            <a:chOff x="1488" y="2592"/>
            <a:chExt cx="240" cy="288"/>
          </a:xfrm>
        </p:grpSpPr>
        <p:sp>
          <p:nvSpPr>
            <p:cNvPr id="118790" name="Line 1030"/>
            <p:cNvSpPr>
              <a:spLocks noChangeShapeType="1"/>
            </p:cNvSpPr>
            <p:nvPr/>
          </p:nvSpPr>
          <p:spPr bwMode="auto">
            <a:xfrm>
              <a:off x="1488" y="2592"/>
              <a:ext cx="240" cy="288"/>
            </a:xfrm>
            <a:prstGeom prst="line">
              <a:avLst/>
            </a:prstGeom>
            <a:noFill/>
            <a:ln w="38100">
              <a:solidFill>
                <a:srgbClr val="FF0000">
                  <a:alpha val="44000"/>
                </a:srgbClr>
              </a:solidFill>
              <a:round/>
              <a:headEnd/>
              <a:tailEnd/>
            </a:ln>
          </p:spPr>
          <p:txBody>
            <a:bodyPr wrap="none" anchor="ctr"/>
            <a:lstStyle/>
            <a:p>
              <a:endParaRPr lang="en-US"/>
            </a:p>
          </p:txBody>
        </p:sp>
        <p:sp>
          <p:nvSpPr>
            <p:cNvPr id="118791" name="Line 1031"/>
            <p:cNvSpPr>
              <a:spLocks noChangeShapeType="1"/>
            </p:cNvSpPr>
            <p:nvPr/>
          </p:nvSpPr>
          <p:spPr bwMode="auto">
            <a:xfrm flipV="1">
              <a:off x="1488" y="2592"/>
              <a:ext cx="240" cy="288"/>
            </a:xfrm>
            <a:prstGeom prst="line">
              <a:avLst/>
            </a:prstGeom>
            <a:noFill/>
            <a:ln w="38100">
              <a:solidFill>
                <a:srgbClr val="FF0000">
                  <a:alpha val="49001"/>
                </a:srgbClr>
              </a:solidFill>
              <a:round/>
              <a:headEnd/>
              <a:tailEnd/>
            </a:ln>
          </p:spPr>
          <p:txBody>
            <a:bodyPr wrap="none" anchor="ctr"/>
            <a:lstStyle/>
            <a:p>
              <a:endParaRPr lang="en-US"/>
            </a:p>
          </p:txBody>
        </p:sp>
      </p:grpSp>
      <p:grpSp>
        <p:nvGrpSpPr>
          <p:cNvPr id="3" name="Group 1036"/>
          <p:cNvGrpSpPr>
            <a:grpSpLocks/>
          </p:cNvGrpSpPr>
          <p:nvPr/>
        </p:nvGrpSpPr>
        <p:grpSpPr bwMode="auto">
          <a:xfrm>
            <a:off x="3251200" y="4648200"/>
            <a:ext cx="508000" cy="457200"/>
            <a:chOff x="1488" y="2592"/>
            <a:chExt cx="240" cy="288"/>
          </a:xfrm>
        </p:grpSpPr>
        <p:sp>
          <p:nvSpPr>
            <p:cNvPr id="118797" name="Line 1037"/>
            <p:cNvSpPr>
              <a:spLocks noChangeShapeType="1"/>
            </p:cNvSpPr>
            <p:nvPr/>
          </p:nvSpPr>
          <p:spPr bwMode="auto">
            <a:xfrm>
              <a:off x="1488" y="2592"/>
              <a:ext cx="240" cy="288"/>
            </a:xfrm>
            <a:prstGeom prst="line">
              <a:avLst/>
            </a:prstGeom>
            <a:noFill/>
            <a:ln w="38100">
              <a:solidFill>
                <a:srgbClr val="FF0000">
                  <a:alpha val="44000"/>
                </a:srgbClr>
              </a:solidFill>
              <a:round/>
              <a:headEnd/>
              <a:tailEnd/>
            </a:ln>
          </p:spPr>
          <p:txBody>
            <a:bodyPr wrap="none" anchor="ctr"/>
            <a:lstStyle/>
            <a:p>
              <a:endParaRPr lang="en-US"/>
            </a:p>
          </p:txBody>
        </p:sp>
        <p:sp>
          <p:nvSpPr>
            <p:cNvPr id="118798" name="Line 1038"/>
            <p:cNvSpPr>
              <a:spLocks noChangeShapeType="1"/>
            </p:cNvSpPr>
            <p:nvPr/>
          </p:nvSpPr>
          <p:spPr bwMode="auto">
            <a:xfrm flipV="1">
              <a:off x="1488" y="2592"/>
              <a:ext cx="240" cy="288"/>
            </a:xfrm>
            <a:prstGeom prst="line">
              <a:avLst/>
            </a:prstGeom>
            <a:noFill/>
            <a:ln w="38100">
              <a:solidFill>
                <a:srgbClr val="FF0000">
                  <a:alpha val="49001"/>
                </a:srgbClr>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41303" y="8763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just" fontAlgn="base"/>
            <a:r>
              <a:rPr lang="en-US" sz="3600" dirty="0" smtClean="0"/>
              <a:t>In</a:t>
            </a:r>
            <a:r>
              <a:rPr lang="en-US" sz="3600" b="1" dirty="0" smtClean="0"/>
              <a:t> Top-down parsing</a:t>
            </a:r>
            <a:r>
              <a:rPr lang="en-US" sz="3600" dirty="0" smtClean="0"/>
              <a:t>, we know that the parse tree is generated in the top to bottom fashion (i.e. from root to leaves). </a:t>
            </a:r>
          </a:p>
          <a:p>
            <a:pPr algn="just" fontAlgn="base"/>
            <a:endParaRPr lang="en-US" sz="3600" dirty="0" smtClean="0"/>
          </a:p>
          <a:p>
            <a:pPr algn="just" fontAlgn="base"/>
            <a:r>
              <a:rPr lang="en-US" sz="3600" dirty="0" smtClean="0"/>
              <a:t>It derives the leftmost string and when the string matches the requirement it is terminated. </a:t>
            </a:r>
          </a:p>
          <a:p>
            <a:pPr algn="just" fontAlgn="base"/>
            <a:endParaRPr lang="en-US" sz="3600" dirty="0" smtClean="0"/>
          </a:p>
          <a:p>
            <a:pPr algn="just" fontAlgn="base"/>
            <a:r>
              <a:rPr lang="en-US" sz="3600" dirty="0" smtClean="0"/>
              <a:t>The top-down parsing is mainly intended to discover the suitable production rules to generate the correct results.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C8FB34-41BE-44F7-9827-766A65610C98}"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FFFC6EFB-5440-4B59-8A55-CCB6AF2CDB45}" type="slidenum">
              <a:rPr lang="en-US"/>
              <a:pPr/>
              <a:t>60</a:t>
            </a:fld>
            <a:endParaRPr lang="en-US"/>
          </a:p>
        </p:txBody>
      </p:sp>
      <p:sp>
        <p:nvSpPr>
          <p:cNvPr id="34818" name="Rectangle 2"/>
          <p:cNvSpPr>
            <a:spLocks noGrp="1" noChangeArrowheads="1"/>
          </p:cNvSpPr>
          <p:nvPr>
            <p:ph type="title"/>
          </p:nvPr>
        </p:nvSpPr>
        <p:spPr/>
        <p:txBody>
          <a:bodyPr/>
          <a:lstStyle/>
          <a:p>
            <a:r>
              <a:rPr lang="en-US"/>
              <a:t>Summary of Top-Down Parsing So Far</a:t>
            </a:r>
          </a:p>
        </p:txBody>
      </p:sp>
      <p:sp>
        <p:nvSpPr>
          <p:cNvPr id="34819" name="Rectangle 3"/>
          <p:cNvSpPr>
            <a:spLocks noGrp="1" noChangeArrowheads="1"/>
          </p:cNvSpPr>
          <p:nvPr>
            <p:ph type="body" idx="1"/>
          </p:nvPr>
        </p:nvSpPr>
        <p:spPr/>
        <p:txBody>
          <a:bodyPr/>
          <a:lstStyle/>
          <a:p>
            <a:r>
              <a:rPr lang="en-US" dirty="0"/>
              <a:t>Simple and general parsing strategy</a:t>
            </a:r>
          </a:p>
          <a:p>
            <a:pPr lvl="1"/>
            <a:r>
              <a:rPr lang="en-US" dirty="0"/>
              <a:t>Left recursion must be eliminated first</a:t>
            </a:r>
          </a:p>
          <a:p>
            <a:endParaRPr lang="en-US" dirty="0" smtClean="0"/>
          </a:p>
          <a:p>
            <a:r>
              <a:rPr lang="en-US" dirty="0" smtClean="0"/>
              <a:t>Backtracking </a:t>
            </a:r>
            <a:r>
              <a:rPr lang="en-US" dirty="0"/>
              <a:t>(depth-first) </a:t>
            </a:r>
            <a:r>
              <a:rPr lang="en-US" dirty="0" smtClean="0"/>
              <a:t>can </a:t>
            </a:r>
            <a:r>
              <a:rPr lang="en-US" dirty="0"/>
              <a:t>make it slow</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54F14C-2443-4680-BE8A-37B1A5A1D4E8}"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524237A9-8BBD-4E24-86EA-08B0172668F8}" type="slidenum">
              <a:rPr lang="en-US"/>
              <a:pPr/>
              <a:t>61</a:t>
            </a:fld>
            <a:endParaRPr lang="en-US"/>
          </a:p>
        </p:txBody>
      </p:sp>
      <p:sp>
        <p:nvSpPr>
          <p:cNvPr id="35842" name="Rectangle 2"/>
          <p:cNvSpPr>
            <a:spLocks noGrp="1" noChangeArrowheads="1"/>
          </p:cNvSpPr>
          <p:nvPr>
            <p:ph type="title"/>
          </p:nvPr>
        </p:nvSpPr>
        <p:spPr/>
        <p:txBody>
          <a:bodyPr/>
          <a:lstStyle/>
          <a:p>
            <a:r>
              <a:rPr lang="en-US"/>
              <a:t>Predictive Parsers</a:t>
            </a:r>
          </a:p>
        </p:txBody>
      </p:sp>
      <p:sp>
        <p:nvSpPr>
          <p:cNvPr id="35843" name="Rectangle 3"/>
          <p:cNvSpPr>
            <a:spLocks noGrp="1" noChangeArrowheads="1"/>
          </p:cNvSpPr>
          <p:nvPr>
            <p:ph type="body" idx="1"/>
          </p:nvPr>
        </p:nvSpPr>
        <p:spPr/>
        <p:txBody>
          <a:bodyPr/>
          <a:lstStyle/>
          <a:p>
            <a:r>
              <a:rPr lang="en-US" dirty="0"/>
              <a:t>Modification of depth-first parsing in which parser “predicts” which production to use</a:t>
            </a:r>
          </a:p>
          <a:p>
            <a:pPr lvl="1"/>
            <a:r>
              <a:rPr lang="en-US" dirty="0">
                <a:solidFill>
                  <a:srgbClr val="FF0000"/>
                </a:solidFill>
              </a:rPr>
              <a:t>By looking at the next few tokens</a:t>
            </a:r>
          </a:p>
          <a:p>
            <a:pPr lvl="1"/>
            <a:r>
              <a:rPr lang="en-US" dirty="0">
                <a:solidFill>
                  <a:srgbClr val="FF0000"/>
                </a:solidFill>
              </a:rPr>
              <a:t>No backtracking </a:t>
            </a:r>
          </a:p>
          <a:p>
            <a:r>
              <a:rPr lang="en-US" dirty="0"/>
              <a:t>Predictive parsers accept LL(k) grammars</a:t>
            </a:r>
          </a:p>
          <a:p>
            <a:pPr lvl="1"/>
            <a:r>
              <a:rPr lang="en-US" dirty="0"/>
              <a:t>L means “left-to-right” scan of input</a:t>
            </a:r>
          </a:p>
          <a:p>
            <a:pPr lvl="1"/>
            <a:r>
              <a:rPr lang="en-US" dirty="0"/>
              <a:t>L means “leftmost derivation”</a:t>
            </a:r>
          </a:p>
          <a:p>
            <a:pPr lvl="1"/>
            <a:r>
              <a:rPr lang="en-US" dirty="0"/>
              <a:t>k means “predict based on k tokens of </a:t>
            </a:r>
            <a:r>
              <a:rPr lang="en-US" dirty="0" err="1"/>
              <a:t>lookahead</a:t>
            </a:r>
            <a:r>
              <a:rPr lang="en-US" dirty="0"/>
              <a:t>”</a:t>
            </a:r>
          </a:p>
          <a:p>
            <a:r>
              <a:rPr lang="en-US" dirty="0"/>
              <a:t>In practice, LL(1) is used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D8F497-4122-4BAE-A1A0-9EB8FA9B6EC0}"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418E7D5D-442D-444A-B366-581AA502ABA6}" type="slidenum">
              <a:rPr lang="en-US"/>
              <a:pPr/>
              <a:t>62</a:t>
            </a:fld>
            <a:endParaRPr lang="en-US"/>
          </a:p>
        </p:txBody>
      </p:sp>
      <p:sp>
        <p:nvSpPr>
          <p:cNvPr id="37890" name="Rectangle 2"/>
          <p:cNvSpPr>
            <a:spLocks noGrp="1" noChangeArrowheads="1"/>
          </p:cNvSpPr>
          <p:nvPr>
            <p:ph type="title"/>
          </p:nvPr>
        </p:nvSpPr>
        <p:spPr>
          <a:xfrm>
            <a:off x="698500" y="2921000"/>
            <a:ext cx="10769600" cy="914400"/>
          </a:xfrm>
        </p:spPr>
        <p:txBody>
          <a:bodyPr/>
          <a:lstStyle/>
          <a:p>
            <a:pPr algn="ctr"/>
            <a:r>
              <a:rPr lang="en-US" sz="6000" dirty="0" smtClean="0"/>
              <a:t>Left </a:t>
            </a:r>
            <a:r>
              <a:rPr lang="en-US" sz="6000" dirty="0"/>
              <a:t>Factoring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D8F497-4122-4BAE-A1A0-9EB8FA9B6EC0}" type="datetime1">
              <a:rPr lang="en-US"/>
              <a:pPr/>
              <a:t>10/12/2022</a:t>
            </a:fld>
            <a:endParaRPr lang="en-US"/>
          </a:p>
        </p:txBody>
      </p:sp>
      <p:sp>
        <p:nvSpPr>
          <p:cNvPr id="5" name="Footer Placeholder 4"/>
          <p:cNvSpPr>
            <a:spLocks noGrp="1"/>
          </p:cNvSpPr>
          <p:nvPr>
            <p:ph type="ftr" sz="quarter" idx="11"/>
          </p:nvPr>
        </p:nvSpPr>
        <p:spPr/>
        <p:txBody>
          <a:bodyPr/>
          <a:lstStyle/>
          <a:p>
            <a:r>
              <a:rPr lang="en-US"/>
              <a:t>Prof. Hilfinger CS164 Lecture 9</a:t>
            </a:r>
          </a:p>
        </p:txBody>
      </p:sp>
      <p:sp>
        <p:nvSpPr>
          <p:cNvPr id="6" name="Slide Number Placeholder 5"/>
          <p:cNvSpPr>
            <a:spLocks noGrp="1"/>
          </p:cNvSpPr>
          <p:nvPr>
            <p:ph type="sldNum" sz="quarter" idx="12"/>
          </p:nvPr>
        </p:nvSpPr>
        <p:spPr/>
        <p:txBody>
          <a:bodyPr/>
          <a:lstStyle/>
          <a:p>
            <a:fld id="{418E7D5D-442D-444A-B366-581AA502ABA6}" type="slidenum">
              <a:rPr lang="en-US"/>
              <a:pPr/>
              <a:t>63</a:t>
            </a:fld>
            <a:endParaRPr lang="en-US"/>
          </a:p>
        </p:txBody>
      </p:sp>
      <p:sp>
        <p:nvSpPr>
          <p:cNvPr id="37890" name="Rectangle 2"/>
          <p:cNvSpPr>
            <a:spLocks noGrp="1" noChangeArrowheads="1"/>
          </p:cNvSpPr>
          <p:nvPr>
            <p:ph type="title"/>
          </p:nvPr>
        </p:nvSpPr>
        <p:spPr/>
        <p:txBody>
          <a:bodyPr/>
          <a:lstStyle/>
          <a:p>
            <a:r>
              <a:rPr lang="en-US" dirty="0" smtClean="0"/>
              <a:t>Left </a:t>
            </a:r>
            <a:r>
              <a:rPr lang="en-US" dirty="0"/>
              <a:t>Factoring</a:t>
            </a:r>
          </a:p>
        </p:txBody>
      </p:sp>
      <p:sp>
        <p:nvSpPr>
          <p:cNvPr id="37891" name="Rectangle 3"/>
          <p:cNvSpPr>
            <a:spLocks noGrp="1" noChangeArrowheads="1"/>
          </p:cNvSpPr>
          <p:nvPr>
            <p:ph type="body" idx="1"/>
          </p:nvPr>
        </p:nvSpPr>
        <p:spPr/>
        <p:txBody>
          <a:bodyPr/>
          <a:lstStyle/>
          <a:p>
            <a:pPr>
              <a:lnSpc>
                <a:spcPct val="90000"/>
              </a:lnSpc>
            </a:pPr>
            <a:r>
              <a:rPr lang="en-US" dirty="0"/>
              <a:t>With the grammar</a:t>
            </a:r>
          </a:p>
          <a:p>
            <a:pPr lvl="1">
              <a:lnSpc>
                <a:spcPct val="90000"/>
              </a:lnSpc>
              <a:buFontTx/>
              <a:buNone/>
            </a:pPr>
            <a:r>
              <a:rPr lang="en-US" dirty="0">
                <a:solidFill>
                  <a:schemeClr val="accent2"/>
                </a:solidFill>
              </a:rPr>
              <a:t>      E </a:t>
            </a:r>
            <a:r>
              <a:rPr lang="en-US" dirty="0">
                <a:solidFill>
                  <a:schemeClr val="accent2"/>
                </a:solidFill>
                <a:sym typeface="Symbol" pitchFamily="1" charset="2"/>
              </a:rPr>
              <a:t> T + E | T</a:t>
            </a:r>
          </a:p>
          <a:p>
            <a:pPr lvl="1">
              <a:lnSpc>
                <a:spcPct val="90000"/>
              </a:lnSpc>
              <a:buFontTx/>
              <a:buNone/>
            </a:pPr>
            <a:r>
              <a:rPr lang="en-US" dirty="0">
                <a:solidFill>
                  <a:schemeClr val="accent2"/>
                </a:solidFill>
                <a:sym typeface="Symbol" pitchFamily="1" charset="2"/>
              </a:rPr>
              <a:t>      T  </a:t>
            </a:r>
            <a:r>
              <a:rPr lang="en-US" dirty="0" err="1">
                <a:solidFill>
                  <a:schemeClr val="accent2"/>
                </a:solidFill>
                <a:sym typeface="Symbol" pitchFamily="1" charset="2"/>
              </a:rPr>
              <a:t>int</a:t>
            </a:r>
            <a:r>
              <a:rPr lang="en-US" dirty="0">
                <a:solidFill>
                  <a:schemeClr val="accent2"/>
                </a:solidFill>
                <a:sym typeface="Symbol" pitchFamily="1" charset="2"/>
              </a:rPr>
              <a:t>  | </a:t>
            </a:r>
            <a:r>
              <a:rPr lang="en-US" dirty="0" err="1">
                <a:solidFill>
                  <a:schemeClr val="accent2"/>
                </a:solidFill>
                <a:sym typeface="Symbol" pitchFamily="1" charset="2"/>
              </a:rPr>
              <a:t>int</a:t>
            </a:r>
            <a:r>
              <a:rPr lang="en-US" dirty="0">
                <a:solidFill>
                  <a:schemeClr val="accent2"/>
                </a:solidFill>
                <a:sym typeface="Symbol" pitchFamily="1" charset="2"/>
              </a:rPr>
              <a:t> * T | ( E )</a:t>
            </a:r>
          </a:p>
          <a:p>
            <a:pPr lvl="1">
              <a:lnSpc>
                <a:spcPct val="90000"/>
              </a:lnSpc>
              <a:buFontTx/>
              <a:buNone/>
            </a:pPr>
            <a:endParaRPr lang="en-US" dirty="0">
              <a:solidFill>
                <a:schemeClr val="accent2"/>
              </a:solidFill>
              <a:sym typeface="Symbol" pitchFamily="1" charset="2"/>
            </a:endParaRPr>
          </a:p>
          <a:p>
            <a:pPr>
              <a:lnSpc>
                <a:spcPct val="90000"/>
              </a:lnSpc>
            </a:pPr>
            <a:r>
              <a:rPr lang="en-US" dirty="0"/>
              <a:t>Impossible to predict because</a:t>
            </a:r>
          </a:p>
          <a:p>
            <a:pPr lvl="1">
              <a:lnSpc>
                <a:spcPct val="90000"/>
              </a:lnSpc>
            </a:pPr>
            <a:r>
              <a:rPr lang="en-US" dirty="0"/>
              <a:t>For </a:t>
            </a:r>
            <a:r>
              <a:rPr lang="en-US" dirty="0">
                <a:solidFill>
                  <a:schemeClr val="accent2"/>
                </a:solidFill>
              </a:rPr>
              <a:t>T</a:t>
            </a:r>
            <a:r>
              <a:rPr lang="en-US" dirty="0"/>
              <a:t> two productions start with </a:t>
            </a:r>
            <a:r>
              <a:rPr lang="en-US" dirty="0" err="1">
                <a:solidFill>
                  <a:schemeClr val="accent2"/>
                </a:solidFill>
              </a:rPr>
              <a:t>int</a:t>
            </a:r>
            <a:endParaRPr lang="en-US" dirty="0">
              <a:solidFill>
                <a:schemeClr val="accent2"/>
              </a:solidFill>
            </a:endParaRPr>
          </a:p>
          <a:p>
            <a:pPr lvl="1">
              <a:lnSpc>
                <a:spcPct val="90000"/>
              </a:lnSpc>
            </a:pPr>
            <a:r>
              <a:rPr lang="en-US" dirty="0"/>
              <a:t>For </a:t>
            </a:r>
            <a:r>
              <a:rPr lang="en-US" dirty="0">
                <a:solidFill>
                  <a:schemeClr val="accent2"/>
                </a:solidFill>
              </a:rPr>
              <a:t>E</a:t>
            </a:r>
            <a:r>
              <a:rPr lang="en-US" dirty="0"/>
              <a:t> it is not clear how to predict</a:t>
            </a:r>
          </a:p>
          <a:p>
            <a:pPr lvl="2">
              <a:lnSpc>
                <a:spcPct val="90000"/>
              </a:lnSpc>
            </a:pPr>
            <a:endParaRPr lang="en-US" dirty="0"/>
          </a:p>
          <a:p>
            <a:pPr>
              <a:lnSpc>
                <a:spcPct val="90000"/>
              </a:lnSpc>
            </a:pPr>
            <a:r>
              <a:rPr lang="en-US" dirty="0"/>
              <a:t>A grammar must be </a:t>
            </a:r>
            <a:r>
              <a:rPr lang="en-US" b="1" i="1" dirty="0">
                <a:solidFill>
                  <a:srgbClr val="FF0000"/>
                </a:solidFill>
              </a:rPr>
              <a:t>left-factored</a:t>
            </a:r>
            <a:r>
              <a:rPr lang="en-US" dirty="0"/>
              <a:t> before use for predictive parsing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18F7EAA-0C7B-4311-AAA2-20860B892868}" type="datetime1">
              <a:rPr lang="en-US"/>
              <a:pPr/>
              <a:t>10/12/2022</a:t>
            </a:fld>
            <a:endParaRPr lang="en-US"/>
          </a:p>
        </p:txBody>
      </p:sp>
      <p:sp>
        <p:nvSpPr>
          <p:cNvPr id="6" name="Footer Placeholder 4"/>
          <p:cNvSpPr>
            <a:spLocks noGrp="1"/>
          </p:cNvSpPr>
          <p:nvPr>
            <p:ph type="ftr" sz="quarter" idx="11"/>
          </p:nvPr>
        </p:nvSpPr>
        <p:spPr/>
        <p:txBody>
          <a:bodyPr/>
          <a:lstStyle/>
          <a:p>
            <a:r>
              <a:rPr lang="en-US"/>
              <a:t>Prof. Hilfinger CS164 Lecture 9</a:t>
            </a:r>
          </a:p>
        </p:txBody>
      </p:sp>
      <p:sp>
        <p:nvSpPr>
          <p:cNvPr id="7" name="Slide Number Placeholder 5"/>
          <p:cNvSpPr>
            <a:spLocks noGrp="1"/>
          </p:cNvSpPr>
          <p:nvPr>
            <p:ph type="sldNum" sz="quarter" idx="12"/>
          </p:nvPr>
        </p:nvSpPr>
        <p:spPr/>
        <p:txBody>
          <a:bodyPr/>
          <a:lstStyle/>
          <a:p>
            <a:fld id="{6E3CF2C2-EB58-48F7-8632-33114FFD095A}" type="slidenum">
              <a:rPr lang="en-US"/>
              <a:pPr/>
              <a:t>64</a:t>
            </a:fld>
            <a:endParaRPr lang="en-US"/>
          </a:p>
        </p:txBody>
      </p:sp>
      <p:sp>
        <p:nvSpPr>
          <p:cNvPr id="38914" name="Rectangle 2"/>
          <p:cNvSpPr>
            <a:spLocks noGrp="1" noChangeArrowheads="1"/>
          </p:cNvSpPr>
          <p:nvPr>
            <p:ph type="title"/>
          </p:nvPr>
        </p:nvSpPr>
        <p:spPr/>
        <p:txBody>
          <a:bodyPr/>
          <a:lstStyle/>
          <a:p>
            <a:r>
              <a:rPr lang="en-US"/>
              <a:t>Left-Factoring Example</a:t>
            </a:r>
          </a:p>
        </p:txBody>
      </p:sp>
      <p:sp>
        <p:nvSpPr>
          <p:cNvPr id="38915" name="Rectangle 3"/>
          <p:cNvSpPr>
            <a:spLocks noGrp="1" noChangeArrowheads="1"/>
          </p:cNvSpPr>
          <p:nvPr>
            <p:ph type="body" idx="1"/>
          </p:nvPr>
        </p:nvSpPr>
        <p:spPr>
          <a:xfrm>
            <a:off x="508000" y="1600200"/>
            <a:ext cx="11074400" cy="1752600"/>
          </a:xfrm>
        </p:spPr>
        <p:txBody>
          <a:bodyPr/>
          <a:lstStyle/>
          <a:p>
            <a:pPr>
              <a:lnSpc>
                <a:spcPct val="90000"/>
              </a:lnSpc>
            </a:pPr>
            <a:r>
              <a:rPr lang="en-US" dirty="0"/>
              <a:t>Starting with the grammar</a:t>
            </a:r>
          </a:p>
          <a:p>
            <a:pPr lvl="1">
              <a:lnSpc>
                <a:spcPct val="90000"/>
              </a:lnSpc>
              <a:buFontTx/>
              <a:buNone/>
            </a:pPr>
            <a:r>
              <a:rPr lang="en-US" dirty="0">
                <a:solidFill>
                  <a:schemeClr val="accent2"/>
                </a:solidFill>
              </a:rPr>
              <a:t>      E </a:t>
            </a:r>
            <a:r>
              <a:rPr lang="en-US" dirty="0">
                <a:solidFill>
                  <a:schemeClr val="accent2"/>
                </a:solidFill>
                <a:sym typeface="Symbol" pitchFamily="1" charset="2"/>
              </a:rPr>
              <a:t> T + E | T</a:t>
            </a:r>
          </a:p>
          <a:p>
            <a:pPr lvl="1">
              <a:lnSpc>
                <a:spcPct val="90000"/>
              </a:lnSpc>
              <a:buFontTx/>
              <a:buNone/>
            </a:pPr>
            <a:r>
              <a:rPr lang="en-US" dirty="0">
                <a:solidFill>
                  <a:schemeClr val="accent2"/>
                </a:solidFill>
                <a:sym typeface="Symbol" pitchFamily="1" charset="2"/>
              </a:rPr>
              <a:t>      T  </a:t>
            </a:r>
            <a:r>
              <a:rPr lang="en-US" dirty="0" err="1">
                <a:solidFill>
                  <a:schemeClr val="accent2"/>
                </a:solidFill>
                <a:sym typeface="Symbol" pitchFamily="1" charset="2"/>
              </a:rPr>
              <a:t>int</a:t>
            </a:r>
            <a:r>
              <a:rPr lang="en-US" dirty="0">
                <a:solidFill>
                  <a:schemeClr val="accent2"/>
                </a:solidFill>
                <a:sym typeface="Symbol" pitchFamily="1" charset="2"/>
              </a:rPr>
              <a:t>  | </a:t>
            </a:r>
            <a:r>
              <a:rPr lang="en-US" dirty="0" err="1">
                <a:solidFill>
                  <a:schemeClr val="accent2"/>
                </a:solidFill>
                <a:sym typeface="Symbol" pitchFamily="1" charset="2"/>
              </a:rPr>
              <a:t>int</a:t>
            </a:r>
            <a:r>
              <a:rPr lang="en-US" dirty="0">
                <a:solidFill>
                  <a:schemeClr val="accent2"/>
                </a:solidFill>
                <a:sym typeface="Symbol" pitchFamily="1" charset="2"/>
              </a:rPr>
              <a:t> * T | ( E )</a:t>
            </a:r>
          </a:p>
          <a:p>
            <a:pPr lvl="1">
              <a:lnSpc>
                <a:spcPct val="90000"/>
              </a:lnSpc>
              <a:buFontTx/>
              <a:buNone/>
            </a:pPr>
            <a:endParaRPr lang="en-US" dirty="0">
              <a:solidFill>
                <a:schemeClr val="accent2"/>
              </a:solidFill>
              <a:sym typeface="Symbol" pitchFamily="1" charset="2"/>
            </a:endParaRPr>
          </a:p>
        </p:txBody>
      </p:sp>
      <p:sp>
        <p:nvSpPr>
          <p:cNvPr id="38916" name="Rectangle 4"/>
          <p:cNvSpPr>
            <a:spLocks noChangeArrowheads="1"/>
          </p:cNvSpPr>
          <p:nvPr/>
        </p:nvSpPr>
        <p:spPr bwMode="auto">
          <a:xfrm>
            <a:off x="609600" y="3505200"/>
            <a:ext cx="11074400" cy="2438400"/>
          </a:xfrm>
          <a:prstGeom prst="rect">
            <a:avLst/>
          </a:prstGeom>
          <a:noFill/>
          <a:ln w="9525">
            <a:noFill/>
            <a:miter lim="800000"/>
            <a:headEnd/>
            <a:tailEnd/>
          </a:ln>
          <a:effectLst/>
        </p:spPr>
        <p:txBody>
          <a:bodyPr/>
          <a:lstStyle/>
          <a:p>
            <a:pPr marL="342900" indent="-342900">
              <a:spcBef>
                <a:spcPct val="20000"/>
              </a:spcBef>
              <a:buFontTx/>
              <a:buChar char="•"/>
            </a:pPr>
            <a:r>
              <a:rPr lang="en-US" dirty="0"/>
              <a:t>Factor out common prefixes of productions</a:t>
            </a:r>
          </a:p>
          <a:p>
            <a:pPr marL="742950" lvl="1" indent="-285750">
              <a:spcBef>
                <a:spcPct val="20000"/>
              </a:spcBef>
            </a:pPr>
            <a:r>
              <a:rPr lang="en-US" sz="2400" dirty="0">
                <a:solidFill>
                  <a:schemeClr val="accent2"/>
                </a:solidFill>
              </a:rPr>
              <a:t>     E </a:t>
            </a:r>
            <a:r>
              <a:rPr lang="en-US" sz="2400" dirty="0">
                <a:solidFill>
                  <a:schemeClr val="accent2"/>
                </a:solidFill>
                <a:sym typeface="Symbol" pitchFamily="1" charset="2"/>
              </a:rPr>
              <a:t> T </a:t>
            </a:r>
            <a:r>
              <a:rPr lang="en-US" sz="2400" dirty="0" smtClean="0">
                <a:solidFill>
                  <a:schemeClr val="accent2"/>
                </a:solidFill>
                <a:sym typeface="Symbol" pitchFamily="1" charset="2"/>
              </a:rPr>
              <a:t>X </a:t>
            </a:r>
            <a:r>
              <a:rPr lang="en-US" sz="2400" dirty="0" smtClean="0">
                <a:solidFill>
                  <a:srgbClr val="FF0000"/>
                </a:solidFill>
                <a:sym typeface="Symbol" pitchFamily="1" charset="2"/>
              </a:rPr>
              <a:t> </a:t>
            </a:r>
            <a:r>
              <a:rPr lang="en-US" sz="2000" dirty="0" smtClean="0">
                <a:solidFill>
                  <a:srgbClr val="FF0000"/>
                </a:solidFill>
                <a:sym typeface="Symbol" pitchFamily="1" charset="2"/>
              </a:rPr>
              <a:t>( Common Taken  common here is T  )</a:t>
            </a:r>
            <a:endParaRPr lang="en-US" sz="2400" dirty="0">
              <a:solidFill>
                <a:srgbClr val="FF0000"/>
              </a:solidFill>
              <a:sym typeface="Symbol" pitchFamily="1" charset="2"/>
            </a:endParaRPr>
          </a:p>
          <a:p>
            <a:pPr marL="742950" lvl="1" indent="-285750">
              <a:spcBef>
                <a:spcPct val="20000"/>
              </a:spcBef>
            </a:pPr>
            <a:r>
              <a:rPr lang="en-US" sz="2400" dirty="0">
                <a:solidFill>
                  <a:schemeClr val="accent2"/>
                </a:solidFill>
                <a:sym typeface="Symbol" pitchFamily="1" charset="2"/>
              </a:rPr>
              <a:t>     X  + </a:t>
            </a:r>
            <a:r>
              <a:rPr lang="en-US" sz="2400" dirty="0" smtClean="0">
                <a:solidFill>
                  <a:schemeClr val="accent2"/>
                </a:solidFill>
                <a:sym typeface="Symbol" pitchFamily="1" charset="2"/>
              </a:rPr>
              <a:t>EX </a:t>
            </a:r>
            <a:r>
              <a:rPr lang="en-US" sz="2400" dirty="0">
                <a:solidFill>
                  <a:schemeClr val="accent2"/>
                </a:solidFill>
                <a:sym typeface="Symbol" pitchFamily="1" charset="2"/>
              </a:rPr>
              <a:t>|  </a:t>
            </a:r>
          </a:p>
          <a:p>
            <a:pPr marL="742950" lvl="1" indent="-285750">
              <a:spcBef>
                <a:spcPct val="20000"/>
              </a:spcBef>
            </a:pPr>
            <a:r>
              <a:rPr lang="en-US" sz="2400" dirty="0" smtClean="0">
                <a:solidFill>
                  <a:schemeClr val="accent2"/>
                </a:solidFill>
                <a:sym typeface="Symbol" pitchFamily="1" charset="2"/>
              </a:rPr>
              <a:t>     </a:t>
            </a:r>
            <a:r>
              <a:rPr lang="en-US" sz="2400" dirty="0" smtClean="0">
                <a:solidFill>
                  <a:srgbClr val="FF0000"/>
                </a:solidFill>
                <a:sym typeface="Symbol" pitchFamily="1" charset="2"/>
              </a:rPr>
              <a:t>T  </a:t>
            </a:r>
            <a:r>
              <a:rPr lang="en-US" sz="2400" dirty="0" err="1" smtClean="0">
                <a:solidFill>
                  <a:srgbClr val="FF0000"/>
                </a:solidFill>
                <a:sym typeface="Symbol" pitchFamily="1" charset="2"/>
              </a:rPr>
              <a:t>int</a:t>
            </a:r>
            <a:r>
              <a:rPr lang="en-US" sz="2400" dirty="0" smtClean="0">
                <a:solidFill>
                  <a:srgbClr val="FF0000"/>
                </a:solidFill>
                <a:sym typeface="Symbol" pitchFamily="1" charset="2"/>
              </a:rPr>
              <a:t> Y | ( E )</a:t>
            </a:r>
            <a:endParaRPr lang="en-US" sz="2400" dirty="0">
              <a:solidFill>
                <a:srgbClr val="FF0000"/>
              </a:solidFill>
              <a:sym typeface="Symbol" pitchFamily="1" charset="2"/>
            </a:endParaRPr>
          </a:p>
          <a:p>
            <a:pPr marL="742950" lvl="1" indent="-285750">
              <a:spcBef>
                <a:spcPct val="20000"/>
              </a:spcBef>
            </a:pPr>
            <a:r>
              <a:rPr lang="en-US" sz="2400" dirty="0">
                <a:solidFill>
                  <a:schemeClr val="accent2"/>
                </a:solidFill>
                <a:sym typeface="Symbol" pitchFamily="1" charset="2"/>
              </a:rPr>
              <a:t>     Y  </a:t>
            </a:r>
            <a:r>
              <a:rPr lang="en-US" sz="2400" dirty="0" smtClean="0">
                <a:solidFill>
                  <a:schemeClr val="accent2"/>
                </a:solidFill>
                <a:sym typeface="Symbol" pitchFamily="1" charset="2"/>
              </a:rPr>
              <a:t> | * TY </a:t>
            </a:r>
            <a:endParaRPr lang="en-US" sz="2400" dirty="0">
              <a:solidFill>
                <a:schemeClr val="accent2"/>
              </a:solidFill>
              <a:sym typeface="Symbol" pitchFamily="1" charset="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016000" y="1447800"/>
            <a:ext cx="9753600" cy="4267200"/>
          </a:xfrm>
          <a:prstGeom prst="rect">
            <a:avLst/>
          </a:prstGeom>
        </p:spPr>
        <p:txBody>
          <a:bodyPr>
            <a:normAutofit/>
          </a:bodyPr>
          <a:lstStyle/>
          <a:p>
            <a:r>
              <a:rPr lang="en-US" sz="4000" dirty="0"/>
              <a:t>Example</a:t>
            </a:r>
            <a:r>
              <a:rPr lang="en-US" sz="4000" dirty="0" smtClean="0"/>
              <a:t>: Consider </a:t>
            </a:r>
            <a:r>
              <a:rPr lang="en-US" sz="4000" dirty="0"/>
              <a:t>the following grammar </a:t>
            </a:r>
            <a:r>
              <a:rPr lang="en-US" sz="4000" dirty="0" smtClean="0"/>
              <a:t>:</a:t>
            </a:r>
          </a:p>
          <a:p>
            <a:endParaRPr lang="en-US" sz="4000" dirty="0"/>
          </a:p>
          <a:p>
            <a:r>
              <a:rPr lang="en-US" sz="4000" dirty="0"/>
              <a:t>E→E+T|T</a:t>
            </a:r>
          </a:p>
          <a:p>
            <a:r>
              <a:rPr lang="en-US" sz="4000" dirty="0"/>
              <a:t> </a:t>
            </a:r>
          </a:p>
          <a:p>
            <a:r>
              <a:rPr lang="en-US" sz="4000" dirty="0"/>
              <a:t>T→T*F|F</a:t>
            </a:r>
          </a:p>
          <a:p>
            <a:r>
              <a:rPr lang="en-US" sz="4000" dirty="0"/>
              <a:t>F→(E)|id</a:t>
            </a:r>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20488935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660900" y="1447800"/>
            <a:ext cx="7175500" cy="4762500"/>
          </a:xfrm>
          <a:prstGeom prst="rect">
            <a:avLst/>
          </a:prstGeom>
        </p:spPr>
        <p:txBody>
          <a:bodyPr>
            <a:normAutofit/>
          </a:bodyPr>
          <a:lstStyle/>
          <a:p>
            <a:r>
              <a:rPr lang="en-US" sz="4000" dirty="0">
                <a:solidFill>
                  <a:srgbClr val="FF0000"/>
                </a:solidFill>
              </a:rPr>
              <a:t>After eliminating left-recursion the grammar is</a:t>
            </a:r>
          </a:p>
          <a:p>
            <a:r>
              <a:rPr lang="en-US" sz="4000" dirty="0">
                <a:solidFill>
                  <a:srgbClr val="FF0000"/>
                </a:solidFill>
              </a:rPr>
              <a:t>E →TE’</a:t>
            </a:r>
          </a:p>
          <a:p>
            <a:r>
              <a:rPr lang="en-US" sz="4000" dirty="0">
                <a:solidFill>
                  <a:srgbClr val="FF0000"/>
                </a:solidFill>
              </a:rPr>
              <a:t>E’ → +TE’ | </a:t>
            </a:r>
            <a:r>
              <a:rPr lang="el-GR" sz="4000" dirty="0">
                <a:solidFill>
                  <a:srgbClr val="FF0000"/>
                </a:solidFill>
              </a:rPr>
              <a:t>ε</a:t>
            </a:r>
          </a:p>
          <a:p>
            <a:r>
              <a:rPr lang="en-US" sz="4000" dirty="0">
                <a:solidFill>
                  <a:srgbClr val="FF0000"/>
                </a:solidFill>
              </a:rPr>
              <a:t>T →FT’</a:t>
            </a:r>
          </a:p>
          <a:p>
            <a:r>
              <a:rPr lang="en-US" sz="4000" dirty="0">
                <a:solidFill>
                  <a:srgbClr val="FF0000"/>
                </a:solidFill>
              </a:rPr>
              <a:t>T’ → *FT’ | </a:t>
            </a:r>
            <a:r>
              <a:rPr lang="el-GR" sz="4000" dirty="0">
                <a:solidFill>
                  <a:srgbClr val="FF0000"/>
                </a:solidFill>
              </a:rPr>
              <a:t>ε</a:t>
            </a:r>
          </a:p>
          <a:p>
            <a:r>
              <a:rPr lang="en-US" sz="4000" dirty="0">
                <a:solidFill>
                  <a:srgbClr val="FF0000"/>
                </a:solidFill>
              </a:rPr>
              <a:t>F → (E)|id</a:t>
            </a:r>
          </a:p>
        </p:txBody>
      </p:sp>
      <p:sp>
        <p:nvSpPr>
          <p:cNvPr id="3" name="Title 2"/>
          <p:cNvSpPr>
            <a:spLocks noGrp="1"/>
          </p:cNvSpPr>
          <p:nvPr>
            <p:ph type="title"/>
          </p:nvPr>
        </p:nvSpPr>
        <p:spPr>
          <a:xfrm>
            <a:off x="914400" y="381000"/>
            <a:ext cx="10058400" cy="914400"/>
          </a:xfrm>
        </p:spPr>
        <p:txBody>
          <a:bodyPr>
            <a:normAutofit/>
          </a:bodyPr>
          <a:lstStyle/>
          <a:p>
            <a:r>
              <a:rPr lang="en-US" sz="4400" dirty="0" smtClean="0"/>
              <a:t>Example of LL(1) grammar</a:t>
            </a:r>
            <a:endParaRPr lang="en-IN" sz="4400" dirty="0"/>
          </a:p>
        </p:txBody>
      </p:sp>
      <p:sp>
        <p:nvSpPr>
          <p:cNvPr id="4" name="Content Placeholder 1"/>
          <p:cNvSpPr txBox="1">
            <a:spLocks/>
          </p:cNvSpPr>
          <p:nvPr/>
        </p:nvSpPr>
        <p:spPr>
          <a:xfrm>
            <a:off x="647700" y="1600200"/>
            <a:ext cx="3721100" cy="4267200"/>
          </a:xfrm>
          <a:prstGeom prst="rect">
            <a:avLst/>
          </a:prstGeom>
        </p:spPr>
        <p:txBody>
          <a:bodyPr>
            <a:normAutofit/>
          </a:bodyPr>
          <a:lstStyle/>
          <a:p>
            <a:r>
              <a:rPr lang="en-US" sz="4000" dirty="0" smtClean="0"/>
              <a:t>E→E+T|T</a:t>
            </a:r>
          </a:p>
          <a:p>
            <a:r>
              <a:rPr lang="en-US" sz="4000" dirty="0" smtClean="0"/>
              <a:t> </a:t>
            </a:r>
          </a:p>
          <a:p>
            <a:r>
              <a:rPr lang="en-US" sz="4000" dirty="0" smtClean="0"/>
              <a:t>T→T*F|F</a:t>
            </a:r>
          </a:p>
          <a:p>
            <a:r>
              <a:rPr lang="en-US" sz="4000" dirty="0" smtClean="0"/>
              <a:t>F→(E)|id</a:t>
            </a:r>
            <a:endParaRPr lang="en-US" sz="4000" dirty="0"/>
          </a:p>
        </p:txBody>
      </p:sp>
    </p:spTree>
    <p:extLst>
      <p:ext uri="{BB962C8B-B14F-4D97-AF65-F5344CB8AC3E}">
        <p14:creationId xmlns:p14="http://schemas.microsoft.com/office/powerpoint/2010/main" xmlns="" val="20488935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1117600" y="6172200"/>
            <a:ext cx="2540000" cy="457200"/>
          </a:xfrm>
          <a:prstGeom prst="rect">
            <a:avLst/>
          </a:prstGeom>
        </p:spPr>
        <p:txBody>
          <a:bodyPr/>
          <a:lstStyle/>
          <a:p>
            <a:fld id="{D18F7EAA-0C7B-4311-AAA2-20860B892868}" type="datetime1">
              <a:rPr lang="en-US"/>
              <a:pPr/>
              <a:t>10/12/2022</a:t>
            </a:fld>
            <a:endParaRPr lang="en-US"/>
          </a:p>
        </p:txBody>
      </p:sp>
      <p:sp>
        <p:nvSpPr>
          <p:cNvPr id="6" name="Footer Placeholder 4"/>
          <p:cNvSpPr>
            <a:spLocks noGrp="1"/>
          </p:cNvSpPr>
          <p:nvPr>
            <p:ph type="ftr" sz="quarter" idx="4294967295"/>
          </p:nvPr>
        </p:nvSpPr>
        <p:spPr>
          <a:xfrm>
            <a:off x="3759200" y="6172200"/>
            <a:ext cx="4572000" cy="457200"/>
          </a:xfrm>
          <a:prstGeom prst="rect">
            <a:avLst/>
          </a:prstGeom>
        </p:spPr>
        <p:txBody>
          <a:bodyPr/>
          <a:lstStyle/>
          <a:p>
            <a:r>
              <a:rPr lang="en-US"/>
              <a:t>Prof. Hilfinger CS164 Lecture 9</a:t>
            </a:r>
          </a:p>
        </p:txBody>
      </p:sp>
      <p:sp>
        <p:nvSpPr>
          <p:cNvPr id="7" name="Slide Number Placeholder 5"/>
          <p:cNvSpPr>
            <a:spLocks noGrp="1"/>
          </p:cNvSpPr>
          <p:nvPr>
            <p:ph type="sldNum" sz="quarter" idx="4294967295"/>
          </p:nvPr>
        </p:nvSpPr>
        <p:spPr>
          <a:xfrm>
            <a:off x="8432800" y="6172200"/>
            <a:ext cx="2540000" cy="457200"/>
          </a:xfrm>
          <a:prstGeom prst="rect">
            <a:avLst/>
          </a:prstGeom>
        </p:spPr>
        <p:txBody>
          <a:bodyPr/>
          <a:lstStyle/>
          <a:p>
            <a:fld id="{6E3CF2C2-EB58-48F7-8632-33114FFD095A}" type="slidenum">
              <a:rPr lang="en-US"/>
              <a:pPr/>
              <a:t>67</a:t>
            </a:fld>
            <a:endParaRPr lang="en-US"/>
          </a:p>
        </p:txBody>
      </p:sp>
      <p:sp>
        <p:nvSpPr>
          <p:cNvPr id="38914" name="Rectangle 2"/>
          <p:cNvSpPr>
            <a:spLocks noGrp="1" noChangeArrowheads="1"/>
          </p:cNvSpPr>
          <p:nvPr>
            <p:ph type="title"/>
          </p:nvPr>
        </p:nvSpPr>
        <p:spPr/>
        <p:txBody>
          <a:bodyPr/>
          <a:lstStyle/>
          <a:p>
            <a:r>
              <a:rPr lang="en-US"/>
              <a:t>Left-Factoring Example</a:t>
            </a:r>
          </a:p>
        </p:txBody>
      </p:sp>
      <p:sp>
        <p:nvSpPr>
          <p:cNvPr id="38915" name="Rectangle 3"/>
          <p:cNvSpPr>
            <a:spLocks noGrp="1" noChangeArrowheads="1"/>
          </p:cNvSpPr>
          <p:nvPr>
            <p:ph type="body" idx="4294967295"/>
          </p:nvPr>
        </p:nvSpPr>
        <p:spPr>
          <a:xfrm>
            <a:off x="508000" y="1600200"/>
            <a:ext cx="11074400" cy="1752600"/>
          </a:xfrm>
          <a:prstGeom prst="rect">
            <a:avLst/>
          </a:prstGeom>
        </p:spPr>
        <p:txBody>
          <a:bodyPr/>
          <a:lstStyle/>
          <a:p>
            <a:pPr>
              <a:lnSpc>
                <a:spcPct val="90000"/>
              </a:lnSpc>
            </a:pPr>
            <a:r>
              <a:rPr lang="en-US" dirty="0"/>
              <a:t>Starting with the grammar</a:t>
            </a:r>
          </a:p>
          <a:p>
            <a:pPr lvl="1">
              <a:lnSpc>
                <a:spcPct val="90000"/>
              </a:lnSpc>
              <a:buFontTx/>
              <a:buNone/>
            </a:pPr>
            <a:r>
              <a:rPr lang="en-US" dirty="0">
                <a:solidFill>
                  <a:schemeClr val="accent2"/>
                </a:solidFill>
              </a:rPr>
              <a:t>      E </a:t>
            </a:r>
            <a:r>
              <a:rPr lang="en-US" dirty="0">
                <a:solidFill>
                  <a:schemeClr val="accent2"/>
                </a:solidFill>
                <a:sym typeface="Symbol" pitchFamily="1" charset="2"/>
              </a:rPr>
              <a:t> T + E | T</a:t>
            </a:r>
          </a:p>
          <a:p>
            <a:pPr lvl="1">
              <a:lnSpc>
                <a:spcPct val="90000"/>
              </a:lnSpc>
              <a:buFontTx/>
              <a:buNone/>
            </a:pPr>
            <a:r>
              <a:rPr lang="en-US" dirty="0">
                <a:solidFill>
                  <a:schemeClr val="accent2"/>
                </a:solidFill>
                <a:sym typeface="Symbol" pitchFamily="1" charset="2"/>
              </a:rPr>
              <a:t>      T  </a:t>
            </a:r>
            <a:r>
              <a:rPr lang="en-US" dirty="0" err="1">
                <a:solidFill>
                  <a:schemeClr val="accent2"/>
                </a:solidFill>
                <a:sym typeface="Symbol" pitchFamily="1" charset="2"/>
              </a:rPr>
              <a:t>int</a:t>
            </a:r>
            <a:r>
              <a:rPr lang="en-US" dirty="0">
                <a:solidFill>
                  <a:schemeClr val="accent2"/>
                </a:solidFill>
                <a:sym typeface="Symbol" pitchFamily="1" charset="2"/>
              </a:rPr>
              <a:t>  | </a:t>
            </a:r>
            <a:r>
              <a:rPr lang="en-US" dirty="0" err="1">
                <a:solidFill>
                  <a:schemeClr val="accent2"/>
                </a:solidFill>
                <a:sym typeface="Symbol" pitchFamily="1" charset="2"/>
              </a:rPr>
              <a:t>int</a:t>
            </a:r>
            <a:r>
              <a:rPr lang="en-US" dirty="0">
                <a:solidFill>
                  <a:schemeClr val="accent2"/>
                </a:solidFill>
                <a:sym typeface="Symbol" pitchFamily="1" charset="2"/>
              </a:rPr>
              <a:t> * T | ( E )</a:t>
            </a:r>
          </a:p>
          <a:p>
            <a:pPr lvl="1">
              <a:lnSpc>
                <a:spcPct val="90000"/>
              </a:lnSpc>
              <a:buFontTx/>
              <a:buNone/>
            </a:pPr>
            <a:endParaRPr lang="en-US" dirty="0">
              <a:solidFill>
                <a:schemeClr val="accent2"/>
              </a:solidFill>
              <a:sym typeface="Symbol" pitchFamily="1" charset="2"/>
            </a:endParaRPr>
          </a:p>
        </p:txBody>
      </p:sp>
      <p:sp>
        <p:nvSpPr>
          <p:cNvPr id="38916" name="Rectangle 4"/>
          <p:cNvSpPr>
            <a:spLocks noChangeArrowheads="1"/>
          </p:cNvSpPr>
          <p:nvPr/>
        </p:nvSpPr>
        <p:spPr bwMode="auto">
          <a:xfrm>
            <a:off x="609600" y="3505200"/>
            <a:ext cx="11074400" cy="2438400"/>
          </a:xfrm>
          <a:prstGeom prst="rect">
            <a:avLst/>
          </a:prstGeom>
          <a:noFill/>
          <a:ln w="9525">
            <a:noFill/>
            <a:miter lim="800000"/>
            <a:headEnd/>
            <a:tailEnd/>
          </a:ln>
          <a:effectLst/>
        </p:spPr>
        <p:txBody>
          <a:bodyPr/>
          <a:lstStyle/>
          <a:p>
            <a:pPr marL="342900" indent="-342900">
              <a:spcBef>
                <a:spcPct val="20000"/>
              </a:spcBef>
              <a:buFontTx/>
              <a:buChar char="•"/>
            </a:pPr>
            <a:r>
              <a:rPr lang="en-US" dirty="0"/>
              <a:t>Factor out common prefixes of productions</a:t>
            </a:r>
          </a:p>
          <a:p>
            <a:pPr marL="742950" lvl="1" indent="-285750">
              <a:spcBef>
                <a:spcPct val="20000"/>
              </a:spcBef>
            </a:pPr>
            <a:r>
              <a:rPr lang="en-US" sz="2400" dirty="0">
                <a:solidFill>
                  <a:schemeClr val="accent2"/>
                </a:solidFill>
              </a:rPr>
              <a:t>     E </a:t>
            </a:r>
            <a:r>
              <a:rPr lang="en-US" sz="2400" dirty="0">
                <a:solidFill>
                  <a:schemeClr val="accent2"/>
                </a:solidFill>
                <a:sym typeface="Symbol" pitchFamily="1" charset="2"/>
              </a:rPr>
              <a:t> T </a:t>
            </a:r>
            <a:r>
              <a:rPr lang="en-US" sz="2400" dirty="0" smtClean="0">
                <a:solidFill>
                  <a:schemeClr val="accent2"/>
                </a:solidFill>
                <a:sym typeface="Symbol" pitchFamily="1" charset="2"/>
              </a:rPr>
              <a:t>X </a:t>
            </a:r>
            <a:r>
              <a:rPr lang="en-US" sz="2400" dirty="0" smtClean="0">
                <a:solidFill>
                  <a:srgbClr val="FF0000"/>
                </a:solidFill>
                <a:sym typeface="Symbol" pitchFamily="1" charset="2"/>
              </a:rPr>
              <a:t> </a:t>
            </a:r>
            <a:r>
              <a:rPr lang="en-US" sz="2000" dirty="0" smtClean="0">
                <a:solidFill>
                  <a:srgbClr val="FF0000"/>
                </a:solidFill>
                <a:sym typeface="Symbol" pitchFamily="1" charset="2"/>
              </a:rPr>
              <a:t>( Common Taken  common here is T  )</a:t>
            </a:r>
            <a:endParaRPr lang="en-US" sz="2400" dirty="0">
              <a:solidFill>
                <a:srgbClr val="FF0000"/>
              </a:solidFill>
              <a:sym typeface="Symbol" pitchFamily="1" charset="2"/>
            </a:endParaRPr>
          </a:p>
          <a:p>
            <a:pPr marL="742950" lvl="1" indent="-285750">
              <a:spcBef>
                <a:spcPct val="20000"/>
              </a:spcBef>
            </a:pPr>
            <a:r>
              <a:rPr lang="en-US" sz="2400" dirty="0">
                <a:solidFill>
                  <a:schemeClr val="accent2"/>
                </a:solidFill>
                <a:sym typeface="Symbol" pitchFamily="1" charset="2"/>
              </a:rPr>
              <a:t>     X  + </a:t>
            </a:r>
            <a:r>
              <a:rPr lang="en-US" sz="2400" dirty="0" smtClean="0">
                <a:solidFill>
                  <a:schemeClr val="accent2"/>
                </a:solidFill>
                <a:sym typeface="Symbol" pitchFamily="1" charset="2"/>
              </a:rPr>
              <a:t>EX </a:t>
            </a:r>
            <a:r>
              <a:rPr lang="en-US" sz="2400" dirty="0">
                <a:solidFill>
                  <a:schemeClr val="accent2"/>
                </a:solidFill>
                <a:sym typeface="Symbol" pitchFamily="1" charset="2"/>
              </a:rPr>
              <a:t>|  </a:t>
            </a:r>
          </a:p>
          <a:p>
            <a:pPr marL="742950" lvl="1" indent="-285750">
              <a:spcBef>
                <a:spcPct val="20000"/>
              </a:spcBef>
            </a:pPr>
            <a:r>
              <a:rPr lang="en-US" sz="2400" dirty="0" smtClean="0">
                <a:solidFill>
                  <a:schemeClr val="accent2"/>
                </a:solidFill>
                <a:sym typeface="Symbol" pitchFamily="1" charset="2"/>
              </a:rPr>
              <a:t>     </a:t>
            </a:r>
            <a:r>
              <a:rPr lang="en-US" sz="2400" dirty="0" smtClean="0">
                <a:solidFill>
                  <a:srgbClr val="FF0000"/>
                </a:solidFill>
                <a:sym typeface="Symbol" pitchFamily="1" charset="2"/>
              </a:rPr>
              <a:t>T  </a:t>
            </a:r>
            <a:r>
              <a:rPr lang="en-US" sz="2400" dirty="0" err="1" smtClean="0">
                <a:solidFill>
                  <a:srgbClr val="FF0000"/>
                </a:solidFill>
                <a:sym typeface="Symbol" pitchFamily="1" charset="2"/>
              </a:rPr>
              <a:t>int</a:t>
            </a:r>
            <a:r>
              <a:rPr lang="en-US" sz="2400" dirty="0" smtClean="0">
                <a:solidFill>
                  <a:srgbClr val="FF0000"/>
                </a:solidFill>
                <a:sym typeface="Symbol" pitchFamily="1" charset="2"/>
              </a:rPr>
              <a:t> Y | ( E )</a:t>
            </a:r>
            <a:endParaRPr lang="en-US" sz="2400" dirty="0">
              <a:solidFill>
                <a:srgbClr val="FF0000"/>
              </a:solidFill>
              <a:sym typeface="Symbol" pitchFamily="1" charset="2"/>
            </a:endParaRPr>
          </a:p>
          <a:p>
            <a:pPr marL="742950" lvl="1" indent="-285750">
              <a:spcBef>
                <a:spcPct val="20000"/>
              </a:spcBef>
            </a:pPr>
            <a:r>
              <a:rPr lang="en-US" sz="2400" dirty="0">
                <a:solidFill>
                  <a:schemeClr val="accent2"/>
                </a:solidFill>
                <a:sym typeface="Symbol" pitchFamily="1" charset="2"/>
              </a:rPr>
              <a:t>     Y  </a:t>
            </a:r>
            <a:r>
              <a:rPr lang="en-US" sz="2400" dirty="0" smtClean="0">
                <a:solidFill>
                  <a:schemeClr val="accent2"/>
                </a:solidFill>
                <a:sym typeface="Symbol" pitchFamily="1" charset="2"/>
              </a:rPr>
              <a:t> | * TY </a:t>
            </a:r>
            <a:endParaRPr lang="en-US" sz="2400" dirty="0">
              <a:solidFill>
                <a:schemeClr val="accent2"/>
              </a:solidFill>
              <a:sym typeface="Symbol" pitchFamily="1" charset="2"/>
            </a:endParaRPr>
          </a:p>
        </p:txBody>
      </p:sp>
      <p:sp>
        <p:nvSpPr>
          <p:cNvPr id="8" name="Content Placeholder 1"/>
          <p:cNvSpPr txBox="1">
            <a:spLocks/>
          </p:cNvSpPr>
          <p:nvPr/>
        </p:nvSpPr>
        <p:spPr>
          <a:xfrm>
            <a:off x="7480300" y="1651000"/>
            <a:ext cx="3721100" cy="2019300"/>
          </a:xfrm>
          <a:prstGeom prst="rect">
            <a:avLst/>
          </a:prstGeom>
        </p:spPr>
        <p:txBody>
          <a:bodyPr>
            <a:normAutofit lnSpcReduction="10000"/>
          </a:bodyPr>
          <a:lstStyle/>
          <a:p>
            <a:r>
              <a:rPr lang="en-US" sz="3200" dirty="0" smtClean="0"/>
              <a:t>E→E+T|T</a:t>
            </a:r>
          </a:p>
          <a:p>
            <a:r>
              <a:rPr lang="en-US" sz="3200" dirty="0" smtClean="0"/>
              <a:t> </a:t>
            </a:r>
          </a:p>
          <a:p>
            <a:r>
              <a:rPr lang="en-US" sz="3200" dirty="0" smtClean="0"/>
              <a:t>T→T*F|F</a:t>
            </a:r>
          </a:p>
          <a:p>
            <a:r>
              <a:rPr lang="en-US" sz="3200" dirty="0" smtClean="0"/>
              <a:t>F→(E)|id</a:t>
            </a:r>
            <a:endParaRPr lang="en-US" sz="3200" dirty="0"/>
          </a:p>
        </p:txBody>
      </p:sp>
      <p:sp>
        <p:nvSpPr>
          <p:cNvPr id="9" name="Content Placeholder 1"/>
          <p:cNvSpPr txBox="1">
            <a:spLocks/>
          </p:cNvSpPr>
          <p:nvPr/>
        </p:nvSpPr>
        <p:spPr bwMode="auto">
          <a:xfrm>
            <a:off x="7607300" y="36195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dirty="0" smtClean="0">
                <a:solidFill>
                  <a:srgbClr val="FF0000"/>
                </a:solidFill>
              </a:rPr>
              <a:t>E →TE’</a:t>
            </a:r>
          </a:p>
          <a:p>
            <a:r>
              <a:rPr lang="en-US" sz="2800" dirty="0" smtClean="0">
                <a:solidFill>
                  <a:srgbClr val="FF0000"/>
                </a:solidFill>
              </a:rPr>
              <a:t>E’ → +TE’ | </a:t>
            </a:r>
            <a:r>
              <a:rPr lang="el-GR" sz="2800" dirty="0" smtClean="0">
                <a:solidFill>
                  <a:srgbClr val="FF0000"/>
                </a:solidFill>
              </a:rPr>
              <a:t>ε</a:t>
            </a:r>
          </a:p>
          <a:p>
            <a:r>
              <a:rPr lang="en-US" sz="2800" dirty="0" smtClean="0">
                <a:solidFill>
                  <a:srgbClr val="FF0000"/>
                </a:solidFill>
              </a:rPr>
              <a:t>T →FT’</a:t>
            </a:r>
          </a:p>
          <a:p>
            <a:r>
              <a:rPr lang="en-US" sz="2800" dirty="0" smtClean="0">
                <a:solidFill>
                  <a:srgbClr val="FF0000"/>
                </a:solidFill>
              </a:rPr>
              <a:t>T’ → *FT’ | </a:t>
            </a:r>
            <a:r>
              <a:rPr lang="el-GR" sz="2800" dirty="0" smtClean="0">
                <a:solidFill>
                  <a:srgbClr val="FF0000"/>
                </a:solidFill>
              </a:rPr>
              <a:t>ε</a:t>
            </a:r>
          </a:p>
          <a:p>
            <a:r>
              <a:rPr lang="en-US" sz="2800" dirty="0" smtClean="0">
                <a:solidFill>
                  <a:srgbClr val="FF0000"/>
                </a:solidFill>
              </a:rPr>
              <a:t>F → (E)|id</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330200" y="14097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0" name="Title 9"/>
          <p:cNvSpPr>
            <a:spLocks noGrp="1"/>
          </p:cNvSpPr>
          <p:nvPr>
            <p:ph type="title"/>
          </p:nvPr>
        </p:nvSpPr>
        <p:spPr/>
        <p:txBody>
          <a:bodyPr/>
          <a:lstStyle/>
          <a:p>
            <a:pPr algn="ctr"/>
            <a:r>
              <a:rPr lang="en-US" sz="4000" dirty="0" smtClean="0">
                <a:solidFill>
                  <a:srgbClr val="FF0000"/>
                </a:solidFill>
              </a:rPr>
              <a:t>FIRST()</a:t>
            </a:r>
            <a:endParaRPr lang="en-US" sz="4000" dirty="0">
              <a:solidFill>
                <a:srgbClr val="FF0000"/>
              </a:solidFill>
            </a:endParaRPr>
          </a:p>
        </p:txBody>
      </p:sp>
      <p:sp>
        <p:nvSpPr>
          <p:cNvPr id="12" name="Content Placeholder 1"/>
          <p:cNvSpPr txBox="1">
            <a:spLocks/>
          </p:cNvSpPr>
          <p:nvPr/>
        </p:nvSpPr>
        <p:spPr bwMode="auto">
          <a:xfrm>
            <a:off x="3086100" y="1371600"/>
            <a:ext cx="8051800" cy="199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a:lnSpc>
                <a:spcPct val="150000"/>
              </a:lnSpc>
            </a:pPr>
            <a:r>
              <a:rPr lang="en-US" sz="2000" b="1" dirty="0" smtClean="0">
                <a:solidFill>
                  <a:schemeClr val="accent2"/>
                </a:solidFill>
              </a:rPr>
              <a:t>First(E ) </a:t>
            </a:r>
            <a:r>
              <a:rPr lang="en-US" sz="2000" b="1" dirty="0" smtClean="0">
                <a:solidFill>
                  <a:schemeClr val="accent2"/>
                </a:solidFill>
                <a:sym typeface="Wingdings" pitchFamily="2" charset="2"/>
              </a:rPr>
              <a:t> First(TE’) First(T)first(FT’)First(F){(,id}</a:t>
            </a:r>
          </a:p>
          <a:p>
            <a:pPr>
              <a:lnSpc>
                <a:spcPct val="150000"/>
              </a:lnSpc>
            </a:pPr>
            <a:r>
              <a:rPr lang="en-US" sz="2800" b="1" dirty="0" smtClean="0">
                <a:solidFill>
                  <a:schemeClr val="accent2"/>
                </a:solidFill>
              </a:rPr>
              <a:t>First(E’ ) </a:t>
            </a:r>
            <a:r>
              <a:rPr lang="en-US" sz="2800" b="1" dirty="0" smtClean="0">
                <a:solidFill>
                  <a:schemeClr val="accent2"/>
                </a:solidFill>
                <a:sym typeface="Wingdings" pitchFamily="2" charset="2"/>
              </a:rPr>
              <a:t> {+,</a:t>
            </a:r>
            <a:r>
              <a:rPr lang="el-GR" sz="2800" b="1" dirty="0" smtClean="0">
                <a:solidFill>
                  <a:schemeClr val="accent2"/>
                </a:solidFill>
              </a:rPr>
              <a:t> ε</a:t>
            </a:r>
            <a:r>
              <a:rPr lang="en-US" sz="2800" b="1" dirty="0" smtClean="0">
                <a:solidFill>
                  <a:schemeClr val="accent2"/>
                </a:solidFill>
                <a:sym typeface="Wingdings" pitchFamily="2" charset="2"/>
              </a:rPr>
              <a:t>}</a:t>
            </a:r>
          </a:p>
          <a:p>
            <a:pPr>
              <a:lnSpc>
                <a:spcPct val="150000"/>
              </a:lnSpc>
            </a:pPr>
            <a:r>
              <a:rPr lang="en-US" sz="2800" b="1" dirty="0" smtClean="0">
                <a:solidFill>
                  <a:schemeClr val="accent2"/>
                </a:solidFill>
                <a:sym typeface="Wingdings" pitchFamily="2" charset="2"/>
              </a:rPr>
              <a:t>First(T)first(FT’)First(F){(,id}</a:t>
            </a:r>
          </a:p>
          <a:p>
            <a:pPr>
              <a:lnSpc>
                <a:spcPct val="150000"/>
              </a:lnSpc>
            </a:pPr>
            <a:r>
              <a:rPr lang="en-US" sz="2800" b="1" dirty="0" smtClean="0">
                <a:solidFill>
                  <a:schemeClr val="accent2"/>
                </a:solidFill>
                <a:sym typeface="Wingdings" pitchFamily="2" charset="2"/>
              </a:rPr>
              <a:t>First(T’) {*,</a:t>
            </a:r>
            <a:r>
              <a:rPr lang="el-GR" sz="2800" b="1" dirty="0" smtClean="0">
                <a:solidFill>
                  <a:schemeClr val="accent2"/>
                </a:solidFill>
              </a:rPr>
              <a:t> ε</a:t>
            </a:r>
            <a:r>
              <a:rPr lang="en-US" sz="2800" b="1" dirty="0" smtClean="0">
                <a:solidFill>
                  <a:schemeClr val="accent2"/>
                </a:solidFill>
                <a:sym typeface="Wingdings" pitchFamily="2" charset="2"/>
              </a:rPr>
              <a:t>}</a:t>
            </a:r>
          </a:p>
          <a:p>
            <a:pPr>
              <a:lnSpc>
                <a:spcPct val="150000"/>
              </a:lnSpc>
            </a:pPr>
            <a:r>
              <a:rPr lang="en-US" sz="2800" b="1" dirty="0" smtClean="0">
                <a:solidFill>
                  <a:schemeClr val="accent2"/>
                </a:solidFill>
                <a:sym typeface="Wingdings" pitchFamily="2" charset="2"/>
              </a:rPr>
              <a:t>First(F){(,id}</a:t>
            </a:r>
            <a:endParaRPr lang="en-US" sz="2800" dirty="0">
              <a:solidFill>
                <a:schemeClr val="accent2"/>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330200" y="14097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0" name="Title 9"/>
          <p:cNvSpPr>
            <a:spLocks noGrp="1"/>
          </p:cNvSpPr>
          <p:nvPr>
            <p:ph type="title"/>
          </p:nvPr>
        </p:nvSpPr>
        <p:spPr/>
        <p:txBody>
          <a:bodyPr/>
          <a:lstStyle/>
          <a:p>
            <a:pPr algn="ctr"/>
            <a:r>
              <a:rPr lang="en-US" sz="3600" b="1" dirty="0" smtClean="0">
                <a:solidFill>
                  <a:srgbClr val="FF0000"/>
                </a:solidFill>
              </a:rPr>
              <a:t>FIRST()</a:t>
            </a:r>
            <a:endParaRPr lang="en-US" sz="3600" b="1" dirty="0"/>
          </a:p>
        </p:txBody>
      </p:sp>
      <p:sp>
        <p:nvSpPr>
          <p:cNvPr id="11" name="Content Placeholder 1"/>
          <p:cNvSpPr txBox="1">
            <a:spLocks/>
          </p:cNvSpPr>
          <p:nvPr/>
        </p:nvSpPr>
        <p:spPr bwMode="auto">
          <a:xfrm>
            <a:off x="0" y="4178300"/>
            <a:ext cx="6223000" cy="309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12" name="Content Placeholder 1"/>
          <p:cNvSpPr txBox="1">
            <a:spLocks/>
          </p:cNvSpPr>
          <p:nvPr/>
        </p:nvSpPr>
        <p:spPr bwMode="auto">
          <a:xfrm>
            <a:off x="3086100" y="1371600"/>
            <a:ext cx="8051800" cy="199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a:lnSpc>
                <a:spcPct val="150000"/>
              </a:lnSpc>
            </a:pPr>
            <a:r>
              <a:rPr lang="en-US" sz="2800" b="1" dirty="0" smtClean="0">
                <a:solidFill>
                  <a:schemeClr val="accent2"/>
                </a:solidFill>
              </a:rPr>
              <a:t>First(E ) </a:t>
            </a:r>
            <a:r>
              <a:rPr lang="en-US" sz="2800" b="1" dirty="0" smtClean="0">
                <a:solidFill>
                  <a:schemeClr val="accent2"/>
                </a:solidFill>
                <a:sym typeface="Wingdings" pitchFamily="2" charset="2"/>
              </a:rPr>
              <a:t> First(TE’) First(T)first(FT’)First(F){(,id}</a:t>
            </a:r>
          </a:p>
          <a:p>
            <a:pPr>
              <a:lnSpc>
                <a:spcPct val="150000"/>
              </a:lnSpc>
            </a:pPr>
            <a:r>
              <a:rPr lang="en-US" sz="2800" b="1" dirty="0" smtClean="0">
                <a:solidFill>
                  <a:schemeClr val="accent2"/>
                </a:solidFill>
              </a:rPr>
              <a:t>First(E’ ) </a:t>
            </a:r>
            <a:r>
              <a:rPr lang="en-US" sz="2800" b="1" dirty="0" smtClean="0">
                <a:solidFill>
                  <a:schemeClr val="accent2"/>
                </a:solidFill>
                <a:sym typeface="Wingdings" pitchFamily="2" charset="2"/>
              </a:rPr>
              <a:t> {+,</a:t>
            </a:r>
            <a:r>
              <a:rPr lang="el-GR" sz="2800" b="1" dirty="0" smtClean="0">
                <a:solidFill>
                  <a:schemeClr val="accent2"/>
                </a:solidFill>
              </a:rPr>
              <a:t> ε</a:t>
            </a:r>
            <a:r>
              <a:rPr lang="en-US" sz="2800" b="1" dirty="0" smtClean="0">
                <a:solidFill>
                  <a:schemeClr val="accent2"/>
                </a:solidFill>
                <a:sym typeface="Wingdings" pitchFamily="2" charset="2"/>
              </a:rPr>
              <a:t>}</a:t>
            </a:r>
          </a:p>
          <a:p>
            <a:pPr>
              <a:lnSpc>
                <a:spcPct val="150000"/>
              </a:lnSpc>
            </a:pPr>
            <a:r>
              <a:rPr lang="en-US" sz="2800" b="1" dirty="0" smtClean="0">
                <a:solidFill>
                  <a:schemeClr val="accent2"/>
                </a:solidFill>
                <a:sym typeface="Wingdings" pitchFamily="2" charset="2"/>
              </a:rPr>
              <a:t>First(T)first(FT’)First(F){(,id}</a:t>
            </a:r>
          </a:p>
          <a:p>
            <a:pPr>
              <a:lnSpc>
                <a:spcPct val="150000"/>
              </a:lnSpc>
            </a:pPr>
            <a:r>
              <a:rPr lang="en-US" sz="2800" b="1" dirty="0" smtClean="0">
                <a:solidFill>
                  <a:schemeClr val="accent2"/>
                </a:solidFill>
                <a:sym typeface="Wingdings" pitchFamily="2" charset="2"/>
              </a:rPr>
              <a:t>First(T’) {*,</a:t>
            </a:r>
            <a:r>
              <a:rPr lang="el-GR" sz="2800" b="1" dirty="0" smtClean="0">
                <a:solidFill>
                  <a:schemeClr val="accent2"/>
                </a:solidFill>
              </a:rPr>
              <a:t> ε</a:t>
            </a:r>
            <a:r>
              <a:rPr lang="en-US" sz="2800" b="1" dirty="0" smtClean="0">
                <a:solidFill>
                  <a:schemeClr val="accent2"/>
                </a:solidFill>
                <a:sym typeface="Wingdings" pitchFamily="2" charset="2"/>
              </a:rPr>
              <a:t>}</a:t>
            </a:r>
          </a:p>
          <a:p>
            <a:pPr>
              <a:lnSpc>
                <a:spcPct val="150000"/>
              </a:lnSpc>
            </a:pPr>
            <a:r>
              <a:rPr lang="en-US" sz="2800" b="1" dirty="0" smtClean="0">
                <a:solidFill>
                  <a:schemeClr val="accent2"/>
                </a:solidFill>
                <a:sym typeface="Wingdings" pitchFamily="2" charset="2"/>
              </a:rPr>
              <a:t>First(F){(,id}</a:t>
            </a:r>
            <a:endParaRPr lang="en-US" sz="2800"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41303" y="8763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3600" dirty="0" smtClean="0"/>
              <a:t>Example</a:t>
            </a:r>
          </a:p>
          <a:p>
            <a:pPr algn="just"/>
            <a:r>
              <a:rPr lang="en-US" sz="3600" dirty="0" smtClean="0"/>
              <a:t>We will understand the top-down parsing process using an example, where the considered grammar is given below:</a:t>
            </a:r>
          </a:p>
          <a:p>
            <a:endParaRPr lang="en-US" sz="3600" dirty="0" smtClean="0"/>
          </a:p>
          <a:p>
            <a:r>
              <a:rPr lang="en-US" sz="3600" dirty="0" smtClean="0"/>
              <a:t>S –&gt; </a:t>
            </a:r>
            <a:r>
              <a:rPr lang="en-US" sz="3600" dirty="0" err="1" smtClean="0"/>
              <a:t>xPz</a:t>
            </a:r>
            <a:r>
              <a:rPr lang="en-US" sz="3600" dirty="0" smtClean="0"/>
              <a:t/>
            </a:r>
            <a:br>
              <a:rPr lang="en-US" sz="3600" dirty="0" smtClean="0"/>
            </a:br>
            <a:r>
              <a:rPr lang="en-US" sz="3600" dirty="0" smtClean="0"/>
              <a:t>P –&gt; </a:t>
            </a:r>
            <a:r>
              <a:rPr lang="en-US" sz="3600" dirty="0" err="1" smtClean="0"/>
              <a:t>yw|y</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330200" y="14097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0" name="Title 9"/>
          <p:cNvSpPr>
            <a:spLocks noGrp="1"/>
          </p:cNvSpPr>
          <p:nvPr>
            <p:ph type="title"/>
          </p:nvPr>
        </p:nvSpPr>
        <p:spPr/>
        <p:txBody>
          <a:bodyPr/>
          <a:lstStyle/>
          <a:p>
            <a:endParaRPr lang="en-US"/>
          </a:p>
        </p:txBody>
      </p:sp>
      <p:sp>
        <p:nvSpPr>
          <p:cNvPr id="11" name="Content Placeholder 1"/>
          <p:cNvSpPr txBox="1">
            <a:spLocks/>
          </p:cNvSpPr>
          <p:nvPr/>
        </p:nvSpPr>
        <p:spPr bwMode="auto">
          <a:xfrm>
            <a:off x="4381500" y="14478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rule 1</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a:t>
            </a: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Rule 3</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a:t>
            </a:r>
            <a:r>
              <a:rPr lang="en-US" sz="2800" dirty="0" smtClean="0">
                <a:solidFill>
                  <a:srgbClr val="FF0000"/>
                </a:solidFill>
              </a:rPr>
              <a:t>Follow (E)</a:t>
            </a:r>
            <a:endParaRPr lang="en-US" sz="2800" dirty="0">
              <a:solidFill>
                <a:srgbClr val="FF0000"/>
              </a:solidFill>
            </a:endParaRP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First(E’)</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41303" y="8763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3600" dirty="0" smtClean="0"/>
              <a:t>S –&gt; </a:t>
            </a:r>
            <a:r>
              <a:rPr lang="en-US" sz="3600" dirty="0" err="1" smtClean="0"/>
              <a:t>xPz</a:t>
            </a:r>
            <a:r>
              <a:rPr lang="en-US" sz="3600" dirty="0" smtClean="0"/>
              <a:t/>
            </a:r>
            <a:br>
              <a:rPr lang="en-US" sz="3600" dirty="0" smtClean="0"/>
            </a:br>
            <a:r>
              <a:rPr lang="en-US" sz="3600" dirty="0" smtClean="0"/>
              <a:t>P –&gt; </a:t>
            </a:r>
            <a:r>
              <a:rPr lang="en-US" sz="3600" dirty="0" err="1" smtClean="0"/>
              <a:t>yw|y</a:t>
            </a:r>
            <a:endParaRPr lang="en-US" sz="3600" dirty="0" smtClean="0"/>
          </a:p>
          <a:p>
            <a:r>
              <a:rPr lang="en-US" sz="3600" dirty="0" smtClean="0"/>
              <a:t>Assume that the input string is “xyz” as shown below, </a:t>
            </a:r>
          </a:p>
          <a:p>
            <a:endParaRPr lang="en-US" sz="3600" dirty="0" smtClean="0"/>
          </a:p>
          <a:p>
            <a:endParaRPr lang="en-US" sz="3600" dirty="0" smtClean="0"/>
          </a:p>
          <a:p>
            <a:endParaRPr lang="en-US" sz="3600" dirty="0" smtClean="0"/>
          </a:p>
          <a:p>
            <a:endParaRPr lang="en-US" sz="3600" dirty="0" smtClean="0"/>
          </a:p>
          <a:p>
            <a:r>
              <a:rPr lang="en-US" sz="3600" dirty="0" smtClean="0"/>
              <a:t>The parse tree of the given input string is generated using the above-given grammar by the following steps of the </a:t>
            </a:r>
            <a:r>
              <a:rPr lang="en-US" sz="3600" b="1" dirty="0" smtClean="0">
                <a:solidFill>
                  <a:srgbClr val="FF0000"/>
                </a:solidFill>
              </a:rPr>
              <a:t>top-down approach.</a:t>
            </a:r>
            <a:endParaRPr lang="en-US" sz="3600" b="1" dirty="0">
              <a:solidFill>
                <a:srgbClr val="FF0000"/>
              </a:solidFill>
            </a:endParaRPr>
          </a:p>
        </p:txBody>
      </p:sp>
      <p:pic>
        <p:nvPicPr>
          <p:cNvPr id="138242" name="Picture 2"/>
          <p:cNvPicPr>
            <a:picLocks noChangeAspect="1" noChangeArrowheads="1"/>
          </p:cNvPicPr>
          <p:nvPr/>
        </p:nvPicPr>
        <p:blipFill>
          <a:blip r:embed="rId2"/>
          <a:srcRect l="28209" t="61632" r="54026" b="20486"/>
          <a:stretch>
            <a:fillRect/>
          </a:stretch>
        </p:blipFill>
        <p:spPr bwMode="auto">
          <a:xfrm>
            <a:off x="3009903" y="2730500"/>
            <a:ext cx="3670300" cy="207714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a:t>
            </a:r>
            <a:r>
              <a:rPr lang="el-GR" sz="2800" b="1" dirty="0" smtClean="0">
                <a:solidFill>
                  <a:srgbClr val="FF0000"/>
                </a:solidFill>
              </a:rPr>
              <a:t>ε</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a:t>
            </a:r>
            <a:r>
              <a:rPr lang="en-US" sz="2800" dirty="0" smtClean="0">
                <a:solidFill>
                  <a:srgbClr val="FF0000"/>
                </a:solidFill>
              </a:rPr>
              <a:t>$, ) }</a:t>
            </a: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a:t>
            </a:r>
            <a:endParaRPr lang="en-US" sz="2800" dirty="0">
              <a:solidFill>
                <a:srgbClr val="FF0000"/>
              </a:solidFill>
            </a:endParaRP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a:t>
            </a:r>
            <a:r>
              <a:rPr lang="en-US" sz="2800" dirty="0" smtClean="0">
                <a:solidFill>
                  <a:srgbClr val="FF0000"/>
                </a:solidFill>
              </a:rPr>
              <a:t>Rule 3</a:t>
            </a:r>
            <a:endParaRPr lang="en-US" sz="2800" dirty="0">
              <a:solidFill>
                <a:srgbClr val="FF0000"/>
              </a:solidFill>
            </a:endParaRP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a:t>
            </a:r>
            <a:r>
              <a:rPr lang="en-US" sz="2800" dirty="0" smtClean="0">
                <a:solidFill>
                  <a:srgbClr val="FF0000"/>
                </a:solidFill>
              </a:rPr>
              <a:t>FOLLOW(T) </a:t>
            </a:r>
            <a:endParaRPr lang="en-US" sz="2800" dirty="0">
              <a:solidFill>
                <a:srgbClr val="FF0000"/>
              </a:solidFill>
            </a:endParaRP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a:t>
            </a:r>
            <a:r>
              <a:rPr lang="en-US" sz="2800" dirty="0" smtClean="0">
                <a:solidFill>
                  <a:srgbClr val="FF0000"/>
                </a:solidFill>
              </a:rPr>
              <a:t>Rule 2</a:t>
            </a:r>
            <a:endParaRPr lang="en-US" sz="2800" dirty="0">
              <a:solidFill>
                <a:srgbClr val="FF0000"/>
              </a:solidFill>
            </a:endParaRPr>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a:t>
            </a:r>
            <a:r>
              <a:rPr lang="en-US" sz="2800" dirty="0" smtClean="0">
                <a:solidFill>
                  <a:srgbClr val="FF0000"/>
                </a:solidFill>
              </a:rPr>
              <a:t>First(T’)</a:t>
            </a:r>
            <a:r>
              <a:rPr lang="en-US" sz="2800" dirty="0" smtClean="0"/>
              <a:t> </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 y="53700"/>
            <a:ext cx="11696700" cy="8861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fontAlgn="base"/>
            <a:r>
              <a:rPr lang="en-US" sz="4400" dirty="0" smtClean="0"/>
              <a:t>Top-Down Parsing</a:t>
            </a:r>
          </a:p>
        </p:txBody>
      </p:sp>
      <p:sp>
        <p:nvSpPr>
          <p:cNvPr id="144" name="CustomShape 2"/>
          <p:cNvSpPr/>
          <p:nvPr/>
        </p:nvSpPr>
        <p:spPr>
          <a:xfrm>
            <a:off x="241303" y="876300"/>
            <a:ext cx="11468100" cy="5892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3600" dirty="0" smtClean="0">
                <a:solidFill>
                  <a:srgbClr val="FF0000"/>
                </a:solidFill>
              </a:rPr>
              <a:t>S –&gt; </a:t>
            </a:r>
            <a:r>
              <a:rPr lang="en-US" sz="3600" dirty="0" err="1" smtClean="0">
                <a:solidFill>
                  <a:srgbClr val="FF0000"/>
                </a:solidFill>
              </a:rPr>
              <a:t>xPz</a:t>
            </a:r>
            <a:r>
              <a:rPr lang="en-US" sz="3600" dirty="0" smtClean="0">
                <a:solidFill>
                  <a:srgbClr val="FF0000"/>
                </a:solidFill>
              </a:rPr>
              <a:t/>
            </a:r>
            <a:br>
              <a:rPr lang="en-US" sz="3600" dirty="0" smtClean="0">
                <a:solidFill>
                  <a:srgbClr val="FF0000"/>
                </a:solidFill>
              </a:rPr>
            </a:br>
            <a:r>
              <a:rPr lang="en-US" sz="3600" dirty="0" smtClean="0">
                <a:solidFill>
                  <a:srgbClr val="FF0000"/>
                </a:solidFill>
              </a:rPr>
              <a:t>P –&gt; </a:t>
            </a:r>
            <a:r>
              <a:rPr lang="en-US" sz="3600" dirty="0" err="1" smtClean="0">
                <a:solidFill>
                  <a:srgbClr val="FF0000"/>
                </a:solidFill>
              </a:rPr>
              <a:t>yw|y</a:t>
            </a:r>
            <a:endParaRPr lang="en-US" sz="3600" dirty="0" smtClean="0">
              <a:solidFill>
                <a:srgbClr val="FF0000"/>
              </a:solidFill>
            </a:endParaRPr>
          </a:p>
          <a:p>
            <a:r>
              <a:rPr lang="en-US" sz="3600" b="1" dirty="0" smtClean="0">
                <a:solidFill>
                  <a:srgbClr val="FF0000"/>
                </a:solidFill>
              </a:rPr>
              <a:t>W = “xyz”</a:t>
            </a:r>
          </a:p>
          <a:p>
            <a:pPr marL="742950" indent="-742950" algn="just">
              <a:buFont typeface="+mj-lt"/>
              <a:buAutoNum type="arabicPeriod"/>
            </a:pPr>
            <a:r>
              <a:rPr lang="en-US" sz="2800" dirty="0" smtClean="0"/>
              <a:t>In the first step the leftmost leaf is compared with the first input symbol and </a:t>
            </a:r>
            <a:r>
              <a:rPr lang="en-US" sz="2800" dirty="0" smtClean="0">
                <a:solidFill>
                  <a:srgbClr val="FF0000"/>
                </a:solidFill>
              </a:rPr>
              <a:t>it matches.</a:t>
            </a:r>
            <a:r>
              <a:rPr lang="en-US" sz="2800" dirty="0" smtClean="0"/>
              <a:t> So, the input pointer is shifted to </a:t>
            </a:r>
            <a:r>
              <a:rPr lang="en-US" sz="2800" dirty="0" smtClean="0">
                <a:solidFill>
                  <a:srgbClr val="FF0000"/>
                </a:solidFill>
              </a:rPr>
              <a:t>the next symbol.</a:t>
            </a:r>
            <a:r>
              <a:rPr lang="en-US" sz="2800" dirty="0" smtClean="0"/>
              <a:t> Here, the next </a:t>
            </a:r>
            <a:r>
              <a:rPr lang="en-US" sz="2800" dirty="0" smtClean="0">
                <a:solidFill>
                  <a:srgbClr val="FF0000"/>
                </a:solidFill>
              </a:rPr>
              <a:t>symbol is P </a:t>
            </a:r>
            <a:r>
              <a:rPr lang="en-US" sz="2800" dirty="0" smtClean="0"/>
              <a:t>which is </a:t>
            </a:r>
            <a:r>
              <a:rPr lang="en-US" sz="2800" b="1" dirty="0" smtClean="0">
                <a:solidFill>
                  <a:srgbClr val="FF0000"/>
                </a:solidFill>
              </a:rPr>
              <a:t>expanded</a:t>
            </a:r>
            <a:r>
              <a:rPr lang="en-US" sz="2800" dirty="0" smtClean="0"/>
              <a:t> further according to grammar.</a:t>
            </a:r>
          </a:p>
          <a:p>
            <a:pPr marL="742950" indent="-742950" algn="just">
              <a:buFont typeface="+mj-lt"/>
              <a:buAutoNum type="arabicPeriod"/>
            </a:pPr>
            <a:r>
              <a:rPr lang="en-US" sz="2800" dirty="0" smtClean="0"/>
              <a:t>We derive </a:t>
            </a:r>
            <a:r>
              <a:rPr lang="en-US" sz="2800" dirty="0" err="1" smtClean="0">
                <a:solidFill>
                  <a:srgbClr val="FF0000"/>
                </a:solidFill>
              </a:rPr>
              <a:t>yw</a:t>
            </a:r>
            <a:r>
              <a:rPr lang="en-US" sz="2800" dirty="0" smtClean="0">
                <a:solidFill>
                  <a:srgbClr val="FF0000"/>
                </a:solidFill>
              </a:rPr>
              <a:t> from P (P –&gt; </a:t>
            </a:r>
            <a:r>
              <a:rPr lang="en-US" sz="2800" dirty="0" err="1" smtClean="0">
                <a:solidFill>
                  <a:srgbClr val="FF0000"/>
                </a:solidFill>
              </a:rPr>
              <a:t>yw</a:t>
            </a:r>
            <a:r>
              <a:rPr lang="en-US" sz="2800" dirty="0" smtClean="0">
                <a:solidFill>
                  <a:srgbClr val="FF0000"/>
                </a:solidFill>
              </a:rPr>
              <a:t>) </a:t>
            </a:r>
            <a:r>
              <a:rPr lang="en-US" sz="2800" dirty="0" smtClean="0"/>
              <a:t>using the </a:t>
            </a:r>
            <a:r>
              <a:rPr lang="en-US" sz="2800" dirty="0" smtClean="0">
                <a:solidFill>
                  <a:srgbClr val="FF0000"/>
                </a:solidFill>
              </a:rPr>
              <a:t>first production rule</a:t>
            </a:r>
            <a:r>
              <a:rPr lang="en-US" sz="2800" dirty="0" smtClean="0"/>
              <a:t>, as a result, the </a:t>
            </a:r>
            <a:r>
              <a:rPr lang="en-US" sz="2800" dirty="0" smtClean="0">
                <a:solidFill>
                  <a:srgbClr val="FF0000"/>
                </a:solidFill>
              </a:rPr>
              <a:t>produced string doesn’t match the input string </a:t>
            </a:r>
            <a:r>
              <a:rPr lang="en-US" sz="2800" dirty="0" smtClean="0"/>
              <a:t>as it has additional </a:t>
            </a:r>
            <a:r>
              <a:rPr lang="en-US" sz="2800" dirty="0" smtClean="0">
                <a:solidFill>
                  <a:srgbClr val="FF0000"/>
                </a:solidFill>
              </a:rPr>
              <a:t>symbol w</a:t>
            </a:r>
            <a:r>
              <a:rPr lang="en-US" sz="2800" dirty="0" smtClean="0"/>
              <a:t>. Therefore, </a:t>
            </a:r>
            <a:r>
              <a:rPr lang="en-US" sz="2800" b="1" dirty="0" smtClean="0">
                <a:solidFill>
                  <a:srgbClr val="FF0000"/>
                </a:solidFill>
              </a:rPr>
              <a:t>we backtrack (go to the previous</a:t>
            </a:r>
            <a:r>
              <a:rPr lang="en-US" sz="2800" dirty="0" smtClean="0"/>
              <a:t>) to check whether there is </a:t>
            </a:r>
            <a:r>
              <a:rPr lang="en-US" sz="2800" b="1" dirty="0" smtClean="0">
                <a:solidFill>
                  <a:srgbClr val="FF0000"/>
                </a:solidFill>
              </a:rPr>
              <a:t>another alternative </a:t>
            </a:r>
            <a:r>
              <a:rPr lang="en-US" sz="2800" dirty="0" smtClean="0"/>
              <a:t>or not. The other production rule that we can use </a:t>
            </a:r>
            <a:r>
              <a:rPr lang="en-US" sz="2800" dirty="0" smtClean="0">
                <a:solidFill>
                  <a:srgbClr val="FF0000"/>
                </a:solidFill>
              </a:rPr>
              <a:t>is P –&gt; y, </a:t>
            </a:r>
            <a:r>
              <a:rPr lang="en-US" sz="2800" dirty="0" smtClean="0"/>
              <a:t>which </a:t>
            </a:r>
            <a:r>
              <a:rPr lang="en-US" sz="2800" dirty="0" smtClean="0">
                <a:solidFill>
                  <a:srgbClr val="FF0000"/>
                </a:solidFill>
              </a:rPr>
              <a:t>matches to the input string.</a:t>
            </a:r>
            <a:endParaRPr lang="en-US" sz="2800" dirty="0" smtClean="0"/>
          </a:p>
        </p:txBody>
      </p:sp>
      <p:pic>
        <p:nvPicPr>
          <p:cNvPr id="138242" name="Picture 2"/>
          <p:cNvPicPr>
            <a:picLocks noChangeAspect="1" noChangeArrowheads="1"/>
          </p:cNvPicPr>
          <p:nvPr/>
        </p:nvPicPr>
        <p:blipFill>
          <a:blip r:embed="rId2"/>
          <a:srcRect l="28209" t="61632" r="54026" b="20486"/>
          <a:stretch>
            <a:fillRect/>
          </a:stretch>
        </p:blipFill>
        <p:spPr bwMode="auto">
          <a:xfrm>
            <a:off x="4178300" y="711200"/>
            <a:ext cx="2535808" cy="14351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a:t>
            </a:r>
            <a:r>
              <a:rPr lang="en-US" sz="2800" dirty="0" smtClean="0">
                <a:solidFill>
                  <a:srgbClr val="FF0000"/>
                </a:solidFill>
              </a:rPr>
              <a:t>{ *, </a:t>
            </a:r>
            <a:r>
              <a:rPr lang="el-GR" sz="2800" b="1" dirty="0" smtClean="0">
                <a:solidFill>
                  <a:srgbClr val="FF0000"/>
                </a:solidFill>
              </a:rPr>
              <a:t>ε</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a:t>
            </a:r>
            <a:r>
              <a:rPr lang="en-US" sz="2800" dirty="0" smtClean="0">
                <a:solidFill>
                  <a:srgbClr val="FF0000"/>
                </a:solidFill>
              </a:rPr>
              <a:t>{ *, </a:t>
            </a:r>
            <a:r>
              <a:rPr lang="en-US" sz="2800" b="1" dirty="0" smtClean="0">
                <a:solidFill>
                  <a:srgbClr val="FF0000"/>
                </a:solidFill>
              </a:rPr>
              <a:t>follow(T)}</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 * , $ , ) }</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 * , $ , ) }</a:t>
            </a:r>
            <a:endParaRPr lang="en-US" sz="2800" dirty="0"/>
          </a:p>
        </p:txBody>
      </p:sp>
      <p:sp>
        <p:nvSpPr>
          <p:cNvPr id="6" name="Rectangle 5"/>
          <p:cNvSpPr/>
          <p:nvPr/>
        </p:nvSpPr>
        <p:spPr>
          <a:xfrm>
            <a:off x="368300" y="3441680"/>
            <a:ext cx="10452100" cy="3046988"/>
          </a:xfrm>
          <a:prstGeom prst="rect">
            <a:avLst/>
          </a:prstGeom>
        </p:spPr>
        <p:txBody>
          <a:bodyPr wrap="square">
            <a:spAutoFit/>
          </a:bodyPr>
          <a:lstStyle/>
          <a:p>
            <a:pPr algn="just"/>
            <a:r>
              <a:rPr lang="en-US" sz="2400" b="1" dirty="0" smtClean="0"/>
              <a:t>Rules for follow( ):</a:t>
            </a:r>
            <a:endParaRPr lang="en-US" sz="2400" dirty="0" smtClean="0"/>
          </a:p>
          <a:p>
            <a:pPr algn="just"/>
            <a:r>
              <a:rPr lang="en-US" sz="2400" dirty="0" smtClean="0"/>
              <a:t>1. If S is a start symbol, then FOLLOW(S) contains $.</a:t>
            </a:r>
          </a:p>
          <a:p>
            <a:pPr algn="just"/>
            <a:endParaRPr lang="en-US" sz="2400" dirty="0" smtClean="0"/>
          </a:p>
          <a:p>
            <a:pPr algn="just"/>
            <a:r>
              <a:rPr lang="en-US" sz="2400" dirty="0" smtClean="0"/>
              <a:t>2. If there is a production A → </a:t>
            </a:r>
            <a:r>
              <a:rPr lang="en-US" sz="2400" dirty="0" err="1" smtClean="0"/>
              <a:t>αBβ</a:t>
            </a:r>
            <a:r>
              <a:rPr lang="en-US" sz="2400" dirty="0" smtClean="0"/>
              <a:t>, then </a:t>
            </a:r>
            <a:r>
              <a:rPr lang="en-US" sz="2400" dirty="0" smtClean="0">
                <a:solidFill>
                  <a:srgbClr val="FF0000"/>
                </a:solidFill>
              </a:rPr>
              <a:t>follow(B)= FIRST(β) </a:t>
            </a:r>
            <a:r>
              <a:rPr lang="en-US" sz="2400" dirty="0" smtClean="0"/>
              <a:t>except ε</a:t>
            </a:r>
          </a:p>
          <a:p>
            <a:pPr algn="just"/>
            <a:endParaRPr lang="en-US" sz="2400" dirty="0" smtClean="0"/>
          </a:p>
          <a:p>
            <a:pPr algn="just"/>
            <a:r>
              <a:rPr lang="en-US" sz="2400" dirty="0" smtClean="0"/>
              <a:t>3. If there is a production A → </a:t>
            </a:r>
            <a:r>
              <a:rPr lang="en-US" sz="2400" dirty="0" err="1" smtClean="0"/>
              <a:t>αB</a:t>
            </a:r>
            <a:r>
              <a:rPr lang="en-US" sz="2400" dirty="0" smtClean="0"/>
              <a:t>, or a production A → </a:t>
            </a:r>
            <a:r>
              <a:rPr lang="en-US" sz="2400" dirty="0" err="1" smtClean="0"/>
              <a:t>αBβ</a:t>
            </a:r>
            <a:r>
              <a:rPr lang="en-US" sz="2400" dirty="0" smtClean="0"/>
              <a:t> if </a:t>
            </a:r>
          </a:p>
          <a:p>
            <a:pPr algn="just"/>
            <a:r>
              <a:rPr lang="en-US" sz="2400" dirty="0" smtClean="0">
                <a:solidFill>
                  <a:srgbClr val="FF0000"/>
                </a:solidFill>
              </a:rPr>
              <a:t> FIRST(β) contains ε, </a:t>
            </a:r>
          </a:p>
          <a:p>
            <a:pPr algn="just"/>
            <a:r>
              <a:rPr lang="en-US" sz="2400" dirty="0" smtClean="0"/>
              <a:t> then				</a:t>
            </a:r>
            <a:r>
              <a:rPr lang="en-US" sz="2400" b="1" dirty="0" smtClean="0">
                <a:solidFill>
                  <a:srgbClr val="0070C0"/>
                </a:solidFill>
              </a:rPr>
              <a:t>follow(B)= FOLLOW(A)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03200" y="4191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 * , $ , ) }</a:t>
            </a:r>
            <a:endParaRPr lang="en-US" sz="28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0" y="7493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 * , $ , ) }</a:t>
            </a:r>
            <a:endParaRPr lang="en-US" sz="2800" dirty="0"/>
          </a:p>
        </p:txBody>
      </p:sp>
      <p:sp>
        <p:nvSpPr>
          <p:cNvPr id="6" name="Rectangle 5"/>
          <p:cNvSpPr/>
          <p:nvPr/>
        </p:nvSpPr>
        <p:spPr>
          <a:xfrm>
            <a:off x="368300" y="3035280"/>
            <a:ext cx="10452100" cy="4154984"/>
          </a:xfrm>
          <a:prstGeom prst="rect">
            <a:avLst/>
          </a:prstGeom>
        </p:spPr>
        <p:txBody>
          <a:bodyPr wrap="square">
            <a:spAutoFit/>
          </a:bodyPr>
          <a:lstStyle/>
          <a:p>
            <a:pPr algn="just"/>
            <a:r>
              <a:rPr lang="en-US" sz="2400" b="1" dirty="0" smtClean="0">
                <a:solidFill>
                  <a:srgbClr val="0070C0"/>
                </a:solidFill>
              </a:rPr>
              <a:t>						Terminal</a:t>
            </a:r>
          </a:p>
          <a:p>
            <a:pPr algn="just"/>
            <a:endParaRPr lang="en-US" sz="2400" b="1" dirty="0" smtClean="0">
              <a:solidFill>
                <a:srgbClr val="0070C0"/>
              </a:solidFill>
            </a:endParaRPr>
          </a:p>
          <a:p>
            <a:pPr algn="just"/>
            <a:r>
              <a:rPr lang="en-US" sz="2400" b="1" dirty="0" smtClean="0">
                <a:solidFill>
                  <a:srgbClr val="0070C0"/>
                </a:solidFill>
              </a:rPr>
              <a:t>					id  	      +       *     (       )     $</a:t>
            </a:r>
          </a:p>
          <a:p>
            <a:pPr algn="just"/>
            <a:r>
              <a:rPr lang="en-US" sz="2400" b="1" dirty="0" smtClean="0">
                <a:solidFill>
                  <a:srgbClr val="FF0000"/>
                </a:solidFill>
              </a:rPr>
              <a:t>Non Terminal Variables</a:t>
            </a:r>
          </a:p>
          <a:p>
            <a:pPr algn="just"/>
            <a:endParaRPr lang="en-US" sz="2400" b="1" dirty="0" smtClean="0">
              <a:solidFill>
                <a:srgbClr val="FF0000"/>
              </a:solidFill>
            </a:endParaRPr>
          </a:p>
          <a:p>
            <a:pPr algn="just"/>
            <a:r>
              <a:rPr lang="en-US" sz="2400" b="1" dirty="0" smtClean="0">
                <a:solidFill>
                  <a:srgbClr val="FF0000"/>
                </a:solidFill>
              </a:rPr>
              <a:t>E</a:t>
            </a:r>
          </a:p>
          <a:p>
            <a:pPr algn="just"/>
            <a:r>
              <a:rPr lang="en-US" sz="2400" b="1" dirty="0" smtClean="0">
                <a:solidFill>
                  <a:srgbClr val="FF0000"/>
                </a:solidFill>
              </a:rPr>
              <a:t>E’</a:t>
            </a:r>
          </a:p>
          <a:p>
            <a:pPr algn="just"/>
            <a:r>
              <a:rPr lang="en-US" sz="2400" b="1" dirty="0" smtClean="0">
                <a:solidFill>
                  <a:srgbClr val="FF0000"/>
                </a:solidFill>
              </a:rPr>
              <a:t>T</a:t>
            </a:r>
          </a:p>
          <a:p>
            <a:pPr algn="just"/>
            <a:r>
              <a:rPr lang="en-US" sz="2400" b="1" dirty="0" smtClean="0">
                <a:solidFill>
                  <a:srgbClr val="FF0000"/>
                </a:solidFill>
              </a:rPr>
              <a:t>T’</a:t>
            </a:r>
          </a:p>
          <a:p>
            <a:pPr algn="just"/>
            <a:r>
              <a:rPr lang="en-US" sz="2400" b="1" dirty="0" smtClean="0">
                <a:solidFill>
                  <a:srgbClr val="FF0000"/>
                </a:solidFill>
              </a:rPr>
              <a:t>F</a:t>
            </a:r>
          </a:p>
          <a:p>
            <a:pPr algn="just"/>
            <a:endParaRPr lang="en-US" sz="2400" b="1" dirty="0" smtClean="0">
              <a:solidFill>
                <a:srgbClr val="0070C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1"/>
          <p:cNvSpPr txBox="1">
            <a:spLocks/>
          </p:cNvSpPr>
          <p:nvPr/>
        </p:nvSpPr>
        <p:spPr bwMode="auto">
          <a:xfrm>
            <a:off x="0" y="749300"/>
            <a:ext cx="3721100" cy="3238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E →TE’</a:t>
            </a:r>
          </a:p>
          <a:p>
            <a:r>
              <a:rPr lang="en-US" sz="2800" b="1" dirty="0" smtClean="0">
                <a:solidFill>
                  <a:srgbClr val="FF0000"/>
                </a:solidFill>
              </a:rPr>
              <a:t>E’ → +TE’ | </a:t>
            </a:r>
            <a:r>
              <a:rPr lang="el-GR" sz="2800" b="1" dirty="0" smtClean="0">
                <a:solidFill>
                  <a:srgbClr val="FF0000"/>
                </a:solidFill>
              </a:rPr>
              <a:t>ε</a:t>
            </a:r>
          </a:p>
          <a:p>
            <a:r>
              <a:rPr lang="en-US" sz="2800" b="1" dirty="0" smtClean="0">
                <a:solidFill>
                  <a:srgbClr val="FF0000"/>
                </a:solidFill>
              </a:rPr>
              <a:t>T →FT’</a:t>
            </a:r>
          </a:p>
          <a:p>
            <a:r>
              <a:rPr lang="en-US" sz="2800" b="1" dirty="0" smtClean="0">
                <a:solidFill>
                  <a:srgbClr val="FF0000"/>
                </a:solidFill>
              </a:rPr>
              <a:t>T’ → *FT’ | </a:t>
            </a:r>
            <a:r>
              <a:rPr lang="el-GR" sz="2800" b="1" dirty="0" smtClean="0">
                <a:solidFill>
                  <a:srgbClr val="FF0000"/>
                </a:solidFill>
              </a:rPr>
              <a:t>ε</a:t>
            </a:r>
          </a:p>
          <a:p>
            <a:r>
              <a:rPr lang="en-US" sz="2800" b="1" dirty="0" smtClean="0">
                <a:solidFill>
                  <a:srgbClr val="FF0000"/>
                </a:solidFill>
              </a:rPr>
              <a:t>F → (E)|id</a:t>
            </a:r>
            <a:endParaRPr lang="en-US" sz="2800" b="1" dirty="0">
              <a:solidFill>
                <a:srgbClr val="FF0000"/>
              </a:solidFill>
            </a:endParaRPr>
          </a:p>
        </p:txBody>
      </p:sp>
      <p:sp>
        <p:nvSpPr>
          <p:cNvPr id="11" name="Content Placeholder 1"/>
          <p:cNvSpPr txBox="1">
            <a:spLocks/>
          </p:cNvSpPr>
          <p:nvPr/>
        </p:nvSpPr>
        <p:spPr bwMode="auto">
          <a:xfrm>
            <a:off x="3136900" y="228600"/>
            <a:ext cx="37973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First( ) :</a:t>
            </a:r>
          </a:p>
          <a:p>
            <a:r>
              <a:rPr lang="en-US" sz="2800" dirty="0" smtClean="0"/>
              <a:t>FIRST(E) = { ( , id}</a:t>
            </a:r>
          </a:p>
          <a:p>
            <a:r>
              <a:rPr lang="en-US" sz="2800" dirty="0" smtClean="0"/>
              <a:t>FIRST(E’) ={+ , </a:t>
            </a:r>
            <a:r>
              <a:rPr lang="el-GR" sz="2800" dirty="0" smtClean="0"/>
              <a:t>ε }</a:t>
            </a:r>
          </a:p>
          <a:p>
            <a:r>
              <a:rPr lang="en-US" sz="2800" dirty="0" smtClean="0"/>
              <a:t>FIRST(T) = { ( , id}</a:t>
            </a:r>
          </a:p>
          <a:p>
            <a:r>
              <a:rPr lang="en-US" sz="2800" dirty="0" smtClean="0"/>
              <a:t>FIRST(T’) = {*, </a:t>
            </a:r>
            <a:r>
              <a:rPr lang="el-GR" sz="2800" dirty="0" smtClean="0"/>
              <a:t>ε }</a:t>
            </a:r>
          </a:p>
          <a:p>
            <a:r>
              <a:rPr lang="el-GR" sz="2800" dirty="0" smtClean="0"/>
              <a:t> </a:t>
            </a:r>
            <a:r>
              <a:rPr lang="en-US" sz="2800" dirty="0" smtClean="0"/>
              <a:t>FIRST(F) = { ( , id }</a:t>
            </a:r>
            <a:endParaRPr lang="en-US" sz="2800" dirty="0"/>
          </a:p>
        </p:txBody>
      </p:sp>
      <p:sp>
        <p:nvSpPr>
          <p:cNvPr id="5" name="Content Placeholder 1"/>
          <p:cNvSpPr txBox="1">
            <a:spLocks/>
          </p:cNvSpPr>
          <p:nvPr/>
        </p:nvSpPr>
        <p:spPr bwMode="auto">
          <a:xfrm>
            <a:off x="6604000" y="279400"/>
            <a:ext cx="6223000" cy="276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rPr>
              <a:t>Follow( ):</a:t>
            </a:r>
          </a:p>
          <a:p>
            <a:r>
              <a:rPr lang="en-US" sz="2800" dirty="0" smtClean="0"/>
              <a:t>FOLLOW(E) = { $, ) }   </a:t>
            </a:r>
          </a:p>
          <a:p>
            <a:r>
              <a:rPr lang="en-US" sz="2800" dirty="0" smtClean="0"/>
              <a:t>FOLLOW(E’) = { $, ) }</a:t>
            </a:r>
          </a:p>
          <a:p>
            <a:r>
              <a:rPr lang="en-US" sz="2800" dirty="0" smtClean="0"/>
              <a:t>FOLLOW(T) = { +, $, ) }</a:t>
            </a:r>
          </a:p>
          <a:p>
            <a:r>
              <a:rPr lang="en-US" sz="2800" dirty="0" smtClean="0"/>
              <a:t>FOLLOW(T’) = { +, $, ) }</a:t>
            </a:r>
          </a:p>
          <a:p>
            <a:r>
              <a:rPr lang="en-US" sz="2800" dirty="0" smtClean="0"/>
              <a:t>FOLLOW(F) = {+, * , $ , ) }</a:t>
            </a:r>
            <a:endParaRPr lang="en-US" sz="2800" dirty="0"/>
          </a:p>
        </p:txBody>
      </p:sp>
      <p:pic>
        <p:nvPicPr>
          <p:cNvPr id="7" name="Picture 2"/>
          <p:cNvPicPr>
            <a:picLocks noChangeAspect="1" noChangeArrowheads="1"/>
          </p:cNvPicPr>
          <p:nvPr/>
        </p:nvPicPr>
        <p:blipFill>
          <a:blip r:embed="rId3"/>
          <a:srcRect l="5954" t="23090" r="43951" b="43229"/>
          <a:stretch>
            <a:fillRect/>
          </a:stretch>
        </p:blipFill>
        <p:spPr bwMode="auto">
          <a:xfrm>
            <a:off x="622300" y="3060700"/>
            <a:ext cx="10045700" cy="379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6000" y="234892"/>
            <a:ext cx="10058400" cy="1289108"/>
          </a:xfrm>
        </p:spPr>
        <p:txBody>
          <a:bodyPr>
            <a:normAutofit fontScale="90000"/>
          </a:bodyPr>
          <a:lstStyle/>
          <a:p>
            <a:r>
              <a:rPr lang="en-US" sz="4400" dirty="0" smtClean="0"/>
              <a:t>Generated Parser Table</a:t>
            </a:r>
            <a:br>
              <a:rPr lang="en-US" sz="4400" dirty="0" smtClean="0"/>
            </a:br>
            <a:r>
              <a:rPr lang="en-US" sz="4400" dirty="0" smtClean="0"/>
              <a:t>For String id + id * id</a:t>
            </a:r>
            <a:endParaRPr lang="en-IN" sz="4400" dirty="0"/>
          </a:p>
        </p:txBody>
      </p:sp>
      <p:pic>
        <p:nvPicPr>
          <p:cNvPr id="124930" name="Picture 2"/>
          <p:cNvPicPr>
            <a:picLocks noChangeAspect="1" noChangeArrowheads="1"/>
          </p:cNvPicPr>
          <p:nvPr/>
        </p:nvPicPr>
        <p:blipFill>
          <a:blip r:embed="rId2"/>
          <a:srcRect l="5954" t="23090" r="43951" b="43229"/>
          <a:stretch>
            <a:fillRect/>
          </a:stretch>
        </p:blipFill>
        <p:spPr bwMode="auto">
          <a:xfrm>
            <a:off x="342900" y="1625600"/>
            <a:ext cx="10045700" cy="3797300"/>
          </a:xfrm>
          <a:prstGeom prst="rect">
            <a:avLst/>
          </a:prstGeom>
          <a:noFill/>
          <a:ln w="9525">
            <a:noFill/>
            <a:miter lim="800000"/>
            <a:headEnd/>
            <a:tailEnd/>
          </a:ln>
          <a:effectLst/>
        </p:spPr>
      </p:pic>
    </p:spTree>
    <p:extLst>
      <p:ext uri="{BB962C8B-B14F-4D97-AF65-F5344CB8AC3E}">
        <p14:creationId xmlns:p14="http://schemas.microsoft.com/office/powerpoint/2010/main" xmlns="" val="3004488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25954" name="Picture 2"/>
          <p:cNvPicPr>
            <a:picLocks noChangeAspect="1" noChangeArrowheads="1"/>
          </p:cNvPicPr>
          <p:nvPr/>
        </p:nvPicPr>
        <p:blipFill>
          <a:blip r:embed="rId2"/>
          <a:srcRect l="6735" t="9028" r="48462" b="19271"/>
          <a:stretch>
            <a:fillRect/>
          </a:stretch>
        </p:blipFill>
        <p:spPr bwMode="auto">
          <a:xfrm>
            <a:off x="-368300" y="152399"/>
            <a:ext cx="6375400" cy="5736471"/>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9223" t="27133" r="43951" b="43229"/>
          <a:stretch>
            <a:fillRect/>
          </a:stretch>
        </p:blipFill>
        <p:spPr bwMode="auto">
          <a:xfrm>
            <a:off x="6070599" y="2298700"/>
            <a:ext cx="6138441" cy="2184400"/>
          </a:xfrm>
          <a:prstGeom prst="rect">
            <a:avLst/>
          </a:prstGeom>
          <a:noFill/>
          <a:ln w="9525">
            <a:noFill/>
            <a:miter lim="800000"/>
            <a:headEnd/>
            <a:tailEnd/>
          </a:ln>
          <a:effectLst/>
        </p:spPr>
      </p:pic>
    </p:spTree>
    <p:extLst>
      <p:ext uri="{BB962C8B-B14F-4D97-AF65-F5344CB8AC3E}">
        <p14:creationId xmlns:p14="http://schemas.microsoft.com/office/powerpoint/2010/main" xmlns="" val="300448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template1">
  <a:themeElements>
    <a:clrScheme name="slide-templat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lide-template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Comic Sans MS" pitchFamily="1"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Comic Sans MS" pitchFamily="1" charset="0"/>
            <a:ea typeface="ＭＳ Ｐゴシック" pitchFamily="1" charset="-128"/>
          </a:defRPr>
        </a:defPPr>
      </a:lstStyle>
    </a:lnDef>
  </a:objectDefaults>
  <a:extraClrSchemeLst>
    <a:extraClrScheme>
      <a:clrScheme name="slide-templat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templat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templat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templat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templat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templat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templat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4495</TotalTime>
  <Words>5240</Words>
  <Application>Microsoft Office PowerPoint</Application>
  <PresentationFormat>Custom</PresentationFormat>
  <Paragraphs>1128</Paragraphs>
  <Slides>98</Slides>
  <Notes>44</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98</vt:i4>
      </vt:variant>
    </vt:vector>
  </HeadingPairs>
  <TitlesOfParts>
    <vt:vector size="104" baseType="lpstr">
      <vt:lpstr>1_Office Theme</vt:lpstr>
      <vt:lpstr>Contents Slide Master</vt:lpstr>
      <vt:lpstr>Office Theme</vt:lpstr>
      <vt:lpstr>slide-template1</vt:lpstr>
      <vt:lpstr>Default Design</vt:lpstr>
      <vt:lpstr>CorelDRAW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problem</vt:lpstr>
      <vt:lpstr>Elimination of Left Recursion</vt:lpstr>
      <vt:lpstr>Slide 54</vt:lpstr>
      <vt:lpstr>Elimination of Left Recursion</vt:lpstr>
      <vt:lpstr>Elimination of left Recursion. Example</vt:lpstr>
      <vt:lpstr>More Elimination of Left Recursion</vt:lpstr>
      <vt:lpstr>General Left Recursion</vt:lpstr>
      <vt:lpstr>An Alternative Approach</vt:lpstr>
      <vt:lpstr>Summary of Top-Down Parsing So Far</vt:lpstr>
      <vt:lpstr>Predictive Parsers</vt:lpstr>
      <vt:lpstr>Left Factoring</vt:lpstr>
      <vt:lpstr>Left Factoring</vt:lpstr>
      <vt:lpstr>Left-Factoring Example</vt:lpstr>
      <vt:lpstr>Slide 65</vt:lpstr>
      <vt:lpstr>Example of LL(1) grammar</vt:lpstr>
      <vt:lpstr>Left-Factoring Example</vt:lpstr>
      <vt:lpstr>FIRST()</vt:lpstr>
      <vt:lpstr>FIRST()</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Generated Parser Table For String id + id * id</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403</cp:revision>
  <dcterms:created xsi:type="dcterms:W3CDTF">2019-01-09T10:33:58Z</dcterms:created>
  <dcterms:modified xsi:type="dcterms:W3CDTF">2022-10-12T10:11:34Z</dcterms:modified>
</cp:coreProperties>
</file>