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  <p:sldMasterId id="2147483702" r:id="rId3"/>
  </p:sldMasterIdLst>
  <p:notesMasterIdLst>
    <p:notesMasterId r:id="rId31"/>
  </p:notesMasterIdLst>
  <p:handoutMasterIdLst>
    <p:handoutMasterId r:id="rId32"/>
  </p:handoutMasterIdLst>
  <p:sldIdLst>
    <p:sldId id="277" r:id="rId4"/>
    <p:sldId id="569" r:id="rId5"/>
    <p:sldId id="651" r:id="rId6"/>
    <p:sldId id="652" r:id="rId7"/>
    <p:sldId id="653" r:id="rId8"/>
    <p:sldId id="654" r:id="rId9"/>
    <p:sldId id="434" r:id="rId10"/>
    <p:sldId id="657" r:id="rId11"/>
    <p:sldId id="659" r:id="rId12"/>
    <p:sldId id="655" r:id="rId13"/>
    <p:sldId id="660" r:id="rId14"/>
    <p:sldId id="661" r:id="rId15"/>
    <p:sldId id="662" r:id="rId16"/>
    <p:sldId id="663" r:id="rId17"/>
    <p:sldId id="665" r:id="rId18"/>
    <p:sldId id="672" r:id="rId19"/>
    <p:sldId id="673" r:id="rId20"/>
    <p:sldId id="670" r:id="rId21"/>
    <p:sldId id="671" r:id="rId22"/>
    <p:sldId id="674" r:id="rId23"/>
    <p:sldId id="676" r:id="rId24"/>
    <p:sldId id="677" r:id="rId25"/>
    <p:sldId id="675" r:id="rId26"/>
    <p:sldId id="678" r:id="rId27"/>
    <p:sldId id="679" r:id="rId28"/>
    <p:sldId id="326" r:id="rId29"/>
    <p:sldId id="27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B0F0"/>
    <a:srgbClr val="ED8137"/>
    <a:srgbClr val="BC8F00"/>
    <a:srgbClr val="860000"/>
    <a:srgbClr val="1B3F5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515" autoAdjust="0"/>
    <p:restoredTop sz="94660"/>
  </p:normalViewPr>
  <p:slideViewPr>
    <p:cSldViewPr snapToGrid="0">
      <p:cViewPr>
        <p:scale>
          <a:sx n="75" d="100"/>
          <a:sy n="75" d="100"/>
        </p:scale>
        <p:origin x="-516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21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1" y="1905000"/>
            <a:ext cx="12211051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1" y="0"/>
            <a:ext cx="12211051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1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1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704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89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3" y="34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74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90964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704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89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3" y="34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74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715955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8" y="164704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8" y="932789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437814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242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327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6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3" y="4677575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3" y="4677575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3" y="4677575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9" y="4677575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3" y="34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74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938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4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215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242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327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713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713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2" y="480121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122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242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327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6767" y="2276939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6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3" y="34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74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242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327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50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6828" y="1815750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7252" y="1815750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3" y="34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74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704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3" y="1508788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219781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80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5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772000" y="1604520"/>
            <a:ext cx="664656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772000" y="1604520"/>
            <a:ext cx="664656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9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4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41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4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engineering.in/pdf-principles-of-compiler-design-by-alfred-v-aho-j-d-ullman-free-download/" TargetMode="External"/><Relationship Id="rId2" Type="http://schemas.openxmlformats.org/officeDocument/2006/relationships/hyperlink" Target="https://dlscrib.com/download/systems-programming-and-operating-systems-by-dhamdhere_59b64cb7dc0d60182f8ceb1f_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407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241" y="5902051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8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9506859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xmlns="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89304721"/>
              </p:ext>
            </p:extLst>
          </p:nvPr>
        </p:nvGraphicFramePr>
        <p:xfrm>
          <a:off x="76788" y="3121786"/>
          <a:ext cx="3303056" cy="3148059"/>
        </p:xfrm>
        <a:graphic>
          <a:graphicData uri="http://schemas.openxmlformats.org/presentationml/2006/ole">
            <p:oleObj spid="_x0000_s8231" name="CorelDRAW" r:id="rId4" imgW="2169000" imgH="2169360" progId="">
              <p:embed/>
            </p:oleObj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3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118" y="2025591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47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841" y="5334065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626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825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71901" y="6296559"/>
            <a:ext cx="183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127872" y="2051945"/>
            <a:ext cx="9063319" cy="485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OF COMPUTER SCIENCE &amp; ENGINEERING</a:t>
            </a:r>
            <a:endParaRPr lang="en-US" sz="32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 Engineering 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System Programming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Code: CST-315</a:t>
            </a:r>
            <a:endParaRPr lang="en-US" sz="32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13934" y="242054"/>
            <a:ext cx="3329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Department of Computer Science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8088" y="6120884"/>
            <a:ext cx="3627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Compilers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65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2"/>
          <p:cNvSpPr/>
          <p:nvPr/>
        </p:nvSpPr>
        <p:spPr>
          <a:xfrm>
            <a:off x="0" y="50800"/>
            <a:ext cx="12192000" cy="6388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OPERATOR-PRECEDENCE PARSING - </a:t>
            </a:r>
            <a:r>
              <a:rPr lang="en-US" sz="3200" dirty="0" smtClean="0"/>
              <a:t> </a:t>
            </a:r>
            <a:r>
              <a:rPr lang="en-US" sz="2800" dirty="0" smtClean="0"/>
              <a:t>An efficient way of constructing shift-reduce parser is called operator-precedence parsing. </a:t>
            </a:r>
            <a:endParaRPr lang="en-US" sz="3200" dirty="0" smtClean="0"/>
          </a:p>
          <a:p>
            <a:pPr algn="just"/>
            <a:endParaRPr lang="en-US" sz="1400" dirty="0" smtClean="0"/>
          </a:p>
          <a:p>
            <a:pPr algn="just"/>
            <a:r>
              <a:rPr lang="en-US" sz="3200" dirty="0" smtClean="0"/>
              <a:t>Operator precedence parser can be constructed from a grammar called Operator-grammar. 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3200" b="1" dirty="0" smtClean="0">
                <a:solidFill>
                  <a:srgbClr val="FF0000"/>
                </a:solidFill>
              </a:rPr>
              <a:t>These grammars have the property that no production on right side is </a:t>
            </a:r>
            <a:r>
              <a:rPr lang="en-US" sz="3200" b="1" dirty="0" smtClean="0"/>
              <a:t>ɛ or has two adjacent non-terminals.</a:t>
            </a:r>
          </a:p>
          <a:p>
            <a:pPr algn="just"/>
            <a:endParaRPr lang="en-US" sz="2800" dirty="0" smtClean="0"/>
          </a:p>
          <a:p>
            <a:r>
              <a:rPr lang="en-US" sz="3200" dirty="0" smtClean="0"/>
              <a:t>Example:  Consider the grammar:</a:t>
            </a:r>
          </a:p>
          <a:p>
            <a:r>
              <a:rPr lang="en-US" sz="3200" dirty="0" smtClean="0"/>
              <a:t>E→</a:t>
            </a:r>
            <a:r>
              <a:rPr lang="en-US" sz="3200" dirty="0" smtClean="0">
                <a:solidFill>
                  <a:srgbClr val="FF0000"/>
                </a:solidFill>
              </a:rPr>
              <a:t>EAE</a:t>
            </a:r>
            <a:r>
              <a:rPr lang="en-US" sz="3200" dirty="0" smtClean="0"/>
              <a:t>|(E)|-</a:t>
            </a:r>
            <a:r>
              <a:rPr lang="en-US" sz="3200" dirty="0" err="1" smtClean="0"/>
              <a:t>E|id</a:t>
            </a:r>
            <a:endParaRPr lang="en-US" sz="3200" dirty="0" smtClean="0"/>
          </a:p>
          <a:p>
            <a:r>
              <a:rPr lang="en-US" sz="3200" dirty="0" smtClean="0"/>
              <a:t>A→+|-|*|/|↑</a:t>
            </a:r>
          </a:p>
          <a:p>
            <a:r>
              <a:rPr lang="en-US" sz="3200" dirty="0" smtClean="0"/>
              <a:t>Since the right side EAE has three consecutive non-terminals, the grammar can be written as follows:</a:t>
            </a:r>
          </a:p>
          <a:p>
            <a:pPr algn="ctr"/>
            <a:r>
              <a:rPr lang="en-US" sz="3200" b="1" dirty="0" smtClean="0"/>
              <a:t> E→E+E|E-E|E*E|E/E|E↑E |-</a:t>
            </a:r>
            <a:r>
              <a:rPr lang="en-US" sz="3200" b="1" dirty="0" err="1" smtClean="0"/>
              <a:t>E|id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2"/>
          <p:cNvSpPr/>
          <p:nvPr/>
        </p:nvSpPr>
        <p:spPr>
          <a:xfrm>
            <a:off x="0" y="50800"/>
            <a:ext cx="12192000" cy="6388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r>
              <a:rPr lang="en-US" sz="3200" b="1" dirty="0" smtClean="0"/>
              <a:t>Operator precedence relations:</a:t>
            </a:r>
            <a:endParaRPr lang="en-US" sz="3200" dirty="0" smtClean="0"/>
          </a:p>
          <a:p>
            <a:r>
              <a:rPr lang="en-US" sz="3200" dirty="0" smtClean="0"/>
              <a:t>There are three disjoint precedence relations namely</a:t>
            </a:r>
          </a:p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&lt;. 		less than</a:t>
            </a:r>
          </a:p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=  		 equal to</a:t>
            </a:r>
          </a:p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.&gt; 	 	greater than</a:t>
            </a:r>
          </a:p>
          <a:p>
            <a:pPr algn="ctr"/>
            <a:endParaRPr lang="en-US" sz="3200" b="1" dirty="0" smtClean="0">
              <a:solidFill>
                <a:srgbClr val="0070C0"/>
              </a:solidFill>
            </a:endParaRPr>
          </a:p>
          <a:p>
            <a:r>
              <a:rPr lang="en-US" sz="3200" dirty="0" smtClean="0">
                <a:solidFill>
                  <a:srgbClr val="FF0000"/>
                </a:solidFill>
              </a:rPr>
              <a:t>The relations give the following meaning:</a:t>
            </a:r>
          </a:p>
          <a:p>
            <a:pPr algn="ctr"/>
            <a:r>
              <a:rPr lang="en-US" sz="3200" dirty="0" smtClean="0"/>
              <a:t>a&lt;.b 				 a yields precedence to b</a:t>
            </a:r>
          </a:p>
          <a:p>
            <a:pPr algn="ctr"/>
            <a:r>
              <a:rPr lang="en-US" sz="3200" dirty="0" smtClean="0"/>
              <a:t>a=b 			a has the same precedence as b</a:t>
            </a:r>
          </a:p>
          <a:p>
            <a:pPr algn="ctr"/>
            <a:r>
              <a:rPr lang="en-US" sz="3200" dirty="0" smtClean="0"/>
              <a:t>a.&gt;b 			a takes precedence over b</a:t>
            </a:r>
          </a:p>
          <a:p>
            <a:endParaRPr lang="en-US" sz="3200" dirty="0" smtClean="0"/>
          </a:p>
          <a:p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2"/>
          <p:cNvSpPr/>
          <p:nvPr/>
        </p:nvSpPr>
        <p:spPr>
          <a:xfrm>
            <a:off x="0" y="50800"/>
            <a:ext cx="12192000" cy="6388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r>
              <a:rPr lang="en-US" sz="3200" dirty="0" smtClean="0"/>
              <a:t>Operator-precedence relations for the grammar</a:t>
            </a:r>
          </a:p>
          <a:p>
            <a:r>
              <a:rPr lang="en-US" sz="3200" dirty="0" smtClean="0"/>
              <a:t>E→E+E|E-E|E*E|E/E|E↑E |(E)|-</a:t>
            </a:r>
            <a:r>
              <a:rPr lang="en-US" sz="3200" dirty="0" err="1" smtClean="0"/>
              <a:t>E|id</a:t>
            </a:r>
            <a:r>
              <a:rPr lang="en-US" sz="3200" dirty="0" smtClean="0"/>
              <a:t> is given in the following table assuming</a:t>
            </a:r>
          </a:p>
          <a:p>
            <a:r>
              <a:rPr lang="en-US" sz="3200" dirty="0" smtClean="0"/>
              <a:t> </a:t>
            </a:r>
          </a:p>
          <a:p>
            <a:r>
              <a:rPr lang="en-US" sz="3200" dirty="0" smtClean="0"/>
              <a:t>1.                 ↑ is of highest precedence and right-associative</a:t>
            </a:r>
          </a:p>
          <a:p>
            <a:r>
              <a:rPr lang="en-US" sz="3200" dirty="0" smtClean="0"/>
              <a:t> </a:t>
            </a:r>
          </a:p>
          <a:p>
            <a:r>
              <a:rPr lang="en-US" sz="3200" dirty="0" smtClean="0"/>
              <a:t>2.                 * and / are of next higher precedence and left-associative, and</a:t>
            </a:r>
          </a:p>
          <a:p>
            <a:r>
              <a:rPr lang="en-US" sz="3200" dirty="0" smtClean="0"/>
              <a:t>3.                 + and - are of lowest precedence and left- Note that the blanks in the table denote error entries.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 l="13275" t="9722" r="42508" b="53646"/>
          <a:stretch>
            <a:fillRect/>
          </a:stretch>
        </p:blipFill>
        <p:spPr bwMode="auto">
          <a:xfrm>
            <a:off x="939799" y="1701800"/>
            <a:ext cx="10033843" cy="46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2"/>
          <p:cNvSpPr/>
          <p:nvPr/>
        </p:nvSpPr>
        <p:spPr>
          <a:xfrm>
            <a:off x="0" y="50800"/>
            <a:ext cx="12192000" cy="6388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Stack implementation of operator precedence parsing:</a:t>
            </a:r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3200" dirty="0" smtClean="0">
                <a:solidFill>
                  <a:srgbClr val="00B0F0"/>
                </a:solidFill>
              </a:rPr>
              <a:t>It is a shift-reduce parsing containing all four actions shift, reduce, accept and error.</a:t>
            </a:r>
          </a:p>
          <a:p>
            <a:r>
              <a:rPr lang="en-US" sz="3200" dirty="0" smtClean="0"/>
              <a:t>The initial configuration of an operator precedence parsing is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STACK : $</a:t>
            </a:r>
          </a:p>
          <a:p>
            <a:r>
              <a:rPr lang="en-US" sz="3200" b="1" dirty="0" smtClean="0">
                <a:solidFill>
                  <a:srgbClr val="00B0F0"/>
                </a:solidFill>
              </a:rPr>
              <a:t>INPUT : w$</a:t>
            </a:r>
          </a:p>
          <a:p>
            <a:r>
              <a:rPr lang="en-US" sz="3200" dirty="0" smtClean="0"/>
              <a:t>where w is the input string to be parsed.</a:t>
            </a:r>
          </a:p>
          <a:p>
            <a:r>
              <a:rPr lang="en-US" sz="3200" dirty="0" smtClean="0"/>
              <a:t> </a:t>
            </a:r>
          </a:p>
          <a:p>
            <a:r>
              <a:rPr lang="en-US" sz="3200" dirty="0" smtClean="0"/>
              <a:t>Example: Consider the grammar 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E → E+E | E-E | E*E | E/E | E↑E | (E) | id. </a:t>
            </a:r>
          </a:p>
          <a:p>
            <a:r>
              <a:rPr lang="en-US" sz="3200" dirty="0" smtClean="0"/>
              <a:t>Input string </a:t>
            </a:r>
            <a:r>
              <a:rPr lang="en-US" sz="3200" b="1" dirty="0" smtClean="0"/>
              <a:t>is </a:t>
            </a:r>
            <a:r>
              <a:rPr lang="en-US" sz="3200" b="1" dirty="0" err="1" smtClean="0">
                <a:solidFill>
                  <a:srgbClr val="00B0F0"/>
                </a:solidFill>
              </a:rPr>
              <a:t>id+id</a:t>
            </a:r>
            <a:r>
              <a:rPr lang="en-US" sz="3200" b="1" dirty="0" smtClean="0">
                <a:solidFill>
                  <a:srgbClr val="00B0F0"/>
                </a:solidFill>
              </a:rPr>
              <a:t>*id .</a:t>
            </a:r>
            <a:endParaRPr lang="en-US" sz="32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2"/>
          <p:cNvSpPr/>
          <p:nvPr/>
        </p:nvSpPr>
        <p:spPr>
          <a:xfrm>
            <a:off x="0" y="50800"/>
            <a:ext cx="12192000" cy="6388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r>
              <a:rPr lang="en-US" sz="3200" dirty="0" smtClean="0">
                <a:solidFill>
                  <a:srgbClr val="FF0000"/>
                </a:solidFill>
              </a:rPr>
              <a:t>E → E+E | E-E | E*E | E/E | E↑E | (E) | id. </a:t>
            </a:r>
          </a:p>
          <a:p>
            <a:r>
              <a:rPr lang="en-US" sz="3200" dirty="0" smtClean="0"/>
              <a:t>Input string </a:t>
            </a:r>
            <a:r>
              <a:rPr lang="en-US" sz="3200" b="1" dirty="0" smtClean="0"/>
              <a:t>is </a:t>
            </a:r>
            <a:r>
              <a:rPr lang="en-US" sz="3200" b="1" dirty="0" err="1" smtClean="0">
                <a:solidFill>
                  <a:srgbClr val="00B0F0"/>
                </a:solidFill>
              </a:rPr>
              <a:t>id+id</a:t>
            </a:r>
            <a:r>
              <a:rPr lang="en-US" sz="3200" b="1" dirty="0" smtClean="0">
                <a:solidFill>
                  <a:srgbClr val="00B0F0"/>
                </a:solidFill>
              </a:rPr>
              <a:t>*id .</a:t>
            </a: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/>
          <a:srcRect l="13372" t="14583" r="42021" b="48438"/>
          <a:stretch>
            <a:fillRect/>
          </a:stretch>
        </p:blipFill>
        <p:spPr bwMode="auto">
          <a:xfrm>
            <a:off x="381000" y="1117600"/>
            <a:ext cx="10245382" cy="47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971800" y="58109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If (stack &lt; input )  or ( a&lt;b) </a:t>
            </a:r>
            <a:r>
              <a:rPr lang="en-US" b="1" dirty="0" smtClean="0">
                <a:solidFill>
                  <a:srgbClr val="FF0000"/>
                </a:solidFill>
              </a:rPr>
              <a:t>    (R1)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	push in stack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Else </a:t>
            </a:r>
            <a:r>
              <a:rPr lang="en-US" dirty="0" smtClean="0">
                <a:solidFill>
                  <a:srgbClr val="FF0000"/>
                </a:solidFill>
              </a:rPr>
              <a:t>Stack &gt; Input  (a &gt;b)   pop </a:t>
            </a:r>
            <a:r>
              <a:rPr lang="en-US" dirty="0" smtClean="0">
                <a:solidFill>
                  <a:srgbClr val="FF0000"/>
                </a:solidFill>
              </a:rPr>
              <a:t> (R2)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2"/>
          <p:cNvSpPr/>
          <p:nvPr/>
        </p:nvSpPr>
        <p:spPr>
          <a:xfrm>
            <a:off x="0" y="50800"/>
            <a:ext cx="12192000" cy="6388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r>
              <a:rPr lang="en-US" sz="3200" dirty="0" smtClean="0">
                <a:solidFill>
                  <a:srgbClr val="FF0000"/>
                </a:solidFill>
              </a:rPr>
              <a:t>E → E+E | E-E | E*E | E/E | E↑E | (E) | id. </a:t>
            </a:r>
          </a:p>
          <a:p>
            <a:r>
              <a:rPr lang="en-US" sz="3200" dirty="0" smtClean="0"/>
              <a:t>Input string </a:t>
            </a:r>
            <a:r>
              <a:rPr lang="en-US" sz="3200" b="1" dirty="0" smtClean="0"/>
              <a:t>is </a:t>
            </a:r>
            <a:r>
              <a:rPr lang="en-US" sz="3200" b="1" dirty="0" err="1" smtClean="0">
                <a:solidFill>
                  <a:srgbClr val="00B0F0"/>
                </a:solidFill>
              </a:rPr>
              <a:t>id+id</a:t>
            </a:r>
            <a:r>
              <a:rPr lang="en-US" sz="3200" b="1" dirty="0" smtClean="0">
                <a:solidFill>
                  <a:srgbClr val="00B0F0"/>
                </a:solidFill>
              </a:rPr>
              <a:t>*id .  (  5 + 4 *10 = 45)</a:t>
            </a: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/>
          <a:srcRect l="13372" t="14583" r="42021" b="48438"/>
          <a:stretch>
            <a:fillRect/>
          </a:stretch>
        </p:blipFill>
        <p:spPr bwMode="auto">
          <a:xfrm>
            <a:off x="152400" y="1143000"/>
            <a:ext cx="10245382" cy="47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971800" y="58109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If (stack &lt; input )  or ( a&lt;b)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	push in stack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Else </a:t>
            </a:r>
            <a:r>
              <a:rPr lang="en-US" dirty="0" smtClean="0">
                <a:solidFill>
                  <a:srgbClr val="FF0000"/>
                </a:solidFill>
              </a:rPr>
              <a:t>Stack &gt; Input  (a &gt;b)   pop </a:t>
            </a:r>
          </a:p>
          <a:p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11547" y="21140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22647" y="32570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2"/>
          <p:cNvSpPr/>
          <p:nvPr/>
        </p:nvSpPr>
        <p:spPr>
          <a:xfrm>
            <a:off x="0" y="50800"/>
            <a:ext cx="12192000" cy="6388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r>
              <a:rPr lang="en-US" sz="3200" dirty="0" smtClean="0">
                <a:solidFill>
                  <a:srgbClr val="FF0000"/>
                </a:solidFill>
              </a:rPr>
              <a:t>E → E+E | E-E | E*E | E/E | E↑E | (E) | id. </a:t>
            </a:r>
          </a:p>
          <a:p>
            <a:r>
              <a:rPr lang="en-US" sz="3200" dirty="0" smtClean="0"/>
              <a:t>Input string </a:t>
            </a:r>
            <a:r>
              <a:rPr lang="en-US" sz="3200" b="1" dirty="0" smtClean="0"/>
              <a:t>is </a:t>
            </a:r>
            <a:r>
              <a:rPr lang="en-US" sz="3200" b="1" dirty="0" err="1" smtClean="0">
                <a:solidFill>
                  <a:srgbClr val="00B0F0"/>
                </a:solidFill>
              </a:rPr>
              <a:t>id+id</a:t>
            </a:r>
            <a:r>
              <a:rPr lang="en-US" sz="3200" b="1" dirty="0" smtClean="0">
                <a:solidFill>
                  <a:srgbClr val="00B0F0"/>
                </a:solidFill>
              </a:rPr>
              <a:t>*id .  (  5 + 4 *10 = 45)</a:t>
            </a: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/>
          <a:srcRect l="13372" t="14583" r="42021" b="48438"/>
          <a:stretch>
            <a:fillRect/>
          </a:stretch>
        </p:blipFill>
        <p:spPr bwMode="auto">
          <a:xfrm>
            <a:off x="152400" y="1143000"/>
            <a:ext cx="10245382" cy="47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971800" y="58109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If (stack &lt; input )  or ( a&lt;b)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	push in stack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Else </a:t>
            </a:r>
            <a:r>
              <a:rPr lang="en-US" dirty="0" smtClean="0">
                <a:solidFill>
                  <a:srgbClr val="FF0000"/>
                </a:solidFill>
              </a:rPr>
              <a:t>Stack &gt; Input  (a &gt;b)   pop </a:t>
            </a:r>
          </a:p>
          <a:p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11547" y="21140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22647" y="32570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35347" y="428573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22647" y="4704834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*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2"/>
          <p:cNvSpPr/>
          <p:nvPr/>
        </p:nvSpPr>
        <p:spPr>
          <a:xfrm>
            <a:off x="0" y="50800"/>
            <a:ext cx="12192000" cy="6388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r>
              <a:rPr lang="en-US" sz="3200" dirty="0" smtClean="0">
                <a:solidFill>
                  <a:srgbClr val="FF0000"/>
                </a:solidFill>
              </a:rPr>
              <a:t>E → E+E | E-E | E*E | E/E | E↑E | (E) | id. </a:t>
            </a:r>
          </a:p>
          <a:p>
            <a:r>
              <a:rPr lang="en-US" sz="3200" dirty="0" smtClean="0"/>
              <a:t>Input string </a:t>
            </a:r>
            <a:r>
              <a:rPr lang="en-US" sz="3200" b="1" dirty="0" smtClean="0"/>
              <a:t>is </a:t>
            </a:r>
            <a:r>
              <a:rPr lang="en-US" sz="3200" b="1" dirty="0" err="1" smtClean="0">
                <a:solidFill>
                  <a:srgbClr val="00B0F0"/>
                </a:solidFill>
              </a:rPr>
              <a:t>id+id</a:t>
            </a:r>
            <a:r>
              <a:rPr lang="en-US" sz="3200" b="1" dirty="0" smtClean="0">
                <a:solidFill>
                  <a:srgbClr val="00B0F0"/>
                </a:solidFill>
              </a:rPr>
              <a:t>*id .  (  5 + 4 *10 = 45)</a:t>
            </a: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/>
          <a:srcRect l="13372" t="14583" r="42021" b="48438"/>
          <a:stretch>
            <a:fillRect/>
          </a:stretch>
        </p:blipFill>
        <p:spPr bwMode="auto">
          <a:xfrm>
            <a:off x="152400" y="1143000"/>
            <a:ext cx="10245382" cy="47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971800" y="58109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If (stack &lt; input )  or ( a&lt;b)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	push in stack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Else </a:t>
            </a:r>
            <a:r>
              <a:rPr lang="en-US" dirty="0" smtClean="0">
                <a:solidFill>
                  <a:srgbClr val="FF0000"/>
                </a:solidFill>
              </a:rPr>
              <a:t>Stack &gt; Input  (a &gt;b)   pop </a:t>
            </a:r>
          </a:p>
          <a:p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11547" y="21140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22647" y="32570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35347" y="428573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22647" y="4704834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*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210047" y="474293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2"/>
          <p:cNvSpPr/>
          <p:nvPr/>
        </p:nvSpPr>
        <p:spPr>
          <a:xfrm>
            <a:off x="0" y="50800"/>
            <a:ext cx="12192000" cy="6388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r>
              <a:rPr lang="en-US" sz="3200" dirty="0" smtClean="0">
                <a:solidFill>
                  <a:srgbClr val="FF0000"/>
                </a:solidFill>
              </a:rPr>
              <a:t>E → E+E | E-E | E*E | E/E | E↑E | (E) | id. </a:t>
            </a:r>
          </a:p>
          <a:p>
            <a:r>
              <a:rPr lang="en-US" sz="3200" dirty="0" smtClean="0"/>
              <a:t>Input string </a:t>
            </a:r>
            <a:r>
              <a:rPr lang="en-US" sz="3200" b="1" dirty="0" smtClean="0"/>
              <a:t>is </a:t>
            </a:r>
            <a:r>
              <a:rPr lang="en-US" sz="3200" b="1" dirty="0" err="1" smtClean="0">
                <a:solidFill>
                  <a:srgbClr val="00B0F0"/>
                </a:solidFill>
              </a:rPr>
              <a:t>id+id</a:t>
            </a:r>
            <a:r>
              <a:rPr lang="en-US" sz="3200" b="1" dirty="0" smtClean="0">
                <a:solidFill>
                  <a:srgbClr val="00B0F0"/>
                </a:solidFill>
              </a:rPr>
              <a:t>*id .  (  5 + 4 *10 = 45)</a:t>
            </a: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/>
          <a:srcRect l="13372" t="14583" r="42021" b="48438"/>
          <a:stretch>
            <a:fillRect/>
          </a:stretch>
        </p:blipFill>
        <p:spPr bwMode="auto">
          <a:xfrm>
            <a:off x="152400" y="1143000"/>
            <a:ext cx="10245382" cy="47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971800" y="58109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If (stack &lt; input )  or ( a&lt;b)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	push in stack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Else </a:t>
            </a:r>
            <a:r>
              <a:rPr lang="en-US" dirty="0" smtClean="0">
                <a:solidFill>
                  <a:srgbClr val="FF0000"/>
                </a:solidFill>
              </a:rPr>
              <a:t>Stack &gt; Input  (a &gt;b)   pop </a:t>
            </a:r>
          </a:p>
          <a:p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11547" y="21140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22647" y="32570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35347" y="428573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22647" y="4704834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*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210047" y="474293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235447" y="520013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45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136902" y="53700"/>
            <a:ext cx="4483100" cy="886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Types of Parser</a:t>
            </a:r>
          </a:p>
        </p:txBody>
      </p:sp>
      <p:sp>
        <p:nvSpPr>
          <p:cNvPr id="4" name="CustomShape 1"/>
          <p:cNvSpPr/>
          <p:nvPr/>
        </p:nvSpPr>
        <p:spPr>
          <a:xfrm>
            <a:off x="1905000" y="2034900"/>
            <a:ext cx="2616200" cy="88610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Top-Down Parser</a:t>
            </a:r>
          </a:p>
        </p:txBody>
      </p:sp>
      <p:sp>
        <p:nvSpPr>
          <p:cNvPr id="5" name="CustomShape 1"/>
          <p:cNvSpPr/>
          <p:nvPr/>
        </p:nvSpPr>
        <p:spPr>
          <a:xfrm>
            <a:off x="7594600" y="1933300"/>
            <a:ext cx="3200400" cy="886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Bottom Up Parse </a:t>
            </a:r>
          </a:p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(Shift Reduced Parser)</a:t>
            </a:r>
          </a:p>
        </p:txBody>
      </p:sp>
      <p:sp>
        <p:nvSpPr>
          <p:cNvPr id="6" name="CustomShape 1"/>
          <p:cNvSpPr/>
          <p:nvPr/>
        </p:nvSpPr>
        <p:spPr>
          <a:xfrm>
            <a:off x="0" y="4689200"/>
            <a:ext cx="2616200" cy="886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Backtracking</a:t>
            </a:r>
          </a:p>
        </p:txBody>
      </p:sp>
      <p:sp>
        <p:nvSpPr>
          <p:cNvPr id="7" name="CustomShape 1"/>
          <p:cNvSpPr/>
          <p:nvPr/>
        </p:nvSpPr>
        <p:spPr>
          <a:xfrm>
            <a:off x="3009900" y="4727300"/>
            <a:ext cx="2616200" cy="886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Predictive Parser</a:t>
            </a:r>
          </a:p>
        </p:txBody>
      </p:sp>
      <p:sp>
        <p:nvSpPr>
          <p:cNvPr id="8" name="CustomShape 1"/>
          <p:cNvSpPr/>
          <p:nvPr/>
        </p:nvSpPr>
        <p:spPr>
          <a:xfrm>
            <a:off x="6184900" y="3939900"/>
            <a:ext cx="2616200" cy="886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Operator Precedence Parser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 flipV="1">
            <a:off x="3568703" y="927100"/>
            <a:ext cx="1460500" cy="1028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4303" y="952500"/>
            <a:ext cx="2349500" cy="1003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stomShape 1"/>
          <p:cNvSpPr/>
          <p:nvPr/>
        </p:nvSpPr>
        <p:spPr>
          <a:xfrm>
            <a:off x="9258300" y="3812900"/>
            <a:ext cx="2616200" cy="886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LR Parser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1498601" y="3175004"/>
            <a:ext cx="1587500" cy="1206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2616201" y="3390902"/>
            <a:ext cx="1587500" cy="850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7569200" y="3009900"/>
            <a:ext cx="939800" cy="812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851900" y="2946400"/>
            <a:ext cx="1244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stomShape 1"/>
          <p:cNvSpPr/>
          <p:nvPr/>
        </p:nvSpPr>
        <p:spPr>
          <a:xfrm>
            <a:off x="6654800" y="5311500"/>
            <a:ext cx="1295400" cy="886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SLR</a:t>
            </a:r>
          </a:p>
        </p:txBody>
      </p:sp>
      <p:sp>
        <p:nvSpPr>
          <p:cNvPr id="24" name="CustomShape 1"/>
          <p:cNvSpPr/>
          <p:nvPr/>
        </p:nvSpPr>
        <p:spPr>
          <a:xfrm>
            <a:off x="8242300" y="5349600"/>
            <a:ext cx="1016000" cy="886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LR</a:t>
            </a:r>
          </a:p>
        </p:txBody>
      </p:sp>
      <p:sp>
        <p:nvSpPr>
          <p:cNvPr id="25" name="CustomShape 1"/>
          <p:cNvSpPr/>
          <p:nvPr/>
        </p:nvSpPr>
        <p:spPr>
          <a:xfrm>
            <a:off x="9448800" y="5298800"/>
            <a:ext cx="1295400" cy="886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LALR</a:t>
            </a:r>
          </a:p>
        </p:txBody>
      </p:sp>
      <p:cxnSp>
        <p:nvCxnSpPr>
          <p:cNvPr id="27" name="Straight Connector 26"/>
          <p:cNvCxnSpPr/>
          <p:nvPr/>
        </p:nvCxnSpPr>
        <p:spPr>
          <a:xfrm rot="10800000" flipV="1">
            <a:off x="7886703" y="4673600"/>
            <a:ext cx="186690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 flipV="1">
            <a:off x="8851903" y="4724400"/>
            <a:ext cx="1181100" cy="69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10114100" y="4859200"/>
            <a:ext cx="523600" cy="27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stomShape 1"/>
          <p:cNvSpPr/>
          <p:nvPr/>
        </p:nvSpPr>
        <p:spPr>
          <a:xfrm>
            <a:off x="10896600" y="5324200"/>
            <a:ext cx="1295400" cy="886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CLR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rot="16200000" flipH="1">
            <a:off x="10877551" y="4768859"/>
            <a:ext cx="660400" cy="393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2"/>
          <p:cNvSpPr/>
          <p:nvPr/>
        </p:nvSpPr>
        <p:spPr>
          <a:xfrm>
            <a:off x="0" y="50800"/>
            <a:ext cx="12192000" cy="6388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/>
            <a:r>
              <a:rPr lang="en-US" sz="3200" b="1" dirty="0" smtClean="0">
                <a:solidFill>
                  <a:srgbClr val="FF0000"/>
                </a:solidFill>
              </a:rPr>
              <a:t>Advantages of operator precedence parsing:</a:t>
            </a:r>
            <a:endParaRPr lang="en-US" sz="3200" dirty="0" smtClean="0">
              <a:solidFill>
                <a:srgbClr val="FF0000"/>
              </a:solidFill>
            </a:endParaRPr>
          </a:p>
          <a:p>
            <a:pPr algn="just"/>
            <a:r>
              <a:rPr lang="en-US" sz="3200" dirty="0" smtClean="0"/>
              <a:t>1.   It is easy to implement.</a:t>
            </a:r>
          </a:p>
          <a:p>
            <a:pPr algn="just"/>
            <a:r>
              <a:rPr lang="en-US" sz="3200" dirty="0" smtClean="0"/>
              <a:t> </a:t>
            </a:r>
          </a:p>
          <a:p>
            <a:pPr algn="just"/>
            <a:r>
              <a:rPr lang="en-US" sz="3200" dirty="0" smtClean="0"/>
              <a:t>2.    Once an operator precedence relation is made between all pairs of terminals of a grammar, the grammar can be ignored. </a:t>
            </a:r>
          </a:p>
          <a:p>
            <a:pPr algn="just"/>
            <a:r>
              <a:rPr lang="en-US" sz="3200" dirty="0" smtClean="0"/>
              <a:t> </a:t>
            </a:r>
          </a:p>
          <a:p>
            <a:pPr algn="just"/>
            <a:r>
              <a:rPr lang="en-US" sz="3200" b="1" dirty="0" smtClean="0">
                <a:solidFill>
                  <a:srgbClr val="FF0000"/>
                </a:solidFill>
              </a:rPr>
              <a:t>Disadvantages of operator precedence parsing:</a:t>
            </a:r>
            <a:endParaRPr lang="en-US" sz="3200" dirty="0" smtClean="0">
              <a:solidFill>
                <a:srgbClr val="FF0000"/>
              </a:solidFill>
            </a:endParaRPr>
          </a:p>
          <a:p>
            <a:pPr algn="just"/>
            <a:r>
              <a:rPr lang="en-US" sz="3200" dirty="0" smtClean="0"/>
              <a:t>1.   It is hard to handle tokens like the minus sign (-) which has two different precedence.</a:t>
            </a:r>
          </a:p>
          <a:p>
            <a:pPr algn="just"/>
            <a:r>
              <a:rPr lang="en-US" sz="3200" dirty="0" smtClean="0"/>
              <a:t>2.   Only a small class of grammar can be parsed using operator-precedence parser.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136902" y="53700"/>
            <a:ext cx="4483100" cy="886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Types of Parser</a:t>
            </a:r>
          </a:p>
        </p:txBody>
      </p:sp>
      <p:sp>
        <p:nvSpPr>
          <p:cNvPr id="4" name="CustomShape 1"/>
          <p:cNvSpPr/>
          <p:nvPr/>
        </p:nvSpPr>
        <p:spPr>
          <a:xfrm>
            <a:off x="1905000" y="2034900"/>
            <a:ext cx="2616200" cy="88610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Top-Down Parser</a:t>
            </a:r>
          </a:p>
        </p:txBody>
      </p:sp>
      <p:sp>
        <p:nvSpPr>
          <p:cNvPr id="5" name="CustomShape 1"/>
          <p:cNvSpPr/>
          <p:nvPr/>
        </p:nvSpPr>
        <p:spPr>
          <a:xfrm>
            <a:off x="7594600" y="1933300"/>
            <a:ext cx="3200400" cy="886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Bottom Up Parse </a:t>
            </a:r>
          </a:p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(Shift Reduced Parser)</a:t>
            </a:r>
          </a:p>
        </p:txBody>
      </p:sp>
      <p:sp>
        <p:nvSpPr>
          <p:cNvPr id="6" name="CustomShape 1"/>
          <p:cNvSpPr/>
          <p:nvPr/>
        </p:nvSpPr>
        <p:spPr>
          <a:xfrm>
            <a:off x="0" y="4689200"/>
            <a:ext cx="2616200" cy="886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Backtracking</a:t>
            </a:r>
          </a:p>
        </p:txBody>
      </p:sp>
      <p:sp>
        <p:nvSpPr>
          <p:cNvPr id="7" name="CustomShape 1"/>
          <p:cNvSpPr/>
          <p:nvPr/>
        </p:nvSpPr>
        <p:spPr>
          <a:xfrm>
            <a:off x="3009900" y="4727300"/>
            <a:ext cx="2616200" cy="886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Predictive Parser</a:t>
            </a:r>
          </a:p>
        </p:txBody>
      </p:sp>
      <p:sp>
        <p:nvSpPr>
          <p:cNvPr id="8" name="CustomShape 1"/>
          <p:cNvSpPr/>
          <p:nvPr/>
        </p:nvSpPr>
        <p:spPr>
          <a:xfrm>
            <a:off x="6184900" y="3939900"/>
            <a:ext cx="2616200" cy="886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Operator Precedence Parser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 flipV="1">
            <a:off x="3568703" y="927100"/>
            <a:ext cx="1460500" cy="1028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4303" y="952500"/>
            <a:ext cx="2349500" cy="1003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stomShape 1"/>
          <p:cNvSpPr/>
          <p:nvPr/>
        </p:nvSpPr>
        <p:spPr>
          <a:xfrm>
            <a:off x="9258300" y="3812900"/>
            <a:ext cx="2616200" cy="886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LR Parser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1498601" y="3175004"/>
            <a:ext cx="1587500" cy="1206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2616201" y="3390902"/>
            <a:ext cx="1587500" cy="850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7569200" y="3009900"/>
            <a:ext cx="939800" cy="812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851900" y="2946400"/>
            <a:ext cx="1244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stomShape 1"/>
          <p:cNvSpPr/>
          <p:nvPr/>
        </p:nvSpPr>
        <p:spPr>
          <a:xfrm>
            <a:off x="6654800" y="5311500"/>
            <a:ext cx="1295400" cy="886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LR</a:t>
            </a:r>
          </a:p>
        </p:txBody>
      </p:sp>
      <p:sp>
        <p:nvSpPr>
          <p:cNvPr id="24" name="CustomShape 1"/>
          <p:cNvSpPr/>
          <p:nvPr/>
        </p:nvSpPr>
        <p:spPr>
          <a:xfrm>
            <a:off x="8242300" y="5349600"/>
            <a:ext cx="1016000" cy="886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SLR</a:t>
            </a:r>
          </a:p>
        </p:txBody>
      </p:sp>
      <p:sp>
        <p:nvSpPr>
          <p:cNvPr id="25" name="CustomShape 1"/>
          <p:cNvSpPr/>
          <p:nvPr/>
        </p:nvSpPr>
        <p:spPr>
          <a:xfrm>
            <a:off x="9448800" y="5298800"/>
            <a:ext cx="1295400" cy="886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LALR</a:t>
            </a:r>
          </a:p>
        </p:txBody>
      </p:sp>
      <p:cxnSp>
        <p:nvCxnSpPr>
          <p:cNvPr id="27" name="Straight Connector 26"/>
          <p:cNvCxnSpPr/>
          <p:nvPr/>
        </p:nvCxnSpPr>
        <p:spPr>
          <a:xfrm rot="10800000" flipV="1">
            <a:off x="7886703" y="4673600"/>
            <a:ext cx="186690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 flipV="1">
            <a:off x="8851903" y="4724400"/>
            <a:ext cx="1181100" cy="69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10114100" y="4859200"/>
            <a:ext cx="523600" cy="27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stomShape 1"/>
          <p:cNvSpPr/>
          <p:nvPr/>
        </p:nvSpPr>
        <p:spPr>
          <a:xfrm>
            <a:off x="10896600" y="5324200"/>
            <a:ext cx="1295400" cy="886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CLR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rot="16200000" flipH="1">
            <a:off x="10877551" y="4768859"/>
            <a:ext cx="660400" cy="393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" y="53700"/>
            <a:ext cx="11696700" cy="886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4400" b="1" dirty="0" smtClean="0"/>
              <a:t>LR PARSERS </a:t>
            </a:r>
            <a:endParaRPr lang="en-US" sz="4400" dirty="0" smtClean="0"/>
          </a:p>
        </p:txBody>
      </p:sp>
      <p:sp>
        <p:nvSpPr>
          <p:cNvPr id="144" name="CustomShape 2"/>
          <p:cNvSpPr/>
          <p:nvPr/>
        </p:nvSpPr>
        <p:spPr>
          <a:xfrm>
            <a:off x="292103" y="723900"/>
            <a:ext cx="11468100" cy="5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/>
            <a:r>
              <a:rPr lang="en-US" sz="3600" dirty="0" smtClean="0"/>
              <a:t>An efficient bottom-up syntax analysis technique that can be used CFG is called LR(k) parsing. 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The ‘L’ is for left-to-right scanning of the input, 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the ‘R’ for constructing a rightmost derivation in reverse, 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the ‘k’ for the number of input symbols. 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When ‘k’ is omitted, it is assumed to be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2"/>
          <p:cNvSpPr/>
          <p:nvPr/>
        </p:nvSpPr>
        <p:spPr>
          <a:xfrm>
            <a:off x="0" y="50800"/>
            <a:ext cx="12192000" cy="6388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/>
            <a:r>
              <a:rPr lang="en-US" sz="3200" b="1" dirty="0" smtClean="0"/>
              <a:t>LR PARSERS </a:t>
            </a:r>
            <a:endParaRPr lang="en-US" sz="3200" dirty="0" smtClean="0"/>
          </a:p>
          <a:p>
            <a:pPr algn="just"/>
            <a:r>
              <a:rPr lang="en-US" sz="3200" dirty="0" smtClean="0"/>
              <a:t> </a:t>
            </a:r>
            <a:r>
              <a:rPr lang="en-US" sz="3200" b="1" dirty="0" smtClean="0">
                <a:solidFill>
                  <a:srgbClr val="FF0000"/>
                </a:solidFill>
              </a:rPr>
              <a:t>Advantages of LR parsing:</a:t>
            </a:r>
            <a:endParaRPr lang="en-US" sz="3200" dirty="0" smtClean="0">
              <a:solidFill>
                <a:srgbClr val="FF0000"/>
              </a:solidFill>
            </a:endParaRPr>
          </a:p>
          <a:p>
            <a:pPr algn="just"/>
            <a:r>
              <a:rPr lang="en-US" sz="3200" dirty="0" smtClean="0"/>
              <a:t>1. It recognizes virtually all programming language constructs for which CFG can be written.</a:t>
            </a:r>
          </a:p>
          <a:p>
            <a:pPr algn="just"/>
            <a:r>
              <a:rPr lang="en-US" sz="3200" dirty="0" smtClean="0"/>
              <a:t>2.     It is an efficient non-backtracking shift-reduce parsing method.</a:t>
            </a:r>
          </a:p>
          <a:p>
            <a:pPr algn="just"/>
            <a:r>
              <a:rPr lang="en-US" sz="3200" dirty="0" smtClean="0"/>
              <a:t>3.     A grammar that can be parsed using LR method is a proper superset of a grammar that can be parsed with predictive parser</a:t>
            </a:r>
          </a:p>
          <a:p>
            <a:pPr algn="just"/>
            <a:r>
              <a:rPr lang="en-US" sz="3200" dirty="0" smtClean="0"/>
              <a:t>4.   It detects a syntactic error as soon as possible.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3200" b="1" dirty="0" smtClean="0">
                <a:solidFill>
                  <a:srgbClr val="FF0000"/>
                </a:solidFill>
              </a:rPr>
              <a:t>Drawbacks of LR method:</a:t>
            </a:r>
            <a:endParaRPr lang="en-US" sz="3200" dirty="0" smtClean="0">
              <a:solidFill>
                <a:srgbClr val="FF0000"/>
              </a:solidFill>
            </a:endParaRPr>
          </a:p>
          <a:p>
            <a:pPr algn="just"/>
            <a:r>
              <a:rPr lang="en-US" sz="3200" dirty="0" smtClean="0"/>
              <a:t>It is too much of work to construct a LR parser by hand for a programming language grammar. A specialized tool, called a LR parser generator, is needed. Example: YACC.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2"/>
          <p:cNvSpPr/>
          <p:nvPr/>
        </p:nvSpPr>
        <p:spPr>
          <a:xfrm>
            <a:off x="203200" y="190500"/>
            <a:ext cx="11760200" cy="6337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/>
            <a:r>
              <a:rPr lang="en-US" sz="3200" b="1" dirty="0" smtClean="0">
                <a:solidFill>
                  <a:srgbClr val="FF0000"/>
                </a:solidFill>
              </a:rPr>
              <a:t> Types of LR parsing method:</a:t>
            </a:r>
          </a:p>
          <a:p>
            <a:pPr algn="just"/>
            <a:endParaRPr lang="en-US" sz="3200" b="1" dirty="0" smtClean="0">
              <a:solidFill>
                <a:srgbClr val="FF0000"/>
              </a:solidFill>
            </a:endParaRPr>
          </a:p>
          <a:p>
            <a:pPr marL="514350" indent="-514350" algn="just">
              <a:buAutoNum type="arabicPeriod"/>
            </a:pPr>
            <a:r>
              <a:rPr lang="en-US" sz="3200" b="1" dirty="0" smtClean="0">
                <a:solidFill>
                  <a:srgbClr val="00B0F0"/>
                </a:solidFill>
              </a:rPr>
              <a:t>SLR- Simple LR   -  </a:t>
            </a:r>
            <a:r>
              <a:rPr lang="en-US" sz="3200" dirty="0" smtClean="0"/>
              <a:t>Easiest to implement, least powerful.</a:t>
            </a:r>
          </a:p>
          <a:p>
            <a:pPr marL="514350" indent="-514350" algn="just"/>
            <a:endParaRPr lang="en-US" sz="3200" dirty="0" smtClean="0"/>
          </a:p>
          <a:p>
            <a:pPr algn="just"/>
            <a:r>
              <a:rPr lang="en-US" sz="3200" dirty="0" smtClean="0"/>
              <a:t>2. </a:t>
            </a:r>
            <a:r>
              <a:rPr lang="en-US" sz="3200" b="1" dirty="0" smtClean="0">
                <a:solidFill>
                  <a:srgbClr val="00B0F0"/>
                </a:solidFill>
              </a:rPr>
              <a:t>CLR- Canonical LR    -  </a:t>
            </a:r>
            <a:r>
              <a:rPr lang="en-US" sz="3200" dirty="0" smtClean="0"/>
              <a:t>Most powerful, most expensive.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3. </a:t>
            </a:r>
            <a:r>
              <a:rPr lang="en-US" sz="3200" b="1" dirty="0" smtClean="0">
                <a:solidFill>
                  <a:srgbClr val="00B0F0"/>
                </a:solidFill>
              </a:rPr>
              <a:t>LALR- Look-Ahead LR - </a:t>
            </a:r>
            <a:r>
              <a:rPr lang="en-US" sz="3200" dirty="0" smtClean="0"/>
              <a:t>Intermediate in size and cost between the other two methods.</a:t>
            </a:r>
          </a:p>
          <a:p>
            <a:pPr algn="just"/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2"/>
          <p:cNvSpPr/>
          <p:nvPr/>
        </p:nvSpPr>
        <p:spPr>
          <a:xfrm>
            <a:off x="203200" y="190500"/>
            <a:ext cx="11760200" cy="6337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/>
            <a:r>
              <a:rPr lang="en-US" sz="3200" b="1" dirty="0" smtClean="0"/>
              <a:t>The LR parsing algorithm:</a:t>
            </a:r>
            <a:endParaRPr lang="en-US" sz="3200" dirty="0" smtClean="0"/>
          </a:p>
          <a:p>
            <a:pPr algn="just"/>
            <a:r>
              <a:rPr lang="en-US" sz="3200" dirty="0" smtClean="0"/>
              <a:t>The schematic form of an LR parser is as follows:</a:t>
            </a:r>
          </a:p>
          <a:p>
            <a:pPr algn="just"/>
            <a:endParaRPr lang="en-US" sz="3200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 l="11127" t="11806" r="40361" b="31076"/>
          <a:stretch>
            <a:fillRect/>
          </a:stretch>
        </p:blipFill>
        <p:spPr bwMode="auto">
          <a:xfrm>
            <a:off x="1625600" y="1447800"/>
            <a:ext cx="7721600" cy="5111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hlinkClick r:id="rId2"/>
              </a:rPr>
              <a:t>[PDF] Systems Programming and Operating Systems by </a:t>
            </a:r>
            <a:r>
              <a:rPr lang="en-US" dirty="0" err="1" smtClean="0">
                <a:hlinkClick r:id="rId2"/>
              </a:rPr>
              <a:t>Dhamdhere</a:t>
            </a:r>
            <a:r>
              <a:rPr lang="en-US" dirty="0" smtClean="0">
                <a:hlinkClick r:id="rId2"/>
              </a:rPr>
              <a:t> - Free Download PDF      (dlscrib.com)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[PDF] Principles of Compiler Design By Alfred V. </a:t>
            </a:r>
            <a:r>
              <a:rPr lang="en-US" dirty="0" err="1" smtClean="0">
                <a:hlinkClick r:id="rId3"/>
              </a:rPr>
              <a:t>Aho</a:t>
            </a:r>
            <a:r>
              <a:rPr lang="en-US" dirty="0" smtClean="0">
                <a:hlinkClick r:id="rId3"/>
              </a:rPr>
              <a:t> &amp; </a:t>
            </a:r>
            <a:r>
              <a:rPr lang="en-US" dirty="0" err="1" smtClean="0">
                <a:hlinkClick r:id="rId3"/>
              </a:rPr>
              <a:t>J.D.Ullman</a:t>
            </a:r>
            <a:r>
              <a:rPr lang="en-US" dirty="0" smtClean="0">
                <a:hlinkClick r:id="rId3"/>
              </a:rPr>
              <a:t> Free Download – </a:t>
            </a:r>
            <a:r>
              <a:rPr lang="en-US" smtClean="0">
                <a:hlinkClick r:id="rId3"/>
              </a:rPr>
              <a:t>Learnengineering.in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b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92014" y="0"/>
            <a:ext cx="330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Department of computer Science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31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70" y="6294663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70" y="5129755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3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xmlns="" id="{AFBA4B1A-59E0-42F9-8062-FE9B4E00A99F}"/>
              </a:ext>
            </a:extLst>
          </p:cNvPr>
          <p:cNvSpPr/>
          <p:nvPr/>
        </p:nvSpPr>
        <p:spPr>
          <a:xfrm>
            <a:off x="2641608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xmlns="" id="{4F0CA98B-3337-4AC3-8305-ED6C9C731FFB}"/>
              </a:ext>
            </a:extLst>
          </p:cNvPr>
          <p:cNvSpPr/>
          <p:nvPr/>
        </p:nvSpPr>
        <p:spPr>
          <a:xfrm>
            <a:off x="2898818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1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xmlns="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p:oleObj spid="_x0000_s9234" name="CorelDRAW" r:id="rId3" imgW="2169000" imgH="2169360" progId="">
                <p:embed/>
              </p:oleObj>
            </a:graphicData>
          </a:graphic>
        </p:graphicFrame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65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" y="53700"/>
            <a:ext cx="11696700" cy="886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 fontAlgn="base"/>
            <a:r>
              <a:rPr lang="en-US" sz="4400" dirty="0" smtClean="0"/>
              <a:t>Bottom-Up Parsing</a:t>
            </a:r>
          </a:p>
        </p:txBody>
      </p:sp>
      <p:sp>
        <p:nvSpPr>
          <p:cNvPr id="144" name="CustomShape 2"/>
          <p:cNvSpPr/>
          <p:nvPr/>
        </p:nvSpPr>
        <p:spPr>
          <a:xfrm>
            <a:off x="292103" y="723900"/>
            <a:ext cx="11468100" cy="5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/>
            <a:r>
              <a:rPr lang="en-US" sz="3600" dirty="0" smtClean="0"/>
              <a:t>Constructing a parse tree for an input string beginning at the leaves and going towards the root is called bottom-up parsing. 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A general type of bottom-up parser is a </a:t>
            </a:r>
            <a:r>
              <a:rPr lang="en-US" sz="3600" dirty="0" smtClean="0">
                <a:solidFill>
                  <a:srgbClr val="FF0000"/>
                </a:solidFill>
              </a:rPr>
              <a:t>shift-reduce parser.</a:t>
            </a:r>
          </a:p>
          <a:p>
            <a:pPr algn="just"/>
            <a:r>
              <a:rPr lang="en-US" sz="3600" b="1" dirty="0" smtClean="0"/>
              <a:t>SHIFT-REDUCE PARSING (SRP)</a:t>
            </a:r>
            <a:endParaRPr lang="en-US" sz="3600" dirty="0" smtClean="0"/>
          </a:p>
          <a:p>
            <a:pPr algn="just"/>
            <a:r>
              <a:rPr lang="en-US" sz="3600" dirty="0" smtClean="0"/>
              <a:t> Shift-reduce parsing is a type of bottom-up parsing that attempts to construct a parse tree for an input string beginning at the leaves (the bottom) and working up towards the root (the top).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2"/>
          <p:cNvSpPr/>
          <p:nvPr/>
        </p:nvSpPr>
        <p:spPr>
          <a:xfrm>
            <a:off x="152400" y="393700"/>
            <a:ext cx="11760200" cy="5880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Example  - </a:t>
            </a:r>
            <a:r>
              <a:rPr lang="en-US" sz="2400" dirty="0" smtClean="0"/>
              <a:t>Let us assume the token stream is </a:t>
            </a:r>
            <a:r>
              <a:rPr lang="en-US" sz="3600" b="1" dirty="0" smtClean="0">
                <a:solidFill>
                  <a:srgbClr val="FF0000"/>
                </a:solidFill>
              </a:rPr>
              <a:t>“</a:t>
            </a:r>
            <a:r>
              <a:rPr lang="en-US" sz="3600" b="1" dirty="0" err="1" smtClean="0">
                <a:solidFill>
                  <a:srgbClr val="FF0000"/>
                </a:solidFill>
              </a:rPr>
              <a:t>a+b</a:t>
            </a:r>
            <a:r>
              <a:rPr lang="en-US" sz="3600" b="1" dirty="0" smtClean="0">
                <a:solidFill>
                  <a:srgbClr val="FF0000"/>
                </a:solidFill>
              </a:rPr>
              <a:t>”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whose parse tree is constructed according to the below-given grammar.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G, S –&gt; S * S | S + S | S – S | a | b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In the very first step, the input string a + b generates S + B by reducing a to S, using the production S –&gt; 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The second reduction produces S + S by reducing b to S, using the production S –&gt; b.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In the last step the S + S is reduced to S (start symbol), with the help of S –&gt; S + S production.</a:t>
            </a:r>
            <a:endParaRPr lang="en-US" sz="2400" dirty="0"/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/>
          <a:srcRect l="13860" t="33681" r="38604" b="43402"/>
          <a:stretch>
            <a:fillRect/>
          </a:stretch>
        </p:blipFill>
        <p:spPr bwMode="auto">
          <a:xfrm>
            <a:off x="2120911" y="3657600"/>
            <a:ext cx="871508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2"/>
          <p:cNvSpPr/>
          <p:nvPr/>
        </p:nvSpPr>
        <p:spPr>
          <a:xfrm>
            <a:off x="177800" y="50800"/>
            <a:ext cx="12014200" cy="629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/>
            <a:r>
              <a:rPr lang="en-US" sz="3000" dirty="0" smtClean="0"/>
              <a:t>Example: Consider the grammar</a:t>
            </a:r>
          </a:p>
          <a:p>
            <a:r>
              <a:rPr lang="en-US" sz="3000" dirty="0" smtClean="0"/>
              <a:t>Consider the grammar:</a:t>
            </a:r>
          </a:p>
          <a:p>
            <a:r>
              <a:rPr lang="en-US" sz="3000" dirty="0" smtClean="0"/>
              <a:t> S → </a:t>
            </a:r>
            <a:r>
              <a:rPr lang="en-US" sz="3000" dirty="0" err="1" smtClean="0"/>
              <a:t>aABe</a:t>
            </a:r>
            <a:endParaRPr lang="en-US" sz="3000" dirty="0" smtClean="0"/>
          </a:p>
          <a:p>
            <a:r>
              <a:rPr lang="en-US" sz="3000" dirty="0" smtClean="0"/>
              <a:t>A → </a:t>
            </a:r>
            <a:r>
              <a:rPr lang="en-US" sz="3000" dirty="0" err="1" smtClean="0"/>
              <a:t>Abc</a:t>
            </a:r>
            <a:r>
              <a:rPr lang="en-US" sz="3000" dirty="0" smtClean="0"/>
              <a:t> | b</a:t>
            </a:r>
          </a:p>
          <a:p>
            <a:r>
              <a:rPr lang="en-US" sz="3000" dirty="0" smtClean="0"/>
              <a:t>B → d</a:t>
            </a:r>
          </a:p>
          <a:p>
            <a:r>
              <a:rPr lang="en-US" sz="3000" dirty="0" smtClean="0"/>
              <a:t>The sentence to be recognized is </a:t>
            </a:r>
            <a:r>
              <a:rPr lang="en-US" sz="3000" dirty="0" err="1" smtClean="0">
                <a:solidFill>
                  <a:srgbClr val="FF0000"/>
                </a:solidFill>
              </a:rPr>
              <a:t>abbcde</a:t>
            </a:r>
            <a:r>
              <a:rPr lang="en-US" sz="30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3000" dirty="0" smtClean="0"/>
              <a:t> </a:t>
            </a:r>
          </a:p>
          <a:p>
            <a:r>
              <a:rPr lang="en-US" sz="3000" b="1" dirty="0" smtClean="0">
                <a:solidFill>
                  <a:srgbClr val="FF0000"/>
                </a:solidFill>
              </a:rPr>
              <a:t>REDUCTION (LEFTMOST)</a:t>
            </a:r>
            <a:r>
              <a:rPr lang="en-US" sz="3000" b="1" dirty="0" smtClean="0"/>
              <a:t>        </a:t>
            </a:r>
            <a:r>
              <a:rPr lang="en-US" sz="3000" b="1" dirty="0" smtClean="0">
                <a:solidFill>
                  <a:srgbClr val="FF0000"/>
                </a:solidFill>
              </a:rPr>
              <a:t> RIGHTMOST DERIVATION</a:t>
            </a:r>
            <a:endParaRPr lang="en-US" sz="3000" dirty="0" smtClean="0">
              <a:solidFill>
                <a:srgbClr val="FF0000"/>
              </a:solidFill>
            </a:endParaRPr>
          </a:p>
          <a:p>
            <a:r>
              <a:rPr lang="en-US" sz="3000" dirty="0" err="1" smtClean="0"/>
              <a:t>abbcde</a:t>
            </a:r>
            <a:r>
              <a:rPr lang="en-US" sz="3000" dirty="0" smtClean="0"/>
              <a:t> (A → b) 		  		S 	→ </a:t>
            </a:r>
            <a:r>
              <a:rPr lang="en-US" sz="3000" dirty="0" err="1" smtClean="0"/>
              <a:t>aABe</a:t>
            </a:r>
            <a:r>
              <a:rPr lang="en-US" sz="3000" dirty="0" smtClean="0"/>
              <a:t> </a:t>
            </a:r>
          </a:p>
          <a:p>
            <a:r>
              <a:rPr lang="en-US" sz="3000" dirty="0" err="1" smtClean="0"/>
              <a:t>aAbcde</a:t>
            </a:r>
            <a:r>
              <a:rPr lang="en-US" sz="3000" dirty="0" smtClean="0"/>
              <a:t>(A → </a:t>
            </a:r>
            <a:r>
              <a:rPr lang="en-US" sz="3000" dirty="0" err="1" smtClean="0"/>
              <a:t>Abc</a:t>
            </a:r>
            <a:r>
              <a:rPr lang="en-US" sz="3000" dirty="0" smtClean="0"/>
              <a:t>)       				→ </a:t>
            </a:r>
            <a:r>
              <a:rPr lang="en-US" sz="3000" dirty="0" err="1" smtClean="0"/>
              <a:t>aAde</a:t>
            </a:r>
            <a:r>
              <a:rPr lang="en-US" sz="3000" dirty="0" smtClean="0"/>
              <a:t>     </a:t>
            </a:r>
          </a:p>
          <a:p>
            <a:r>
              <a:rPr lang="en-US" sz="3000" dirty="0" err="1" smtClean="0"/>
              <a:t>aAde</a:t>
            </a:r>
            <a:r>
              <a:rPr lang="en-US" sz="3000" dirty="0" smtClean="0"/>
              <a:t> (B → d)      					→ </a:t>
            </a:r>
            <a:r>
              <a:rPr lang="en-US" sz="3000" dirty="0" err="1" smtClean="0"/>
              <a:t>aAbcde</a:t>
            </a:r>
            <a:r>
              <a:rPr lang="en-US" sz="3000" dirty="0" smtClean="0"/>
              <a:t>  </a:t>
            </a:r>
          </a:p>
          <a:p>
            <a:r>
              <a:rPr lang="en-US" sz="3000" dirty="0" err="1" smtClean="0"/>
              <a:t>aABe</a:t>
            </a:r>
            <a:r>
              <a:rPr lang="en-US" sz="3000" dirty="0" smtClean="0"/>
              <a:t> (S → </a:t>
            </a:r>
            <a:r>
              <a:rPr lang="en-US" sz="3000" dirty="0" err="1" smtClean="0"/>
              <a:t>aABe</a:t>
            </a:r>
            <a:r>
              <a:rPr lang="en-US" sz="3000" dirty="0" smtClean="0"/>
              <a:t>)       				→ </a:t>
            </a:r>
            <a:r>
              <a:rPr lang="en-US" sz="3000" dirty="0" err="1" smtClean="0"/>
              <a:t>abbcde</a:t>
            </a:r>
            <a:r>
              <a:rPr lang="en-US" sz="3000" dirty="0" smtClean="0"/>
              <a:t>  </a:t>
            </a:r>
          </a:p>
          <a:p>
            <a:r>
              <a:rPr lang="en-US" sz="3000" dirty="0" smtClean="0"/>
              <a:t>S</a:t>
            </a:r>
          </a:p>
          <a:p>
            <a:r>
              <a:rPr lang="en-US" sz="3000" dirty="0" smtClean="0">
                <a:solidFill>
                  <a:srgbClr val="FF0000"/>
                </a:solidFill>
              </a:rPr>
              <a:t>The reductions trace out the right-most derivation in reverse.</a:t>
            </a:r>
          </a:p>
          <a:p>
            <a:pPr algn="just"/>
            <a:r>
              <a:rPr lang="en-US" sz="3000" dirty="0" smtClean="0"/>
              <a:t>:</a:t>
            </a:r>
          </a:p>
          <a:p>
            <a:pPr algn="just"/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2"/>
          <p:cNvSpPr/>
          <p:nvPr/>
        </p:nvSpPr>
        <p:spPr>
          <a:xfrm>
            <a:off x="177800" y="50800"/>
            <a:ext cx="12014200" cy="629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Actions in shift-reduce parser:</a:t>
            </a:r>
            <a:endParaRPr lang="en-US" sz="3000" dirty="0" smtClean="0">
              <a:solidFill>
                <a:srgbClr val="FF0000"/>
              </a:solidFill>
            </a:endParaRPr>
          </a:p>
          <a:p>
            <a:r>
              <a:rPr lang="en-US" sz="3000" dirty="0" smtClean="0"/>
              <a:t>•  </a:t>
            </a:r>
            <a:r>
              <a:rPr lang="en-US" sz="3000" dirty="0" smtClean="0">
                <a:solidFill>
                  <a:srgbClr val="FF0000"/>
                </a:solidFill>
              </a:rPr>
              <a:t> shift </a:t>
            </a:r>
            <a:r>
              <a:rPr lang="en-US" sz="3000" dirty="0" smtClean="0"/>
              <a:t>- The next input symbol is shifted onto the top of the stack.</a:t>
            </a:r>
          </a:p>
          <a:p>
            <a:r>
              <a:rPr lang="en-US" sz="3000" dirty="0" smtClean="0"/>
              <a:t>•  </a:t>
            </a:r>
            <a:r>
              <a:rPr lang="en-US" sz="3000" dirty="0" smtClean="0">
                <a:solidFill>
                  <a:srgbClr val="FF0000"/>
                </a:solidFill>
              </a:rPr>
              <a:t> reduce</a:t>
            </a:r>
            <a:r>
              <a:rPr lang="en-US" sz="3000" dirty="0" smtClean="0"/>
              <a:t> - The parser replaces the handle within a stack with a non-terminal.</a:t>
            </a:r>
          </a:p>
          <a:p>
            <a:r>
              <a:rPr lang="en-US" sz="3000" dirty="0" smtClean="0"/>
              <a:t> •   </a:t>
            </a:r>
            <a:r>
              <a:rPr lang="en-US" sz="3000" dirty="0" smtClean="0">
                <a:solidFill>
                  <a:srgbClr val="FF0000"/>
                </a:solidFill>
              </a:rPr>
              <a:t>accept</a:t>
            </a:r>
            <a:r>
              <a:rPr lang="en-US" sz="3000" dirty="0" smtClean="0"/>
              <a:t> - The parser announces successful completion of parsing.</a:t>
            </a:r>
          </a:p>
          <a:p>
            <a:r>
              <a:rPr lang="en-US" sz="3000" dirty="0" smtClean="0"/>
              <a:t>•   </a:t>
            </a:r>
            <a:r>
              <a:rPr lang="en-US" sz="3000" dirty="0" smtClean="0">
                <a:solidFill>
                  <a:srgbClr val="FF0000"/>
                </a:solidFill>
              </a:rPr>
              <a:t>error </a:t>
            </a:r>
            <a:r>
              <a:rPr lang="en-US" sz="3000" dirty="0" smtClean="0"/>
              <a:t>- The parser discovers that a syntax error has occurred and calls an error recovery routine.</a:t>
            </a:r>
          </a:p>
          <a:p>
            <a:r>
              <a:rPr lang="en-US" sz="3000" dirty="0" smtClean="0"/>
              <a:t> </a:t>
            </a:r>
          </a:p>
          <a:p>
            <a:r>
              <a:rPr lang="en-US" sz="3000" b="1" dirty="0" smtClean="0">
                <a:solidFill>
                  <a:srgbClr val="FF0000"/>
                </a:solidFill>
              </a:rPr>
              <a:t>Conflicts in shift-reduce parsing:</a:t>
            </a:r>
            <a:endParaRPr lang="en-US" sz="3000" dirty="0" smtClean="0">
              <a:solidFill>
                <a:srgbClr val="FF0000"/>
              </a:solidFill>
            </a:endParaRPr>
          </a:p>
          <a:p>
            <a:r>
              <a:rPr lang="en-US" sz="3000" dirty="0" smtClean="0"/>
              <a:t>There are two conflicts that occur in shift-reduce parsing:</a:t>
            </a:r>
          </a:p>
          <a:p>
            <a:r>
              <a:rPr lang="en-US" sz="3000" dirty="0" smtClean="0"/>
              <a:t>1. </a:t>
            </a:r>
            <a:r>
              <a:rPr lang="en-US" sz="3000" dirty="0" smtClean="0">
                <a:solidFill>
                  <a:srgbClr val="FF0000"/>
                </a:solidFill>
              </a:rPr>
              <a:t>Shift-reduce conflict</a:t>
            </a:r>
            <a:r>
              <a:rPr lang="en-US" sz="3000" dirty="0" smtClean="0"/>
              <a:t>: The parser cannot decide whether to shift or to reduce.</a:t>
            </a:r>
          </a:p>
          <a:p>
            <a:r>
              <a:rPr lang="en-US" sz="3000" dirty="0" smtClean="0"/>
              <a:t>2. </a:t>
            </a:r>
            <a:r>
              <a:rPr lang="en-US" sz="3000" dirty="0" smtClean="0">
                <a:solidFill>
                  <a:srgbClr val="FF0000"/>
                </a:solidFill>
              </a:rPr>
              <a:t>Reduce-reduce conflict: </a:t>
            </a:r>
            <a:r>
              <a:rPr lang="en-US" sz="3000" dirty="0" smtClean="0"/>
              <a:t>The parser cannot decide which of several reductions to make.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7" name="Picture 1"/>
          <p:cNvPicPr>
            <a:picLocks noChangeAspect="1" noChangeArrowheads="1"/>
          </p:cNvPicPr>
          <p:nvPr/>
        </p:nvPicPr>
        <p:blipFill>
          <a:blip r:embed="rId2"/>
          <a:srcRect l="6637" t="25521" r="49732" b="17361"/>
          <a:stretch>
            <a:fillRect/>
          </a:stretch>
        </p:blipFill>
        <p:spPr bwMode="auto">
          <a:xfrm>
            <a:off x="2527300" y="50799"/>
            <a:ext cx="9053942" cy="666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55600" y="190500"/>
            <a:ext cx="192392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E→E+E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E→E*E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E→(E)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E→id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018" name="Picture 2"/>
          <p:cNvPicPr>
            <a:picLocks noChangeAspect="1" noChangeArrowheads="1"/>
          </p:cNvPicPr>
          <p:nvPr/>
        </p:nvPicPr>
        <p:blipFill>
          <a:blip r:embed="rId2"/>
          <a:srcRect l="7516" t="17188" r="48624" b="27770"/>
          <a:stretch>
            <a:fillRect/>
          </a:stretch>
        </p:blipFill>
        <p:spPr bwMode="auto">
          <a:xfrm>
            <a:off x="570947" y="177800"/>
            <a:ext cx="8855843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Connector 3"/>
          <p:cNvCxnSpPr/>
          <p:nvPr/>
        </p:nvCxnSpPr>
        <p:spPr>
          <a:xfrm flipV="1">
            <a:off x="2819400" y="2857500"/>
            <a:ext cx="5791200" cy="50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42" name="Picture 2"/>
          <p:cNvPicPr>
            <a:picLocks noChangeAspect="1" noChangeArrowheads="1"/>
          </p:cNvPicPr>
          <p:nvPr/>
        </p:nvPicPr>
        <p:blipFill>
          <a:blip r:embed="rId2"/>
          <a:srcRect l="12103" t="13021" r="44363" b="19444"/>
          <a:stretch>
            <a:fillRect/>
          </a:stretch>
        </p:blipFill>
        <p:spPr bwMode="auto">
          <a:xfrm>
            <a:off x="482600" y="203199"/>
            <a:ext cx="8394700" cy="639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Straight Connector 2"/>
          <p:cNvCxnSpPr/>
          <p:nvPr/>
        </p:nvCxnSpPr>
        <p:spPr>
          <a:xfrm flipV="1">
            <a:off x="1790700" y="5295900"/>
            <a:ext cx="5791200" cy="50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5428</TotalTime>
  <Words>718</Words>
  <Application>Microsoft Office PowerPoint</Application>
  <PresentationFormat>Custom</PresentationFormat>
  <Paragraphs>203</Paragraphs>
  <Slides>27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1_Office Theme</vt:lpstr>
      <vt:lpstr>Contents Slide Master</vt:lpstr>
      <vt:lpstr>Office Theme</vt:lpstr>
      <vt:lpstr>CorelDRAW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References 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CU</cp:lastModifiedBy>
  <cp:revision>426</cp:revision>
  <dcterms:created xsi:type="dcterms:W3CDTF">2019-01-09T10:33:58Z</dcterms:created>
  <dcterms:modified xsi:type="dcterms:W3CDTF">2022-10-14T08:49:35Z</dcterms:modified>
</cp:coreProperties>
</file>