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  <p:sldMasterId id="2147483701" r:id="rId3"/>
  </p:sldMasterIdLst>
  <p:notesMasterIdLst>
    <p:notesMasterId r:id="rId71"/>
  </p:notesMasterIdLst>
  <p:handoutMasterIdLst>
    <p:handoutMasterId r:id="rId72"/>
  </p:handoutMasterIdLst>
  <p:sldIdLst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B0F0"/>
    <a:srgbClr val="ED8137"/>
    <a:srgbClr val="BC8F00"/>
    <a:srgbClr val="860000"/>
    <a:srgbClr val="1B3F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15" autoAdjust="0"/>
    <p:restoredTop sz="94660"/>
  </p:normalViewPr>
  <p:slideViewPr>
    <p:cSldViewPr snapToGrid="0">
      <p:cViewPr>
        <p:scale>
          <a:sx n="75" d="100"/>
          <a:sy n="75" d="100"/>
        </p:scale>
        <p:origin x="-51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C0F0C-C34C-4777-BF54-6816F7C94786}" type="slidenum">
              <a:rPr lang="en-US"/>
              <a:pPr/>
              <a:t>15</a:t>
            </a:fld>
            <a:endParaRPr 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16101-FE97-4932-BBB4-2D7E07A6F2A5}" type="slidenum">
              <a:rPr lang="en-US"/>
              <a:pPr/>
              <a:t>16</a:t>
            </a:fld>
            <a:endParaRPr lang="en-US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D2430-75FC-4539-ACD5-0197B33FE942}" type="slidenum">
              <a:rPr lang="en-US"/>
              <a:pPr/>
              <a:t>17</a:t>
            </a:fld>
            <a:endParaRPr lang="en-US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CE23AA-2FD2-4EB5-BC85-61A128962FD3}" type="slidenum">
              <a:rPr lang="en-US"/>
              <a:pPr/>
              <a:t>18</a:t>
            </a:fld>
            <a:endParaRPr lang="en-US"/>
          </a:p>
        </p:txBody>
      </p:sp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1E11E-2A01-4A45-A9F9-F46752537CEF}" type="slidenum">
              <a:rPr lang="en-US"/>
              <a:pPr/>
              <a:t>19</a:t>
            </a:fld>
            <a:endParaRPr lang="en-US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52A52-723A-436E-B1D6-DF19C73E89F1}" type="slidenum">
              <a:rPr lang="en-US"/>
              <a:pPr/>
              <a:t>20</a:t>
            </a:fld>
            <a:endParaRPr lang="en-US"/>
          </a:p>
        </p:txBody>
      </p:sp>
      <p:sp>
        <p:nvSpPr>
          <p:cNvPr id="727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98196-A44B-463D-8C63-CBE2A8DD1E30}" type="slidenum">
              <a:rPr lang="en-US"/>
              <a:pPr/>
              <a:t>21</a:t>
            </a:fld>
            <a:endParaRPr lang="en-US"/>
          </a:p>
        </p:txBody>
      </p:sp>
      <p:sp>
        <p:nvSpPr>
          <p:cNvPr id="747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376CA-F01B-417C-82FC-91F823A92B83}" type="slidenum">
              <a:rPr lang="en-US"/>
              <a:pPr/>
              <a:t>30</a:t>
            </a:fld>
            <a:endParaRPr lang="en-US"/>
          </a:p>
        </p:txBody>
      </p:sp>
      <p:sp>
        <p:nvSpPr>
          <p:cNvPr id="768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20182-EB49-4A57-9227-F649FB75D4AA}" type="slidenum">
              <a:rPr lang="en-US"/>
              <a:pPr/>
              <a:t>32</a:t>
            </a:fld>
            <a:endParaRPr lang="en-US"/>
          </a:p>
        </p:txBody>
      </p:sp>
      <p:sp>
        <p:nvSpPr>
          <p:cNvPr id="788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21699-D7A1-49F9-92CB-45D0D34CB1DE}" type="slidenum">
              <a:rPr lang="en-US"/>
              <a:pPr/>
              <a:t>33</a:t>
            </a:fld>
            <a:endParaRPr lang="en-US"/>
          </a:p>
        </p:txBody>
      </p:sp>
      <p:sp>
        <p:nvSpPr>
          <p:cNvPr id="808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B6B09-AC82-4421-80A8-2D135703208E}" type="slidenum">
              <a:rPr lang="en-US"/>
              <a:pPr/>
              <a:t>3</a:t>
            </a:fld>
            <a:endParaRPr lang="en-US"/>
          </a:p>
        </p:txBody>
      </p:sp>
      <p:sp>
        <p:nvSpPr>
          <p:cNvPr id="604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8BED7-2C62-476D-8BCC-690B2A2FE125}" type="slidenum">
              <a:rPr lang="en-US"/>
              <a:pPr/>
              <a:t>37</a:t>
            </a:fld>
            <a:endParaRPr lang="en-US"/>
          </a:p>
        </p:txBody>
      </p:sp>
      <p:sp>
        <p:nvSpPr>
          <p:cNvPr id="33793" name="Rectangle 1025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1026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>
                <a:solidFill>
                  <a:srgbClr val="000000"/>
                </a:solidFill>
                <a:latin typeface="Lucida Grande" pitchFamily="34" charset="0"/>
              </a:rPr>
              <a:t>Talk about why the features are useful and point them towards documentation. Do not run an example here as it’s too hard to motivate.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D3E05-A0FC-43F7-A3D9-F28445D1CC44}" type="slidenum">
              <a:rPr lang="en-US"/>
              <a:pPr/>
              <a:t>38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>
                <a:solidFill>
                  <a:srgbClr val="000000"/>
                </a:solidFill>
                <a:latin typeface="Lucida Grande" pitchFamily="34" charset="0"/>
              </a:rPr>
              <a:t>Again, simply motivate the functions here. Mention more about the GDB threading facilities.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66420-DE5E-49CE-B0D7-D28CBCC701D0}" type="slidenum">
              <a:rPr lang="en-US"/>
              <a:pPr/>
              <a:t>65</a:t>
            </a:fld>
            <a:endParaRPr lang="en-US"/>
          </a:p>
        </p:txBody>
      </p:sp>
      <p:sp>
        <p:nvSpPr>
          <p:cNvPr id="829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BE4C3-D068-4445-811F-6850F203B597}" type="slidenum">
              <a:rPr lang="en-US"/>
              <a:pPr/>
              <a:t>66</a:t>
            </a:fld>
            <a:endParaRPr lang="en-US"/>
          </a:p>
        </p:txBody>
      </p:sp>
      <p:sp>
        <p:nvSpPr>
          <p:cNvPr id="849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D3AFA-8BAF-433E-B1B5-4E6A82658CFA}" type="slidenum">
              <a:rPr lang="en-US"/>
              <a:pPr/>
              <a:t>4</a:t>
            </a:fld>
            <a:endParaRPr lang="en-US"/>
          </a:p>
        </p:txBody>
      </p:sp>
      <p:sp>
        <p:nvSpPr>
          <p:cNvPr id="624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994A3-2A00-4944-B06F-C44D307E927D}" type="slidenum">
              <a:rPr lang="en-US"/>
              <a:pPr/>
              <a:t>8</a:t>
            </a:fld>
            <a:endParaRPr lang="en-US"/>
          </a:p>
        </p:txBody>
      </p:sp>
      <p:sp>
        <p:nvSpPr>
          <p:cNvPr id="645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53FEE-532E-4FAF-9ED4-6B6597D695BC}" type="slidenum">
              <a:rPr lang="en-US"/>
              <a:pPr/>
              <a:t>9</a:t>
            </a:fld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5999F-C39C-4285-A8E5-723179D52F29}" type="slidenum">
              <a:rPr lang="en-US"/>
              <a:pPr/>
              <a:t>11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0EA29-F6CE-4333-88EF-32322783CF55}" type="slidenum">
              <a:rPr lang="en-US"/>
              <a:pPr/>
              <a:t>12</a:t>
            </a:fld>
            <a:endParaRPr lang="en-US"/>
          </a:p>
        </p:txBody>
      </p:sp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9DE1A-B974-42B3-85BE-611774BB4A49}" type="slidenum">
              <a:rPr lang="en-US"/>
              <a:pPr/>
              <a:t>13</a:t>
            </a:fld>
            <a:endParaRPr lang="en-US"/>
          </a:p>
        </p:txBody>
      </p:sp>
      <p:sp>
        <p:nvSpPr>
          <p:cNvPr id="686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B28EE-A0E2-4BB9-9ADE-4075CE9EC21D}" type="slidenum">
              <a:rPr lang="en-US"/>
              <a:pPr/>
              <a:t>14</a:t>
            </a:fld>
            <a:endParaRPr lang="en-US"/>
          </a:p>
        </p:txBody>
      </p:sp>
      <p:sp>
        <p:nvSpPr>
          <p:cNvPr id="706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6175" y="687388"/>
            <a:ext cx="4567238" cy="342582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63" tIns="46032" rIns="92063" bIns="46032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1" y="1905000"/>
            <a:ext cx="12211051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1" y="0"/>
            <a:ext cx="12211051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1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1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70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8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74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70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89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74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8" y="164704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8" y="932789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42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27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3" y="4677575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3" y="4677575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3" y="4677575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9" y="4677575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74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938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4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215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42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27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713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713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2" y="480121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122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42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27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939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6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74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242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327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8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2" y="1815750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3" y="34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74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704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3" y="1508788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21978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267"/>
            <a:ext cx="103632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1666EE-C89A-465E-A427-E4DFE9910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C17631-ED88-4C08-9F86-49318E2F5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4406265"/>
            <a:ext cx="10363200" cy="13630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0" y="2906078"/>
            <a:ext cx="103632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CC46E8-6824-4D0D-A7A4-787A8A3A44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80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636" y="1371600"/>
            <a:ext cx="5749290" cy="4953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0806" y="1371600"/>
            <a:ext cx="5751194" cy="4953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9EE7D3-0494-4D44-9129-F0AE85A21F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478"/>
            <a:ext cx="5387340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558"/>
            <a:ext cx="5387340" cy="3951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156" y="1534478"/>
            <a:ext cx="5389244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156" y="2174558"/>
            <a:ext cx="5389244" cy="39519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EB07E7-F13D-40C1-9BDA-74DA931EA0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924F35-3F79-44E2-8E27-2C9593096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61F3EB-1C5E-44C5-9167-2DF0BE2DEA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2892"/>
            <a:ext cx="4011930" cy="11615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311" y="272892"/>
            <a:ext cx="6816090" cy="5853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4465"/>
            <a:ext cx="4011930" cy="4692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B71EF-FD53-487A-BD51-4CCBF1D756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70" y="4800600"/>
            <a:ext cx="7315200" cy="567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8870" y="612934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870" y="5367814"/>
            <a:ext cx="7315200" cy="8043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4BDF89-BCB2-432D-823C-DBF0370201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93684A-3399-413B-86DD-C95AD7BB4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1636" y="228600"/>
            <a:ext cx="2920364" cy="6096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636" y="228600"/>
            <a:ext cx="8580120" cy="6096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F832F6-9662-4C12-B61F-E3DE653EBD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836" y="228600"/>
            <a:ext cx="10058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8236" y="6245067"/>
            <a:ext cx="2335530" cy="475773"/>
          </a:xfrm>
        </p:spPr>
        <p:txBody>
          <a:bodyPr/>
          <a:lstStyle>
            <a:lvl1pPr>
              <a:defRPr/>
            </a:lvl1pPr>
          </a:lstStyle>
          <a:p>
            <a:fld id="{3ED36694-8F24-4C81-8751-A8971DBE0B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4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14"/>
          <a:srcRect t="64444"/>
          <a:stretch>
            <a:fillRect/>
          </a:stretch>
        </p:blipFill>
        <p:spPr bwMode="auto">
          <a:xfrm>
            <a:off x="4977766" y="5416392"/>
            <a:ext cx="7214234" cy="1441608"/>
          </a:xfrm>
          <a:prstGeom prst="rect">
            <a:avLst/>
          </a:prstGeom>
          <a:noFill/>
        </p:spPr>
      </p:pic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524000" y="1371600"/>
            <a:ext cx="9347836" cy="51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spAutoFit/>
          </a:bodyPr>
          <a:lstStyle/>
          <a:p>
            <a:pPr algn="l" defTabSz="1016000">
              <a:spcBef>
                <a:spcPct val="50000"/>
              </a:spcBef>
            </a:pPr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55300" name="AutoShape 4" descr="seal1"/>
          <p:cNvSpPr>
            <a:spLocks noChangeAspect="1" noChangeArrowheads="1"/>
          </p:cNvSpPr>
          <p:nvPr/>
        </p:nvSpPr>
        <p:spPr bwMode="auto">
          <a:xfrm>
            <a:off x="5892166" y="3276124"/>
            <a:ext cx="407670" cy="30575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55301" name="AutoShape 5" descr="seal1"/>
          <p:cNvSpPr>
            <a:spLocks noChangeAspect="1" noChangeArrowheads="1"/>
          </p:cNvSpPr>
          <p:nvPr/>
        </p:nvSpPr>
        <p:spPr bwMode="auto">
          <a:xfrm>
            <a:off x="5892166" y="3276124"/>
            <a:ext cx="407670" cy="30575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55302" name="AutoShape 6" descr="seal1"/>
          <p:cNvSpPr>
            <a:spLocks noChangeAspect="1" noChangeArrowheads="1"/>
          </p:cNvSpPr>
          <p:nvPr/>
        </p:nvSpPr>
        <p:spPr bwMode="auto">
          <a:xfrm>
            <a:off x="5892166" y="3276124"/>
            <a:ext cx="407670" cy="305753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8236" y="6245067"/>
            <a:ext cx="2335530" cy="47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600">
                <a:solidFill>
                  <a:schemeClr val="tx1"/>
                </a:solidFill>
              </a:defRPr>
            </a:lvl1pPr>
          </a:lstStyle>
          <a:p>
            <a:fld id="{2CB27561-B739-4064-AFB8-87C8CB22A1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636" y="1371600"/>
            <a:ext cx="11683364" cy="495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651510" y="990124"/>
            <a:ext cx="107270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 anchor="ctr"/>
          <a:lstStyle/>
          <a:p>
            <a:pPr defTabSz="1016000"/>
            <a:endParaRPr lang="en-US" sz="4800"/>
          </a:p>
        </p:txBody>
      </p:sp>
      <p:sp>
        <p:nvSpPr>
          <p:cNvPr id="5530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727836" y="228600"/>
            <a:ext cx="10058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55308" name="Picture 12"/>
          <p:cNvPicPr>
            <a:picLocks noChangeAspect="1" noChangeArrowheads="1"/>
          </p:cNvPicPr>
          <p:nvPr/>
        </p:nvPicPr>
        <p:blipFill>
          <a:blip r:embed="rId14"/>
          <a:srcRect t="64444" r="39436"/>
          <a:stretch>
            <a:fillRect/>
          </a:stretch>
        </p:blipFill>
        <p:spPr bwMode="auto">
          <a:xfrm>
            <a:off x="0" y="5416392"/>
            <a:ext cx="7214236" cy="1441608"/>
          </a:xfrm>
          <a:prstGeom prst="rect">
            <a:avLst/>
          </a:prstGeom>
          <a:noFill/>
        </p:spPr>
      </p:pic>
      <p:pic>
        <p:nvPicPr>
          <p:cNvPr id="55309" name="Picture 13" descr="Y:\UCCS\UCCS-MS-LG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966" y="261462"/>
            <a:ext cx="1524000" cy="7286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spd="slow"/>
  <p:txStyles>
    <p:titleStyle>
      <a:lvl1pPr algn="ctr" defTabSz="1016000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6000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charset="0"/>
        </a:defRPr>
      </a:lvl2pPr>
      <a:lvl3pPr algn="ctr" defTabSz="1016000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charset="0"/>
        </a:defRPr>
      </a:lvl3pPr>
      <a:lvl4pPr algn="ctr" defTabSz="1016000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charset="0"/>
        </a:defRPr>
      </a:lvl4pPr>
      <a:lvl5pPr algn="ctr" defTabSz="1016000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charset="0"/>
        </a:defRPr>
      </a:lvl5pPr>
      <a:lvl6pPr marL="457200" algn="ctr" defTabSz="1016000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charset="0"/>
        </a:defRPr>
      </a:lvl6pPr>
      <a:lvl7pPr marL="914400" algn="ctr" defTabSz="1016000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charset="0"/>
        </a:defRPr>
      </a:lvl7pPr>
      <a:lvl8pPr marL="1371600" algn="ctr" defTabSz="1016000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charset="0"/>
        </a:defRPr>
      </a:lvl8pPr>
      <a:lvl9pPr marL="1828800" algn="ctr" defTabSz="1016000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imes New Roman" charset="0"/>
        </a:defRPr>
      </a:lvl9pPr>
    </p:titleStyle>
    <p:bodyStyle>
      <a:lvl1pPr marL="381000" indent="-381000" algn="l" defTabSz="1016000" rtl="0" fontAlgn="base">
        <a:spcBef>
          <a:spcPct val="20000"/>
        </a:spcBef>
        <a:spcAft>
          <a:spcPct val="0"/>
        </a:spcAft>
        <a:buFont typeface="Wingdings" pitchFamily="82" charset="2"/>
        <a:buChar char="§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5500" indent="-317500" algn="l" defTabSz="1016000" rtl="0" fontAlgn="base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70000" indent="-254000" algn="l" defTabSz="1016000" rtl="0" fontAlgn="base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778000" indent="-254000" algn="l" defTabSz="1016000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86000" indent="-254000" algn="l" defTabSz="1016000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743200" indent="-254000" algn="l" defTabSz="1016000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200400" indent="-254000" algn="l" defTabSz="1016000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657600" indent="-254000" algn="l" defTabSz="1016000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114800" indent="-254000" algn="l" defTabSz="1016000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407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241" y="5902051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9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9304721"/>
              </p:ext>
            </p:extLst>
          </p:nvPr>
        </p:nvGraphicFramePr>
        <p:xfrm>
          <a:off x="76788" y="3121786"/>
          <a:ext cx="3303056" cy="3148059"/>
        </p:xfrm>
        <a:graphic>
          <a:graphicData uri="http://schemas.openxmlformats.org/presentationml/2006/ole">
            <p:oleObj spid="_x0000_s8231" name="CorelDRAW" r:id="rId4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118" y="2025591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841" y="5334065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626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825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901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72" y="2051945"/>
            <a:ext cx="9063319" cy="485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  <a:endParaRPr lang="en-US" sz="32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 Engineering 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System Programming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CST-315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3934" y="242054"/>
            <a:ext cx="332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8088" y="6120884"/>
            <a:ext cx="362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Compilers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General Advice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4360" y="1943100"/>
            <a:ext cx="10287000" cy="4023360"/>
          </a:xfrm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try to understand as much of what is happening as possible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 sz="3200" dirty="0" smtClean="0"/>
              <a:t>Error </a:t>
            </a:r>
            <a:r>
              <a:rPr lang="en-US" sz="3200" dirty="0"/>
              <a:t>messages are generally just a vague hint and can be misleading.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Don’t always trust the “comments/documents”, they can be out-of-date.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97256" y="568643"/>
            <a:ext cx="10412730" cy="1145858"/>
          </a:xfrm>
          <a:ln/>
        </p:spPr>
        <p:txBody>
          <a:bodyPr lIns="0" tIns="0" rIns="0" bIns="0"/>
          <a:lstStyle/>
          <a:p>
            <a:pPr defTabSz="460375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30250" algn="l"/>
                <a:tab pos="1458913" algn="l"/>
                <a:tab pos="2189163" algn="l"/>
                <a:tab pos="2919413" algn="l"/>
                <a:tab pos="3648075" algn="l"/>
                <a:tab pos="4378325" algn="l"/>
                <a:tab pos="5106988" algn="l"/>
                <a:tab pos="5837238" algn="l"/>
                <a:tab pos="6567488" algn="l"/>
                <a:tab pos="7296150" algn="l"/>
                <a:tab pos="8026400" algn="l"/>
              </a:tabLst>
            </a:pPr>
            <a:r>
              <a:rPr lang="en-GB" sz="44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What is a Debugger?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4294967295"/>
            <p:custDataLst>
              <p:tags r:id="rId2"/>
            </p:custDataLst>
          </p:nvPr>
        </p:nvSpPr>
        <p:spPr bwMode="auto">
          <a:xfrm>
            <a:off x="897256" y="1905954"/>
            <a:ext cx="10412730" cy="4321969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just" defTabSz="457200">
              <a:buFont typeface="Wingdings" pitchFamily="8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“A software tool that is used to detect the source of program or script errors, by performing step-by-step execution of application code and viewing the content of code variables.”</a:t>
            </a:r>
          </a:p>
          <a:p>
            <a:pPr marL="0" indent="0" algn="r" defTabSz="457200">
              <a:buFont typeface="Wingdings" pitchFamily="8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-MSDN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27836" y="228600"/>
            <a:ext cx="10060304" cy="915829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400"/>
              <a:t>Why people don’t </a:t>
            </a:r>
            <a:r>
              <a:rPr lang="en-GB" sz="4400" i="1"/>
              <a:t>use a Debugger?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8636" y="1371601"/>
            <a:ext cx="11685270" cy="4954905"/>
          </a:xfrm>
          <a:ln/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With simple errors, may not want to bother with starting up the debugger environment.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Hard-to-use </a:t>
            </a:r>
            <a:r>
              <a:rPr lang="en-GB" dirty="0"/>
              <a:t>debugger environment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Error occurs in optimized </a:t>
            </a:r>
            <a:r>
              <a:rPr lang="en-GB" dirty="0" smtClean="0"/>
              <a:t>code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102305" tIns="51153" rIns="102305" bIns="51153"/>
          <a:lstStyle/>
          <a:p>
            <a:r>
              <a:rPr lang="en-US"/>
              <a:t>Debugging techniques, 1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02305" tIns="51153" rIns="102305" bIns="51153"/>
          <a:lstStyle/>
          <a:p>
            <a:r>
              <a:rPr lang="en-US"/>
              <a:t>Execution tracing</a:t>
            </a:r>
          </a:p>
          <a:p>
            <a:pPr lvl="1"/>
            <a:r>
              <a:rPr lang="en-US"/>
              <a:t>running the program</a:t>
            </a:r>
          </a:p>
          <a:p>
            <a:pPr lvl="1"/>
            <a:r>
              <a:rPr lang="en-US"/>
              <a:t>print</a:t>
            </a:r>
          </a:p>
          <a:p>
            <a:pPr lvl="1"/>
            <a:r>
              <a:rPr lang="en-US"/>
              <a:t>trace utilities</a:t>
            </a:r>
          </a:p>
          <a:p>
            <a:pPr lvl="1"/>
            <a:r>
              <a:rPr lang="en-US"/>
              <a:t>single stepping in debugger</a:t>
            </a:r>
          </a:p>
          <a:p>
            <a:pPr lvl="1"/>
            <a:r>
              <a:rPr lang="en-US"/>
              <a:t>hand simulation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102305" tIns="51153" rIns="102305" bIns="51153"/>
          <a:lstStyle/>
          <a:p>
            <a:r>
              <a:rPr lang="en-US"/>
              <a:t>Debugging techniques, 2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10363200" cy="4114800"/>
          </a:xfrm>
          <a:noFill/>
          <a:ln/>
        </p:spPr>
        <p:txBody>
          <a:bodyPr lIns="102305" tIns="51153" rIns="102305" bIns="51153"/>
          <a:lstStyle/>
          <a:p>
            <a:pPr marL="342900" indent="-342900" defTabSz="914400">
              <a:lnSpc>
                <a:spcPct val="90000"/>
              </a:lnSpc>
            </a:pPr>
            <a:r>
              <a:rPr lang="en-US" sz="3200"/>
              <a:t>Interface checking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2800"/>
              <a:t>check procedure parameter number/type (if not enforced by compiler) and value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2800" i="1"/>
              <a:t>defensive programming</a:t>
            </a:r>
            <a:r>
              <a:rPr lang="en-US" sz="2800"/>
              <a:t>:  check inputs/results from other modules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2800"/>
              <a:t>documents assumptions about caller/callee relationships in modules, communication protocols, etc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3200"/>
              <a:t>Assertions:  include range constraints or other information with data.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3200"/>
              <a:t>Skipping code:  comment out suspect code, then check if error remains.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27836" y="228600"/>
            <a:ext cx="10060304" cy="915829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Other Functions of a Debugger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8636" y="1371601"/>
            <a:ext cx="11685270" cy="4954905"/>
          </a:xfrm>
          <a:ln/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Disassembly (in context and with live data!)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Execution Tracing/Stack tracing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Symbol watches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727836" y="228600"/>
            <a:ext cx="10060304" cy="915829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Disassembly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8636" y="1371601"/>
            <a:ext cx="11685270" cy="4954905"/>
          </a:xfrm>
          <a:ln/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Most basic form of debugging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Translating machine code into assembly instructions that are more easily understood by the user.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Typically implementable as a simple lookup table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No higher-level information (variable names, etc.)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Relatively easy to implement.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Execution Tracing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Follows the program through the execution.  Users can step through line-by-line, or use</a:t>
            </a:r>
            <a:r>
              <a:rPr lang="en-GB" b="1" dirty="0">
                <a:solidFill>
                  <a:srgbClr val="FF0000"/>
                </a:solidFill>
              </a:rPr>
              <a:t> breakpoints</a:t>
            </a:r>
            <a:r>
              <a:rPr lang="en-GB" dirty="0"/>
              <a:t>.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Typically allows for </a:t>
            </a:r>
            <a:r>
              <a:rPr lang="en-GB" dirty="0">
                <a:solidFill>
                  <a:srgbClr val="FF0000"/>
                </a:solidFill>
              </a:rPr>
              <a:t>“watches</a:t>
            </a:r>
            <a:r>
              <a:rPr lang="en-GB" dirty="0"/>
              <a:t>” on – registers, memory locations, symbols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Allows for tracing up the stack of runtime errors (back traces)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Allows user to trace the causes of unexpected </a:t>
            </a:r>
            <a:r>
              <a:rPr lang="en-GB" dirty="0" err="1"/>
              <a:t>behavior</a:t>
            </a:r>
            <a:r>
              <a:rPr lang="en-GB" dirty="0"/>
              <a:t> and fix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Symbol Information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lIns="0" tIns="0" rIns="0" bIns="0"/>
          <a:lstStyle/>
          <a:p>
            <a:pPr marL="431800" indent="-323850" algn="just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Problem – a compiler/assembler translates variable names and other symbols into internally consistent memory addresses</a:t>
            </a:r>
          </a:p>
          <a:p>
            <a:pPr marL="431800" indent="-323850" algn="just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How does a debugger know which location is denoted by a particular symbol?</a:t>
            </a:r>
          </a:p>
          <a:p>
            <a:pPr marL="431800" indent="-323850" algn="just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We need a “debug” executable.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Debug vs. Release Builds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ln/>
        </p:spPr>
        <p:txBody>
          <a:bodyPr lIns="0" tIns="0" rIns="0" bIns="0"/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Debug builds usually are </a:t>
            </a:r>
            <a:r>
              <a:rPr lang="en-GB" i="1"/>
              <a:t>not optimized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Debug executables contain: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program's symbol tables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location of the source file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line number tags for assembly instructions.</a:t>
            </a:r>
          </a:p>
          <a:p>
            <a:pPr marL="863600" lvl="1" indent="-287338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/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GCC/GDB allows debugging of optimized code.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" y="3134360"/>
            <a:ext cx="10058400" cy="914400"/>
          </a:xfrm>
          <a:noFill/>
        </p:spPr>
        <p:txBody>
          <a:bodyPr/>
          <a:lstStyle/>
          <a:p>
            <a:pPr>
              <a:tabLst>
                <a:tab pos="1295400" algn="l"/>
              </a:tabLst>
            </a:pPr>
            <a:r>
              <a:rPr lang="en-US" dirty="0"/>
              <a:t>Debugging: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6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914400" y="610077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2305" tIns="51153" rIns="102305" bIns="51153" anchor="ctr"/>
          <a:lstStyle/>
          <a:p>
            <a:pPr defTabSz="1016000" eaLnBrk="0" hangingPunct="0"/>
            <a:r>
              <a:rPr lang="en-US" sz="4900" dirty="0"/>
              <a:t>Bug hunting with print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18160" y="1714500"/>
            <a:ext cx="1085088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2305" tIns="51153" rIns="102305" bIns="51153"/>
          <a:lstStyle/>
          <a:p>
            <a:pPr marL="381000" indent="-381000" algn="l" defTabSz="1016000" eaLnBrk="0" hangingPunct="0">
              <a:spcBef>
                <a:spcPct val="20000"/>
              </a:spcBef>
            </a:pPr>
            <a:r>
              <a:rPr lang="en-US" sz="3600" dirty="0" smtClean="0">
                <a:solidFill>
                  <a:srgbClr val="FF0000"/>
                </a:solidFill>
              </a:rPr>
              <a:t>Debugging with print </a:t>
            </a:r>
          </a:p>
          <a:p>
            <a:pPr marL="381000" indent="-381000" algn="l" defTabSz="1016000" eaLnBrk="0" hangingPunct="0">
              <a:spcBef>
                <a:spcPct val="20000"/>
              </a:spcBef>
              <a:buFontTx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Weak </a:t>
            </a:r>
            <a:r>
              <a:rPr lang="en-US" sz="3600" dirty="0">
                <a:solidFill>
                  <a:schemeClr val="tx1"/>
                </a:solidFill>
              </a:rPr>
              <a:t>form of debugging, but still common</a:t>
            </a:r>
          </a:p>
          <a:p>
            <a:pPr marL="381000" indent="-381000" algn="l" defTabSz="1016000" eaLnBrk="0" hangingPunct="0"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How bug hunting with print can be made more useful:</a:t>
            </a:r>
          </a:p>
          <a:p>
            <a:pPr marL="825500" lvl="1" indent="-317500" algn="l" defTabSz="1016000" eaLnBrk="0" hangingPunct="0">
              <a:spcBef>
                <a:spcPct val="20000"/>
              </a:spcBef>
              <a:buFontTx/>
              <a:buChar char="–"/>
            </a:pPr>
            <a:r>
              <a:rPr lang="en-US" sz="3100" dirty="0">
                <a:solidFill>
                  <a:schemeClr val="tx1"/>
                </a:solidFill>
              </a:rPr>
              <a:t>print variables other than just those you think suspect.</a:t>
            </a:r>
          </a:p>
          <a:p>
            <a:pPr marL="825500" lvl="1" indent="-317500" algn="l" defTabSz="1016000" eaLnBrk="0" hangingPunct="0">
              <a:spcBef>
                <a:spcPct val="20000"/>
              </a:spcBef>
              <a:buFontTx/>
              <a:buChar char="–"/>
            </a:pPr>
            <a:r>
              <a:rPr lang="en-US" sz="3100" dirty="0">
                <a:solidFill>
                  <a:schemeClr val="tx1"/>
                </a:solidFill>
              </a:rPr>
              <a:t>print valuable statements (not just “hi\n”).</a:t>
            </a:r>
          </a:p>
          <a:p>
            <a:pPr marL="825500" lvl="1" indent="-317500" algn="l" defTabSz="1016000" eaLnBrk="0" hangingPunct="0">
              <a:spcBef>
                <a:spcPct val="20000"/>
              </a:spcBef>
              <a:buFontTx/>
              <a:buChar char="–"/>
            </a:pPr>
            <a:r>
              <a:rPr lang="en-US" sz="3100" dirty="0">
                <a:solidFill>
                  <a:schemeClr val="tx1"/>
                </a:solidFill>
              </a:rPr>
              <a:t>use exit() to concentrate on a part of a program.</a:t>
            </a:r>
          </a:p>
          <a:p>
            <a:pPr marL="825500" lvl="1" indent="-317500" algn="l" defTabSz="1016000" eaLnBrk="0" hangingPunct="0">
              <a:spcBef>
                <a:spcPct val="20000"/>
              </a:spcBef>
              <a:buFontTx/>
              <a:buChar char="–"/>
            </a:pPr>
            <a:r>
              <a:rPr lang="en-US" sz="3100" dirty="0">
                <a:solidFill>
                  <a:schemeClr val="tx1"/>
                </a:solidFill>
              </a:rPr>
              <a:t>move print through a through program to track down a bug.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914400" y="610077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2305" tIns="51153" rIns="102305" bIns="51153" anchor="ctr"/>
          <a:lstStyle/>
          <a:p>
            <a:pPr defTabSz="1016000" eaLnBrk="0" hangingPunct="0"/>
            <a:r>
              <a:rPr lang="en-US" sz="4900" dirty="0"/>
              <a:t>Debugging with print (continued)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48640" y="1981677"/>
            <a:ext cx="1072896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2305" tIns="51153" rIns="102305" bIns="51153"/>
          <a:lstStyle/>
          <a:p>
            <a:pPr marL="381000" indent="-381000" algn="l" defTabSz="1016000" eaLnBrk="0" hangingPunct="0">
              <a:spcBef>
                <a:spcPct val="20000"/>
              </a:spcBef>
              <a:buFontTx/>
              <a:buChar char="•"/>
            </a:pPr>
            <a:r>
              <a:rPr lang="en-US" sz="3600">
                <a:solidFill>
                  <a:schemeClr val="tx1"/>
                </a:solidFill>
              </a:rPr>
              <a:t>Building debugging with print into a program (more common/valuable):</a:t>
            </a:r>
            <a:endParaRPr lang="en-US" sz="3100">
              <a:solidFill>
                <a:schemeClr val="tx1"/>
              </a:solidFill>
            </a:endParaRPr>
          </a:p>
          <a:p>
            <a:pPr marL="825500" lvl="1" indent="-317500" algn="l" defTabSz="1016000" eaLnBrk="0" hangingPunct="0">
              <a:spcBef>
                <a:spcPct val="20000"/>
              </a:spcBef>
              <a:buFontTx/>
              <a:buChar char="–"/>
            </a:pPr>
            <a:r>
              <a:rPr lang="en-US" sz="3100">
                <a:solidFill>
                  <a:schemeClr val="tx1"/>
                </a:solidFill>
              </a:rPr>
              <a:t>print messages, variables/test results in useful places throughout program.</a:t>
            </a:r>
          </a:p>
          <a:p>
            <a:pPr marL="825500" lvl="1" indent="-317500" algn="l" defTabSz="1016000" eaLnBrk="0" hangingPunct="0">
              <a:spcBef>
                <a:spcPct val="20000"/>
              </a:spcBef>
              <a:buFontTx/>
              <a:buChar char="–"/>
            </a:pPr>
            <a:r>
              <a:rPr lang="en-US" sz="3100">
                <a:solidFill>
                  <a:schemeClr val="tx1"/>
                </a:solidFill>
              </a:rPr>
              <a:t>use a ‘debug’ or ‘debug_level’ global flag to turn debugging messages on or off, or change “levels”</a:t>
            </a:r>
          </a:p>
          <a:p>
            <a:pPr marL="825500" lvl="1" indent="-317500" algn="l" defTabSz="1016000" eaLnBrk="0" hangingPunct="0">
              <a:spcBef>
                <a:spcPct val="20000"/>
              </a:spcBef>
              <a:buFontTx/>
              <a:buChar char="–"/>
            </a:pPr>
            <a:r>
              <a:rPr lang="en-US" sz="3100">
                <a:solidFill>
                  <a:schemeClr val="tx1"/>
                </a:solidFill>
              </a:rPr>
              <a:t>possibly use a source file preprocessor (#ifdef) to insert/remove debug statements.</a:t>
            </a:r>
          </a:p>
          <a:p>
            <a:pPr marL="825500" lvl="1" indent="-317500" algn="l" defTabSz="1016000" eaLnBrk="0" hangingPunct="0">
              <a:spcBef>
                <a:spcPct val="20000"/>
              </a:spcBef>
              <a:buFontTx/>
              <a:buChar char="–"/>
            </a:pPr>
            <a:r>
              <a:rPr lang="en-US" sz="3100">
                <a:solidFill>
                  <a:schemeClr val="tx1"/>
                </a:solidFill>
              </a:rPr>
              <a:t>Often part of “regression testing” so automated scripts can test output of many things at once.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Finding Reproducible Bugs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8720" y="2103120"/>
            <a:ext cx="9814560" cy="4229100"/>
          </a:xfrm>
          <a:noFill/>
        </p:spPr>
        <p:txBody>
          <a:bodyPr/>
          <a:lstStyle/>
          <a:p>
            <a:pPr algn="just"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a bug happens when there is a mismatch between what you (someone) </a:t>
            </a:r>
            <a:r>
              <a:rPr lang="en-US" sz="3200" i="1" dirty="0"/>
              <a:t>think</a:t>
            </a:r>
            <a:r>
              <a:rPr lang="en-US" sz="3200" dirty="0"/>
              <a:t> is happening and what is </a:t>
            </a:r>
            <a:r>
              <a:rPr lang="en-US" sz="3200" i="1" dirty="0"/>
              <a:t>actually</a:t>
            </a:r>
            <a:r>
              <a:rPr lang="en-US" sz="3200" dirty="0"/>
              <a:t> happening</a:t>
            </a:r>
          </a:p>
          <a:p>
            <a:pPr algn="just"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confirm things you believe are true</a:t>
            </a:r>
          </a:p>
          <a:p>
            <a:pPr algn="just"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narrow down the causes one by one</a:t>
            </a:r>
          </a:p>
          <a:p>
            <a:pPr algn="just"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make sure you understand your program state</a:t>
            </a:r>
          </a:p>
          <a:p>
            <a:pPr algn="just"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keep a log of events and assumptions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Finding Reproducible Bugs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try explaining what should be happing</a:t>
            </a:r>
          </a:p>
          <a:p>
            <a:pPr lvl="1"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Verbalization/writing often clarifies muddled thoughts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have a friend do a quick sanity check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don’t randomly change things, your actions should have a purpose.  </a:t>
            </a:r>
          </a:p>
          <a:p>
            <a:pPr lvl="1"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If you are not willing to check it into CVS with a log that your boss may read, then you are not ready to make that change to the code.</a:t>
            </a:r>
          </a:p>
          <a:p>
            <a:pPr lvl="1"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Think it through first, both locally and globally.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(semi) irreproducible bugs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3841" y="1371600"/>
            <a:ext cx="11948160" cy="5006340"/>
          </a:xfrm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sometimes undesired behavior only happens </a:t>
            </a:r>
            <a:r>
              <a:rPr lang="en-US" sz="3200" dirty="0" smtClean="0"/>
              <a:t>Periodically</a:t>
            </a:r>
            <a:endParaRPr lang="en-US" sz="3200" dirty="0"/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tracking down these </a:t>
            </a:r>
            <a:r>
              <a:rPr lang="en-US" sz="3200" dirty="0" smtClean="0"/>
              <a:t>Debugging with print (continued)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 smtClean="0"/>
              <a:t> </a:t>
            </a:r>
            <a:r>
              <a:rPr lang="en-US" sz="3200" dirty="0"/>
              <a:t>is hard</a:t>
            </a:r>
          </a:p>
          <a:p>
            <a:pPr>
              <a:spcAft>
                <a:spcPts val="213"/>
              </a:spcAft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the error could be a any level</a:t>
            </a:r>
          </a:p>
          <a:p>
            <a:pPr lvl="1">
              <a:spcAft>
                <a:spcPts val="213"/>
              </a:spcAft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2800" dirty="0"/>
              <a:t>Circuits (e.g. bad ram chip at high memory address)</a:t>
            </a:r>
          </a:p>
          <a:p>
            <a:pPr lvl="1">
              <a:spcAft>
                <a:spcPts val="213"/>
              </a:spcAft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2800" dirty="0"/>
              <a:t>compiler</a:t>
            </a:r>
          </a:p>
          <a:p>
            <a:pPr lvl="1">
              <a:spcAft>
                <a:spcPts val="213"/>
              </a:spcAft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2800" dirty="0" smtClean="0"/>
              <a:t>OS</a:t>
            </a:r>
            <a:endParaRPr lang="en-US" sz="2800" dirty="0"/>
          </a:p>
          <a:p>
            <a:pPr lvl="1">
              <a:spcAft>
                <a:spcPts val="213"/>
              </a:spcAft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2800" dirty="0"/>
              <a:t>Linker</a:t>
            </a:r>
          </a:p>
          <a:p>
            <a:pPr lvl="1">
              <a:spcAft>
                <a:spcPts val="213"/>
              </a:spcAft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2800" dirty="0"/>
              <a:t>Irreproducible external “data” and timing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 dirty="0"/>
              <a:t>Finding </a:t>
            </a:r>
            <a:r>
              <a:rPr lang="en-US" dirty="0" err="1"/>
              <a:t>HeisenBugs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Use good tools like </a:t>
            </a:r>
            <a:r>
              <a:rPr lang="en-US" sz="3200" dirty="0">
                <a:solidFill>
                  <a:srgbClr val="FF0000"/>
                </a:solidFill>
              </a:rPr>
              <a:t>Purify.  Most common “</a:t>
            </a:r>
            <a:r>
              <a:rPr lang="en-US" sz="3200" dirty="0" err="1">
                <a:solidFill>
                  <a:srgbClr val="FF0000"/>
                </a:solidFill>
              </a:rPr>
              <a:t>Heisenbugs</a:t>
            </a:r>
            <a:r>
              <a:rPr lang="en-US" sz="3200" dirty="0">
                <a:solidFill>
                  <a:srgbClr val="FF0000"/>
                </a:solidFill>
              </a:rPr>
              <a:t>” are memory or thread related.</a:t>
            </a:r>
            <a:r>
              <a:rPr lang="en-US" sz="3200" dirty="0"/>
              <a:t> </a:t>
            </a:r>
          </a:p>
          <a:p>
            <a:pPr algn="just"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try to make the bug reproducible by switching platforms/libraries/compilers</a:t>
            </a:r>
          </a:p>
          <a:p>
            <a:pPr algn="just"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insert checks for invariants and have the program stop everything when one is violated</a:t>
            </a:r>
          </a:p>
          <a:p>
            <a:pPr algn="just"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verify each layer with small, simple tests</a:t>
            </a:r>
          </a:p>
          <a:p>
            <a:pPr algn="just"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find the smallest system which demonstrates the bug</a:t>
            </a:r>
          </a:p>
          <a:p>
            <a:pPr algn="just"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Test with “canned data”, replayed over net if needed.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Timing and Threading Bugs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ensure the functionality works for a single thread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if adding a </a:t>
            </a:r>
            <a:r>
              <a:rPr lang="en-US" dirty="0" err="1"/>
              <a:t>printf</a:t>
            </a:r>
            <a:r>
              <a:rPr lang="en-US" dirty="0"/>
              <a:t>() removes the bug it is almost certainly a timing/threading bug or a trashed memory bug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try using coarse grained locking to narrow down the objects involved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try keeping an </a:t>
            </a:r>
            <a:r>
              <a:rPr lang="en-US" dirty="0">
                <a:solidFill>
                  <a:srgbClr val="FF0000"/>
                </a:solidFill>
              </a:rPr>
              <a:t>event (transaction) log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Memory Bugs and Buffer Overflow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Trashing stack/heap causes often difficult to find bugs. </a:t>
            </a:r>
          </a:p>
          <a:p>
            <a:r>
              <a:rPr lang="en-US" sz="3200"/>
              <a:t>Manifestation can be far from actual bug. </a:t>
            </a:r>
          </a:p>
          <a:p>
            <a:pPr lvl="1"/>
            <a:r>
              <a:rPr lang="en-US" sz="2800"/>
              <a:t>“Free list” information generally stored just after a “malloced” chunck of data.  Overwriting may not cause problem until data is “freed”, or until something else does a malloc after the free. </a:t>
            </a:r>
          </a:p>
          <a:p>
            <a:pPr lvl="1"/>
            <a:r>
              <a:rPr lang="en-US" sz="2800"/>
              <a:t>Stack variables, overwriting past end, changes other variables, sometimes return address.  (Buffer overflow)</a:t>
            </a:r>
          </a:p>
          <a:p>
            <a:pPr lvl="1"/>
            <a:r>
              <a:rPr lang="en-US" sz="2800"/>
              <a:t>Bad “string” ops notorious, using input data can also be problematic. 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example….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void myinit(int startindex, int startvalue, int length, int* vect){</a:t>
            </a: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	int i;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for(i=startindex; i&lt; startindex+length; i++)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 *vect++ = startvalue++;</a:t>
            </a: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}</a:t>
            </a: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void whattheheck(){    printf("How did I ever get here????\n");   exit(2); }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endParaRPr lang="en-US" sz="1600" b="1">
              <a:latin typeface="Courier New" pitchFamily="49" charset="0"/>
              <a:ea typeface="MS Mincho" pitchFamily="18" charset="-128"/>
            </a:endParaRP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int main(int argc, char**argv){</a:t>
            </a: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	float d;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int a,b[10],c, i, start,end;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if(argc != 3) {printf("Usage:%s start, end\n",argv[0]);exit(-1);  }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start=atoi(argv[1]);   end=atoi(argv[2]);  /* bad style but shorter */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a=0;      c=0;         d=3.14159;  /* bad style but shorter */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printf("Initally a %d, c %d, d %f, start %d, end %d\n",a,c,d, start,end);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myinit(start,start,end,b+start);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printf("finally a %d, c %d, d %f start %d, end %d \n",a,c,d, start, end);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if(end&gt;10) b[end-1]=134513723;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return 0;</a:t>
            </a: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cs typeface="Times New Roman" charset="0"/>
              </a:rPr>
              <a:t>}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225425" indent="-225425"/>
            <a:endParaRPr lang="en-US" sz="1600" b="1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Debugging Techniques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840" y="1943100"/>
            <a:ext cx="10850880" cy="4023360"/>
          </a:xfrm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methodology is key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knowing about lots of debugging tools helps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>
                <a:solidFill>
                  <a:srgbClr val="FF0000"/>
                </a:solidFill>
              </a:rPr>
              <a:t>the most critical tool in your arsenal is your brain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second most important tool is a debugger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 smtClean="0"/>
              <a:t>Memory </a:t>
            </a:r>
            <a:r>
              <a:rPr lang="en-US" sz="3200" dirty="0"/>
              <a:t>debugging tools third most important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/>
              <a:t>Profiler fourth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102305" tIns="51153" rIns="102305" bIns="51153"/>
          <a:lstStyle/>
          <a:p>
            <a:r>
              <a:rPr lang="en-US"/>
              <a:t>Debugging and testing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02305" tIns="51153" rIns="102305" bIns="51153"/>
          <a:lstStyle/>
          <a:p>
            <a:pPr marL="342900" indent="-342900" defTabSz="914400"/>
            <a:r>
              <a:rPr lang="en-US" sz="3200"/>
              <a:t>Testing and debugging go together like peas in a pod:</a:t>
            </a:r>
          </a:p>
          <a:p>
            <a:pPr marL="742950" lvl="1" indent="-285750" defTabSz="914400"/>
            <a:r>
              <a:rPr lang="en-US" sz="2800"/>
              <a:t>Testing </a:t>
            </a:r>
            <a:r>
              <a:rPr lang="en-US" sz="2800" u="sng"/>
              <a:t>finds</a:t>
            </a:r>
            <a:r>
              <a:rPr lang="en-US" sz="2800"/>
              <a:t> errors; debugging localizes and </a:t>
            </a:r>
            <a:r>
              <a:rPr lang="en-US" sz="2800" u="sng"/>
              <a:t>repairs</a:t>
            </a:r>
            <a:r>
              <a:rPr lang="en-US" sz="2800"/>
              <a:t> them.</a:t>
            </a:r>
          </a:p>
          <a:p>
            <a:pPr marL="742950" lvl="1" indent="-285750" defTabSz="914400"/>
            <a:r>
              <a:rPr lang="en-US" sz="2800"/>
              <a:t>Together these form the “testing/debugging cycle”:  we test, then debug, then repeat.</a:t>
            </a:r>
          </a:p>
          <a:p>
            <a:pPr marL="742950" lvl="1" indent="-285750" defTabSz="914400"/>
            <a:r>
              <a:rPr lang="en-US" sz="2800"/>
              <a:t>Any debugging should be followed by a reapplication of </a:t>
            </a:r>
            <a:r>
              <a:rPr lang="en-US" sz="2800" i="1"/>
              <a:t>all</a:t>
            </a:r>
            <a:r>
              <a:rPr lang="en-US" sz="2800"/>
              <a:t> relevant tests, particularly regression tests.  This avoids (reduces) the introduction of new bugs when debugging.  </a:t>
            </a:r>
          </a:p>
          <a:p>
            <a:pPr marL="742950" lvl="1" indent="-285750" defTabSz="914400"/>
            <a:r>
              <a:rPr lang="en-US" sz="2800"/>
              <a:t>Testing and debugging need not be done by the same people (and often should not be).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102305" tIns="51153" rIns="102305" bIns="51153"/>
          <a:lstStyle/>
          <a:p>
            <a:r>
              <a:rPr lang="en-US"/>
              <a:t>Tools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02305" tIns="51153" rIns="102305" bIns="51153"/>
          <a:lstStyle/>
          <a:p>
            <a:pPr marL="342900" indent="-342900" defTabSz="914400"/>
            <a:r>
              <a:rPr lang="en-US" sz="3200"/>
              <a:t>Tracing programs:</a:t>
            </a:r>
          </a:p>
          <a:p>
            <a:pPr marL="742950" lvl="1" indent="-285750" defTabSz="914400"/>
            <a:r>
              <a:rPr lang="en-US" sz="2800"/>
              <a:t>strace, truss (print out system calls), </a:t>
            </a:r>
          </a:p>
          <a:p>
            <a:pPr marL="742950" lvl="1" indent="-285750" defTabSz="914400"/>
            <a:r>
              <a:rPr lang="en-US" sz="2800"/>
              <a:t>/bin/bash –X  to get a shell script to say what its doing</a:t>
            </a:r>
          </a:p>
          <a:p>
            <a:pPr marL="342900" indent="-342900" defTabSz="914400"/>
            <a:r>
              <a:rPr lang="en-US" sz="3200"/>
              <a:t>Command-line debuggers :</a:t>
            </a:r>
          </a:p>
          <a:p>
            <a:pPr marL="742950" lvl="1" indent="-285750" defTabSz="914400"/>
            <a:r>
              <a:rPr lang="en-US" sz="2800"/>
              <a:t>gdb (C, C++), jdb (java), “perl -d”</a:t>
            </a:r>
          </a:p>
          <a:p>
            <a:pPr marL="342900" indent="-342900" defTabSz="914400"/>
            <a:r>
              <a:rPr lang="en-US" sz="3200"/>
              <a:t>Random stuff:</a:t>
            </a:r>
          </a:p>
          <a:p>
            <a:pPr marL="742950" lvl="1" indent="-285750" defTabSz="914400"/>
            <a:r>
              <a:rPr lang="en-US" sz="2800"/>
              <a:t>electric fence or malloc_debug, mtrace, etc (a specialized malloc() for finding memory leaks in C/C++)</a:t>
            </a:r>
          </a:p>
          <a:p>
            <a:pPr marL="742950" lvl="1" indent="-285750" defTabSz="914400"/>
            <a:r>
              <a:rPr lang="en-US" sz="2800"/>
              <a:t>purify (Part of Rational Suite, a really good memory debugging tools for  C/C++ programs)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allow programs to inspect the state of a running program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become more important when debugging graphical or complex applications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jdb and gjdb for java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gdb for C/C++ programs on unix/Max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MSVS for Win32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kdb for the linux kernel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buSzPct val="171000"/>
              <a:tabLst>
                <a:tab pos="1270000" algn="l"/>
              </a:tabLst>
            </a:pPr>
            <a:r>
              <a:rPr lang="en-US"/>
              <a:t>Debuggers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102305" tIns="51153" rIns="102305" bIns="51153"/>
          <a:lstStyle/>
          <a:p>
            <a:r>
              <a:rPr lang="en-US"/>
              <a:t>Using gdb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02305" tIns="51153" rIns="102305" bIns="51153"/>
          <a:lstStyle/>
          <a:p>
            <a:pPr marL="342900" indent="-342900" defTabSz="914400">
              <a:lnSpc>
                <a:spcPct val="90000"/>
              </a:lnSpc>
            </a:pPr>
            <a:r>
              <a:rPr lang="en-US" sz="4000" dirty="0"/>
              <a:t>Compile debugging information into your program:</a:t>
            </a:r>
          </a:p>
          <a:p>
            <a:pPr marL="742950" lvl="1" indent="-285750" defTabSz="914400">
              <a:lnSpc>
                <a:spcPct val="90000"/>
              </a:lnSpc>
              <a:buFontTx/>
              <a:buNone/>
            </a:pPr>
            <a:r>
              <a:rPr lang="en-US" sz="3500" dirty="0">
                <a:solidFill>
                  <a:srgbClr val="FF0000"/>
                </a:solidFill>
              </a:rPr>
              <a:t>	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</a:rPr>
              <a:t>gcc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</a:rPr>
              <a:t> -g &lt;program&gt;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4000" dirty="0"/>
              <a:t>Read the manual: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2200" dirty="0">
                <a:solidFill>
                  <a:srgbClr val="FF0000"/>
                </a:solidFill>
                <a:latin typeface="Courier New" pitchFamily="49" charset="0"/>
              </a:rPr>
              <a:t>man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</a:rPr>
              <a:t>gdb</a:t>
            </a:r>
            <a:endParaRPr lang="en-US" sz="3500" dirty="0">
              <a:solidFill>
                <a:srgbClr val="FF0000"/>
              </a:solidFill>
            </a:endParaRPr>
          </a:p>
          <a:p>
            <a:pPr marL="742950" lvl="1" indent="-285750" defTabSz="914400">
              <a:lnSpc>
                <a:spcPct val="90000"/>
              </a:lnSpc>
            </a:pPr>
            <a:r>
              <a:rPr lang="en-US" sz="3500" dirty="0"/>
              <a:t>in </a:t>
            </a:r>
            <a:r>
              <a:rPr lang="en-US" sz="3500" dirty="0" err="1"/>
              <a:t>emacs</a:t>
            </a:r>
            <a:r>
              <a:rPr lang="en-US" sz="3500" dirty="0"/>
              <a:t> (</a:t>
            </a:r>
            <a:r>
              <a:rPr lang="en-US" sz="3500" dirty="0" err="1"/>
              <a:t>tex</a:t>
            </a:r>
            <a:r>
              <a:rPr lang="en-US" sz="3500" dirty="0"/>
              <a:t>-info):</a:t>
            </a:r>
          </a:p>
          <a:p>
            <a:pPr marL="742950" lvl="1" indent="-285750" defTabSz="914400"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	http://www.cslab.vt.edu/manuals/gdb/gdb_toc.html</a:t>
            </a:r>
          </a:p>
          <a:p>
            <a:pPr marL="742950" lvl="1" indent="-285750" defTabSz="914400">
              <a:lnSpc>
                <a:spcPct val="90000"/>
              </a:lnSpc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latin typeface="Courier New" pitchFamily="49" charset="0"/>
              </a:rPr>
              <a:t>M-x help &lt;return&gt;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&lt;return&gt;, </a:t>
            </a:r>
            <a:r>
              <a:rPr lang="en-US" sz="2200" dirty="0"/>
              <a:t>arrow to GDB</a:t>
            </a:r>
            <a:r>
              <a:rPr lang="en-US" sz="2200" dirty="0">
                <a:latin typeface="Courier New" pitchFamily="49" charset="0"/>
              </a:rPr>
              <a:t>, &lt;return&gt;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3500" dirty="0"/>
              <a:t>online:</a:t>
            </a:r>
            <a:endParaRPr lang="en-US" sz="2200" dirty="0">
              <a:latin typeface="Courier New" pitchFamily="49" charset="0"/>
            </a:endParaRPr>
          </a:p>
          <a:p>
            <a:pPr marL="742950" lvl="1" indent="-285750" defTabSz="914400">
              <a:lnSpc>
                <a:spcPct val="9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  <a:noFill/>
          <a:ln/>
        </p:spPr>
        <p:txBody>
          <a:bodyPr lIns="102305" tIns="51153" rIns="102305" bIns="51153"/>
          <a:lstStyle/>
          <a:p>
            <a:r>
              <a:rPr lang="en-US"/>
              <a:t>gdb comands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636" y="1675924"/>
            <a:ext cx="11174730" cy="4114800"/>
          </a:xfrm>
          <a:noFill/>
          <a:ln/>
        </p:spPr>
        <p:txBody>
          <a:bodyPr lIns="102305" tIns="51153" rIns="102305" bIns="51153"/>
          <a:lstStyle/>
          <a:p>
            <a:pPr marL="342900" indent="-342900" defTabSz="914400">
              <a:lnSpc>
                <a:spcPct val="90000"/>
              </a:lnSpc>
              <a:buFont typeface="Wingdings" pitchFamily="82" charset="2"/>
              <a:buNone/>
            </a:pPr>
            <a:r>
              <a:rPr lang="en-US" sz="2800">
                <a:latin typeface="Courier New" pitchFamily="49" charset="0"/>
              </a:rPr>
              <a:t>run/continue/next/step</a:t>
            </a:r>
            <a:r>
              <a:rPr lang="en-US" sz="2800"/>
              <a:t>:  start the program, continue running until break, next line (don’t step into subroutines), next line (step into subroutines).</a:t>
            </a:r>
          </a:p>
          <a:p>
            <a:pPr marL="342900" indent="-342900" defTabSz="914400">
              <a:lnSpc>
                <a:spcPct val="90000"/>
              </a:lnSpc>
              <a:buFont typeface="Wingdings" pitchFamily="82" charset="2"/>
              <a:buNone/>
            </a:pPr>
            <a:r>
              <a:rPr lang="en-US" sz="2800">
                <a:latin typeface="Courier New" pitchFamily="49" charset="0"/>
              </a:rPr>
              <a:t>break &lt;name&gt;</a:t>
            </a:r>
            <a:r>
              <a:rPr lang="en-US" sz="2800"/>
              <a:t>:  set a break point on the named subroutine.  Debugger will halt program execution when subroutine called.</a:t>
            </a:r>
          </a:p>
          <a:p>
            <a:pPr marL="342900" indent="-342900" defTabSz="914400">
              <a:lnSpc>
                <a:spcPct val="90000"/>
              </a:lnSpc>
              <a:buFont typeface="Wingdings" pitchFamily="82" charset="2"/>
              <a:buNone/>
            </a:pPr>
            <a:r>
              <a:rPr lang="en-US" sz="2800">
                <a:latin typeface="Courier New" pitchFamily="49" charset="0"/>
              </a:rPr>
              <a:t>backtrace</a:t>
            </a:r>
            <a:r>
              <a:rPr lang="en-US" sz="2800"/>
              <a:t>:  print a stack trace.</a:t>
            </a:r>
          </a:p>
          <a:p>
            <a:pPr marL="342900" indent="-342900" defTabSz="914400">
              <a:lnSpc>
                <a:spcPct val="90000"/>
              </a:lnSpc>
              <a:buFont typeface="Wingdings" pitchFamily="82" charset="2"/>
              <a:buNone/>
            </a:pPr>
            <a:r>
              <a:rPr lang="en-US" sz="2800">
                <a:latin typeface="Courier New" pitchFamily="49" charset="0"/>
              </a:rPr>
              <a:t>print &lt;expr&gt;</a:t>
            </a:r>
            <a:r>
              <a:rPr lang="en-US" sz="2800"/>
              <a:t>:  execute expression in the current program state, and print results (expression may contain assignments, function calls).  </a:t>
            </a:r>
          </a:p>
          <a:p>
            <a:pPr marL="342900" indent="-342900" defTabSz="914400">
              <a:lnSpc>
                <a:spcPct val="90000"/>
              </a:lnSpc>
              <a:buFont typeface="Wingdings" pitchFamily="82" charset="2"/>
              <a:buNone/>
            </a:pPr>
            <a:r>
              <a:rPr lang="en-US" sz="2800">
                <a:latin typeface="Courier New" pitchFamily="49" charset="0"/>
              </a:rPr>
              <a:t>help</a:t>
            </a:r>
            <a:r>
              <a:rPr lang="en-US" sz="2800"/>
              <a:t>:  print the help menu.  help &lt;subject&gt; prints a subject menu.</a:t>
            </a:r>
          </a:p>
          <a:p>
            <a:pPr marL="342900" indent="-342900" defTabSz="914400">
              <a:lnSpc>
                <a:spcPct val="90000"/>
              </a:lnSpc>
              <a:buFont typeface="Wingdings" pitchFamily="82" charset="2"/>
              <a:buNone/>
            </a:pPr>
            <a:r>
              <a:rPr lang="en-US" sz="2800">
                <a:latin typeface="Courier New" pitchFamily="49" charset="0"/>
              </a:rPr>
              <a:t>quit</a:t>
            </a:r>
            <a:r>
              <a:rPr lang="en-US" sz="2800"/>
              <a:t>:  exit gdb.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188720" y="-171450"/>
            <a:ext cx="9814560" cy="1714500"/>
          </a:xfrm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General GDB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2920" y="1188720"/>
            <a:ext cx="11506200" cy="5120640"/>
          </a:xfrm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/>
              <a:t>easiest to use inside of emacs (M-x gdb)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/>
              <a:t>run starts the program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/>
              <a:t>set args controls the arguments to the program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/>
              <a:t>breakpoints control where the debugger stops the program (set with C-x space)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/>
              <a:t>next moves one step forward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/>
              <a:t>step moves one step forward and also traverses function calls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/>
              <a:t>continue runs the program until the next breakpoint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General GDB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Aft>
                <a:spcPts val="213"/>
              </a:spcAft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p prints a value (can be formated)</a:t>
            </a:r>
          </a:p>
          <a:p>
            <a:pPr lvl="1">
              <a:spcAft>
                <a:spcPts val="213"/>
              </a:spcAft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/x hex</a:t>
            </a:r>
          </a:p>
          <a:p>
            <a:pPr lvl="1">
              <a:spcAft>
                <a:spcPts val="213"/>
              </a:spcAft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/o octal</a:t>
            </a:r>
          </a:p>
          <a:p>
            <a:pPr lvl="1">
              <a:spcAft>
                <a:spcPts val="213"/>
              </a:spcAft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/t binary (t is for two)</a:t>
            </a:r>
          </a:p>
          <a:p>
            <a:pPr lvl="1">
              <a:spcAft>
                <a:spcPts val="213"/>
              </a:spcAft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/f float</a:t>
            </a:r>
          </a:p>
          <a:p>
            <a:pPr lvl="1">
              <a:spcAft>
                <a:spcPts val="2000"/>
              </a:spcAft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/u unsigned decimal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General GDB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bt shows the current backtrace (also where)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up/down  move up down the stack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f # lets you switch to frame # in the current backtrace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set  var=value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call allows call of a function (the syntax can get funky)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jump (dump to a particular line of code)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Thread # lets you switch to a particular thread</a:t>
            </a:r>
          </a:p>
          <a:p>
            <a:pPr>
              <a:lnSpc>
                <a:spcPct val="90000"/>
              </a:lnSpc>
              <a:buFont typeface="Wingdings" pitchFamily="82" charset="2"/>
              <a:buNone/>
              <a:tabLst>
                <a:tab pos="889000" algn="l"/>
                <a:tab pos="889000" algn="l"/>
                <a:tab pos="889000" algn="l"/>
              </a:tabLst>
            </a:pPr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Advanced GDB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watchpoints let you check if an expression changes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catchpoints let you know when interesting things like exec calls or library loads happen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x lets you inspect the contents of memory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Watchpoints can be quite slow, best to combine with breakpoints.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Advanced GDB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gcc 3.1 and up provides macro information to gdb if you specify the options -gdwardf2 and -g3 on the command line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you can debug and already running process with the attach </a:t>
            </a:r>
            <a:r>
              <a:rPr lang="en-US" i="1"/>
              <a:t>pid</a:t>
            </a:r>
            <a:r>
              <a:rPr lang="en-US"/>
              <a:t> command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you can apply a GDB command to all threads with thread apply all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GDB can be used to debug remote embedded systems (gdbserver, etc..)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example in gdb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void myinit(int startindex, int startvalue, int length, int* vect){</a:t>
            </a: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	int i;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for(i=startindex; i&lt; startindex+length; i++)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 *vect++ = startvalue++;</a:t>
            </a: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}</a:t>
            </a: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void whattheheck(){    printf("How did I ever get here????\n");   exit(2); }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endParaRPr lang="en-US" sz="1600" b="1">
              <a:latin typeface="Courier New" pitchFamily="49" charset="0"/>
              <a:ea typeface="MS Mincho" pitchFamily="18" charset="-128"/>
            </a:endParaRP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int main(int argc, char**argv){</a:t>
            </a: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latin typeface="Courier New" pitchFamily="49" charset="0"/>
                <a:ea typeface="MS Mincho" pitchFamily="18" charset="-128"/>
              </a:rPr>
              <a:t>	float d;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int a,b[10],c, i, start,end;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if(argc != 3) {printf("Usage:%s start, end\n",argv[0]);exit(-1);  }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start=atoi(argv[1]);   end=atoi(argv[2]);  /* bad style but shorter */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a=0;      c=0;         d=3.14159;  /* bad style but shorter */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printf("Initally a %d, c %d, d %f, start %d, end %d\n",a,c,d, start,end);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myinit(start,start,end,b+start);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printf("finally a %d, c %d, d %f start %d, end %d \n",a,c,d, start, end);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if(end&gt;10) b[end-1]=134513723;</a:t>
            </a:r>
            <a:br>
              <a:rPr lang="en-US" sz="1600" b="1">
                <a:latin typeface="Courier New" pitchFamily="49" charset="0"/>
                <a:ea typeface="MS Mincho" pitchFamily="18" charset="-128"/>
              </a:rPr>
            </a:br>
            <a:r>
              <a:rPr lang="en-US" sz="1600" b="1">
                <a:latin typeface="Courier New" pitchFamily="49" charset="0"/>
                <a:ea typeface="MS Mincho" pitchFamily="18" charset="-128"/>
              </a:rPr>
              <a:t>  return 0;</a:t>
            </a:r>
          </a:p>
          <a:p>
            <a:pPr marL="225425" indent="-225425">
              <a:buFont typeface="Wingdings" pitchFamily="82" charset="2"/>
              <a:buNone/>
            </a:pPr>
            <a:r>
              <a:rPr lang="en-US" sz="1600" b="1">
                <a:cs typeface="Times New Roman" charset="0"/>
              </a:rPr>
              <a:t>}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225425" indent="-225425"/>
            <a:endParaRPr lang="en-US" sz="1600" b="1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102305" tIns="51153" rIns="102305" bIns="51153"/>
          <a:lstStyle/>
          <a:p>
            <a:r>
              <a:rPr lang="en-US"/>
              <a:t>Why debugging is hard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102305" tIns="51153" rIns="102305" bIns="51153"/>
          <a:lstStyle/>
          <a:p>
            <a:pPr marL="342900" indent="-342900" defTabSz="914400"/>
            <a:r>
              <a:rPr lang="en-US" sz="2800"/>
              <a:t>There may be no obvious relationship between the external manifestation(s) of an error and its internal cause(s).</a:t>
            </a:r>
          </a:p>
          <a:p>
            <a:pPr marL="342900" indent="-342900" defTabSz="914400"/>
            <a:r>
              <a:rPr lang="en-US" sz="2800"/>
              <a:t>Symptom and cause may be in remote parts of the program.</a:t>
            </a:r>
          </a:p>
          <a:p>
            <a:pPr marL="342900" indent="-342900" defTabSz="914400"/>
            <a:r>
              <a:rPr lang="en-US" sz="2800"/>
              <a:t>Changes (new features, bug fixes) in program may mask (or modify) bugs.</a:t>
            </a:r>
          </a:p>
          <a:p>
            <a:pPr marL="342900" indent="-342900" defTabSz="914400"/>
            <a:r>
              <a:rPr lang="en-US" sz="2800"/>
              <a:t>Symptom may be due to human mistake or misunderstanding that is difficult to trace.</a:t>
            </a:r>
          </a:p>
          <a:p>
            <a:pPr marL="342900" indent="-342900" defTabSz="914400"/>
            <a:r>
              <a:rPr lang="en-US" sz="2800"/>
              <a:t>Bug may be triggered by rare or difficult to reproduce input sequence, program timing (threads) or other external causes. </a:t>
            </a:r>
          </a:p>
          <a:p>
            <a:pPr marL="342900" indent="-342900" defTabSz="914400"/>
            <a:r>
              <a:rPr lang="en-US" sz="2800"/>
              <a:t>Bug may depend on other software/system state, things others did to you systems weeks/months ago.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JDB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200">
                <a:ea typeface="新細明體" pitchFamily="18" charset="-120"/>
              </a:rPr>
              <a:t>Compile your source file with </a:t>
            </a:r>
            <a:r>
              <a:rPr lang="en-US" altLang="zh-TW" sz="3200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-g</a:t>
            </a:r>
            <a:r>
              <a:rPr lang="en-US" altLang="zh-TW" sz="3200">
                <a:ea typeface="新細明體" pitchFamily="18" charset="-120"/>
              </a:rPr>
              <a:t> option</a:t>
            </a:r>
          </a:p>
          <a:p>
            <a:pPr lvl="1">
              <a:lnSpc>
                <a:spcPct val="80000"/>
              </a:lnSpc>
            </a:pPr>
            <a:r>
              <a:rPr lang="en-US" altLang="zh-TW" sz="2700">
                <a:ea typeface="新細明體" pitchFamily="18" charset="-120"/>
              </a:rPr>
              <a:t>Produce debugging information</a:t>
            </a:r>
          </a:p>
          <a:p>
            <a:pPr lvl="1">
              <a:lnSpc>
                <a:spcPct val="80000"/>
              </a:lnSpc>
            </a:pPr>
            <a:r>
              <a:rPr lang="en-US" altLang="zh-TW" sz="2700">
                <a:ea typeface="新細明體" pitchFamily="18" charset="-120"/>
              </a:rPr>
              <a:t>For example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700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	javac –g </a:t>
            </a:r>
            <a:r>
              <a:rPr lang="en-US" altLang="zh-CN" sz="2700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rsdimu</a:t>
            </a:r>
            <a:r>
              <a:rPr lang="en-US" altLang="zh-TW" sz="2700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.java</a:t>
            </a:r>
            <a:endParaRPr lang="en-US" altLang="zh-TW" sz="270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3200">
                <a:ea typeface="新細明體" pitchFamily="18" charset="-120"/>
              </a:rPr>
              <a:t>To run jdb,</a:t>
            </a:r>
          </a:p>
          <a:p>
            <a:pPr lvl="1">
              <a:lnSpc>
                <a:spcPct val="80000"/>
              </a:lnSpc>
            </a:pPr>
            <a:r>
              <a:rPr lang="en-US" altLang="zh-TW" sz="2700">
                <a:ea typeface="新細明體" pitchFamily="18" charset="-120"/>
              </a:rPr>
              <a:t>Type “jdb”, use run command to load an executable</a:t>
            </a:r>
          </a:p>
          <a:p>
            <a:pPr lvl="2">
              <a:lnSpc>
                <a:spcPct val="80000"/>
              </a:lnSpc>
            </a:pPr>
            <a:r>
              <a:rPr lang="en-US" altLang="zh-TW" sz="2300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run &lt;class name&gt;</a:t>
            </a:r>
          </a:p>
          <a:p>
            <a:pPr lvl="2">
              <a:lnSpc>
                <a:spcPct val="80000"/>
              </a:lnSpc>
            </a:pPr>
            <a:r>
              <a:rPr lang="en-US" altLang="zh-TW">
                <a:ea typeface="新細明體" pitchFamily="18" charset="-120"/>
              </a:rPr>
              <a:t>For example,</a:t>
            </a:r>
            <a:r>
              <a:rPr lang="en-US" altLang="zh-TW" sz="2300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 run </a:t>
            </a:r>
            <a:r>
              <a:rPr lang="en-US" altLang="zh-CN" sz="2300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rsdimu</a:t>
            </a:r>
            <a:endParaRPr lang="en-US" altLang="zh-TW" sz="2300" b="1">
              <a:solidFill>
                <a:srgbClr val="FF9900"/>
              </a:solidFill>
              <a:latin typeface="Courier New" pitchFamily="49" charset="0"/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700">
                <a:ea typeface="新細明體" pitchFamily="18" charset="-120"/>
              </a:rPr>
              <a:t>OR type “jdb &lt;class name&gt;, then</a:t>
            </a:r>
          </a:p>
          <a:p>
            <a:pPr lvl="2">
              <a:lnSpc>
                <a:spcPct val="80000"/>
              </a:lnSpc>
            </a:pPr>
            <a:r>
              <a:rPr lang="en-US" altLang="zh-TW" sz="2300">
                <a:ea typeface="新細明體" pitchFamily="18" charset="-120"/>
              </a:rPr>
              <a:t>Type “run” to execute the program</a:t>
            </a:r>
          </a:p>
          <a:p>
            <a:pPr lvl="1">
              <a:lnSpc>
                <a:spcPct val="80000"/>
              </a:lnSpc>
            </a:pPr>
            <a:r>
              <a:rPr lang="en-US" altLang="zh-TW" sz="2700">
                <a:ea typeface="新細明體" pitchFamily="18" charset="-120"/>
              </a:rPr>
              <a:t>Type “quit” to exit jdb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Breakpoint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Make your program stops whenever a certain point in the program is reached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For example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Make a breakpoint in 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line 6</a:t>
            </a:r>
          </a:p>
          <a:p>
            <a:pPr marL="742950" lvl="1" indent="-285750" defTabSz="914400">
              <a:lnSpc>
                <a:spcPct val="90000"/>
              </a:lnSpc>
              <a:buFontTx/>
              <a:buNone/>
            </a:pPr>
            <a:r>
              <a:rPr lang="en-US" altLang="zh-TW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		stop at Demo:6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Program stops before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execute line 6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Allow you to examine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code, variables, etc.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6288406" y="2896078"/>
            <a:ext cx="5663564" cy="3842075"/>
          </a:xfrm>
          <a:prstGeom prst="rect">
            <a:avLst/>
          </a:prstGeom>
          <a:solidFill>
            <a:schemeClr val="tx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101599" tIns="50799" rIns="101599" bIns="50799">
            <a:spAutoFit/>
          </a:bodyPr>
          <a:lstStyle/>
          <a:p>
            <a:pPr algn="l" defTabSz="1016000"/>
            <a:r>
              <a:rPr kumimoji="1" lang="en-US" altLang="zh-TW" sz="27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public class Demo</a:t>
            </a:r>
          </a:p>
          <a:p>
            <a:pPr algn="l" defTabSz="1016000"/>
            <a:r>
              <a:rPr kumimoji="1" lang="en-US" altLang="zh-TW" sz="27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{</a:t>
            </a:r>
          </a:p>
          <a:p>
            <a:pPr algn="l" defTabSz="1016000"/>
            <a:r>
              <a:rPr kumimoji="1" lang="en-US" altLang="zh-TW" sz="27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 public static void main(…)</a:t>
            </a:r>
          </a:p>
          <a:p>
            <a:pPr algn="l" defTabSz="1016000"/>
            <a:r>
              <a:rPr kumimoji="1" lang="en-US" altLang="zh-TW" sz="27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 {</a:t>
            </a:r>
          </a:p>
          <a:p>
            <a:pPr algn="l" defTabSz="1016000"/>
            <a:r>
              <a:rPr kumimoji="1" lang="en-US" altLang="zh-TW" sz="27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    System.out.println(“A\n”);</a:t>
            </a:r>
          </a:p>
          <a:p>
            <a:pPr algn="l" defTabSz="1016000"/>
            <a:r>
              <a:rPr kumimoji="1" lang="en-US" altLang="zh-TW" sz="27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    System.out.println(“B\n”);</a:t>
            </a:r>
          </a:p>
          <a:p>
            <a:pPr algn="l" defTabSz="1016000"/>
            <a:r>
              <a:rPr kumimoji="1" lang="en-US" altLang="zh-TW" sz="27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    System.out.println(“C\n”);</a:t>
            </a:r>
          </a:p>
          <a:p>
            <a:pPr algn="l" defTabSz="1016000"/>
            <a:r>
              <a:rPr kumimoji="1" lang="en-US" altLang="zh-TW" sz="27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  }</a:t>
            </a:r>
          </a:p>
          <a:p>
            <a:pPr algn="l" defTabSz="1016000"/>
            <a:r>
              <a:rPr kumimoji="1" lang="en-US" altLang="zh-TW" sz="27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}</a:t>
            </a:r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8012432" y="4842034"/>
            <a:ext cx="3249930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808346" y="2946084"/>
            <a:ext cx="508634" cy="3842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spAutoFit/>
          </a:bodyPr>
          <a:lstStyle/>
          <a:p>
            <a:pPr algn="l" defTabSz="1016000"/>
            <a:r>
              <a:rPr kumimoji="1" lang="en-US" altLang="zh-TW" sz="27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1</a:t>
            </a:r>
          </a:p>
          <a:p>
            <a:pPr algn="l" defTabSz="1016000"/>
            <a:r>
              <a:rPr kumimoji="1" lang="en-US" altLang="zh-TW" sz="27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2</a:t>
            </a:r>
          </a:p>
          <a:p>
            <a:pPr algn="l" defTabSz="1016000"/>
            <a:r>
              <a:rPr kumimoji="1" lang="en-US" altLang="zh-TW" sz="27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3</a:t>
            </a:r>
          </a:p>
          <a:p>
            <a:pPr algn="l" defTabSz="1016000"/>
            <a:r>
              <a:rPr kumimoji="1" lang="en-US" altLang="zh-TW" sz="27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4</a:t>
            </a:r>
          </a:p>
          <a:p>
            <a:pPr algn="l" defTabSz="1016000"/>
            <a:r>
              <a:rPr kumimoji="1" lang="en-US" altLang="zh-TW" sz="27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5</a:t>
            </a:r>
          </a:p>
          <a:p>
            <a:pPr algn="l" defTabSz="1016000"/>
            <a:r>
              <a:rPr kumimoji="1" lang="en-US" altLang="zh-TW" sz="27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6</a:t>
            </a:r>
          </a:p>
          <a:p>
            <a:pPr algn="l" defTabSz="1016000"/>
            <a:r>
              <a:rPr kumimoji="1" lang="en-US" altLang="zh-TW" sz="27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7</a:t>
            </a:r>
          </a:p>
          <a:p>
            <a:pPr algn="l" defTabSz="1016000"/>
            <a:r>
              <a:rPr kumimoji="1" lang="en-US" altLang="zh-TW" sz="27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8</a:t>
            </a:r>
          </a:p>
          <a:p>
            <a:pPr algn="l" defTabSz="1016000"/>
            <a:r>
              <a:rPr kumimoji="1" lang="en-US" altLang="zh-TW" sz="27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 autoUpdateAnimBg="0"/>
      <p:bldP spid="89093" grpId="0" animBg="1"/>
      <p:bldP spid="8909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Breakpoint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200">
                <a:ea typeface="新細明體" pitchFamily="18" charset="-120"/>
              </a:rPr>
              <a:t>Add breakpoint</a:t>
            </a:r>
          </a:p>
          <a:p>
            <a:pPr lvl="1"/>
            <a:r>
              <a:rPr lang="en-US" altLang="zh-TW" sz="2700" b="1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stop at MyClass:&lt;line num&gt;</a:t>
            </a:r>
          </a:p>
          <a:p>
            <a:pPr lvl="1"/>
            <a:r>
              <a:rPr lang="en-US" altLang="zh-TW" sz="2700" b="1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stop in java.lang.String.length </a:t>
            </a:r>
          </a:p>
          <a:p>
            <a:pPr lvl="1"/>
            <a:r>
              <a:rPr lang="en-US" altLang="zh-TW" sz="2700" b="1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stop in MyClass.&lt;method name&gt;</a:t>
            </a:r>
          </a:p>
          <a:p>
            <a:pPr lvl="1"/>
            <a:endParaRPr lang="en-US" altLang="zh-TW" sz="2700" b="1">
              <a:solidFill>
                <a:schemeClr val="accent1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3200">
                <a:ea typeface="新細明體" pitchFamily="18" charset="-120"/>
              </a:rPr>
              <a:t>Delete breakpoint</a:t>
            </a:r>
          </a:p>
          <a:p>
            <a:pPr lvl="1">
              <a:lnSpc>
                <a:spcPct val="90000"/>
              </a:lnSpc>
            </a:pPr>
            <a:r>
              <a:rPr lang="en-US" altLang="zh-TW" sz="2700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clear (clear all breakpoints)</a:t>
            </a:r>
          </a:p>
          <a:p>
            <a:pPr lvl="1">
              <a:lnSpc>
                <a:spcPct val="90000"/>
              </a:lnSpc>
            </a:pPr>
            <a:r>
              <a:rPr lang="en-US" altLang="zh-TW" sz="2700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clear &lt;breakpoint&gt;</a:t>
            </a:r>
          </a:p>
          <a:p>
            <a:pPr lvl="2">
              <a:lnSpc>
                <a:spcPct val="90000"/>
              </a:lnSpc>
            </a:pPr>
            <a:r>
              <a:rPr lang="en-US" altLang="zh-TW" sz="2300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e.g. clear MyClasss:22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Step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Execute one source line, then stop and return to JDB</a:t>
            </a:r>
          </a:p>
          <a:p>
            <a:r>
              <a:rPr lang="en-US" altLang="zh-TW">
                <a:ea typeface="新細明體" pitchFamily="18" charset="-120"/>
              </a:rPr>
              <a:t>Example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12496" y="3829050"/>
            <a:ext cx="4415790" cy="2472470"/>
          </a:xfrm>
          <a:prstGeom prst="rect">
            <a:avLst/>
          </a:prstGeom>
          <a:solidFill>
            <a:schemeClr val="tx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101599" tIns="50799" rIns="101599" bIns="50799">
            <a:spAutoFit/>
          </a:bodyPr>
          <a:lstStyle/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public void func()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{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System.out.println(“A\n”);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System.out.println(“B\n”);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System.out.println(“C\n”);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return 0;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}</a:t>
            </a: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>
            <a:off x="2211706" y="5052060"/>
            <a:ext cx="3251834" cy="0"/>
          </a:xfrm>
          <a:prstGeom prst="lin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7345682" y="3789045"/>
            <a:ext cx="4446270" cy="2472470"/>
          </a:xfrm>
          <a:prstGeom prst="rect">
            <a:avLst/>
          </a:prstGeom>
          <a:solidFill>
            <a:schemeClr val="tx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101599" tIns="50799" rIns="101599" bIns="50799">
            <a:spAutoFit/>
          </a:bodyPr>
          <a:lstStyle/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public void func()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{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System.out.println(“A\n”);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System.out.println(“B\n”);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System.out.println(“C\n”);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 return 0;</a:t>
            </a:r>
          </a:p>
          <a:p>
            <a:pPr algn="l" defTabSz="1016000"/>
            <a:r>
              <a:rPr kumimoji="1" lang="en-US" altLang="zh-TW" sz="220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}</a:t>
            </a:r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8303896" y="5516404"/>
            <a:ext cx="3251834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44" name="AutoShape 8"/>
          <p:cNvSpPr>
            <a:spLocks noChangeArrowheads="1"/>
          </p:cNvSpPr>
          <p:nvPr/>
        </p:nvSpPr>
        <p:spPr bwMode="auto">
          <a:xfrm>
            <a:off x="5520692" y="4704874"/>
            <a:ext cx="1725930" cy="610076"/>
          </a:xfrm>
          <a:prstGeom prst="rightArrow">
            <a:avLst>
              <a:gd name="adj1" fmla="val 50000"/>
              <a:gd name="adj2" fmla="val 53045"/>
            </a:avLst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096002" y="4247676"/>
            <a:ext cx="847987" cy="51808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spAutoFit/>
          </a:bodyPr>
          <a:lstStyle/>
          <a:p>
            <a:pPr algn="l" defTabSz="1016000"/>
            <a:r>
              <a:rPr kumimoji="1" lang="en-US" altLang="zh-TW" sz="27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Resume continuous execution of the program until either one of the followings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Next breakpoint</a:t>
            </a:r>
          </a:p>
          <a:p>
            <a:pPr lvl="1"/>
            <a:r>
              <a:rPr lang="en-US" altLang="zh-TW">
                <a:ea typeface="新細明體" pitchFamily="18" charset="-120"/>
              </a:rPr>
              <a:t>End of program</a:t>
            </a:r>
          </a:p>
          <a:p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Print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914400"/>
            <a:r>
              <a:rPr lang="en-US" altLang="zh-TW">
                <a:ea typeface="新細明體" pitchFamily="18" charset="-120"/>
              </a:rPr>
              <a:t>Print</a:t>
            </a:r>
          </a:p>
          <a:p>
            <a:pPr marL="742950" lvl="1" indent="-285750" defTabSz="914400"/>
            <a:r>
              <a:rPr lang="en-US" altLang="zh-TW">
                <a:ea typeface="新細明體" pitchFamily="18" charset="-120"/>
              </a:rPr>
              <a:t>Display the value of an expression</a:t>
            </a:r>
          </a:p>
          <a:p>
            <a:pPr marL="1143000" lvl="2" indent="-228600" defTabSz="914400"/>
            <a:r>
              <a:rPr lang="en-US" altLang="zh-TW" b="1">
                <a:solidFill>
                  <a:srgbClr val="FF9900"/>
                </a:solidFill>
                <a:latin typeface="Courier New" pitchFamily="49" charset="0"/>
                <a:ea typeface="新細明體" pitchFamily="18" charset="-120"/>
              </a:rPr>
              <a:t>print expression</a:t>
            </a:r>
          </a:p>
          <a:p>
            <a:pPr marL="1600200" lvl="3" indent="-228600" defTabSz="914400"/>
            <a:r>
              <a:rPr lang="en-US" altLang="zh-TW" b="1">
                <a:ea typeface="新細明體" pitchFamily="18" charset="-120"/>
              </a:rPr>
              <a:t>print MyClass.myStaticField</a:t>
            </a:r>
          </a:p>
          <a:p>
            <a:pPr marL="1600200" lvl="3" indent="-228600" defTabSz="914400"/>
            <a:r>
              <a:rPr lang="en-US" altLang="zh-TW" b="1">
                <a:ea typeface="新細明體" pitchFamily="18" charset="-120"/>
              </a:rPr>
              <a:t>print i + j + k</a:t>
            </a:r>
          </a:p>
          <a:p>
            <a:pPr marL="1600200" lvl="3" indent="-228600" defTabSz="914400"/>
            <a:r>
              <a:rPr lang="en-US" altLang="zh-TW" b="1">
                <a:ea typeface="新細明體" pitchFamily="18" charset="-120"/>
              </a:rPr>
              <a:t>print myObj.myMethod() </a:t>
            </a:r>
            <a:r>
              <a:rPr lang="en-US" altLang="zh-TW" b="1" i="1">
                <a:ea typeface="新細明體" pitchFamily="18" charset="-120"/>
              </a:rPr>
              <a:t>(if myMethod returns a non-null)</a:t>
            </a:r>
            <a:endParaRPr lang="en-US" altLang="zh-TW" b="1">
              <a:ea typeface="新細明體" pitchFamily="18" charset="-120"/>
            </a:endParaRPr>
          </a:p>
          <a:p>
            <a:pPr marL="1600200" lvl="3" indent="-228600" defTabSz="914400"/>
            <a:r>
              <a:rPr lang="en-US" altLang="zh-TW" b="1">
                <a:ea typeface="新細明體" pitchFamily="18" charset="-120"/>
              </a:rPr>
              <a:t>print new java.lang.String("Hello").length() </a:t>
            </a:r>
          </a:p>
          <a:p>
            <a:pPr marL="342900" indent="-342900" defTabSz="914400"/>
            <a:r>
              <a:rPr lang="en-US" altLang="zh-TW">
                <a:ea typeface="新細明體" pitchFamily="18" charset="-120"/>
              </a:rPr>
              <a:t>Dump</a:t>
            </a:r>
          </a:p>
          <a:p>
            <a:pPr marL="742950" lvl="1" indent="-285750" defTabSz="914400"/>
            <a:r>
              <a:rPr lang="en-US" altLang="zh-TW">
                <a:ea typeface="新細明體" pitchFamily="18" charset="-120"/>
              </a:rPr>
              <a:t>Display all the content of an object</a:t>
            </a:r>
          </a:p>
          <a:p>
            <a:pPr marL="1143000" lvl="2" indent="-228600" defTabSz="914400"/>
            <a:r>
              <a:rPr lang="en-US" altLang="zh-TW" b="1">
                <a:solidFill>
                  <a:schemeClr val="accent1"/>
                </a:solidFill>
                <a:latin typeface="Courier New" pitchFamily="49" charset="0"/>
                <a:ea typeface="新細明體" pitchFamily="18" charset="-120"/>
              </a:rPr>
              <a:t>dump &lt;object&gt;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Analysis Tools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828800" y="3909060"/>
            <a:ext cx="8503920" cy="17145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Purpose of Analysis Tools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Need for a feasible method to catch bugs in large projects.  Formal verification techniques require unreasonable effort on large projects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image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761524"/>
            <a:ext cx="11673840" cy="5357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Two Types of Analysis Tools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Static Analysis</a:t>
            </a:r>
          </a:p>
          <a:p>
            <a:r>
              <a:rPr lang="en-US"/>
              <a:t>Run-time (dynamic)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when you write code think about how you are going to test/debug it</a:t>
            </a:r>
          </a:p>
          <a:p>
            <a:pPr lvl="1">
              <a:lnSpc>
                <a:spcPct val="90000"/>
              </a:lnSpc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lack of thought </a:t>
            </a:r>
            <a:r>
              <a:rPr lang="en-US" i="1" dirty="0"/>
              <a:t>always</a:t>
            </a:r>
            <a:r>
              <a:rPr lang="en-US" dirty="0"/>
              <a:t> translates into bugs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write test cases when you write your code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if something should be true assert() it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create functions to help visualize your data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design for testing/debugging from the start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test early, test often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dirty="0"/>
              <a:t>test at abstraction boundaries</a:t>
            </a:r>
          </a:p>
          <a:p>
            <a:pPr>
              <a:lnSpc>
                <a:spcPct val="90000"/>
              </a:lnSpc>
              <a:tabLst>
                <a:tab pos="889000" algn="l"/>
                <a:tab pos="889000" algn="l"/>
                <a:tab pos="889000" algn="l"/>
                <a:tab pos="889000" algn="l"/>
                <a:tab pos="889000" algn="l"/>
              </a:tabLst>
            </a:pPr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buSzPct val="171000"/>
              <a:tabLst>
                <a:tab pos="1270000" algn="l"/>
              </a:tabLst>
            </a:pPr>
            <a:r>
              <a:rPr lang="en-US"/>
              <a:t>Designing for Debug/Test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Static Analysis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Examine a program for bugs without running the program.</a:t>
            </a:r>
          </a:p>
          <a:p>
            <a:r>
              <a:rPr lang="en-US"/>
              <a:t>Examples:  </a:t>
            </a:r>
          </a:p>
          <a:p>
            <a:pPr lvl="1"/>
            <a:r>
              <a:rPr lang="en-US"/>
              <a:t>Splint (www.splint.org), </a:t>
            </a:r>
          </a:p>
          <a:p>
            <a:pPr lvl="1"/>
            <a:r>
              <a:rPr lang="en-US"/>
              <a:t>PolySpace C Verifier (www.polyspace.com).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Splint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Open Source Static Analysis Tool developed at U.Va by Professor Dave Evans.</a:t>
            </a:r>
          </a:p>
          <a:p>
            <a:r>
              <a:rPr lang="en-US"/>
              <a:t>Based on Lint.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Errors Splint will detect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 defTabSz="914400">
              <a:lnSpc>
                <a:spcPct val="90000"/>
              </a:lnSpc>
            </a:pPr>
            <a:r>
              <a:rPr lang="en-US" dirty="0"/>
              <a:t>Dereferencing a possibly </a:t>
            </a:r>
            <a:r>
              <a:rPr lang="en-US" dirty="0">
                <a:solidFill>
                  <a:srgbClr val="FF0000"/>
                </a:solidFill>
              </a:rPr>
              <a:t>null pointer</a:t>
            </a:r>
            <a:r>
              <a:rPr lang="en-US" dirty="0"/>
              <a:t>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Using possibly undefined storage or returning storage that is not properly defined</a:t>
            </a:r>
            <a:r>
              <a:rPr lang="en-US" dirty="0"/>
              <a:t>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Type mismatches, </a:t>
            </a:r>
            <a:r>
              <a:rPr lang="en-US" dirty="0"/>
              <a:t>with greater precision and flexibility than provided by C compilers.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dirty="0"/>
              <a:t>Violations of information hiding.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Memory management errors </a:t>
            </a:r>
            <a:r>
              <a:rPr lang="en-US" dirty="0"/>
              <a:t>including uses of dangling references and memory leaks.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Dangerous aliasing.</a:t>
            </a:r>
          </a:p>
          <a:p>
            <a:pPr marL="342900" indent="-342900" defTabSz="914400">
              <a:lnSpc>
                <a:spcPct val="90000"/>
              </a:lnSpc>
            </a:pPr>
            <a:endParaRPr lang="en-US" dirty="0"/>
          </a:p>
          <a:p>
            <a:pPr marL="342900" indent="-342900" defTabSz="914400">
              <a:lnSpc>
                <a:spcPct val="90000"/>
              </a:lnSpc>
            </a:pPr>
            <a:endParaRPr lang="en-US" sz="3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4000"/>
              <a:t>Errors Splint will detect continued…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200" dirty="0"/>
              <a:t>Modifications and </a:t>
            </a:r>
            <a:r>
              <a:rPr lang="en-US" sz="3200" dirty="0">
                <a:solidFill>
                  <a:srgbClr val="FF0000"/>
                </a:solidFill>
              </a:rPr>
              <a:t>global variable </a:t>
            </a:r>
            <a:r>
              <a:rPr lang="en-US" sz="3200" dirty="0"/>
              <a:t>uses that are </a:t>
            </a:r>
            <a:r>
              <a:rPr lang="en-US" sz="3200" dirty="0">
                <a:solidFill>
                  <a:srgbClr val="FF0000"/>
                </a:solidFill>
              </a:rPr>
              <a:t>inconsistent </a:t>
            </a:r>
            <a:r>
              <a:rPr lang="en-US" sz="3200" dirty="0"/>
              <a:t>with specified interfaces.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Problematic control flow </a:t>
            </a:r>
            <a:r>
              <a:rPr lang="en-US" sz="3200" dirty="0"/>
              <a:t>such as likely infinite loops.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Buffer overflow </a:t>
            </a:r>
            <a:r>
              <a:rPr lang="en-US" sz="3200" dirty="0"/>
              <a:t>vulnerabilities.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Dangerous macro </a:t>
            </a:r>
            <a:r>
              <a:rPr lang="en-US" sz="3200" dirty="0"/>
              <a:t>initializations and invocations.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Violations of customized naming conventions</a:t>
            </a:r>
            <a:r>
              <a:rPr lang="en-US" sz="3200" dirty="0"/>
              <a:t>.</a:t>
            </a:r>
          </a:p>
          <a:p>
            <a:pPr>
              <a:buFont typeface="Wingdings" pitchFamily="82" charset="2"/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Secure Programming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Exploitable bugs such as buffer overflows in software are the most costly bugs.</a:t>
            </a:r>
          </a:p>
          <a:p>
            <a:r>
              <a:rPr lang="en-US"/>
              <a:t>Incredibly frequent because they are so hard to catch.</a:t>
            </a:r>
          </a:p>
          <a:p>
            <a:r>
              <a:rPr lang="en-US"/>
              <a:t>Analysis tools play a big part in finding and fixing security holes in software.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Run-time Analysis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Many bugs cannot be determined at compile time.  Run-time tools required to find these bugs.</a:t>
            </a:r>
          </a:p>
          <a:p>
            <a:r>
              <a:rPr lang="en-US" dirty="0">
                <a:solidFill>
                  <a:srgbClr val="FF0000"/>
                </a:solidFill>
              </a:rPr>
              <a:t>Run-time analysis tools work at run-time instead of compile time.</a:t>
            </a:r>
          </a:p>
          <a:p>
            <a:r>
              <a:rPr lang="en-US" dirty="0"/>
              <a:t>Example – </a:t>
            </a:r>
            <a:r>
              <a:rPr lang="en-US" b="1" dirty="0">
                <a:solidFill>
                  <a:srgbClr val="FF0000"/>
                </a:solidFill>
              </a:rPr>
              <a:t>Purify (www.rational.com).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Purify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Purify modifies object files at link time.</a:t>
            </a:r>
          </a:p>
          <a:p>
            <a:r>
              <a:rPr lang="en-US" dirty="0"/>
              <a:t>After execution, </a:t>
            </a:r>
            <a:r>
              <a:rPr lang="en-US" dirty="0">
                <a:solidFill>
                  <a:srgbClr val="FF0000"/>
                </a:solidFill>
              </a:rPr>
              <a:t>Purify</a:t>
            </a:r>
            <a:r>
              <a:rPr lang="en-US" dirty="0"/>
              <a:t> will report bugs such as </a:t>
            </a:r>
            <a:r>
              <a:rPr lang="en-US" dirty="0">
                <a:solidFill>
                  <a:srgbClr val="FF0000"/>
                </a:solidFill>
              </a:rPr>
              <a:t>memory leaks and null dereferences.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Purify continued…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From the purify manual: “Purify checks every memory access operation, pinpointing where errors occur and providing diagnostic information to help you analyze why the errors occur.”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Types of errors found by Purify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 defTabSz="914400">
              <a:lnSpc>
                <a:spcPct val="90000"/>
              </a:lnSpc>
            </a:pPr>
            <a:r>
              <a:rPr lang="en-US" dirty="0"/>
              <a:t>Reading or writing beyond the bounds of an array.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un-initialized memory</a:t>
            </a:r>
            <a:r>
              <a:rPr lang="en-US" dirty="0"/>
              <a:t>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Reading or writing freed memory</a:t>
            </a:r>
            <a:r>
              <a:rPr lang="en-US" dirty="0"/>
              <a:t>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Reading or writing beyond the stack pointer.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Reading or writing through null pointers.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Leaking memory and file descriptors.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dirty="0"/>
              <a:t>Using a pointer whose memory location was just </a:t>
            </a:r>
            <a:r>
              <a:rPr lang="en-US" dirty="0" err="1"/>
              <a:t>deallocated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Static vs. Run-time Analysis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Probably good to use both.</a:t>
            </a:r>
          </a:p>
          <a:p>
            <a:r>
              <a:rPr lang="en-US"/>
              <a:t>Run-time analysis has fewer false positives, but usually requires that a test harness test all possible control flow paths.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508636" y="1371601"/>
            <a:ext cx="11470004" cy="4953477"/>
          </a:xfrm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many bugs only happen in the uncommon case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make this case more common having switches that cause routines to fail</a:t>
            </a:r>
          </a:p>
          <a:p>
            <a:pPr lvl="1">
              <a:buFontTx/>
              <a:buChar char="-"/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file open, file write, memory allocation, are all good candidates</a:t>
            </a:r>
          </a:p>
          <a:p>
            <a:pPr>
              <a:buFontTx/>
              <a:buChar char="-"/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Have “test drivers” which test with the uncommon data.  If deeply buried, test with a debugger script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buSzPct val="171000"/>
              <a:tabLst>
                <a:tab pos="1270000" algn="l"/>
              </a:tabLst>
            </a:pPr>
            <a:r>
              <a:rPr lang="en-US"/>
              <a:t>Fault Injection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Cons of Analysis Tools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Add time and effort to the development process.</a:t>
            </a:r>
          </a:p>
          <a:p>
            <a:r>
              <a:rPr lang="en-US"/>
              <a:t>Lots of false positives.</a:t>
            </a:r>
          </a:p>
          <a:p>
            <a:r>
              <a:rPr lang="en-US"/>
              <a:t>No guarantee of catching every bug.</a:t>
            </a:r>
          </a:p>
          <a:p>
            <a:r>
              <a:rPr lang="en-US"/>
              <a:t>However, in a commercial situation, probably worth your time to use these tools.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Other Tools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8720" y="1474470"/>
            <a:ext cx="9814560" cy="4892040"/>
          </a:xfrm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 err="1">
                <a:solidFill>
                  <a:srgbClr val="FF0000"/>
                </a:solidFill>
              </a:rPr>
              <a:t>Mallocdebug</a:t>
            </a:r>
            <a:r>
              <a:rPr lang="en-US" sz="3200" dirty="0">
                <a:solidFill>
                  <a:srgbClr val="FF0000"/>
                </a:solidFill>
              </a:rPr>
              <a:t> and </a:t>
            </a:r>
            <a:r>
              <a:rPr lang="en-US" sz="3200" dirty="0" err="1">
                <a:solidFill>
                  <a:srgbClr val="FF0000"/>
                </a:solidFill>
              </a:rPr>
              <a:t>debugmalloc</a:t>
            </a:r>
            <a:r>
              <a:rPr lang="en-US" sz="3200" dirty="0">
                <a:solidFill>
                  <a:srgbClr val="FF0000"/>
                </a:solidFill>
              </a:rPr>
              <a:t> libraries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 err="1">
                <a:solidFill>
                  <a:srgbClr val="FF0000"/>
                </a:solidFill>
              </a:rPr>
              <a:t>valgrind</a:t>
            </a:r>
            <a:r>
              <a:rPr lang="en-US" sz="3200" dirty="0"/>
              <a:t> is a purify-like tool which can really help track down memory corruption (</a:t>
            </a:r>
            <a:r>
              <a:rPr lang="en-US" sz="3200" dirty="0" err="1"/>
              <a:t>linux</a:t>
            </a:r>
            <a:r>
              <a:rPr lang="en-US" sz="3200" dirty="0"/>
              <a:t> only)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 err="1">
                <a:solidFill>
                  <a:srgbClr val="FF0000"/>
                </a:solidFill>
              </a:rPr>
              <a:t>MemProf</a:t>
            </a:r>
            <a:r>
              <a:rPr lang="en-US" sz="3200" dirty="0"/>
              <a:t> for memory profiling and leak detection (</a:t>
            </a:r>
            <a:r>
              <a:rPr lang="en-US" sz="3200" dirty="0" err="1"/>
              <a:t>linux</a:t>
            </a:r>
            <a:r>
              <a:rPr lang="en-US" sz="3200" dirty="0"/>
              <a:t> only) www.gnome.org/projects/memprof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>
                <a:solidFill>
                  <a:srgbClr val="FF0000"/>
                </a:solidFill>
              </a:rPr>
              <a:t>electric fence </a:t>
            </a:r>
            <a:r>
              <a:rPr lang="en-US" sz="3200" dirty="0"/>
              <a:t>is a library which helps you find memory errors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 sz="3200" dirty="0" err="1"/>
              <a:t>c++filt</a:t>
            </a:r>
            <a:r>
              <a:rPr lang="en-US" sz="3200" dirty="0"/>
              <a:t> </a:t>
            </a:r>
            <a:r>
              <a:rPr lang="en-US" sz="3200" dirty="0" err="1"/>
              <a:t>demangles</a:t>
            </a:r>
            <a:r>
              <a:rPr lang="en-US" sz="3200" dirty="0"/>
              <a:t> a mangled </a:t>
            </a:r>
            <a:r>
              <a:rPr lang="en-US" sz="3200" dirty="0" err="1"/>
              <a:t>c++</a:t>
            </a:r>
            <a:r>
              <a:rPr lang="en-US" sz="3200" dirty="0"/>
              <a:t> name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Leaks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436" y="1675924"/>
            <a:ext cx="11127104" cy="5182076"/>
          </a:xfrm>
        </p:spPr>
        <p:txBody>
          <a:bodyPr/>
          <a:lstStyle/>
          <a:p>
            <a:r>
              <a:rPr lang="en-US"/>
              <a:t>Memory bugs</a:t>
            </a:r>
          </a:p>
          <a:p>
            <a:pPr lvl="1"/>
            <a:r>
              <a:rPr lang="en-US"/>
              <a:t>Memory corruption: </a:t>
            </a:r>
            <a:r>
              <a:rPr lang="en-US" sz="2700"/>
              <a:t>dangling refs, buffer overflows</a:t>
            </a:r>
          </a:p>
          <a:p>
            <a:pPr lvl="1"/>
            <a:r>
              <a:rPr lang="en-US"/>
              <a:t>Memory leaks</a:t>
            </a:r>
          </a:p>
          <a:p>
            <a:pPr lvl="2"/>
            <a:r>
              <a:rPr lang="en-US"/>
              <a:t>Lost objects: unreachable but not freed</a:t>
            </a:r>
          </a:p>
          <a:p>
            <a:pPr lvl="2"/>
            <a:r>
              <a:rPr lang="en-US"/>
              <a:t>Useless objects: reachable but not used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Leaks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436" y="1675924"/>
            <a:ext cx="11127104" cy="5182076"/>
          </a:xfrm>
        </p:spPr>
        <p:txBody>
          <a:bodyPr/>
          <a:lstStyle/>
          <a:p>
            <a:r>
              <a:rPr lang="en-US"/>
              <a:t>Memory bugs</a:t>
            </a:r>
          </a:p>
          <a:p>
            <a:pPr lvl="1"/>
            <a:r>
              <a:rPr lang="en-US"/>
              <a:t>Memory corruption: </a:t>
            </a:r>
            <a:r>
              <a:rPr lang="en-US" sz="2700"/>
              <a:t>dangling refs, buffer overflows</a:t>
            </a:r>
          </a:p>
          <a:p>
            <a:pPr lvl="1"/>
            <a:r>
              <a:rPr lang="en-US"/>
              <a:t>Memory leaks</a:t>
            </a:r>
          </a:p>
          <a:p>
            <a:pPr lvl="2"/>
            <a:r>
              <a:rPr lang="en-US"/>
              <a:t>Lost objects: unreachable but not freed</a:t>
            </a:r>
          </a:p>
          <a:p>
            <a:pPr lvl="2"/>
            <a:r>
              <a:rPr lang="en-US"/>
              <a:t>Useless objects: reachable but not used again</a:t>
            </a:r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609600" y="4267677"/>
            <a:ext cx="10972800" cy="2437448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01599" tIns="50799" rIns="101599" bIns="50799"/>
          <a:lstStyle/>
          <a:p>
            <a:pPr defTabSz="10160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82" charset="2"/>
              <a:buNone/>
            </a:pPr>
            <a:r>
              <a:rPr lang="en-US" sz="3600">
                <a:latin typeface="Tahoma" pitchFamily="34" charset="0"/>
              </a:rPr>
              <a:t>Managed Languages</a:t>
            </a:r>
          </a:p>
          <a:p>
            <a:pPr defTabSz="10160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82" charset="2"/>
              <a:buNone/>
            </a:pPr>
            <a:endParaRPr lang="en-US" sz="1300">
              <a:latin typeface="Tahoma" pitchFamily="34" charset="0"/>
            </a:endParaRPr>
          </a:p>
          <a:p>
            <a:pPr algn="l" defTabSz="10160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82" charset="2"/>
              <a:buChar char="n"/>
            </a:pPr>
            <a:r>
              <a:rPr lang="en-US" sz="3100">
                <a:latin typeface="Tahoma" pitchFamily="34" charset="0"/>
              </a:rPr>
              <a:t> 80% of new software in Java or C# by 2010</a:t>
            </a:r>
          </a:p>
          <a:p>
            <a:pPr algn="l" defTabSz="10160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82" charset="2"/>
              <a:buNone/>
            </a:pPr>
            <a:r>
              <a:rPr lang="en-US" sz="2700">
                <a:latin typeface="Tahoma" pitchFamily="34" charset="0"/>
              </a:rPr>
              <a:t>   [Gartner] (personally TB does not believe it..)</a:t>
            </a:r>
            <a:endParaRPr lang="en-US" sz="3600">
              <a:latin typeface="Tahoma" pitchFamily="34" charset="0"/>
            </a:endParaRPr>
          </a:p>
          <a:p>
            <a:pPr algn="l" defTabSz="10160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82" charset="2"/>
              <a:buChar char="n"/>
            </a:pPr>
            <a:r>
              <a:rPr lang="en-US" sz="3100">
                <a:latin typeface="Tahoma" pitchFamily="34" charset="0"/>
              </a:rPr>
              <a:t> Type safety &amp; GC eliminate many bugs</a:t>
            </a:r>
          </a:p>
          <a:p>
            <a:pPr algn="l" defTabSz="1016000" eaLnBrk="0" hangingPunct="0"/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Code beautifier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Improve indentation of your source code for better readability </a:t>
            </a:r>
          </a:p>
          <a:p>
            <a:r>
              <a:rPr lang="en-US" altLang="zh-TW">
                <a:ea typeface="新細明體" pitchFamily="18" charset="-120"/>
              </a:rPr>
              <a:t>source code beautifier in UNIX/Cygwin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Indent</a:t>
            </a:r>
          </a:p>
          <a:p>
            <a:pPr lvl="1"/>
            <a:r>
              <a:rPr lang="en-US" altLang="zh-TW">
                <a:ea typeface="新細明體" pitchFamily="18" charset="-120"/>
              </a:rPr>
              <a:t>M-x indent-region in emacs</a:t>
            </a:r>
          </a:p>
          <a:p>
            <a:r>
              <a:rPr lang="en-US" altLang="zh-TW">
                <a:ea typeface="新細明體" pitchFamily="18" charset="-120"/>
              </a:rPr>
              <a:t>Make sure the code beautifier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does not change how your code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works after beautification!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102305" tIns="51153" rIns="102305" bIns="51153"/>
          <a:lstStyle/>
          <a:p>
            <a:r>
              <a:rPr lang="en-US"/>
              <a:t>Avoiding bugs in the first place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34440"/>
            <a:ext cx="10363200" cy="4494848"/>
          </a:xfrm>
          <a:noFill/>
          <a:ln/>
        </p:spPr>
        <p:txBody>
          <a:bodyPr lIns="102305" tIns="51153" rIns="102305" bIns="51153"/>
          <a:lstStyle/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Coding style:  use clear, consistent style and useful naming standards.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Document everything,  from architecture and interface specification documents to comments on code lines.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Hold code reviews.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Program defensively.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Use/implement exception handling liberally; think constantly about anomalous conditions.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Be suspicious of cut/paste.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Consider using an integrated development environment (IDE) with dynamic syntax checking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2924"/>
            <a:ext cx="10363200" cy="1143000"/>
          </a:xfrm>
          <a:noFill/>
          <a:ln/>
        </p:spPr>
        <p:txBody>
          <a:bodyPr lIns="102305" tIns="51153" rIns="102305" bIns="51153"/>
          <a:lstStyle/>
          <a:p>
            <a:r>
              <a:rPr lang="en-US"/>
              <a:t>Code reviews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636" y="1675924"/>
            <a:ext cx="11174730" cy="4114800"/>
          </a:xfrm>
          <a:noFill/>
          <a:ln/>
        </p:spPr>
        <p:txBody>
          <a:bodyPr lIns="102305" tIns="51153" rIns="102305" bIns="51153"/>
          <a:lstStyle/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Primary programmer(s) for some piece of code presents and explains that code, line by line.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Audience of programmers experienced in language, code’s general domain.  Audience may also contain designers, testers, customers and others less versed in code but concerned with quality and consistency.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Review is a dialogue:  audience pushes presenters to reevaluate and rationalize their implementation decisions.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Extremely useful:  reviews often turn up outright errors, inconsistencies, inefficiencies and unconsidered exceptional conditions.  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Also useful in familiarizing a project team with a member’s code.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The Future of Debugging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better debuggers and programs to help you visualize your programs state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simple model checkers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programs keep getting bigger, finding bugs is going to get harder!</a:t>
            </a:r>
          </a:p>
          <a:p>
            <a:pPr>
              <a:tabLst>
                <a:tab pos="889000" algn="l"/>
                <a:tab pos="889000" algn="l"/>
                <a:tab pos="889000" algn="l"/>
              </a:tabLst>
            </a:pPr>
            <a:r>
              <a:rPr lang="en-US"/>
              <a:t>Parallel/distributed debuggers as we move to more parallel/distributed systems.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270000" algn="l"/>
              </a:tabLst>
            </a:pPr>
            <a:r>
              <a:rPr lang="en-US"/>
              <a:t>Finding and Fixing Bugs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Aft>
                <a:spcPts val="213"/>
              </a:spcAft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in order to create quality software you need to find your bugs</a:t>
            </a:r>
          </a:p>
          <a:p>
            <a:pPr lvl="1">
              <a:spcAft>
                <a:spcPts val="213"/>
              </a:spcAft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testing</a:t>
            </a:r>
          </a:p>
          <a:p>
            <a:pPr lvl="1">
              <a:buFontTx/>
              <a:buChar char="-"/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user reports</a:t>
            </a:r>
          </a:p>
          <a:p>
            <a:pPr>
              <a:tabLst>
                <a:tab pos="889000" algn="l"/>
                <a:tab pos="889000" algn="l"/>
                <a:tab pos="889000" algn="l"/>
                <a:tab pos="889000" algn="l"/>
              </a:tabLst>
            </a:pPr>
            <a:r>
              <a:rPr lang="en-US"/>
              <a:t>the best bugs are those that are always reproducible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143000"/>
          </a:xfrm>
          <a:noFill/>
          <a:ln/>
        </p:spPr>
        <p:txBody>
          <a:bodyPr lIns="102305" tIns="51153" rIns="102305" bIns="51153"/>
          <a:lstStyle/>
          <a:p>
            <a:r>
              <a:rPr lang="en-US"/>
              <a:t>Types of bugs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636" y="990124"/>
            <a:ext cx="11073764" cy="5486400"/>
          </a:xfrm>
          <a:noFill/>
          <a:ln/>
        </p:spPr>
        <p:txBody>
          <a:bodyPr lIns="102305" tIns="51153" rIns="102305" bIns="51153"/>
          <a:lstStyle/>
          <a:p>
            <a:pPr marL="342900" indent="-342900" defTabSz="914400">
              <a:lnSpc>
                <a:spcPct val="90000"/>
              </a:lnSpc>
            </a:pPr>
            <a:r>
              <a:rPr lang="en-US" sz="2800"/>
              <a:t>Types of bugs (gotta love em):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2400"/>
              <a:t>Compile time: syntax, spelling, static type mismatch.</a:t>
            </a:r>
          </a:p>
          <a:p>
            <a:pPr marL="1143000" lvl="2" indent="-228600" defTabSz="914400">
              <a:lnSpc>
                <a:spcPct val="90000"/>
              </a:lnSpc>
            </a:pPr>
            <a:r>
              <a:rPr lang="en-US" sz="2100"/>
              <a:t>Usually caught with compiler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2400"/>
              <a:t>Design:  flawed algorithm.</a:t>
            </a:r>
          </a:p>
          <a:p>
            <a:pPr marL="1143000" lvl="2" indent="-228600" defTabSz="914400">
              <a:lnSpc>
                <a:spcPct val="90000"/>
              </a:lnSpc>
            </a:pPr>
            <a:r>
              <a:rPr lang="en-US" sz="2100"/>
              <a:t>Incorrect outputs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2400"/>
              <a:t>Program logic (if/else, loop termination, select case, etc).</a:t>
            </a:r>
          </a:p>
          <a:p>
            <a:pPr marL="1143000" lvl="2" indent="-228600" defTabSz="914400">
              <a:lnSpc>
                <a:spcPct val="90000"/>
              </a:lnSpc>
            </a:pPr>
            <a:r>
              <a:rPr lang="en-US" sz="2100"/>
              <a:t>Incorrect outputs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2400"/>
              <a:t>Memory nonsense: null pointers, array bounds, bad types, leaks.</a:t>
            </a:r>
          </a:p>
          <a:p>
            <a:pPr marL="1143000" lvl="2" indent="-228600" defTabSz="914400">
              <a:lnSpc>
                <a:spcPct val="90000"/>
              </a:lnSpc>
            </a:pPr>
            <a:r>
              <a:rPr lang="en-US" sz="2100"/>
              <a:t>Runtime exceptions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2400"/>
              <a:t>Interface errors between modules, threads, programs (in particular, with shared resources:  sockets, files, memory, etc).</a:t>
            </a:r>
          </a:p>
          <a:p>
            <a:pPr marL="1143000" lvl="2" indent="-228600" defTabSz="914400">
              <a:lnSpc>
                <a:spcPct val="90000"/>
              </a:lnSpc>
            </a:pPr>
            <a:r>
              <a:rPr lang="en-US" sz="2100"/>
              <a:t>Runtime Exceptions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2400"/>
              <a:t>Off-nominal conditions:  failure of some part of software of underlying machinery (network, etc).</a:t>
            </a:r>
          </a:p>
          <a:p>
            <a:pPr marL="1143000" lvl="2" indent="-228600" defTabSz="914400">
              <a:lnSpc>
                <a:spcPct val="90000"/>
              </a:lnSpc>
            </a:pPr>
            <a:r>
              <a:rPr lang="en-US" sz="2100"/>
              <a:t>Incomplete functionality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sz="2400"/>
              <a:t>Deadlocks:  multiple processes fighting for a resource.</a:t>
            </a:r>
          </a:p>
          <a:p>
            <a:pPr marL="1143000" lvl="2" indent="-228600" defTabSz="914400">
              <a:lnSpc>
                <a:spcPct val="90000"/>
              </a:lnSpc>
            </a:pPr>
            <a:r>
              <a:rPr lang="en-US" sz="2100"/>
              <a:t>Freeze ups, never ending processes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324"/>
            <a:ext cx="10363200" cy="1143000"/>
          </a:xfrm>
          <a:noFill/>
          <a:ln/>
        </p:spPr>
        <p:txBody>
          <a:bodyPr lIns="102305" tIns="51153" rIns="102305" bIns="51153"/>
          <a:lstStyle/>
          <a:p>
            <a:r>
              <a:rPr lang="en-US"/>
              <a:t>The ideal debugging process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766" y="1371600"/>
            <a:ext cx="11380470" cy="4800600"/>
          </a:xfrm>
          <a:noFill/>
          <a:ln/>
        </p:spPr>
        <p:txBody>
          <a:bodyPr lIns="102305" tIns="51153" rIns="102305" bIns="51153"/>
          <a:lstStyle/>
          <a:p>
            <a:pPr marL="342900" indent="-342900" defTabSz="914400"/>
            <a:r>
              <a:rPr lang="en-US" sz="3200"/>
              <a:t>A debugging algorithm for software engineers:</a:t>
            </a:r>
          </a:p>
          <a:p>
            <a:pPr marL="742950" lvl="1" indent="-285750" defTabSz="914400"/>
            <a:r>
              <a:rPr lang="en-US" sz="2800"/>
              <a:t>Identify test case(s) that reliably show existence of fault (when possible)</a:t>
            </a:r>
          </a:p>
          <a:p>
            <a:pPr marL="742950" lvl="1" indent="-285750" defTabSz="914400"/>
            <a:r>
              <a:rPr lang="en-US" sz="2800"/>
              <a:t>Isolate problem to small fragment(s) of program</a:t>
            </a:r>
          </a:p>
          <a:p>
            <a:pPr marL="742950" lvl="1" indent="-285750" defTabSz="914400"/>
            <a:r>
              <a:rPr lang="en-US" sz="2800"/>
              <a:t>Correlate incorrect behavior with program logic/code error</a:t>
            </a:r>
          </a:p>
          <a:p>
            <a:pPr marL="742950" lvl="1" indent="-285750" defTabSz="914400"/>
            <a:r>
              <a:rPr lang="en-US" sz="2800"/>
              <a:t>Change the program (and check for other parts of program where same or similar program logic may also occur)</a:t>
            </a:r>
          </a:p>
          <a:p>
            <a:pPr marL="742950" lvl="1" indent="-285750" defTabSz="914400"/>
            <a:r>
              <a:rPr lang="en-US" sz="2800"/>
              <a:t>Regression test to verify that the error has really been removed - without inserting new errors</a:t>
            </a:r>
          </a:p>
          <a:p>
            <a:pPr marL="742950" lvl="1" indent="-285750" defTabSz="914400"/>
            <a:r>
              <a:rPr lang="en-US" sz="2800"/>
              <a:t>Update documentation when appropriate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133600" y="6247926"/>
            <a:ext cx="7949566" cy="44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2305" tIns="51153" rIns="102305" bIns="51153">
            <a:spAutoFit/>
          </a:bodyPr>
          <a:lstStyle/>
          <a:p>
            <a:pPr algn="l" defTabSz="1016000" eaLnBrk="0" hangingPunct="0"/>
            <a:r>
              <a:rPr lang="en-US" sz="2200">
                <a:solidFill>
                  <a:schemeClr val="tx1"/>
                </a:solidFill>
              </a:rPr>
              <a:t>(Not all these steps need be done by the same person!)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UCCS">
  <a:themeElements>
    <a:clrScheme name="UCC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CC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CC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C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C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C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C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C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C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5383</TotalTime>
  <Words>3239</Words>
  <Application>Microsoft Office PowerPoint</Application>
  <PresentationFormat>Custom</PresentationFormat>
  <Paragraphs>475</Paragraphs>
  <Slides>67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1_Office Theme</vt:lpstr>
      <vt:lpstr>Contents Slide Master</vt:lpstr>
      <vt:lpstr>UCCS</vt:lpstr>
      <vt:lpstr>CorelDRAW</vt:lpstr>
      <vt:lpstr>Slide 1</vt:lpstr>
      <vt:lpstr>Debugging:  </vt:lpstr>
      <vt:lpstr>Debugging and testing</vt:lpstr>
      <vt:lpstr>Why debugging is hard</vt:lpstr>
      <vt:lpstr>Designing for Debug/Test</vt:lpstr>
      <vt:lpstr>Fault Injection</vt:lpstr>
      <vt:lpstr>Finding and Fixing Bugs</vt:lpstr>
      <vt:lpstr>Types of bugs</vt:lpstr>
      <vt:lpstr>The ideal debugging process</vt:lpstr>
      <vt:lpstr>General Advice</vt:lpstr>
      <vt:lpstr>What is a Debugger?</vt:lpstr>
      <vt:lpstr>Why people don’t use a Debugger?</vt:lpstr>
      <vt:lpstr>Debugging techniques, 1</vt:lpstr>
      <vt:lpstr>Debugging techniques, 2</vt:lpstr>
      <vt:lpstr>Other Functions of a Debugger</vt:lpstr>
      <vt:lpstr>Disassembly</vt:lpstr>
      <vt:lpstr>Execution Tracing</vt:lpstr>
      <vt:lpstr>Symbol Information</vt:lpstr>
      <vt:lpstr>Debug vs. Release Builds</vt:lpstr>
      <vt:lpstr>Slide 20</vt:lpstr>
      <vt:lpstr>Slide 21</vt:lpstr>
      <vt:lpstr>Finding Reproducible Bugs</vt:lpstr>
      <vt:lpstr>Finding Reproducible Bugs</vt:lpstr>
      <vt:lpstr>(semi) irreproducible bugs</vt:lpstr>
      <vt:lpstr>Finding HeisenBugs</vt:lpstr>
      <vt:lpstr>Timing and Threading Bugs</vt:lpstr>
      <vt:lpstr>Memory Bugs and Buffer Overflow</vt:lpstr>
      <vt:lpstr>An example….</vt:lpstr>
      <vt:lpstr>Debugging Techniques</vt:lpstr>
      <vt:lpstr>Tools</vt:lpstr>
      <vt:lpstr>Debuggers</vt:lpstr>
      <vt:lpstr>Using gdb</vt:lpstr>
      <vt:lpstr>gdb comands</vt:lpstr>
      <vt:lpstr>General GDB</vt:lpstr>
      <vt:lpstr>General GDB</vt:lpstr>
      <vt:lpstr>General GDB</vt:lpstr>
      <vt:lpstr>Advanced GDB</vt:lpstr>
      <vt:lpstr>Advanced GDB</vt:lpstr>
      <vt:lpstr>The example in gdb</vt:lpstr>
      <vt:lpstr>JDB</vt:lpstr>
      <vt:lpstr>Breakpoint</vt:lpstr>
      <vt:lpstr>Breakpoint</vt:lpstr>
      <vt:lpstr>Step</vt:lpstr>
      <vt:lpstr>Cont</vt:lpstr>
      <vt:lpstr>Print</vt:lpstr>
      <vt:lpstr>Analysis Tools</vt:lpstr>
      <vt:lpstr>Purpose of Analysis Tools</vt:lpstr>
      <vt:lpstr>Slide 48</vt:lpstr>
      <vt:lpstr>Two Types of Analysis Tools</vt:lpstr>
      <vt:lpstr>Static Analysis</vt:lpstr>
      <vt:lpstr>Splint</vt:lpstr>
      <vt:lpstr>Errors Splint will detect</vt:lpstr>
      <vt:lpstr>Errors Splint will detect continued…</vt:lpstr>
      <vt:lpstr>Secure Programming</vt:lpstr>
      <vt:lpstr>Run-time Analysis</vt:lpstr>
      <vt:lpstr>Purify</vt:lpstr>
      <vt:lpstr>Purify continued…</vt:lpstr>
      <vt:lpstr>Types of errors found by Purify</vt:lpstr>
      <vt:lpstr>Static vs. Run-time Analysis</vt:lpstr>
      <vt:lpstr>Cons of Analysis Tools</vt:lpstr>
      <vt:lpstr>Other Tools</vt:lpstr>
      <vt:lpstr>Memory Leaks</vt:lpstr>
      <vt:lpstr>Memory Leaks</vt:lpstr>
      <vt:lpstr>Code beautifier</vt:lpstr>
      <vt:lpstr>Avoiding bugs in the first place</vt:lpstr>
      <vt:lpstr>Code reviews</vt:lpstr>
      <vt:lpstr>The Future of Debugging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CU</cp:lastModifiedBy>
  <cp:revision>420</cp:revision>
  <dcterms:created xsi:type="dcterms:W3CDTF">2019-01-09T10:33:58Z</dcterms:created>
  <dcterms:modified xsi:type="dcterms:W3CDTF">2022-10-13T01:21:29Z</dcterms:modified>
</cp:coreProperties>
</file>