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51"/>
  </p:notesMasterIdLst>
  <p:handoutMasterIdLst>
    <p:handoutMasterId r:id="rId52"/>
  </p:handoutMasterIdLst>
  <p:sldIdLst>
    <p:sldId id="277" r:id="rId4"/>
    <p:sldId id="385" r:id="rId5"/>
    <p:sldId id="544" r:id="rId6"/>
    <p:sldId id="545" r:id="rId7"/>
    <p:sldId id="546" r:id="rId8"/>
    <p:sldId id="547" r:id="rId9"/>
    <p:sldId id="548" r:id="rId10"/>
    <p:sldId id="549" r:id="rId11"/>
    <p:sldId id="550" r:id="rId12"/>
    <p:sldId id="551" r:id="rId13"/>
    <p:sldId id="552" r:id="rId14"/>
    <p:sldId id="553" r:id="rId15"/>
    <p:sldId id="554" r:id="rId16"/>
    <p:sldId id="624" r:id="rId17"/>
    <p:sldId id="625" r:id="rId18"/>
    <p:sldId id="626" r:id="rId19"/>
    <p:sldId id="627" r:id="rId20"/>
    <p:sldId id="628" r:id="rId21"/>
    <p:sldId id="555" r:id="rId22"/>
    <p:sldId id="556" r:id="rId23"/>
    <p:sldId id="557" r:id="rId24"/>
    <p:sldId id="558" r:id="rId25"/>
    <p:sldId id="630" r:id="rId26"/>
    <p:sldId id="652" r:id="rId27"/>
    <p:sldId id="632" r:id="rId28"/>
    <p:sldId id="633" r:id="rId29"/>
    <p:sldId id="634" r:id="rId30"/>
    <p:sldId id="637" r:id="rId31"/>
    <p:sldId id="638" r:id="rId32"/>
    <p:sldId id="636" r:id="rId33"/>
    <p:sldId id="653" r:id="rId34"/>
    <p:sldId id="635" r:id="rId35"/>
    <p:sldId id="655" r:id="rId36"/>
    <p:sldId id="654" r:id="rId37"/>
    <p:sldId id="639" r:id="rId38"/>
    <p:sldId id="640" r:id="rId39"/>
    <p:sldId id="641" r:id="rId40"/>
    <p:sldId id="642" r:id="rId41"/>
    <p:sldId id="643" r:id="rId42"/>
    <p:sldId id="644" r:id="rId43"/>
    <p:sldId id="645" r:id="rId44"/>
    <p:sldId id="646" r:id="rId45"/>
    <p:sldId id="647" r:id="rId46"/>
    <p:sldId id="648" r:id="rId47"/>
    <p:sldId id="649" r:id="rId48"/>
    <p:sldId id="650" r:id="rId49"/>
    <p:sldId id="65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B0F0"/>
    <a:srgbClr val="ED8137"/>
    <a:srgbClr val="BC8F00"/>
    <a:srgbClr val="86000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2643" name="Notes Placeholder 2"/>
          <p:cNvSpPr>
            <a:spLocks noGrp="1"/>
          </p:cNvSpPr>
          <p:nvPr>
            <p:ph type="body" idx="1"/>
          </p:nvPr>
        </p:nvSpPr>
        <p:spPr bwMode="auto"/>
        <p:txBody>
          <a:bodyPr wrap="square" numCol="1" anchor="t" anchorCtr="0" compatLnSpc="1">
            <a:prstTxWarp prst="textNoShape">
              <a:avLst/>
            </a:prstTxWarp>
          </a:bodyPr>
          <a:lstStyle/>
          <a:p>
            <a:pPr marL="171450" indent="-171450" eaLnBrk="1" fontAlgn="auto" hangingPunct="1">
              <a:spcBef>
                <a:spcPct val="0"/>
              </a:spcBef>
              <a:spcAft>
                <a:spcPts val="0"/>
              </a:spcAft>
              <a:buFont typeface="Arial" pitchFamily="34" charset="0"/>
              <a:buChar char="•"/>
              <a:defRPr/>
            </a:pPr>
            <a:r>
              <a:rPr lang="en-US" dirty="0" smtClean="0"/>
              <a:t>The source program is converted to object program by assemblers and compilers.</a:t>
            </a:r>
          </a:p>
          <a:p>
            <a:pPr eaLnBrk="1" fontAlgn="auto" hangingPunct="1">
              <a:spcBef>
                <a:spcPct val="0"/>
              </a:spcBef>
              <a:spcAft>
                <a:spcPts val="0"/>
              </a:spcAft>
              <a:defRPr/>
            </a:pPr>
            <a:r>
              <a:rPr lang="en-US" dirty="0" smtClean="0"/>
              <a:t>Adjust all address dependent locations, such as address constants, to correspond to the allocated space</a:t>
            </a:r>
          </a:p>
          <a:p>
            <a:pPr eaLnBrk="1" fontAlgn="auto" hangingPunct="1">
              <a:spcBef>
                <a:spcPct val="0"/>
              </a:spcBef>
              <a:spcAft>
                <a:spcPts val="0"/>
              </a:spcAft>
              <a:defRPr/>
            </a:pPr>
            <a:endParaRPr lang="en-US" dirty="0" smtClean="0"/>
          </a:p>
          <a:p>
            <a:pPr marL="171450" indent="-171450" eaLnBrk="1" fontAlgn="auto" hangingPunct="1">
              <a:spcBef>
                <a:spcPct val="0"/>
              </a:spcBef>
              <a:spcAft>
                <a:spcPts val="0"/>
              </a:spcAft>
              <a:buFont typeface="Arial" pitchFamily="34" charset="0"/>
              <a:buChar char="•"/>
              <a:defRPr/>
            </a:pPr>
            <a:r>
              <a:rPr lang="en-US" b="1" dirty="0" smtClean="0"/>
              <a:t>Linking</a:t>
            </a:r>
            <a:r>
              <a:rPr lang="en-US" dirty="0" smtClean="0"/>
              <a:t> involves resolving of symbolic reference between object modules.</a:t>
            </a:r>
          </a:p>
        </p:txBody>
      </p:sp>
      <p:sp>
        <p:nvSpPr>
          <p:cNvPr id="225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System Programming</a:t>
            </a:r>
          </a:p>
        </p:txBody>
      </p:sp>
      <p:sp>
        <p:nvSpPr>
          <p:cNvPr id="22533"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2E7351-4CB0-442D-98FC-8A19CFCEFE54}"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7FB7A7F-CD18-4694-99BD-65270C369E0C}"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97C0DC6-8B5F-442B-8E80-829393D0CA1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Any usable program written in any language has to use functions/subroutines.</a:t>
            </a:r>
          </a:p>
          <a:p>
            <a:pPr eaLnBrk="1" hangingPunct="1">
              <a:spcBef>
                <a:spcPct val="0"/>
              </a:spcBef>
            </a:pPr>
            <a:r>
              <a:rPr lang="en-US" smtClean="0"/>
              <a:t>These functions could be either user defined functions or they can be library functions.</a:t>
            </a:r>
          </a:p>
          <a:p>
            <a:pPr eaLnBrk="1" hangingPunct="1">
              <a:spcBef>
                <a:spcPct val="0"/>
              </a:spcBef>
            </a:pPr>
            <a:r>
              <a:rPr lang="en-US" smtClean="0"/>
              <a:t>For Example-</a:t>
            </a:r>
          </a:p>
          <a:p>
            <a:pPr eaLnBrk="1" hangingPunct="1">
              <a:spcBef>
                <a:spcPct val="0"/>
              </a:spcBef>
            </a:pPr>
            <a:r>
              <a:rPr lang="en-US" smtClean="0"/>
              <a:t>Consider a prog. In C lang.Such a prog.may contain calls to functions like printf() and scanf().During prog. Execution the main prog. As well as fun. Must reside in the main memory. In addition,every time a function is called,the control should get transferred to the appropriate function.</a:t>
            </a:r>
          </a:p>
          <a:p>
            <a:pPr eaLnBrk="1" hangingPunct="1">
              <a:spcBef>
                <a:spcPct val="0"/>
              </a:spcBef>
            </a:pPr>
            <a:r>
              <a:rPr lang="en-US" smtClean="0"/>
              <a:t> The linking process </a:t>
            </a:r>
            <a:r>
              <a:rPr lang="en-US" b="1" smtClean="0"/>
              <a:t>makes</a:t>
            </a:r>
            <a:r>
              <a:rPr lang="en-US" smtClean="0"/>
              <a:t> address of modules known to each other so that transfer of control takes place during execution.</a:t>
            </a:r>
          </a:p>
          <a:p>
            <a:pPr eaLnBrk="1" hangingPunct="1">
              <a:spcBef>
                <a:spcPct val="0"/>
              </a:spcBef>
            </a:pPr>
            <a:r>
              <a:rPr lang="en-US" smtClean="0"/>
              <a:t>Passing of parameter is handled by the linker. Parameter can be passed by value or by reference. A value retured by a function must be handled.</a:t>
            </a:r>
          </a:p>
          <a:p>
            <a:pPr eaLnBrk="1" hangingPunct="1">
              <a:spcBef>
                <a:spcPct val="0"/>
              </a:spcBef>
            </a:pPr>
            <a:r>
              <a:rPr lang="en-US" smtClean="0"/>
              <a:t>Every public variable should  have the same address in every module.An external variable can be defined in one module and can be used in another module.The address of an </a:t>
            </a:r>
            <a:r>
              <a:rPr lang="en-US" b="1" smtClean="0"/>
              <a:t>external variable </a:t>
            </a:r>
            <a:r>
              <a:rPr lang="en-US" smtClean="0"/>
              <a:t>should be same in every module. Resolving of addresses of symbolic reference is handled by the linker.</a:t>
            </a:r>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E5A6DE-8D7C-4016-918A-99137D2E81E4}"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 is the process of modifying the addresses used in the address sensitive instructions of a program such that the prog. Can execute correctly from any designated area of memory. </a:t>
            </a:r>
          </a:p>
          <a:p>
            <a:pPr eaLnBrk="1" hangingPunct="1">
              <a:spcBef>
                <a:spcPct val="0"/>
              </a:spcBef>
            </a:pPr>
            <a:r>
              <a:rPr lang="en-US" smtClean="0"/>
              <a:t> Consider the statement</a:t>
            </a:r>
          </a:p>
          <a:p>
            <a:pPr eaLnBrk="1" hangingPunct="1">
              <a:spcBef>
                <a:spcPct val="0"/>
              </a:spcBef>
            </a:pPr>
            <a:r>
              <a:rPr lang="en-US" smtClean="0"/>
              <a:t>     MOVER AREG,X</a:t>
            </a:r>
          </a:p>
          <a:p>
            <a:pPr eaLnBrk="1" hangingPunct="1">
              <a:spcBef>
                <a:spcPct val="0"/>
              </a:spcBef>
            </a:pPr>
            <a:r>
              <a:rPr lang="en-US" smtClean="0"/>
              <a:t>This is an address sensitive instructions.</a:t>
            </a:r>
          </a:p>
          <a:p>
            <a:pPr eaLnBrk="1" hangingPunct="1">
              <a:spcBef>
                <a:spcPct val="0"/>
              </a:spcBef>
            </a:pPr>
            <a:r>
              <a:rPr lang="en-US" smtClean="0"/>
              <a:t>For this instruction to execute correctly , the </a:t>
            </a:r>
            <a:r>
              <a:rPr lang="en-US" b="1" smtClean="0"/>
              <a:t>actual address of x should be put in the instruction.</a:t>
            </a:r>
          </a:p>
          <a:p>
            <a:pPr eaLnBrk="1" hangingPunct="1">
              <a:spcBef>
                <a:spcPct val="0"/>
              </a:spcBef>
            </a:pPr>
            <a:r>
              <a:rPr lang="en-US" smtClean="0"/>
              <a:t>EX.  A prog. Written in c Lang.a prog. Name A calls a function F1. A prog. And Function f1() </a:t>
            </a:r>
            <a:r>
              <a:rPr lang="en-US" b="1" smtClean="0"/>
              <a:t>must be linked with each other</a:t>
            </a:r>
            <a:r>
              <a:rPr lang="en-US" smtClean="0"/>
              <a:t>. But </a:t>
            </a:r>
            <a:r>
              <a:rPr lang="en-US" b="1" smtClean="0"/>
              <a:t>when in main storage </a:t>
            </a:r>
            <a:r>
              <a:rPr lang="en-US" b="1" i="1" smtClean="0"/>
              <a:t>shall</a:t>
            </a:r>
            <a:r>
              <a:rPr lang="en-US" smtClean="0"/>
              <a:t> we load </a:t>
            </a:r>
            <a:r>
              <a:rPr lang="en-US" b="1" smtClean="0"/>
              <a:t>A and F1()? </a:t>
            </a:r>
            <a:r>
              <a:rPr lang="en-US" smtClean="0"/>
              <a:t>A possible </a:t>
            </a:r>
            <a:r>
              <a:rPr lang="en-US" b="1" smtClean="0"/>
              <a:t>solution</a:t>
            </a:r>
            <a:r>
              <a:rPr lang="en-US" smtClean="0"/>
              <a:t> would be to load them </a:t>
            </a:r>
            <a:r>
              <a:rPr lang="en-US" b="1" smtClean="0"/>
              <a:t>according to the addresses assigned when they were translated</a:t>
            </a:r>
            <a:r>
              <a:rPr lang="en-US" smtClean="0"/>
              <a:t>.</a:t>
            </a:r>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4D77E8-EA1C-41AC-A8BB-DD446C04FDA9}"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Program modules A and B are loaded in memory after linking. It is ready for execution</a:t>
            </a:r>
          </a:p>
          <a:p>
            <a:pPr eaLnBrk="1" hangingPunct="1">
              <a:spcBef>
                <a:spcPct val="0"/>
              </a:spcBef>
            </a:pPr>
            <a:endParaRPr lang="en-US" b="1" smtClean="0"/>
          </a:p>
          <a:p>
            <a:pPr eaLnBrk="1" hangingPunct="1">
              <a:spcBef>
                <a:spcPct val="0"/>
              </a:spcBef>
            </a:pPr>
            <a:r>
              <a:rPr lang="en-US" b="1" smtClean="0"/>
              <a:t>Case1:</a:t>
            </a:r>
            <a:r>
              <a:rPr lang="en-US" smtClean="0"/>
              <a:t>At the time of translation, A has been given storage area from 100 to 250 while F1 occupies area between 400 to 500.If we were to load these prog. At their translated address, a lot of storage lying between them will be wasted.</a:t>
            </a:r>
          </a:p>
          <a:p>
            <a:pPr eaLnBrk="1" hangingPunct="1">
              <a:spcBef>
                <a:spcPct val="0"/>
              </a:spcBef>
            </a:pPr>
            <a:endParaRPr lang="en-US" smtClean="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F8F101-C511-415C-8D0E-C86E8D901BB3}"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At time of translation, both A and F1 may have been translated with the identical start address 100. A go to 100 to 250  and F1() go to 100 to 200.</a:t>
            </a:r>
          </a:p>
          <a:p>
            <a:pPr eaLnBrk="1" hangingPunct="1">
              <a:spcBef>
                <a:spcPct val="0"/>
              </a:spcBef>
            </a:pPr>
            <a:r>
              <a:rPr lang="en-US" smtClean="0"/>
              <a:t>These two module cannot co-exist at same storage locations.</a:t>
            </a:r>
          </a:p>
          <a:p>
            <a:pPr eaLnBrk="1" hangingPunct="1">
              <a:spcBef>
                <a:spcPct val="0"/>
              </a:spcBef>
            </a:pPr>
            <a:r>
              <a:rPr lang="en-US" smtClean="0"/>
              <a:t>A loader must relocate A and F1 to avoid address conflict or storage waste. A possible relocation shown in figure.</a:t>
            </a:r>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824358-D4DC-487A-8A75-B28A0999548F}" type="slidenum">
              <a:rPr lang="en-US" smtClean="0"/>
              <a:pPr fontAlgn="base">
                <a:spcBef>
                  <a:spcPct val="0"/>
                </a:spcBef>
                <a:spcAft>
                  <a:spcPct val="0"/>
                </a:spcAft>
                <a:defRPr/>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686"/>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71"/>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20"/>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97"/>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0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0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03"/>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04"/>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921"/>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56"/>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8"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2" y="1815750"/>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8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7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7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9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9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wiki/Relocation" TargetMode="External"/><Relationship Id="rId3" Type="http://schemas.openxmlformats.org/officeDocument/2006/relationships/hyperlink" Target="../wiki/Compiler" TargetMode="External"/><Relationship Id="rId7" Type="http://schemas.openxmlformats.org/officeDocument/2006/relationships/hyperlink" Target="../wiki/Executab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wiki/Linker" TargetMode="External"/><Relationship Id="rId5" Type="http://schemas.openxmlformats.org/officeDocument/2006/relationships/hyperlink" Target="../wiki/Source_code" TargetMode="External"/><Relationship Id="rId10" Type="http://schemas.openxmlformats.org/officeDocument/2006/relationships/hyperlink" Target="../wiki/Debugging" TargetMode="External"/><Relationship Id="rId4" Type="http://schemas.openxmlformats.org/officeDocument/2006/relationships/hyperlink" Target="../wiki/Assembler" TargetMode="External"/><Relationship Id="rId9" Type="http://schemas.openxmlformats.org/officeDocument/2006/relationships/hyperlink" Target="../wiki/Debug_symbo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89"/>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29" y="5902033"/>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68"/>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06" y="2025573"/>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36" y="24501"/>
            <a:ext cx="3859753" cy="1538254"/>
          </a:xfrm>
          <a:prstGeom prst="rect">
            <a:avLst/>
          </a:prstGeom>
        </p:spPr>
      </p:pic>
      <p:sp>
        <p:nvSpPr>
          <p:cNvPr id="43" name="Right Triangle 42"/>
          <p:cNvSpPr/>
          <p:nvPr/>
        </p:nvSpPr>
        <p:spPr>
          <a:xfrm rot="10800000" flipV="1">
            <a:off x="9829829" y="5334047"/>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08"/>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13"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89"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2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76"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Loader</a:t>
            </a:r>
            <a:endParaRPr lang="en-US" dirty="0">
              <a:solidFill>
                <a:schemeClr val="accent1">
                  <a:satMod val="150000"/>
                </a:schemeClr>
              </a:solidFill>
            </a:endParaRPr>
          </a:p>
        </p:txBody>
      </p:sp>
      <p:sp>
        <p:nvSpPr>
          <p:cNvPr id="3" name="Content Placeholder 2"/>
          <p:cNvSpPr>
            <a:spLocks noGrp="1"/>
          </p:cNvSpPr>
          <p:nvPr>
            <p:ph idx="1"/>
          </p:nvPr>
        </p:nvSpPr>
        <p:spPr>
          <a:xfrm>
            <a:off x="203200" y="1600203"/>
            <a:ext cx="11480800" cy="4625975"/>
          </a:xfrm>
        </p:spPr>
        <p:txBody>
          <a:bodyPr rtlCol="0">
            <a:normAutofit/>
          </a:bodyPr>
          <a:lstStyle/>
          <a:p>
            <a:pPr marL="438912" indent="-320040" algn="just" eaLnBrk="1" fontAlgn="auto" hangingPunct="1">
              <a:spcBef>
                <a:spcPts val="0"/>
              </a:spcBef>
              <a:spcAft>
                <a:spcPts val="0"/>
              </a:spcAft>
              <a:buFont typeface="Wingdings 2"/>
              <a:buChar char=""/>
              <a:defRPr/>
            </a:pPr>
            <a:r>
              <a:rPr lang="en-US" dirty="0" smtClean="0"/>
              <a:t>Loader is </a:t>
            </a:r>
            <a:r>
              <a:rPr lang="en-US" b="1" dirty="0" smtClean="0"/>
              <a:t>utility program </a:t>
            </a:r>
            <a:r>
              <a:rPr lang="en-US" dirty="0" smtClean="0"/>
              <a:t>which takes object code as input </a:t>
            </a:r>
            <a:r>
              <a:rPr lang="en-US" b="1" dirty="0" smtClean="0"/>
              <a:t>prepares</a:t>
            </a:r>
            <a:r>
              <a:rPr lang="en-US" dirty="0" smtClean="0"/>
              <a:t> it </a:t>
            </a:r>
            <a:r>
              <a:rPr lang="en-US" b="1" dirty="0" smtClean="0"/>
              <a:t>for execution </a:t>
            </a:r>
            <a:r>
              <a:rPr lang="en-US" dirty="0" smtClean="0"/>
              <a:t>and </a:t>
            </a:r>
            <a:r>
              <a:rPr lang="en-US" b="1" dirty="0" smtClean="0">
                <a:solidFill>
                  <a:srgbClr val="FF0000"/>
                </a:solidFill>
              </a:rPr>
              <a:t>loads</a:t>
            </a:r>
            <a:r>
              <a:rPr lang="en-US" dirty="0" smtClean="0"/>
              <a:t> the executable code into the memory.</a:t>
            </a:r>
          </a:p>
          <a:p>
            <a:pPr marL="118872" indent="0" algn="just" eaLnBrk="1" fontAlgn="auto" hangingPunct="1">
              <a:spcBef>
                <a:spcPts val="0"/>
              </a:spcBef>
              <a:spcAft>
                <a:spcPts val="0"/>
              </a:spcAft>
              <a:buFont typeface="Wingdings 2"/>
              <a:buNone/>
              <a:defRPr/>
            </a:pPr>
            <a:r>
              <a:rPr lang="en-US" dirty="0" smtClean="0"/>
              <a:t>   </a:t>
            </a:r>
          </a:p>
          <a:p>
            <a:pPr marL="438912" indent="-320040" algn="just" eaLnBrk="1" fontAlgn="auto" hangingPunct="1">
              <a:spcBef>
                <a:spcPts val="0"/>
              </a:spcBef>
              <a:spcAft>
                <a:spcPts val="0"/>
              </a:spcAft>
              <a:buFont typeface="Wingdings 2"/>
              <a:buChar char=""/>
              <a:defRPr/>
            </a:pPr>
            <a:r>
              <a:rPr lang="en-US" dirty="0" smtClean="0"/>
              <a:t> Thus loader is actually </a:t>
            </a:r>
            <a:r>
              <a:rPr lang="en-US" b="1" dirty="0" smtClean="0"/>
              <a:t>responsible</a:t>
            </a:r>
            <a:r>
              <a:rPr lang="en-US" dirty="0" smtClean="0"/>
              <a:t> for initiating the executions process.</a:t>
            </a:r>
            <a:endParaRPr lang="en-US" dirty="0"/>
          </a:p>
        </p:txBody>
      </p:sp>
      <p:sp>
        <p:nvSpPr>
          <p:cNvPr id="4" name="Date Placeholder 3"/>
          <p:cNvSpPr>
            <a:spLocks noGrp="1"/>
          </p:cNvSpPr>
          <p:nvPr>
            <p:ph type="dt" sz="half" idx="10"/>
          </p:nvPr>
        </p:nvSpPr>
        <p:spPr/>
        <p:txBody>
          <a:bodyPr/>
          <a:lstStyle/>
          <a:p>
            <a:pPr>
              <a:defRPr/>
            </a:pPr>
            <a:fld id="{EDB61760-C7DB-4881-85A0-8DCA28A7906B}"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03200" y="2590800"/>
            <a:ext cx="12598400" cy="1752600"/>
          </a:xfrm>
        </p:spPr>
        <p:txBody>
          <a:bodyPr rtlCol="0">
            <a:normAutofit fontScale="97500"/>
          </a:bodyPr>
          <a:lstStyle/>
          <a:p>
            <a:pPr marL="1033272" indent="-914400" eaLnBrk="1" fontAlgn="auto" hangingPunct="1">
              <a:spcBef>
                <a:spcPts val="0"/>
              </a:spcBef>
              <a:spcAft>
                <a:spcPts val="0"/>
              </a:spcAft>
              <a:buFont typeface="+mj-lt"/>
              <a:buAutoNum type="arabicPeriod"/>
              <a:defRPr/>
            </a:pPr>
            <a:r>
              <a:rPr lang="en-US" sz="4800" dirty="0"/>
              <a:t>Relocation and linking </a:t>
            </a:r>
            <a:r>
              <a:rPr lang="en-US" sz="4800" dirty="0" smtClean="0"/>
              <a:t>concepts</a:t>
            </a:r>
            <a:endParaRPr lang="en-US" dirty="0"/>
          </a:p>
        </p:txBody>
      </p:sp>
      <p:sp>
        <p:nvSpPr>
          <p:cNvPr id="2" name="Date Placeholder 1"/>
          <p:cNvSpPr>
            <a:spLocks noGrp="1"/>
          </p:cNvSpPr>
          <p:nvPr>
            <p:ph type="dt" sz="half" idx="10"/>
          </p:nvPr>
        </p:nvSpPr>
        <p:spPr/>
        <p:txBody>
          <a:bodyPr/>
          <a:lstStyle/>
          <a:p>
            <a:pPr>
              <a:defRPr/>
            </a:pPr>
            <a:fld id="{2C99BF82-CD3E-4618-B377-3A8F181685E0}"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350A7DBA-1239-4E6E-BA2D-936F88E05D1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smtClean="0">
                <a:solidFill>
                  <a:schemeClr val="accent1">
                    <a:satMod val="150000"/>
                  </a:schemeClr>
                </a:solidFill>
              </a:rPr>
              <a:t>Linking concepts</a:t>
            </a:r>
            <a:endParaRPr lang="en-US" dirty="0">
              <a:solidFill>
                <a:schemeClr val="accent1">
                  <a:satMod val="150000"/>
                </a:schemeClr>
              </a:solidFill>
            </a:endParaRPr>
          </a:p>
        </p:txBody>
      </p:sp>
      <p:sp>
        <p:nvSpPr>
          <p:cNvPr id="3" name="Content Placeholder 2"/>
          <p:cNvSpPr>
            <a:spLocks noGrp="1"/>
          </p:cNvSpPr>
          <p:nvPr>
            <p:ph idx="1"/>
          </p:nvPr>
        </p:nvSpPr>
        <p:spPr>
          <a:xfrm>
            <a:off x="203200" y="1676400"/>
            <a:ext cx="11684000" cy="5181600"/>
          </a:xfrm>
        </p:spPr>
        <p:txBody>
          <a:bodyPr rtlCol="0">
            <a:normAutofit/>
          </a:bodyPr>
          <a:lstStyle/>
          <a:p>
            <a:pPr marL="438912" indent="-320040" eaLnBrk="1" fontAlgn="auto" hangingPunct="1">
              <a:spcBef>
                <a:spcPts val="0"/>
              </a:spcBef>
              <a:spcAft>
                <a:spcPts val="0"/>
              </a:spcAft>
              <a:buFont typeface="Wingdings 2"/>
              <a:buChar char=""/>
              <a:defRPr/>
            </a:pPr>
            <a:r>
              <a:rPr lang="en-US" dirty="0" smtClean="0"/>
              <a:t>User defined function and library </a:t>
            </a:r>
            <a:r>
              <a:rPr lang="en-US" dirty="0" err="1" smtClean="0"/>
              <a:t>funtion</a:t>
            </a:r>
            <a:r>
              <a:rPr lang="en-US" dirty="0" smtClean="0"/>
              <a:t> </a:t>
            </a:r>
          </a:p>
          <a:p>
            <a:pPr marL="438912" indent="-320040" eaLnBrk="1" fontAlgn="auto" hangingPunct="1">
              <a:spcBef>
                <a:spcPts val="0"/>
              </a:spcBef>
              <a:spcAft>
                <a:spcPts val="0"/>
              </a:spcAft>
              <a:buFont typeface="Wingdings 2"/>
              <a:buChar char=""/>
              <a:defRPr/>
            </a:pPr>
            <a:r>
              <a:rPr lang="en-US" b="1" dirty="0" smtClean="0"/>
              <a:t>Example</a:t>
            </a:r>
            <a:r>
              <a:rPr lang="en-US" dirty="0" smtClean="0"/>
              <a:t>-</a:t>
            </a:r>
            <a:r>
              <a:rPr lang="en-US" dirty="0" err="1" smtClean="0"/>
              <a:t>printf</a:t>
            </a:r>
            <a:r>
              <a:rPr lang="en-US" dirty="0" smtClean="0"/>
              <a:t>() ,</a:t>
            </a:r>
            <a:r>
              <a:rPr lang="en-US" dirty="0" err="1" smtClean="0"/>
              <a:t>scanf</a:t>
            </a:r>
            <a:r>
              <a:rPr lang="en-US" dirty="0" smtClean="0"/>
              <a:t>()</a:t>
            </a:r>
          </a:p>
          <a:p>
            <a:pPr marL="438912" indent="-320040" eaLnBrk="1" fontAlgn="auto" hangingPunct="1">
              <a:spcBef>
                <a:spcPts val="0"/>
              </a:spcBef>
              <a:spcAft>
                <a:spcPts val="0"/>
              </a:spcAft>
              <a:buFont typeface="Wingdings 2"/>
              <a:buChar char=""/>
              <a:defRPr/>
            </a:pPr>
            <a:endParaRPr lang="en-US" dirty="0" smtClean="0"/>
          </a:p>
          <a:p>
            <a:pPr eaLnBrk="1" hangingPunct="1">
              <a:defRPr/>
            </a:pPr>
            <a:r>
              <a:rPr lang="en-US" dirty="0" smtClean="0"/>
              <a:t> The linking process </a:t>
            </a:r>
            <a:r>
              <a:rPr lang="en-US" b="1" dirty="0" smtClean="0"/>
              <a:t>makes</a:t>
            </a:r>
            <a:r>
              <a:rPr lang="en-US" dirty="0" smtClean="0"/>
              <a:t> address of modules known to each other so that transfer of control takes place during execution.</a:t>
            </a:r>
          </a:p>
          <a:p>
            <a:pPr marL="438912" indent="-320040" eaLnBrk="1" fontAlgn="auto" hangingPunct="1">
              <a:spcBef>
                <a:spcPts val="0"/>
              </a:spcBef>
              <a:spcAft>
                <a:spcPts val="0"/>
              </a:spcAft>
              <a:buFont typeface="Wingdings 2"/>
              <a:buChar char=""/>
              <a:defRPr/>
            </a:pPr>
            <a:endParaRPr lang="en-US" dirty="0" smtClean="0"/>
          </a:p>
          <a:p>
            <a:pPr marL="438912" indent="-320040" eaLnBrk="1" fontAlgn="auto" hangingPunct="1">
              <a:spcBef>
                <a:spcPts val="0"/>
              </a:spcBef>
              <a:spcAft>
                <a:spcPts val="0"/>
              </a:spcAft>
              <a:buFont typeface="Wingdings 2"/>
              <a:buChar char=""/>
              <a:defRPr/>
            </a:pPr>
            <a:r>
              <a:rPr lang="en-US" dirty="0" smtClean="0"/>
              <a:t>Passing </a:t>
            </a:r>
            <a:r>
              <a:rPr lang="en-US" dirty="0"/>
              <a:t>of parameter is handled by the linker</a:t>
            </a:r>
            <a:r>
              <a:rPr lang="en-US" dirty="0" smtClean="0"/>
              <a:t>.</a:t>
            </a:r>
          </a:p>
          <a:p>
            <a:pPr marL="438912" indent="-320040" eaLnBrk="1" fontAlgn="auto" hangingPunct="1">
              <a:spcBef>
                <a:spcPts val="0"/>
              </a:spcBef>
              <a:spcAft>
                <a:spcPts val="0"/>
              </a:spcAft>
              <a:buFont typeface="Wingdings 2"/>
              <a:buChar char=""/>
              <a:defRPr/>
            </a:pPr>
            <a:endParaRPr lang="en-US" dirty="0" smtClean="0"/>
          </a:p>
          <a:p>
            <a:pPr marL="438912" indent="-320040" eaLnBrk="1" fontAlgn="auto" hangingPunct="1">
              <a:spcBef>
                <a:spcPts val="0"/>
              </a:spcBef>
              <a:spcAft>
                <a:spcPts val="0"/>
              </a:spcAft>
              <a:buFont typeface="Wingdings 2"/>
              <a:buChar char=""/>
              <a:defRPr/>
            </a:pPr>
            <a:r>
              <a:rPr lang="en-US" dirty="0" smtClean="0"/>
              <a:t>External variable –defined in one module and used in another module.</a:t>
            </a:r>
          </a:p>
          <a:p>
            <a:pPr marL="118872" indent="0" eaLnBrk="1" fontAlgn="auto" hangingPunct="1">
              <a:spcBef>
                <a:spcPts val="0"/>
              </a:spcBef>
              <a:spcAft>
                <a:spcPts val="0"/>
              </a:spcAft>
              <a:buFont typeface="Wingdings 2"/>
              <a:buNone/>
              <a:defRPr/>
            </a:pPr>
            <a:r>
              <a:rPr lang="en-US" dirty="0" smtClean="0"/>
              <a:t>  </a:t>
            </a:r>
          </a:p>
          <a:p>
            <a:pPr marL="118872" indent="0" eaLnBrk="1" fontAlgn="auto" hangingPunct="1">
              <a:spcBef>
                <a:spcPts val="0"/>
              </a:spcBef>
              <a:spcAft>
                <a:spcPts val="0"/>
              </a:spcAft>
              <a:defRPr/>
            </a:pPr>
            <a:r>
              <a:rPr lang="en-US" dirty="0" smtClean="0"/>
              <a:t> Resolving of addresses of symbolic reference is handled by the </a:t>
            </a:r>
            <a:r>
              <a:rPr lang="en-US" dirty="0" smtClean="0">
                <a:solidFill>
                  <a:srgbClr val="FF0000"/>
                </a:solidFill>
              </a:rPr>
              <a:t>linker.</a:t>
            </a:r>
            <a:endParaRPr lang="en-US" dirty="0">
              <a:solidFill>
                <a:srgbClr val="FF0000"/>
              </a:solidFill>
            </a:endParaRPr>
          </a:p>
          <a:p>
            <a:pPr marL="438912" indent="-320040" eaLnBrk="1" fontAlgn="auto" hangingPunct="1">
              <a:spcBef>
                <a:spcPts val="0"/>
              </a:spcBef>
              <a:spcAft>
                <a:spcPts val="0"/>
              </a:spcAft>
              <a:buFont typeface="Wingdings 2"/>
              <a:buChar char=""/>
              <a:defRPr/>
            </a:pPr>
            <a:endParaRPr lang="en-US" dirty="0" smtClean="0"/>
          </a:p>
          <a:p>
            <a:pPr marL="438912" indent="-320040" eaLnBrk="1" fontAlgn="auto" hangingPunct="1">
              <a:spcBef>
                <a:spcPts val="0"/>
              </a:spcBef>
              <a:spcAft>
                <a:spcPts val="0"/>
              </a:spcAft>
              <a:buFont typeface="Wingdings 2"/>
              <a:buChar char=""/>
              <a:defRPr/>
            </a:pPr>
            <a:endParaRPr lang="en-US" dirty="0"/>
          </a:p>
          <a:p>
            <a:pPr marL="438912" indent="-320040" eaLnBrk="1" fontAlgn="auto" hangingPunct="1">
              <a:spcBef>
                <a:spcPts val="0"/>
              </a:spcBef>
              <a:spcAft>
                <a:spcPts val="0"/>
              </a:spcAft>
              <a:buFont typeface="Wingdings 2"/>
              <a:buChar char=""/>
              <a:defRPr/>
            </a:pPr>
            <a:endParaRPr lang="en-US" b="1" dirty="0" smtClean="0"/>
          </a:p>
          <a:p>
            <a:pPr marL="438912" indent="-320040" eaLnBrk="1" fontAlgn="auto" hangingPunct="1">
              <a:spcBef>
                <a:spcPts val="0"/>
              </a:spcBef>
              <a:spcAft>
                <a:spcPts val="0"/>
              </a:spcAft>
              <a:buFont typeface="Wingdings 2"/>
              <a:buChar char=""/>
              <a:defRPr/>
            </a:pPr>
            <a:endParaRPr lang="en-US" b="1" dirty="0"/>
          </a:p>
        </p:txBody>
      </p:sp>
      <p:sp>
        <p:nvSpPr>
          <p:cNvPr id="5" name="Slide Number Placeholder 4"/>
          <p:cNvSpPr>
            <a:spLocks noGrp="1"/>
          </p:cNvSpPr>
          <p:nvPr>
            <p:ph type="sldNum" sz="quarter" idx="12"/>
          </p:nvPr>
        </p:nvSpPr>
        <p:spPr/>
        <p:txBody>
          <a:bodyPr/>
          <a:lstStyle/>
          <a:p>
            <a:pPr>
              <a:defRPr/>
            </a:pPr>
            <a:fld id="{5C2F18D5-D001-4D32-B41B-870560A8E35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solidFill>
                  <a:schemeClr val="accent1">
                    <a:satMod val="150000"/>
                  </a:schemeClr>
                </a:solidFill>
              </a:rPr>
              <a:t>Linking </a:t>
            </a:r>
            <a:r>
              <a:rPr lang="en-US" sz="4400" dirty="0" smtClean="0">
                <a:solidFill>
                  <a:schemeClr val="accent1">
                    <a:satMod val="150000"/>
                  </a:schemeClr>
                </a:solidFill>
              </a:rPr>
              <a:t>concepts…</a:t>
            </a:r>
            <a:endParaRPr lang="en-US" dirty="0">
              <a:solidFill>
                <a:schemeClr val="accent1">
                  <a:satMod val="150000"/>
                </a:schemeClr>
              </a:solidFill>
            </a:endParaRPr>
          </a:p>
        </p:txBody>
      </p:sp>
      <p:sp>
        <p:nvSpPr>
          <p:cNvPr id="3" name="Content Placeholder 2"/>
          <p:cNvSpPr>
            <a:spLocks noGrp="1"/>
          </p:cNvSpPr>
          <p:nvPr>
            <p:ph idx="1"/>
          </p:nvPr>
        </p:nvSpPr>
        <p:spPr>
          <a:xfrm>
            <a:off x="203200" y="1752603"/>
            <a:ext cx="12903200" cy="4625975"/>
          </a:xfrm>
        </p:spPr>
        <p:txBody>
          <a:bodyPr rtlCol="0">
            <a:normAutofit/>
          </a:bodyPr>
          <a:lstStyle/>
          <a:p>
            <a:pPr marL="438912" indent="-320040" eaLnBrk="1" fontAlgn="auto" hangingPunct="1">
              <a:spcBef>
                <a:spcPts val="0"/>
              </a:spcBef>
              <a:spcAft>
                <a:spcPts val="0"/>
              </a:spcAft>
              <a:buFont typeface="Wingdings 2"/>
              <a:buChar char=""/>
              <a:defRPr/>
            </a:pPr>
            <a:r>
              <a:rPr lang="en-US" dirty="0"/>
              <a:t>Linker-</a:t>
            </a:r>
          </a:p>
          <a:p>
            <a:pPr marL="118872" indent="0" eaLnBrk="1" fontAlgn="auto" hangingPunct="1">
              <a:spcBef>
                <a:spcPts val="0"/>
              </a:spcBef>
              <a:spcAft>
                <a:spcPts val="0"/>
              </a:spcAft>
              <a:buFont typeface="Wingdings 2"/>
              <a:buNone/>
              <a:defRPr/>
            </a:pPr>
            <a:r>
              <a:rPr lang="en-US" dirty="0"/>
              <a:t>             </a:t>
            </a:r>
            <a:r>
              <a:rPr lang="en-US" dirty="0" smtClean="0"/>
              <a:t>1.Handled </a:t>
            </a:r>
            <a:r>
              <a:rPr lang="en-US" dirty="0"/>
              <a:t>the passing of parameter</a:t>
            </a:r>
          </a:p>
          <a:p>
            <a:pPr marL="118872" indent="0" eaLnBrk="1" fontAlgn="auto" hangingPunct="1">
              <a:spcBef>
                <a:spcPts val="0"/>
              </a:spcBef>
              <a:spcAft>
                <a:spcPts val="0"/>
              </a:spcAft>
              <a:buFont typeface="Wingdings 2"/>
              <a:buNone/>
              <a:defRPr/>
            </a:pPr>
            <a:r>
              <a:rPr lang="en-US" dirty="0"/>
              <a:t>             2.Resolving of address of symbolic reference </a:t>
            </a:r>
          </a:p>
          <a:p>
            <a:pPr marL="438912" indent="-320040" eaLnBrk="1" fontAlgn="auto" hangingPunct="1">
              <a:spcBef>
                <a:spcPts val="0"/>
              </a:spcBef>
              <a:spcAft>
                <a:spcPts val="0"/>
              </a:spcAft>
              <a:buFont typeface="Wingdings 2"/>
              <a:buChar char=""/>
              <a:defRPr/>
            </a:pPr>
            <a:endParaRPr lang="en-US" dirty="0"/>
          </a:p>
        </p:txBody>
      </p:sp>
      <p:sp>
        <p:nvSpPr>
          <p:cNvPr id="4" name="Date Placeholder 3"/>
          <p:cNvSpPr>
            <a:spLocks noGrp="1"/>
          </p:cNvSpPr>
          <p:nvPr>
            <p:ph type="dt" sz="half" idx="10"/>
          </p:nvPr>
        </p:nvSpPr>
        <p:spPr/>
        <p:txBody>
          <a:bodyPr/>
          <a:lstStyle/>
          <a:p>
            <a:pPr>
              <a:defRPr/>
            </a:pPr>
            <a:fld id="{889C6DE0-FEBA-4AEC-98F2-195CD98AD53C}"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63457910-421B-491C-8274-FF3C6CB4FA1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LINKING</a:t>
            </a:r>
            <a:endParaRPr lang="en-US" sz="6000" b="1" dirty="0">
              <a:solidFill>
                <a:srgbClr val="FF0000"/>
              </a:solidFill>
            </a:endParaRPr>
          </a:p>
        </p:txBody>
      </p:sp>
      <p:sp>
        <p:nvSpPr>
          <p:cNvPr id="3" name="Content Placeholder 2"/>
          <p:cNvSpPr>
            <a:spLocks noGrp="1"/>
          </p:cNvSpPr>
          <p:nvPr>
            <p:ph idx="1"/>
          </p:nvPr>
        </p:nvSpPr>
        <p:spPr>
          <a:xfrm>
            <a:off x="317500" y="889003"/>
            <a:ext cx="11480800" cy="5473697"/>
          </a:xfrm>
        </p:spPr>
        <p:txBody>
          <a:bodyPr rtlCol="0">
            <a:noAutofit/>
          </a:bodyPr>
          <a:lstStyle/>
          <a:p>
            <a:pPr marL="438912" indent="-320040" algn="just" eaLnBrk="1" fontAlgn="auto" hangingPunct="1">
              <a:lnSpc>
                <a:spcPct val="100000"/>
              </a:lnSpc>
              <a:spcBef>
                <a:spcPts val="0"/>
              </a:spcBef>
              <a:spcAft>
                <a:spcPts val="0"/>
              </a:spcAft>
              <a:buFont typeface="Wingdings 2"/>
              <a:buChar char=""/>
              <a:defRPr/>
            </a:pPr>
            <a:r>
              <a:rPr lang="en-US" sz="3000" dirty="0" smtClean="0"/>
              <a:t>Linking is the process of collecting and combining various pieces of code and data into a single file that can be loaded (copied) into memory and executed. </a:t>
            </a:r>
          </a:p>
          <a:p>
            <a:pPr marL="438912" indent="-320040" algn="just" eaLnBrk="1" fontAlgn="auto" hangingPunct="1">
              <a:lnSpc>
                <a:spcPct val="100000"/>
              </a:lnSpc>
              <a:spcBef>
                <a:spcPts val="0"/>
              </a:spcBef>
              <a:spcAft>
                <a:spcPts val="0"/>
              </a:spcAft>
              <a:buNone/>
              <a:defRPr/>
            </a:pPr>
            <a:endParaRPr lang="en-US" sz="3000" dirty="0" smtClean="0"/>
          </a:p>
          <a:p>
            <a:pPr marL="438912" indent="-320040" algn="just" eaLnBrk="1" fontAlgn="auto" hangingPunct="1">
              <a:lnSpc>
                <a:spcPct val="100000"/>
              </a:lnSpc>
              <a:spcBef>
                <a:spcPts val="0"/>
              </a:spcBef>
              <a:spcAft>
                <a:spcPts val="0"/>
              </a:spcAft>
              <a:buFont typeface="Wingdings 2"/>
              <a:buChar char=""/>
              <a:defRPr/>
            </a:pPr>
            <a:r>
              <a:rPr lang="en-US" sz="3000" dirty="0" smtClean="0"/>
              <a:t>Linking can be performed at compile time, when the source code is translated into machine code, at load time, when the program is loaded into memory and executed by the loader, and even at run time, by application programs. </a:t>
            </a:r>
          </a:p>
          <a:p>
            <a:pPr marL="438912" indent="-320040" algn="just" eaLnBrk="1" fontAlgn="auto" hangingPunct="1">
              <a:lnSpc>
                <a:spcPct val="100000"/>
              </a:lnSpc>
              <a:spcBef>
                <a:spcPts val="0"/>
              </a:spcBef>
              <a:spcAft>
                <a:spcPts val="0"/>
              </a:spcAft>
              <a:buNone/>
              <a:defRPr/>
            </a:pPr>
            <a:endParaRPr lang="en-US" sz="3000" dirty="0" smtClean="0"/>
          </a:p>
          <a:p>
            <a:pPr marL="438912" indent="-320040" algn="just" eaLnBrk="1" fontAlgn="auto" hangingPunct="1">
              <a:lnSpc>
                <a:spcPct val="100000"/>
              </a:lnSpc>
              <a:spcBef>
                <a:spcPts val="0"/>
              </a:spcBef>
              <a:spcAft>
                <a:spcPts val="0"/>
              </a:spcAft>
              <a:buFont typeface="Wingdings 2"/>
              <a:buChar char=""/>
              <a:defRPr/>
            </a:pPr>
            <a:r>
              <a:rPr lang="en-US" sz="3000" dirty="0" smtClean="0"/>
              <a:t>On early computer systems, linking was performed manually. </a:t>
            </a:r>
          </a:p>
          <a:p>
            <a:pPr marL="438912" indent="-320040" algn="just" eaLnBrk="1" fontAlgn="auto" hangingPunct="1">
              <a:lnSpc>
                <a:spcPct val="100000"/>
              </a:lnSpc>
              <a:spcBef>
                <a:spcPts val="0"/>
              </a:spcBef>
              <a:spcAft>
                <a:spcPts val="0"/>
              </a:spcAft>
              <a:buFont typeface="Wingdings 2"/>
              <a:buChar char=""/>
              <a:defRPr/>
            </a:pPr>
            <a:r>
              <a:rPr lang="en-US" sz="3000" b="1" dirty="0" smtClean="0"/>
              <a:t>On modern systems, linking is performed automatically by programs called linkers. </a:t>
            </a:r>
            <a:endParaRPr lang="en-US" sz="3000" b="1" dirty="0"/>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Font typeface="Wingdings 2"/>
              <a:buChar char=""/>
              <a:defRPr/>
            </a:pPr>
            <a:r>
              <a:rPr lang="en-US" sz="3200" dirty="0" smtClean="0"/>
              <a:t>Linkers play a crucial role in software development because they enable separate compilation. </a:t>
            </a:r>
          </a:p>
          <a:p>
            <a:pPr marL="438912" indent="-320040" algn="just">
              <a:lnSpc>
                <a:spcPct val="100000"/>
              </a:lnSpc>
              <a:spcBef>
                <a:spcPts val="0"/>
              </a:spcBef>
              <a:buNone/>
              <a:defRPr/>
            </a:pPr>
            <a:endParaRPr lang="en-US" dirty="0" smtClean="0"/>
          </a:p>
          <a:p>
            <a:pPr marL="438912" indent="-320040" algn="just">
              <a:lnSpc>
                <a:spcPct val="100000"/>
              </a:lnSpc>
              <a:spcBef>
                <a:spcPts val="0"/>
              </a:spcBef>
              <a:buFont typeface="Wingdings 2"/>
              <a:buChar char=""/>
              <a:defRPr/>
            </a:pPr>
            <a:r>
              <a:rPr lang="en-US" sz="3200" dirty="0" smtClean="0"/>
              <a:t>Instead of organizing a </a:t>
            </a:r>
            <a:r>
              <a:rPr lang="en-US" sz="3200" dirty="0" smtClean="0">
                <a:solidFill>
                  <a:srgbClr val="FF0000"/>
                </a:solidFill>
              </a:rPr>
              <a:t>large application </a:t>
            </a:r>
            <a:r>
              <a:rPr lang="en-US" sz="3200" dirty="0" smtClean="0"/>
              <a:t>as one monolithic source file, we can </a:t>
            </a:r>
            <a:r>
              <a:rPr lang="en-US" sz="3200" dirty="0" smtClean="0">
                <a:solidFill>
                  <a:srgbClr val="FF0000"/>
                </a:solidFill>
              </a:rPr>
              <a:t>decompose it into smaller, more manageable modules that can be modified and compiled separately</a:t>
            </a:r>
            <a:r>
              <a:rPr lang="en-US" sz="3200" dirty="0" smtClean="0"/>
              <a:t>. </a:t>
            </a:r>
          </a:p>
          <a:p>
            <a:pPr marL="438912" indent="-320040" algn="just">
              <a:lnSpc>
                <a:spcPct val="100000"/>
              </a:lnSpc>
              <a:spcBef>
                <a:spcPts val="0"/>
              </a:spcBef>
              <a:buNone/>
              <a:defRPr/>
            </a:pPr>
            <a:endParaRPr lang="en-US" sz="1600" dirty="0" smtClean="0"/>
          </a:p>
          <a:p>
            <a:pPr marL="438912" indent="-320040" algn="just">
              <a:lnSpc>
                <a:spcPct val="100000"/>
              </a:lnSpc>
              <a:spcBef>
                <a:spcPts val="0"/>
              </a:spcBef>
              <a:buFont typeface="Wingdings 2"/>
              <a:buChar char=""/>
              <a:defRPr/>
            </a:pPr>
            <a:r>
              <a:rPr lang="en-US" sz="3200" dirty="0" smtClean="0"/>
              <a:t>When </a:t>
            </a:r>
            <a:r>
              <a:rPr lang="en-US" sz="3200" dirty="0" smtClean="0">
                <a:solidFill>
                  <a:srgbClr val="FF0000"/>
                </a:solidFill>
              </a:rPr>
              <a:t>we change one of these modules</a:t>
            </a:r>
            <a:r>
              <a:rPr lang="en-US" sz="3200" dirty="0" smtClean="0"/>
              <a:t>, we simply </a:t>
            </a:r>
            <a:r>
              <a:rPr lang="en-US" sz="3200" dirty="0" smtClean="0">
                <a:solidFill>
                  <a:srgbClr val="FF0000"/>
                </a:solidFill>
              </a:rPr>
              <a:t>recompile</a:t>
            </a:r>
            <a:r>
              <a:rPr lang="en-US" sz="3200" dirty="0" smtClean="0"/>
              <a:t> it and </a:t>
            </a:r>
            <a:r>
              <a:rPr lang="en-US" sz="3200" dirty="0" err="1" smtClean="0">
                <a:solidFill>
                  <a:srgbClr val="FF0000"/>
                </a:solidFill>
              </a:rPr>
              <a:t>relink</a:t>
            </a:r>
            <a:r>
              <a:rPr lang="en-US" sz="3200" dirty="0" smtClean="0"/>
              <a:t> the application, </a:t>
            </a:r>
            <a:r>
              <a:rPr lang="en-US" sz="3200" dirty="0" smtClean="0">
                <a:solidFill>
                  <a:srgbClr val="FF0000"/>
                </a:solidFill>
              </a:rPr>
              <a:t>without having to recompile the other files.</a:t>
            </a:r>
            <a:r>
              <a:rPr lang="en-US" sz="3200" dirty="0" smtClean="0"/>
              <a:t> </a:t>
            </a: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Font typeface="Wingdings 2"/>
              <a:buChar char=""/>
              <a:defRPr/>
            </a:pPr>
            <a:r>
              <a:rPr lang="en-US" sz="3200" dirty="0" smtClean="0"/>
              <a:t>Linking is usually handled quietly by the linker, and is not an important issue for students who are building small programs in introductory programming classes. </a:t>
            </a:r>
          </a:p>
          <a:p>
            <a:pPr marL="438912" indent="-320040" algn="just">
              <a:lnSpc>
                <a:spcPct val="100000"/>
              </a:lnSpc>
              <a:spcBef>
                <a:spcPts val="0"/>
              </a:spcBef>
              <a:buFont typeface="Wingdings 2"/>
              <a:buChar char=""/>
              <a:defRPr/>
            </a:pPr>
            <a:r>
              <a:rPr lang="en-US" sz="3200" dirty="0" smtClean="0">
                <a:solidFill>
                  <a:srgbClr val="FF0000"/>
                </a:solidFill>
              </a:rPr>
              <a:t>So why bother learning about linking? </a:t>
            </a:r>
          </a:p>
          <a:p>
            <a:pPr marL="438912" indent="-320040" algn="just">
              <a:lnSpc>
                <a:spcPct val="100000"/>
              </a:lnSpc>
              <a:spcBef>
                <a:spcPts val="0"/>
              </a:spcBef>
              <a:buNone/>
              <a:defRPr/>
            </a:pPr>
            <a:endParaRPr lang="en-US" sz="3200" dirty="0" smtClean="0">
              <a:solidFill>
                <a:srgbClr val="FF0000"/>
              </a:solidFill>
            </a:endParaRPr>
          </a:p>
          <a:p>
            <a:pPr marL="633222" indent="-514350" algn="just">
              <a:lnSpc>
                <a:spcPct val="100000"/>
              </a:lnSpc>
              <a:spcBef>
                <a:spcPts val="0"/>
              </a:spcBef>
              <a:buFont typeface="+mj-lt"/>
              <a:buAutoNum type="arabicPeriod"/>
              <a:defRPr/>
            </a:pPr>
            <a:r>
              <a:rPr lang="en-US" sz="3200" b="1" dirty="0" smtClean="0">
                <a:solidFill>
                  <a:schemeClr val="accent2"/>
                </a:solidFill>
              </a:rPr>
              <a:t>Understanding linkers will help you build large programs</a:t>
            </a:r>
            <a:r>
              <a:rPr lang="en-US" sz="3200" dirty="0" smtClean="0"/>
              <a:t>.</a:t>
            </a:r>
          </a:p>
          <a:p>
            <a:pPr marL="438912" indent="-320040" algn="just">
              <a:lnSpc>
                <a:spcPct val="100000"/>
              </a:lnSpc>
              <a:spcBef>
                <a:spcPts val="0"/>
              </a:spcBef>
              <a:buNone/>
              <a:defRPr/>
            </a:pPr>
            <a:r>
              <a:rPr lang="en-US" sz="3200" dirty="0" smtClean="0"/>
              <a:t>Programmers who build large programs often encounter linker errors caused by missing modules, missing libraries, or incompatible library versions.</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Font typeface="Wingdings 2"/>
              <a:buChar char=""/>
              <a:defRPr/>
            </a:pPr>
            <a:r>
              <a:rPr lang="en-US" sz="3200" b="1" dirty="0" smtClean="0">
                <a:solidFill>
                  <a:schemeClr val="accent2"/>
                </a:solidFill>
              </a:rPr>
              <a:t>2 Understanding linkers will help you avoid dangerous programming errors. </a:t>
            </a:r>
          </a:p>
          <a:p>
            <a:pPr marL="438912" indent="-320040" algn="just">
              <a:lnSpc>
                <a:spcPct val="100000"/>
              </a:lnSpc>
              <a:spcBef>
                <a:spcPts val="0"/>
              </a:spcBef>
              <a:buNone/>
              <a:defRPr/>
            </a:pPr>
            <a:r>
              <a:rPr lang="en-US" sz="3200" dirty="0" smtClean="0"/>
              <a:t>Programs that incorrectly define multiple global variables pass through the linker without any warnings in the default case. The resulting programs can exhibit baffling run-time behavior and are extremely difficult to debug</a:t>
            </a:r>
          </a:p>
          <a:p>
            <a:pPr marL="438912" indent="-320040" algn="just">
              <a:lnSpc>
                <a:spcPct val="100000"/>
              </a:lnSpc>
              <a:spcBef>
                <a:spcPts val="0"/>
              </a:spcBef>
              <a:buNone/>
              <a:defRPr/>
            </a:pPr>
            <a:r>
              <a:rPr lang="en-US" sz="3200" b="1" dirty="0" smtClean="0">
                <a:solidFill>
                  <a:schemeClr val="accent2"/>
                </a:solidFill>
              </a:rPr>
              <a:t>3. Understanding linking will help you understand how language scoping rules are implemented. </a:t>
            </a:r>
          </a:p>
          <a:p>
            <a:pPr marL="438912" indent="-320040" algn="just">
              <a:lnSpc>
                <a:spcPct val="100000"/>
              </a:lnSpc>
              <a:spcBef>
                <a:spcPts val="0"/>
              </a:spcBef>
              <a:buNone/>
              <a:defRPr/>
            </a:pPr>
            <a:r>
              <a:rPr lang="en-US" sz="3200" dirty="0" smtClean="0"/>
              <a:t>For example, what is the difference between global and local variables? </a:t>
            </a:r>
          </a:p>
          <a:p>
            <a:pPr marL="438912" indent="-320040" algn="just">
              <a:lnSpc>
                <a:spcPct val="100000"/>
              </a:lnSpc>
              <a:spcBef>
                <a:spcPts val="0"/>
              </a:spcBef>
              <a:buNone/>
              <a:defRPr/>
            </a:pPr>
            <a:r>
              <a:rPr lang="en-US" sz="3200" dirty="0" smtClean="0"/>
              <a:t>What does it really mean when you define a variable or function with the static attribute? </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None/>
              <a:defRPr/>
            </a:pPr>
            <a:r>
              <a:rPr lang="en-US" sz="3200" b="1" dirty="0" smtClean="0">
                <a:solidFill>
                  <a:schemeClr val="accent2"/>
                </a:solidFill>
              </a:rPr>
              <a:t>4. Understanding linking will help you understand other important systems concepts</a:t>
            </a:r>
            <a:r>
              <a:rPr lang="en-US" sz="3200" dirty="0" smtClean="0"/>
              <a:t>. The executable object files produced by linkers play key roles in important systems functions such as loading and running programs, virtual memory, paging, and memory mapping. </a:t>
            </a:r>
          </a:p>
          <a:p>
            <a:pPr marL="438912" indent="-320040" algn="just">
              <a:lnSpc>
                <a:spcPct val="100000"/>
              </a:lnSpc>
              <a:spcBef>
                <a:spcPts val="0"/>
              </a:spcBef>
              <a:buNone/>
              <a:defRPr/>
            </a:pPr>
            <a:endParaRPr lang="en-US" sz="3200" dirty="0" smtClean="0">
              <a:solidFill>
                <a:srgbClr val="FF0000"/>
              </a:solidFill>
            </a:endParaRPr>
          </a:p>
          <a:p>
            <a:pPr marL="438912" indent="-320040" algn="just">
              <a:lnSpc>
                <a:spcPct val="100000"/>
              </a:lnSpc>
              <a:spcBef>
                <a:spcPts val="0"/>
              </a:spcBef>
              <a:buNone/>
              <a:defRPr/>
            </a:pPr>
            <a:r>
              <a:rPr lang="en-US" sz="3200" b="1" dirty="0" smtClean="0">
                <a:solidFill>
                  <a:schemeClr val="accent2"/>
                </a:solidFill>
              </a:rPr>
              <a:t>5. Understanding linking will enable you to exploit shared libraries. e.g. </a:t>
            </a:r>
            <a:r>
              <a:rPr lang="en-US" sz="3200" dirty="0" smtClean="0"/>
              <a:t>most Web servers rely on dynamic linking of shared libraries to serve dynamic content</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solidFill>
                  <a:schemeClr val="accent1">
                    <a:satMod val="150000"/>
                  </a:schemeClr>
                </a:solidFill>
              </a:rPr>
              <a:t>Relocation concepts</a:t>
            </a:r>
            <a:endParaRPr lang="en-US" dirty="0">
              <a:solidFill>
                <a:schemeClr val="accent1">
                  <a:satMod val="150000"/>
                </a:schemeClr>
              </a:solidFill>
            </a:endParaRPr>
          </a:p>
        </p:txBody>
      </p:sp>
      <p:sp>
        <p:nvSpPr>
          <p:cNvPr id="19459" name="Content Placeholder 2"/>
          <p:cNvSpPr>
            <a:spLocks noGrp="1"/>
          </p:cNvSpPr>
          <p:nvPr>
            <p:ph idx="1"/>
          </p:nvPr>
        </p:nvSpPr>
        <p:spPr>
          <a:xfrm>
            <a:off x="203200" y="1676400"/>
            <a:ext cx="11785600" cy="4724400"/>
          </a:xfrm>
        </p:spPr>
        <p:txBody>
          <a:bodyPr/>
          <a:lstStyle/>
          <a:p>
            <a:pPr eaLnBrk="1" hangingPunct="1"/>
            <a:r>
              <a:rPr lang="en-US" dirty="0" smtClean="0">
                <a:latin typeface="Times New Roman" pitchFamily="18" charset="0"/>
                <a:cs typeface="Times New Roman" pitchFamily="18" charset="0"/>
              </a:rPr>
              <a:t>It is the process of </a:t>
            </a:r>
            <a:r>
              <a:rPr lang="en-US" dirty="0" smtClean="0">
                <a:solidFill>
                  <a:srgbClr val="FF0000"/>
                </a:solidFill>
                <a:latin typeface="Times New Roman" pitchFamily="18" charset="0"/>
                <a:cs typeface="Times New Roman" pitchFamily="18" charset="0"/>
              </a:rPr>
              <a:t>modifying the addresses </a:t>
            </a:r>
            <a:r>
              <a:rPr lang="en-US" dirty="0" smtClean="0">
                <a:latin typeface="Times New Roman" pitchFamily="18" charset="0"/>
                <a:cs typeface="Times New Roman" pitchFamily="18" charset="0"/>
              </a:rPr>
              <a:t>used in the </a:t>
            </a:r>
            <a:r>
              <a:rPr lang="en-US" dirty="0" smtClean="0">
                <a:solidFill>
                  <a:srgbClr val="00B050"/>
                </a:solidFill>
                <a:latin typeface="Times New Roman" pitchFamily="18" charset="0"/>
                <a:cs typeface="Times New Roman" pitchFamily="18" charset="0"/>
              </a:rPr>
              <a:t>address sensitive instructions </a:t>
            </a:r>
            <a:r>
              <a:rPr lang="en-US" dirty="0" smtClean="0">
                <a:latin typeface="Times New Roman" pitchFamily="18" charset="0"/>
                <a:cs typeface="Times New Roman" pitchFamily="18" charset="0"/>
              </a:rPr>
              <a:t>of a program</a:t>
            </a:r>
          </a:p>
          <a:p>
            <a:pPr eaLnBrk="1" hangingPunct="1"/>
            <a:r>
              <a:rPr lang="en-US" dirty="0" smtClean="0">
                <a:latin typeface="Times New Roman" pitchFamily="18" charset="0"/>
                <a:cs typeface="Times New Roman" pitchFamily="18" charset="0"/>
              </a:rPr>
              <a:t>So, program Can execute correctly from any designated area of memory. </a:t>
            </a:r>
          </a:p>
          <a:p>
            <a:pPr eaLnBrk="1" hangingPunct="1"/>
            <a:r>
              <a:rPr lang="en-US" sz="2800" b="1" dirty="0" smtClean="0">
                <a:latin typeface="Times New Roman" pitchFamily="18" charset="0"/>
                <a:cs typeface="Times New Roman" pitchFamily="18" charset="0"/>
              </a:rPr>
              <a:t> </a:t>
            </a:r>
          </a:p>
          <a:p>
            <a:pPr eaLnBrk="1" hangingPunct="1"/>
            <a:r>
              <a:rPr lang="en-US" b="1" dirty="0" smtClean="0">
                <a:latin typeface="Times New Roman" pitchFamily="18" charset="0"/>
                <a:cs typeface="Times New Roman" pitchFamily="18" charset="0"/>
              </a:rPr>
              <a:t>Ex.:-Program </a:t>
            </a:r>
            <a:r>
              <a:rPr lang="en-US" b="1" dirty="0" smtClean="0">
                <a:solidFill>
                  <a:srgbClr val="FF0000"/>
                </a:solidFill>
                <a:latin typeface="Times New Roman" pitchFamily="18" charset="0"/>
                <a:cs typeface="Times New Roman" pitchFamily="18" charset="0"/>
              </a:rPr>
              <a:t>A</a:t>
            </a:r>
            <a:r>
              <a:rPr lang="en-US" b="1" dirty="0" smtClean="0">
                <a:latin typeface="Times New Roman" pitchFamily="18" charset="0"/>
                <a:cs typeface="Times New Roman" pitchFamily="18" charset="0"/>
              </a:rPr>
              <a:t>,   call function </a:t>
            </a:r>
            <a:r>
              <a:rPr lang="en-US" b="1" dirty="0" smtClean="0">
                <a:solidFill>
                  <a:srgbClr val="FF0000"/>
                </a:solidFill>
                <a:latin typeface="Times New Roman" pitchFamily="18" charset="0"/>
                <a:cs typeface="Times New Roman" pitchFamily="18" charset="0"/>
              </a:rPr>
              <a:t>F1(); </a:t>
            </a:r>
          </a:p>
          <a:p>
            <a:pPr eaLnBrk="1" hangingPunct="1"/>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Program A and F1() must be linked with each other.</a:t>
            </a:r>
          </a:p>
        </p:txBody>
      </p:sp>
      <p:sp>
        <p:nvSpPr>
          <p:cNvPr id="3" name="Date Placeholder 2"/>
          <p:cNvSpPr>
            <a:spLocks noGrp="1"/>
          </p:cNvSpPr>
          <p:nvPr>
            <p:ph type="dt" sz="half" idx="10"/>
          </p:nvPr>
        </p:nvSpPr>
        <p:spPr/>
        <p:txBody>
          <a:bodyPr/>
          <a:lstStyle/>
          <a:p>
            <a:pPr>
              <a:defRPr/>
            </a:pPr>
            <a:fld id="{E7DA06A0-4ED0-4CE1-BDA8-4EF8D4E9A504}"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BF6052E3-4CE6-4688-8008-0534E93F61E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85800" y="2885800"/>
            <a:ext cx="11290300" cy="1737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b="1" spc="-1" dirty="0" smtClean="0">
                <a:solidFill>
                  <a:srgbClr val="FF0000"/>
                </a:solidFill>
                <a:uFill>
                  <a:solidFill>
                    <a:srgbClr val="FFFFFF"/>
                  </a:solidFill>
                </a:uFill>
              </a:rPr>
              <a:t>Chapter 7 </a:t>
            </a:r>
          </a:p>
          <a:p>
            <a:pPr algn="ctr">
              <a:lnSpc>
                <a:spcPct val="100000"/>
              </a:lnSpc>
            </a:pPr>
            <a:endParaRPr lang="en-US" sz="4400" b="1" spc="-1" dirty="0" smtClean="0">
              <a:solidFill>
                <a:srgbClr val="FF0000"/>
              </a:solidFill>
              <a:uFill>
                <a:solidFill>
                  <a:srgbClr val="FFFFFF"/>
                </a:solidFill>
              </a:uFill>
            </a:endParaRPr>
          </a:p>
          <a:p>
            <a:pPr algn="ctr">
              <a:lnSpc>
                <a:spcPct val="100000"/>
              </a:lnSpc>
            </a:pPr>
            <a:r>
              <a:rPr lang="en-US" sz="4400" b="1" dirty="0" smtClean="0"/>
              <a:t>Introduction to Linkers and Loaders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solidFill>
                  <a:schemeClr val="accent1">
                    <a:satMod val="150000"/>
                  </a:schemeClr>
                </a:solidFill>
              </a:rPr>
              <a:t>Relocation concepts</a:t>
            </a:r>
            <a:endParaRPr lang="en-US" dirty="0">
              <a:solidFill>
                <a:schemeClr val="accent1">
                  <a:satMod val="150000"/>
                </a:schemeClr>
              </a:solidFill>
            </a:endParaRPr>
          </a:p>
        </p:txBody>
      </p:sp>
      <p:sp>
        <p:nvSpPr>
          <p:cNvPr id="3" name="Date Placeholder 2"/>
          <p:cNvSpPr>
            <a:spLocks noGrp="1"/>
          </p:cNvSpPr>
          <p:nvPr>
            <p:ph type="dt" sz="half" idx="10"/>
          </p:nvPr>
        </p:nvSpPr>
        <p:spPr/>
        <p:txBody>
          <a:bodyPr/>
          <a:lstStyle/>
          <a:p>
            <a:pPr>
              <a:defRPr/>
            </a:pPr>
            <a:fld id="{FFEFF50D-2B07-4EEA-BF93-BC1C6FAE375A}" type="datetime1">
              <a:rPr lang="en-US"/>
              <a:pPr>
                <a:defRPr/>
              </a:pPr>
              <a:t>10/28/2022</a:t>
            </a:fld>
            <a:endParaRPr lang="en-US"/>
          </a:p>
        </p:txBody>
      </p:sp>
      <p:sp>
        <p:nvSpPr>
          <p:cNvPr id="28" name="Slide Number Placeholder 27"/>
          <p:cNvSpPr>
            <a:spLocks noGrp="1"/>
          </p:cNvSpPr>
          <p:nvPr>
            <p:ph type="sldNum" sz="quarter" idx="12"/>
          </p:nvPr>
        </p:nvSpPr>
        <p:spPr/>
        <p:txBody>
          <a:bodyPr/>
          <a:lstStyle/>
          <a:p>
            <a:pPr>
              <a:defRPr/>
            </a:pPr>
            <a:fld id="{5A96F215-84F3-4368-A342-8058B713D8DB}" type="slidenum">
              <a:rPr lang="en-US" smtClean="0"/>
              <a:pPr>
                <a:defRPr/>
              </a:pPr>
              <a:t>20</a:t>
            </a:fld>
            <a:endParaRPr lang="en-US"/>
          </a:p>
        </p:txBody>
      </p:sp>
      <p:sp>
        <p:nvSpPr>
          <p:cNvPr id="20483" name="TextBox 78"/>
          <p:cNvSpPr txBox="1">
            <a:spLocks noChangeArrowheads="1"/>
          </p:cNvSpPr>
          <p:nvPr/>
        </p:nvSpPr>
        <p:spPr bwMode="auto">
          <a:xfrm>
            <a:off x="2641601" y="6019800"/>
            <a:ext cx="5215467" cy="381000"/>
          </a:xfrm>
          <a:prstGeom prst="rect">
            <a:avLst/>
          </a:prstGeom>
          <a:noFill/>
          <a:ln w="9525">
            <a:noFill/>
            <a:miter lim="800000"/>
            <a:headEnd/>
            <a:tailEnd/>
          </a:ln>
        </p:spPr>
        <p:txBody>
          <a:bodyPr>
            <a:spAutoFit/>
          </a:bodyPr>
          <a:lstStyle/>
          <a:p>
            <a:endParaRPr lang="en-US"/>
          </a:p>
        </p:txBody>
      </p:sp>
      <p:sp>
        <p:nvSpPr>
          <p:cNvPr id="20484" name="TextBox 3"/>
          <p:cNvSpPr txBox="1">
            <a:spLocks noChangeArrowheads="1"/>
          </p:cNvSpPr>
          <p:nvPr/>
        </p:nvSpPr>
        <p:spPr bwMode="auto">
          <a:xfrm>
            <a:off x="218019" y="1465264"/>
            <a:ext cx="11973983" cy="1569660"/>
          </a:xfrm>
          <a:prstGeom prst="rect">
            <a:avLst/>
          </a:prstGeom>
          <a:noFill/>
          <a:ln w="9525">
            <a:noFill/>
            <a:miter lim="800000"/>
            <a:headEnd/>
            <a:tailEnd/>
          </a:ln>
        </p:spPr>
        <p:txBody>
          <a:bodyPr>
            <a:spAutoFit/>
          </a:bodyPr>
          <a:lstStyle/>
          <a:p>
            <a:r>
              <a:rPr lang="en-US" sz="2400" b="1">
                <a:solidFill>
                  <a:srgbClr val="FF0000"/>
                </a:solidFill>
                <a:latin typeface="Times New Roman" pitchFamily="18" charset="0"/>
                <a:cs typeface="Times New Roman" pitchFamily="18" charset="0"/>
              </a:rPr>
              <a:t>Case I</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Address assigned to Prog. A and F1 () when they translated to memory</a:t>
            </a:r>
          </a:p>
          <a:p>
            <a:endParaRPr lang="en-US" sz="2400">
              <a:latin typeface="Times New Roman" pitchFamily="18" charset="0"/>
              <a:cs typeface="Times New Roman" pitchFamily="18" charset="0"/>
            </a:endParaRPr>
          </a:p>
          <a:p>
            <a:r>
              <a:rPr lang="en-US" sz="2400" b="1">
                <a:latin typeface="Times New Roman" pitchFamily="18" charset="0"/>
                <a:cs typeface="Times New Roman" pitchFamily="18" charset="0"/>
              </a:rPr>
              <a:t>Drawback- </a:t>
            </a:r>
            <a:r>
              <a:rPr lang="en-US" sz="2400">
                <a:latin typeface="Times New Roman" pitchFamily="18" charset="0"/>
                <a:cs typeface="Times New Roman" pitchFamily="18" charset="0"/>
              </a:rPr>
              <a:t>a lot of storage area</a:t>
            </a:r>
          </a:p>
          <a:p>
            <a:r>
              <a:rPr lang="en-US" sz="2400">
                <a:latin typeface="Times New Roman" pitchFamily="18" charset="0"/>
                <a:cs typeface="Times New Roman" pitchFamily="18" charset="0"/>
              </a:rPr>
              <a:t>   is wasted</a:t>
            </a:r>
          </a:p>
        </p:txBody>
      </p:sp>
      <p:sp>
        <p:nvSpPr>
          <p:cNvPr id="20485" name="TextBox 5"/>
          <p:cNvSpPr txBox="1">
            <a:spLocks noChangeArrowheads="1"/>
          </p:cNvSpPr>
          <p:nvPr/>
        </p:nvSpPr>
        <p:spPr bwMode="auto">
          <a:xfrm>
            <a:off x="5634569" y="1998666"/>
            <a:ext cx="717551" cy="3970337"/>
          </a:xfrm>
          <a:prstGeom prst="rect">
            <a:avLst/>
          </a:prstGeom>
          <a:noFill/>
          <a:ln w="9525">
            <a:noFill/>
            <a:miter lim="800000"/>
            <a:headEnd/>
            <a:tailEnd/>
          </a:ln>
        </p:spPr>
        <p:txBody>
          <a:bodyPr>
            <a:spAutoFit/>
          </a:bodyPr>
          <a:lstStyle/>
          <a:p>
            <a:r>
              <a:rPr lang="en-US"/>
              <a:t>  </a:t>
            </a:r>
            <a:r>
              <a:rPr lang="en-US" b="1">
                <a:latin typeface="Times New Roman" pitchFamily="18" charset="0"/>
                <a:cs typeface="Times New Roman" pitchFamily="18" charset="0"/>
              </a:rPr>
              <a:t>  0</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100</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250</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400</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500</a:t>
            </a:r>
          </a:p>
        </p:txBody>
      </p:sp>
      <p:grpSp>
        <p:nvGrpSpPr>
          <p:cNvPr id="4" name="Group 11"/>
          <p:cNvGrpSpPr>
            <a:grpSpLocks/>
          </p:cNvGrpSpPr>
          <p:nvPr/>
        </p:nvGrpSpPr>
        <p:grpSpPr bwMode="auto">
          <a:xfrm>
            <a:off x="5331885" y="2092328"/>
            <a:ext cx="4773083" cy="4288363"/>
            <a:chOff x="5869328" y="2003919"/>
            <a:chExt cx="3579471" cy="4287508"/>
          </a:xfrm>
        </p:grpSpPr>
        <p:grpSp>
          <p:nvGrpSpPr>
            <p:cNvPr id="5" name="Group 4"/>
            <p:cNvGrpSpPr>
              <a:grpSpLocks/>
            </p:cNvGrpSpPr>
            <p:nvPr/>
          </p:nvGrpSpPr>
          <p:grpSpPr bwMode="auto">
            <a:xfrm>
              <a:off x="5869328" y="2003919"/>
              <a:ext cx="3579471" cy="4287508"/>
              <a:chOff x="2241847" y="1831840"/>
              <a:chExt cx="4696343" cy="4287508"/>
            </a:xfrm>
          </p:grpSpPr>
          <p:sp>
            <p:nvSpPr>
              <p:cNvPr id="19" name="Rectangle 18"/>
              <p:cNvSpPr/>
              <p:nvPr/>
            </p:nvSpPr>
            <p:spPr>
              <a:xfrm>
                <a:off x="3187364" y="2727011"/>
                <a:ext cx="1053814" cy="893585"/>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3174868" y="1831840"/>
                <a:ext cx="1053814" cy="8951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65"/>
              <p:cNvGrpSpPr>
                <a:grpSpLocks/>
              </p:cNvGrpSpPr>
              <p:nvPr/>
            </p:nvGrpSpPr>
            <p:grpSpPr bwMode="auto">
              <a:xfrm>
                <a:off x="3186787" y="3641748"/>
                <a:ext cx="1070293" cy="903684"/>
                <a:chOff x="5116285" y="2251493"/>
                <a:chExt cx="855892" cy="793680"/>
              </a:xfrm>
            </p:grpSpPr>
            <p:sp>
              <p:nvSpPr>
                <p:cNvPr id="67" name="Rectangle 66"/>
                <p:cNvSpPr/>
                <p:nvPr/>
              </p:nvSpPr>
              <p:spPr>
                <a:xfrm>
                  <a:off x="5116747" y="2259401"/>
                  <a:ext cx="844379" cy="786204"/>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p:nvPr/>
              </p:nvCxnSpPr>
              <p:spPr>
                <a:xfrm flipH="1">
                  <a:off x="5116747" y="2259401"/>
                  <a:ext cx="218173" cy="255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67" idx="1"/>
                </p:cNvCxnSpPr>
                <p:nvPr/>
              </p:nvCxnSpPr>
              <p:spPr>
                <a:xfrm flipH="1">
                  <a:off x="5116747" y="2292857"/>
                  <a:ext cx="326427" cy="3596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5116747" y="2251037"/>
                  <a:ext cx="479648" cy="526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5116747" y="2281705"/>
                  <a:ext cx="566251" cy="69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225000" y="2276129"/>
                  <a:ext cx="609552" cy="769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356570" y="2281705"/>
                  <a:ext cx="604555" cy="76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67" idx="2"/>
                </p:cNvCxnSpPr>
                <p:nvPr/>
              </p:nvCxnSpPr>
              <p:spPr>
                <a:xfrm flipH="1">
                  <a:off x="5538103" y="2435042"/>
                  <a:ext cx="423023" cy="610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3"/>
                </p:cNvCxnSpPr>
                <p:nvPr/>
              </p:nvCxnSpPr>
              <p:spPr>
                <a:xfrm flipH="1">
                  <a:off x="5682997" y="2652503"/>
                  <a:ext cx="278128" cy="393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834552" y="2772385"/>
                  <a:ext cx="138232" cy="273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495" name="TextBox 76"/>
              <p:cNvSpPr txBox="1">
                <a:spLocks noChangeArrowheads="1"/>
              </p:cNvSpPr>
              <p:nvPr/>
            </p:nvSpPr>
            <p:spPr bwMode="auto">
              <a:xfrm>
                <a:off x="3139513" y="4648898"/>
                <a:ext cx="1199040" cy="584775"/>
              </a:xfrm>
              <a:prstGeom prst="rect">
                <a:avLst/>
              </a:prstGeom>
              <a:noFill/>
              <a:ln w="9525">
                <a:noFill/>
                <a:miter lim="800000"/>
                <a:headEnd/>
                <a:tailEnd/>
              </a:ln>
            </p:spPr>
            <p:txBody>
              <a:bodyPr>
                <a:spAutoFit/>
              </a:bodyPr>
              <a:lstStyle/>
              <a:p>
                <a:r>
                  <a:rPr lang="en-US" sz="3200" b="1"/>
                  <a:t>  F1</a:t>
                </a:r>
              </a:p>
            </p:txBody>
          </p:sp>
          <p:sp>
            <p:nvSpPr>
              <p:cNvPr id="20496" name="TextBox 77"/>
              <p:cNvSpPr txBox="1">
                <a:spLocks noChangeArrowheads="1"/>
              </p:cNvSpPr>
              <p:nvPr/>
            </p:nvSpPr>
            <p:spPr bwMode="auto">
              <a:xfrm>
                <a:off x="3472652" y="2838262"/>
                <a:ext cx="573431" cy="584775"/>
              </a:xfrm>
              <a:prstGeom prst="rect">
                <a:avLst/>
              </a:prstGeom>
              <a:noFill/>
              <a:ln w="9525">
                <a:noFill/>
                <a:miter lim="800000"/>
                <a:headEnd/>
                <a:tailEnd/>
              </a:ln>
            </p:spPr>
            <p:txBody>
              <a:bodyPr>
                <a:spAutoFit/>
              </a:bodyPr>
              <a:lstStyle/>
              <a:p>
                <a:r>
                  <a:rPr lang="en-US" sz="3200" b="1"/>
                  <a:t>A</a:t>
                </a:r>
              </a:p>
            </p:txBody>
          </p:sp>
          <p:sp>
            <p:nvSpPr>
              <p:cNvPr id="20497" name="TextBox 79"/>
              <p:cNvSpPr txBox="1">
                <a:spLocks noChangeArrowheads="1"/>
              </p:cNvSpPr>
              <p:nvPr/>
            </p:nvSpPr>
            <p:spPr bwMode="auto">
              <a:xfrm>
                <a:off x="2241847" y="5750090"/>
                <a:ext cx="4696343" cy="369258"/>
              </a:xfrm>
              <a:prstGeom prst="rect">
                <a:avLst/>
              </a:prstGeom>
              <a:noFill/>
              <a:ln w="9525">
                <a:noFill/>
                <a:miter lim="800000"/>
                <a:headEnd/>
                <a:tailEnd/>
              </a:ln>
            </p:spPr>
            <p:txBody>
              <a:bodyPr>
                <a:spAutoFit/>
              </a:bodyPr>
              <a:lstStyle/>
              <a:p>
                <a:r>
                  <a:rPr lang="en-US" b="1"/>
                  <a:t>Fig.: General Loading scheme</a:t>
                </a:r>
              </a:p>
            </p:txBody>
          </p:sp>
          <p:sp>
            <p:nvSpPr>
              <p:cNvPr id="41" name="Rectangle 40"/>
              <p:cNvSpPr/>
              <p:nvPr/>
            </p:nvSpPr>
            <p:spPr>
              <a:xfrm>
                <a:off x="3176950" y="4545924"/>
                <a:ext cx="1053814" cy="893585"/>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490" name="TextBox 6"/>
            <p:cNvSpPr txBox="1">
              <a:spLocks noChangeArrowheads="1"/>
            </p:cNvSpPr>
            <p:nvPr/>
          </p:nvSpPr>
          <p:spPr bwMode="auto">
            <a:xfrm>
              <a:off x="7844525" y="4124582"/>
              <a:ext cx="1524200" cy="369332"/>
            </a:xfrm>
            <a:prstGeom prst="rect">
              <a:avLst/>
            </a:prstGeom>
            <a:noFill/>
            <a:ln w="9525">
              <a:noFill/>
              <a:miter lim="800000"/>
              <a:headEnd/>
              <a:tailEnd/>
            </a:ln>
          </p:spPr>
          <p:txBody>
            <a:bodyPr>
              <a:spAutoFit/>
            </a:bodyPr>
            <a:lstStyle/>
            <a:p>
              <a:r>
                <a:rPr lang="en-US" b="1"/>
                <a:t>Wasted area</a:t>
              </a:r>
            </a:p>
          </p:txBody>
        </p:sp>
        <p:cxnSp>
          <p:nvCxnSpPr>
            <p:cNvPr id="9" name="Straight Arrow Connector 8"/>
            <p:cNvCxnSpPr/>
            <p:nvPr/>
          </p:nvCxnSpPr>
          <p:spPr>
            <a:xfrm flipH="1">
              <a:off x="7467788" y="4308509"/>
              <a:ext cx="49366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400" dirty="0">
                <a:solidFill>
                  <a:schemeClr val="accent1">
                    <a:satMod val="150000"/>
                  </a:schemeClr>
                </a:solidFill>
              </a:rPr>
              <a:t>Relocation concepts</a:t>
            </a:r>
            <a:r>
              <a:rPr lang="en-US" dirty="0" smtClean="0">
                <a:solidFill>
                  <a:schemeClr val="accent1">
                    <a:satMod val="150000"/>
                  </a:schemeClr>
                </a:solidFill>
              </a:rPr>
              <a:t>…</a:t>
            </a:r>
            <a:endParaRPr lang="en-US" dirty="0">
              <a:solidFill>
                <a:schemeClr val="accent1">
                  <a:satMod val="150000"/>
                </a:schemeClr>
              </a:solidFill>
            </a:endParaRPr>
          </a:p>
        </p:txBody>
      </p:sp>
      <p:sp>
        <p:nvSpPr>
          <p:cNvPr id="3" name="Date Placeholder 2"/>
          <p:cNvSpPr>
            <a:spLocks noGrp="1"/>
          </p:cNvSpPr>
          <p:nvPr>
            <p:ph type="dt" sz="half" idx="10"/>
          </p:nvPr>
        </p:nvSpPr>
        <p:spPr/>
        <p:txBody>
          <a:bodyPr/>
          <a:lstStyle/>
          <a:p>
            <a:pPr>
              <a:defRPr/>
            </a:pPr>
            <a:fld id="{97F55BC4-6E40-40BB-97DC-CF8FBFCA6EE0}" type="datetime1">
              <a:rPr lang="en-US"/>
              <a:pPr>
                <a:defRPr/>
              </a:pPr>
              <a:t>10/28/2022</a:t>
            </a:fld>
            <a:endParaRPr lang="en-US"/>
          </a:p>
        </p:txBody>
      </p:sp>
      <p:sp>
        <p:nvSpPr>
          <p:cNvPr id="31" name="Slide Number Placeholder 30"/>
          <p:cNvSpPr>
            <a:spLocks noGrp="1"/>
          </p:cNvSpPr>
          <p:nvPr>
            <p:ph type="sldNum" sz="quarter" idx="12"/>
          </p:nvPr>
        </p:nvSpPr>
        <p:spPr/>
        <p:txBody>
          <a:bodyPr/>
          <a:lstStyle/>
          <a:p>
            <a:pPr>
              <a:defRPr/>
            </a:pPr>
            <a:fld id="{B7D3EDAD-5A35-41AB-8348-2A006F273EB5}" type="slidenum">
              <a:rPr lang="en-US" smtClean="0"/>
              <a:pPr>
                <a:defRPr/>
              </a:pPr>
              <a:t>21</a:t>
            </a:fld>
            <a:endParaRPr lang="en-US"/>
          </a:p>
        </p:txBody>
      </p:sp>
      <p:sp>
        <p:nvSpPr>
          <p:cNvPr id="21507" name="TextBox 78"/>
          <p:cNvSpPr txBox="1">
            <a:spLocks noChangeArrowheads="1"/>
          </p:cNvSpPr>
          <p:nvPr/>
        </p:nvSpPr>
        <p:spPr bwMode="auto">
          <a:xfrm>
            <a:off x="2641601" y="6019800"/>
            <a:ext cx="5215467" cy="381000"/>
          </a:xfrm>
          <a:prstGeom prst="rect">
            <a:avLst/>
          </a:prstGeom>
          <a:noFill/>
          <a:ln w="9525">
            <a:noFill/>
            <a:miter lim="800000"/>
            <a:headEnd/>
            <a:tailEnd/>
          </a:ln>
        </p:spPr>
        <p:txBody>
          <a:bodyPr>
            <a:spAutoFit/>
          </a:bodyPr>
          <a:lstStyle/>
          <a:p>
            <a:endParaRPr lang="en-US"/>
          </a:p>
        </p:txBody>
      </p:sp>
      <p:sp>
        <p:nvSpPr>
          <p:cNvPr id="21508" name="TextBox 3"/>
          <p:cNvSpPr txBox="1">
            <a:spLocks noChangeArrowheads="1"/>
          </p:cNvSpPr>
          <p:nvPr/>
        </p:nvSpPr>
        <p:spPr bwMode="auto">
          <a:xfrm>
            <a:off x="218019" y="1443038"/>
            <a:ext cx="11973983" cy="831850"/>
          </a:xfrm>
          <a:prstGeom prst="rect">
            <a:avLst/>
          </a:prstGeom>
          <a:noFill/>
          <a:ln w="9525">
            <a:noFill/>
            <a:miter lim="800000"/>
            <a:headEnd/>
            <a:tailEnd/>
          </a:ln>
        </p:spPr>
        <p:txBody>
          <a:bodyPr>
            <a:spAutoFit/>
          </a:bodyPr>
          <a:lstStyle/>
          <a:p>
            <a:r>
              <a:rPr lang="en-US" sz="2400" b="1">
                <a:solidFill>
                  <a:srgbClr val="FF0000"/>
                </a:solidFill>
                <a:latin typeface="Times New Roman" pitchFamily="18" charset="0"/>
                <a:cs typeface="Times New Roman" pitchFamily="18" charset="0"/>
              </a:rPr>
              <a:t>Case II</a:t>
            </a:r>
            <a:r>
              <a:rPr lang="en-US" sz="2400" b="1">
                <a:latin typeface="Times New Roman" pitchFamily="18" charset="0"/>
                <a:cs typeface="Times New Roman" pitchFamily="18" charset="0"/>
              </a:rPr>
              <a:t>: </a:t>
            </a:r>
            <a:r>
              <a:rPr lang="en-US" sz="2400"/>
              <a:t>These two module cannot co-exist at same storage locations.</a:t>
            </a:r>
          </a:p>
          <a:p>
            <a:endParaRPr lang="en-US" sz="2400">
              <a:latin typeface="Times New Roman" pitchFamily="18" charset="0"/>
              <a:cs typeface="Times New Roman" pitchFamily="18" charset="0"/>
            </a:endParaRPr>
          </a:p>
        </p:txBody>
      </p:sp>
      <p:sp>
        <p:nvSpPr>
          <p:cNvPr id="21509" name="TextBox 79"/>
          <p:cNvSpPr txBox="1">
            <a:spLocks noChangeArrowheads="1"/>
          </p:cNvSpPr>
          <p:nvPr/>
        </p:nvSpPr>
        <p:spPr bwMode="auto">
          <a:xfrm>
            <a:off x="2844800" y="6224591"/>
            <a:ext cx="8229600" cy="369887"/>
          </a:xfrm>
          <a:prstGeom prst="rect">
            <a:avLst/>
          </a:prstGeom>
          <a:noFill/>
          <a:ln w="9525">
            <a:noFill/>
            <a:miter lim="800000"/>
            <a:headEnd/>
            <a:tailEnd/>
          </a:ln>
        </p:spPr>
        <p:txBody>
          <a:bodyPr>
            <a:spAutoFit/>
          </a:bodyPr>
          <a:lstStyle/>
          <a:p>
            <a:r>
              <a:rPr lang="en-US" b="1"/>
              <a:t>Fig.: Relocation to avoid address conflict or storage waste</a:t>
            </a:r>
          </a:p>
        </p:txBody>
      </p:sp>
      <p:cxnSp>
        <p:nvCxnSpPr>
          <p:cNvPr id="38" name="Straight Arrow Connector 37"/>
          <p:cNvCxnSpPr/>
          <p:nvPr/>
        </p:nvCxnSpPr>
        <p:spPr>
          <a:xfrm flipV="1">
            <a:off x="5080000" y="4343403"/>
            <a:ext cx="2235200" cy="10588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20"/>
          <p:cNvGrpSpPr>
            <a:grpSpLocks/>
          </p:cNvGrpSpPr>
          <p:nvPr/>
        </p:nvGrpSpPr>
        <p:grpSpPr bwMode="auto">
          <a:xfrm>
            <a:off x="2438401" y="1673226"/>
            <a:ext cx="7207251" cy="4696768"/>
            <a:chOff x="1673768" y="1888306"/>
            <a:chExt cx="5161221" cy="4483089"/>
          </a:xfrm>
        </p:grpSpPr>
        <p:grpSp>
          <p:nvGrpSpPr>
            <p:cNvPr id="5" name="Group 16"/>
            <p:cNvGrpSpPr>
              <a:grpSpLocks/>
            </p:cNvGrpSpPr>
            <p:nvPr/>
          </p:nvGrpSpPr>
          <p:grpSpPr bwMode="auto">
            <a:xfrm>
              <a:off x="2238028" y="1888306"/>
              <a:ext cx="3906654" cy="3621512"/>
              <a:chOff x="1631520" y="2322318"/>
              <a:chExt cx="3906654" cy="3621512"/>
            </a:xfrm>
          </p:grpSpPr>
          <p:sp>
            <p:nvSpPr>
              <p:cNvPr id="19" name="Rectangle 18"/>
              <p:cNvSpPr/>
              <p:nvPr/>
            </p:nvSpPr>
            <p:spPr>
              <a:xfrm>
                <a:off x="4580831" y="3995184"/>
                <a:ext cx="803362" cy="894013"/>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5"/>
              <p:cNvGrpSpPr>
                <a:grpSpLocks/>
              </p:cNvGrpSpPr>
              <p:nvPr/>
            </p:nvGrpSpPr>
            <p:grpSpPr bwMode="auto">
              <a:xfrm>
                <a:off x="1631520" y="2322318"/>
                <a:ext cx="3906654" cy="3621512"/>
                <a:chOff x="1631520" y="2322318"/>
                <a:chExt cx="3906654" cy="3621512"/>
              </a:xfrm>
            </p:grpSpPr>
            <p:sp>
              <p:nvSpPr>
                <p:cNvPr id="21521" name="TextBox 5"/>
                <p:cNvSpPr txBox="1">
                  <a:spLocks noChangeArrowheads="1"/>
                </p:cNvSpPr>
                <p:nvPr/>
              </p:nvSpPr>
              <p:spPr bwMode="auto">
                <a:xfrm>
                  <a:off x="4086698" y="3004438"/>
                  <a:ext cx="537589" cy="2732101"/>
                </a:xfrm>
                <a:prstGeom prst="rect">
                  <a:avLst/>
                </a:prstGeom>
                <a:noFill/>
                <a:ln w="9525">
                  <a:noFill/>
                  <a:miter lim="800000"/>
                  <a:headEnd/>
                  <a:tailEnd/>
                </a:ln>
              </p:spPr>
              <p:txBody>
                <a:bodyPr>
                  <a:spAutoFit/>
                </a:bodyPr>
                <a:lstStyle/>
                <a:p>
                  <a:r>
                    <a:rPr lang="en-US"/>
                    <a:t>  </a:t>
                  </a:r>
                  <a:r>
                    <a:rPr lang="en-US" b="1">
                      <a:latin typeface="Times New Roman" pitchFamily="18" charset="0"/>
                      <a:cs typeface="Times New Roman" pitchFamily="18" charset="0"/>
                    </a:rPr>
                    <a:t>  0</a:t>
                  </a: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150</a:t>
                  </a: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151</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251</a:t>
                  </a:r>
                </a:p>
                <a:p>
                  <a:endParaRPr lang="en-US" b="1">
                    <a:latin typeface="Times New Roman" pitchFamily="18" charset="0"/>
                    <a:cs typeface="Times New Roman" pitchFamily="18" charset="0"/>
                  </a:endParaRPr>
                </a:p>
              </p:txBody>
            </p:sp>
            <p:sp>
              <p:nvSpPr>
                <p:cNvPr id="18" name="Rectangle 17"/>
                <p:cNvSpPr/>
                <p:nvPr/>
              </p:nvSpPr>
              <p:spPr>
                <a:xfrm>
                  <a:off x="4570221" y="3098140"/>
                  <a:ext cx="804877" cy="897044"/>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3" name="TextBox 76"/>
                <p:cNvSpPr txBox="1">
                  <a:spLocks noChangeArrowheads="1"/>
                </p:cNvSpPr>
                <p:nvPr/>
              </p:nvSpPr>
              <p:spPr bwMode="auto">
                <a:xfrm>
                  <a:off x="4624287" y="4105620"/>
                  <a:ext cx="913887" cy="558171"/>
                </a:xfrm>
                <a:prstGeom prst="rect">
                  <a:avLst/>
                </a:prstGeom>
                <a:noFill/>
                <a:ln w="9525">
                  <a:noFill/>
                  <a:miter lim="800000"/>
                  <a:headEnd/>
                  <a:tailEnd/>
                </a:ln>
              </p:spPr>
              <p:txBody>
                <a:bodyPr>
                  <a:spAutoFit/>
                </a:bodyPr>
                <a:lstStyle/>
                <a:p>
                  <a:r>
                    <a:rPr lang="en-US" sz="3200" b="1"/>
                    <a:t>F1</a:t>
                  </a:r>
                </a:p>
              </p:txBody>
            </p:sp>
            <p:sp>
              <p:nvSpPr>
                <p:cNvPr id="21524" name="TextBox 77"/>
                <p:cNvSpPr txBox="1">
                  <a:spLocks noChangeArrowheads="1"/>
                </p:cNvSpPr>
                <p:nvPr/>
              </p:nvSpPr>
              <p:spPr bwMode="auto">
                <a:xfrm>
                  <a:off x="4703587" y="3253906"/>
                  <a:ext cx="437059" cy="558171"/>
                </a:xfrm>
                <a:prstGeom prst="rect">
                  <a:avLst/>
                </a:prstGeom>
                <a:noFill/>
                <a:ln w="9525">
                  <a:noFill/>
                  <a:miter lim="800000"/>
                  <a:headEnd/>
                  <a:tailEnd/>
                </a:ln>
              </p:spPr>
              <p:txBody>
                <a:bodyPr>
                  <a:spAutoFit/>
                </a:bodyPr>
                <a:lstStyle/>
                <a:p>
                  <a:r>
                    <a:rPr lang="en-US" sz="3200" b="1"/>
                    <a:t>A</a:t>
                  </a:r>
                </a:p>
              </p:txBody>
            </p:sp>
            <p:sp>
              <p:nvSpPr>
                <p:cNvPr id="41" name="Rectangle 40"/>
                <p:cNvSpPr/>
                <p:nvPr/>
              </p:nvSpPr>
              <p:spPr>
                <a:xfrm>
                  <a:off x="4570221" y="4889197"/>
                  <a:ext cx="804877" cy="895529"/>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Arrow Connector 8"/>
                <p:cNvCxnSpPr/>
                <p:nvPr/>
              </p:nvCxnSpPr>
              <p:spPr>
                <a:xfrm flipV="1">
                  <a:off x="3013518" y="3098140"/>
                  <a:ext cx="1556703" cy="4060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08641" y="3504234"/>
                  <a:ext cx="804877" cy="895529"/>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28" name="TextBox 27"/>
                <p:cNvSpPr txBox="1">
                  <a:spLocks noChangeArrowheads="1"/>
                </p:cNvSpPr>
                <p:nvPr/>
              </p:nvSpPr>
              <p:spPr bwMode="auto">
                <a:xfrm>
                  <a:off x="2427681" y="3615655"/>
                  <a:ext cx="437059" cy="558171"/>
                </a:xfrm>
                <a:prstGeom prst="rect">
                  <a:avLst/>
                </a:prstGeom>
                <a:noFill/>
                <a:ln w="9525">
                  <a:noFill/>
                  <a:miter lim="800000"/>
                  <a:headEnd/>
                  <a:tailEnd/>
                </a:ln>
              </p:spPr>
              <p:txBody>
                <a:bodyPr>
                  <a:spAutoFit/>
                </a:bodyPr>
                <a:lstStyle/>
                <a:p>
                  <a:r>
                    <a:rPr lang="en-US" sz="3200" b="1"/>
                    <a:t>A</a:t>
                  </a:r>
                </a:p>
              </p:txBody>
            </p:sp>
            <p:sp>
              <p:nvSpPr>
                <p:cNvPr id="29" name="Rectangle 28"/>
                <p:cNvSpPr/>
                <p:nvPr/>
              </p:nvSpPr>
              <p:spPr>
                <a:xfrm>
                  <a:off x="2175294" y="5048302"/>
                  <a:ext cx="803362" cy="89552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30" name="TextBox 29"/>
                <p:cNvSpPr txBox="1">
                  <a:spLocks noChangeArrowheads="1"/>
                </p:cNvSpPr>
                <p:nvPr/>
              </p:nvSpPr>
              <p:spPr bwMode="auto">
                <a:xfrm>
                  <a:off x="2209799" y="5173269"/>
                  <a:ext cx="883152" cy="558171"/>
                </a:xfrm>
                <a:prstGeom prst="rect">
                  <a:avLst/>
                </a:prstGeom>
                <a:noFill/>
                <a:ln w="9525">
                  <a:noFill/>
                  <a:miter lim="800000"/>
                  <a:headEnd/>
                  <a:tailEnd/>
                </a:ln>
              </p:spPr>
              <p:txBody>
                <a:bodyPr>
                  <a:spAutoFit/>
                </a:bodyPr>
                <a:lstStyle/>
                <a:p>
                  <a:r>
                    <a:rPr lang="en-US" sz="3200" b="1"/>
                    <a:t>F1</a:t>
                  </a:r>
                </a:p>
              </p:txBody>
            </p:sp>
            <p:sp>
              <p:nvSpPr>
                <p:cNvPr id="21531" name="TextBox 2"/>
                <p:cNvSpPr txBox="1">
                  <a:spLocks noChangeArrowheads="1"/>
                </p:cNvSpPr>
                <p:nvPr/>
              </p:nvSpPr>
              <p:spPr bwMode="auto">
                <a:xfrm>
                  <a:off x="4416630" y="2322318"/>
                  <a:ext cx="1112002" cy="675681"/>
                </a:xfrm>
                <a:prstGeom prst="rect">
                  <a:avLst/>
                </a:prstGeom>
                <a:noFill/>
                <a:ln w="9525">
                  <a:noFill/>
                  <a:miter lim="800000"/>
                  <a:headEnd/>
                  <a:tailEnd/>
                </a:ln>
              </p:spPr>
              <p:txBody>
                <a:bodyPr>
                  <a:spAutoFit/>
                </a:bodyPr>
                <a:lstStyle/>
                <a:p>
                  <a:r>
                    <a:rPr lang="en-US" sz="2000" b="1">
                      <a:latin typeface="Times New Roman" pitchFamily="18" charset="0"/>
                      <a:cs typeface="Times New Roman" pitchFamily="18" charset="0"/>
                    </a:rPr>
                    <a:t> Main</a:t>
                  </a:r>
                </a:p>
                <a:p>
                  <a:r>
                    <a:rPr lang="en-US" sz="2000" b="1">
                      <a:latin typeface="Times New Roman" pitchFamily="18" charset="0"/>
                      <a:cs typeface="Times New Roman" pitchFamily="18" charset="0"/>
                    </a:rPr>
                    <a:t> Storage</a:t>
                  </a:r>
                </a:p>
              </p:txBody>
            </p:sp>
            <p:cxnSp>
              <p:nvCxnSpPr>
                <p:cNvPr id="35" name="Straight Arrow Connector 34"/>
                <p:cNvCxnSpPr/>
                <p:nvPr/>
              </p:nvCxnSpPr>
              <p:spPr>
                <a:xfrm flipV="1">
                  <a:off x="3031707" y="3999730"/>
                  <a:ext cx="1556703" cy="4045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978656" y="3999730"/>
                  <a:ext cx="1609755" cy="10819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4" name="TextBox 39"/>
                <p:cNvSpPr txBox="1">
                  <a:spLocks noChangeArrowheads="1"/>
                </p:cNvSpPr>
                <p:nvPr/>
              </p:nvSpPr>
              <p:spPr bwMode="auto">
                <a:xfrm>
                  <a:off x="1672210" y="3503620"/>
                  <a:ext cx="537589" cy="881323"/>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rPr>
                    <a:t>100</a:t>
                  </a: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250</a:t>
                  </a:r>
                </a:p>
              </p:txBody>
            </p:sp>
            <p:sp>
              <p:nvSpPr>
                <p:cNvPr id="21535" name="TextBox 41"/>
                <p:cNvSpPr txBox="1">
                  <a:spLocks noChangeArrowheads="1"/>
                </p:cNvSpPr>
                <p:nvPr/>
              </p:nvSpPr>
              <p:spPr bwMode="auto">
                <a:xfrm>
                  <a:off x="1631520" y="5018374"/>
                  <a:ext cx="537589" cy="881323"/>
                </a:xfrm>
                <a:prstGeom prst="rect">
                  <a:avLst/>
                </a:prstGeom>
                <a:noFill/>
                <a:ln w="9525">
                  <a:noFill/>
                  <a:miter lim="800000"/>
                  <a:headEnd/>
                  <a:tailEnd/>
                </a:ln>
              </p:spPr>
              <p:txBody>
                <a:bodyPr>
                  <a:spAutoFit/>
                </a:bodyPr>
                <a:lstStyle/>
                <a:p>
                  <a:r>
                    <a:rPr lang="en-US" b="1">
                      <a:latin typeface="Times New Roman" pitchFamily="18" charset="0"/>
                      <a:cs typeface="Times New Roman" pitchFamily="18" charset="0"/>
                    </a:rPr>
                    <a:t>100</a:t>
                  </a:r>
                </a:p>
                <a:p>
                  <a:endParaRPr lang="en-US" b="1">
                    <a:latin typeface="Times New Roman" pitchFamily="18" charset="0"/>
                    <a:cs typeface="Times New Roman" pitchFamily="18" charset="0"/>
                  </a:endParaRPr>
                </a:p>
                <a:p>
                  <a:r>
                    <a:rPr lang="en-US" b="1">
                      <a:latin typeface="Times New Roman" pitchFamily="18" charset="0"/>
                      <a:cs typeface="Times New Roman" pitchFamily="18" charset="0"/>
                    </a:rPr>
                    <a:t>200</a:t>
                  </a:r>
                </a:p>
              </p:txBody>
            </p:sp>
          </p:grpSp>
        </p:grpSp>
        <p:sp>
          <p:nvSpPr>
            <p:cNvPr id="21515" name="TextBox 14"/>
            <p:cNvSpPr txBox="1">
              <a:spLocks noChangeArrowheads="1"/>
            </p:cNvSpPr>
            <p:nvPr/>
          </p:nvSpPr>
          <p:spPr bwMode="auto">
            <a:xfrm>
              <a:off x="1673768" y="5754469"/>
              <a:ext cx="1797480" cy="616926"/>
            </a:xfrm>
            <a:prstGeom prst="rect">
              <a:avLst/>
            </a:prstGeom>
            <a:noFill/>
            <a:ln w="9525">
              <a:noFill/>
              <a:miter lim="800000"/>
              <a:headEnd/>
              <a:tailEnd/>
            </a:ln>
          </p:spPr>
          <p:txBody>
            <a:bodyPr>
              <a:spAutoFit/>
            </a:bodyPr>
            <a:lstStyle/>
            <a:p>
              <a:r>
                <a:rPr lang="en-US" b="1"/>
                <a:t>Translation time address</a:t>
              </a:r>
            </a:p>
          </p:txBody>
        </p:sp>
        <p:sp>
          <p:nvSpPr>
            <p:cNvPr id="21516" name="TextBox 42"/>
            <p:cNvSpPr txBox="1">
              <a:spLocks noChangeArrowheads="1"/>
            </p:cNvSpPr>
            <p:nvPr/>
          </p:nvSpPr>
          <p:spPr bwMode="auto">
            <a:xfrm>
              <a:off x="4222259" y="5449101"/>
              <a:ext cx="2612730" cy="616926"/>
            </a:xfrm>
            <a:prstGeom prst="rect">
              <a:avLst/>
            </a:prstGeom>
            <a:noFill/>
            <a:ln w="9525">
              <a:noFill/>
              <a:miter lim="800000"/>
              <a:headEnd/>
              <a:tailEnd/>
            </a:ln>
          </p:spPr>
          <p:txBody>
            <a:bodyPr>
              <a:spAutoFit/>
            </a:bodyPr>
            <a:lstStyle/>
            <a:p>
              <a:r>
                <a:rPr lang="en-US" b="1"/>
                <a:t>Relocated address given by the loader</a:t>
              </a:r>
            </a:p>
          </p:txBody>
        </p:sp>
        <p:cxnSp>
          <p:nvCxnSpPr>
            <p:cNvPr id="46" name="Straight Arrow Connector 45"/>
            <p:cNvCxnSpPr/>
            <p:nvPr/>
          </p:nvCxnSpPr>
          <p:spPr>
            <a:xfrm flipV="1">
              <a:off x="2507445" y="5432539"/>
              <a:ext cx="0" cy="46215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903889" y="5032506"/>
              <a:ext cx="0" cy="4606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31753" y="1600203"/>
            <a:ext cx="11957049" cy="4625975"/>
          </a:xfrm>
        </p:spPr>
        <p:txBody>
          <a:bodyPr/>
          <a:lstStyle/>
          <a:p>
            <a:pPr eaLnBrk="1" hangingPunct="1"/>
            <a:r>
              <a:rPr lang="en-US" dirty="0" smtClean="0"/>
              <a:t>A loader must relocate A and F1 to avoid address conflict or storage waste. </a:t>
            </a:r>
          </a:p>
          <a:p>
            <a:pPr algn="just" eaLnBrk="1" hangingPunct="1"/>
            <a:r>
              <a:rPr lang="en-US" sz="3600" b="1" dirty="0" smtClean="0"/>
              <a:t>Relocation refers </a:t>
            </a:r>
            <a:r>
              <a:rPr lang="en-US" sz="3600" b="1" dirty="0" smtClean="0">
                <a:solidFill>
                  <a:srgbClr val="FF0000"/>
                </a:solidFill>
              </a:rPr>
              <a:t>to adjustment of address field </a:t>
            </a:r>
            <a:r>
              <a:rPr lang="en-US" sz="3600" b="1" dirty="0" smtClean="0"/>
              <a:t>not to movement of a program.</a:t>
            </a:r>
          </a:p>
        </p:txBody>
      </p:sp>
      <p:sp>
        <p:nvSpPr>
          <p:cNvPr id="2" name="Date Placeholder 1"/>
          <p:cNvSpPr>
            <a:spLocks noGrp="1"/>
          </p:cNvSpPr>
          <p:nvPr>
            <p:ph type="dt" sz="half" idx="10"/>
          </p:nvPr>
        </p:nvSpPr>
        <p:spPr/>
        <p:txBody>
          <a:bodyPr/>
          <a:lstStyle/>
          <a:p>
            <a:pPr>
              <a:defRPr/>
            </a:pPr>
            <a:fld id="{EC05218A-1FCF-466B-948C-2A82B5F721E3}"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34B9FAD3-6FEB-4BFD-9CD8-060F04466268}" type="slidenum">
              <a:rPr lang="en-US" smtClean="0"/>
              <a:pPr>
                <a:defRPr/>
              </a:pPr>
              <a:t>22</a:t>
            </a:fld>
            <a:endParaRPr lang="en-US"/>
          </a:p>
        </p:txBody>
      </p:sp>
      <p:sp>
        <p:nvSpPr>
          <p:cNvPr id="4" name="Title 1"/>
          <p:cNvSpPr txBox="1">
            <a:spLocks/>
          </p:cNvSpPr>
          <p:nvPr/>
        </p:nvSpPr>
        <p:spPr>
          <a:xfrm>
            <a:off x="406400" y="152400"/>
            <a:ext cx="10972800" cy="1252728"/>
          </a:xfrm>
          <a:prstGeom prst="rect">
            <a:avLst/>
          </a:prstGeom>
        </p:spPr>
        <p:txBody>
          <a:bodyPr rIns="4572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Aft>
                <a:spcPts val="0"/>
              </a:spcAft>
              <a:defRPr/>
            </a:pPr>
            <a:r>
              <a:rPr lang="en-US" sz="4400" dirty="0"/>
              <a:t>Relocation concepts</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Linker Vs. Loader:</a:t>
            </a:r>
            <a:endParaRPr lang="en-US" sz="6000" b="1" dirty="0">
              <a:solidFill>
                <a:srgbClr val="FF0000"/>
              </a:solidFill>
            </a:endParaRPr>
          </a:p>
        </p:txBody>
      </p:sp>
      <p:sp>
        <p:nvSpPr>
          <p:cNvPr id="3" name="Content Placeholder 2"/>
          <p:cNvSpPr>
            <a:spLocks noGrp="1"/>
          </p:cNvSpPr>
          <p:nvPr>
            <p:ph idx="1"/>
          </p:nvPr>
        </p:nvSpPr>
        <p:spPr>
          <a:xfrm>
            <a:off x="0" y="927103"/>
            <a:ext cx="11963400" cy="5473697"/>
          </a:xfrm>
        </p:spPr>
        <p:txBody>
          <a:bodyPr rtlCol="0">
            <a:noAutofit/>
          </a:bodyPr>
          <a:lstStyle/>
          <a:p>
            <a:pPr lvl="1" algn="just"/>
            <a:r>
              <a:rPr lang="en-US" sz="3200" dirty="0" smtClean="0"/>
              <a:t>Explore the difference between Linker and Loader</a:t>
            </a:r>
          </a:p>
          <a:p>
            <a:pPr algn="just"/>
            <a:r>
              <a:rPr lang="en-US" sz="3600" dirty="0" smtClean="0"/>
              <a:t>When it comes to the execution of any programs, linker and loader play a very important role. </a:t>
            </a:r>
          </a:p>
          <a:p>
            <a:pPr algn="just"/>
            <a:r>
              <a:rPr lang="en-US" sz="3600" dirty="0" smtClean="0"/>
              <a:t>They are the utility programs that support a program while executing. </a:t>
            </a:r>
          </a:p>
          <a:p>
            <a:pPr algn="just"/>
            <a:r>
              <a:rPr lang="en-US" sz="3600" dirty="0" smtClean="0"/>
              <a:t>The purpose of a linker is to produce executable files whereas the major aim of a loader is to load executable files to the memory. </a:t>
            </a:r>
          </a:p>
          <a:p>
            <a:pPr algn="just"/>
            <a:r>
              <a:rPr lang="en-US" sz="3600" dirty="0" smtClean="0"/>
              <a:t>Let’s find out more differences between linker and loader.</a:t>
            </a:r>
          </a:p>
          <a:p>
            <a:pPr algn="just"/>
            <a:r>
              <a:rPr lang="en-US" sz="3600" dirty="0" smtClean="0"/>
              <a:t>What is a Linker?</a:t>
            </a:r>
            <a:endParaRPr lang="en-US" sz="3600" dirty="0"/>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Linker Vs. Loader:</a:t>
            </a:r>
            <a:endParaRPr lang="en-US" sz="6000" b="1" dirty="0">
              <a:solidFill>
                <a:srgbClr val="FF0000"/>
              </a:solidFill>
            </a:endParaRPr>
          </a:p>
        </p:txBody>
      </p:sp>
      <p:sp>
        <p:nvSpPr>
          <p:cNvPr id="3" name="Content Placeholder 2"/>
          <p:cNvSpPr>
            <a:spLocks noGrp="1"/>
          </p:cNvSpPr>
          <p:nvPr>
            <p:ph idx="1"/>
          </p:nvPr>
        </p:nvSpPr>
        <p:spPr>
          <a:xfrm>
            <a:off x="0" y="927103"/>
            <a:ext cx="11963400" cy="5473697"/>
          </a:xfrm>
        </p:spPr>
        <p:txBody>
          <a:bodyPr rtlCol="0">
            <a:noAutofit/>
          </a:bodyPr>
          <a:lstStyle/>
          <a:p>
            <a:pPr algn="just"/>
            <a:r>
              <a:rPr lang="en-US" sz="3200" dirty="0" smtClean="0">
                <a:solidFill>
                  <a:srgbClr val="FF0000"/>
                </a:solidFill>
              </a:rPr>
              <a:t>What is a Linker?</a:t>
            </a:r>
          </a:p>
          <a:p>
            <a:pPr algn="just">
              <a:buNone/>
            </a:pPr>
            <a:r>
              <a:rPr lang="en-US" sz="3200" dirty="0" smtClean="0"/>
              <a:t>	A linker is an important utility program that takes the object files, produced by the assembler and compiler, and other code to join them into a single executable file. </a:t>
            </a:r>
          </a:p>
          <a:p>
            <a:pPr algn="just">
              <a:buNone/>
            </a:pPr>
            <a:r>
              <a:rPr lang="en-US" sz="3200" dirty="0" smtClean="0"/>
              <a:t>Linkers are also called as link editors.</a:t>
            </a:r>
          </a:p>
          <a:p>
            <a:pPr algn="just">
              <a:buNone/>
            </a:pPr>
            <a:r>
              <a:rPr lang="en-US" sz="3200" dirty="0" smtClean="0"/>
              <a:t>	There are two types of linkers, </a:t>
            </a:r>
            <a:r>
              <a:rPr lang="en-US" sz="3200" b="1" dirty="0" smtClean="0"/>
              <a:t>Static Linking  and </a:t>
            </a:r>
            <a:r>
              <a:rPr lang="en-US" sz="3200" dirty="0" smtClean="0"/>
              <a:t>dynamic Linking</a:t>
            </a:r>
          </a:p>
          <a:p>
            <a:pPr algn="just"/>
            <a:r>
              <a:rPr lang="en-US" sz="3200" dirty="0" smtClean="0">
                <a:solidFill>
                  <a:srgbClr val="FF0000"/>
                </a:solidFill>
              </a:rPr>
              <a:t>What is a Loader?</a:t>
            </a:r>
          </a:p>
          <a:p>
            <a:pPr algn="just">
              <a:buNone/>
            </a:pPr>
            <a:r>
              <a:rPr lang="en-US" sz="3200" dirty="0" smtClean="0"/>
              <a:t>	In the world of computer science, a loader is a vital component of an operating system that is accountable for loading programs and libraries. Absolute, Direct Linking, Bootstrap and Relocating are the types of loaders.</a:t>
            </a:r>
            <a:endParaRPr lang="en-US" sz="3200" dirty="0"/>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Linker Vs. Loader:</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25</a:t>
            </a:fld>
            <a:endParaRPr lang="en-US"/>
          </a:p>
        </p:txBody>
      </p:sp>
      <p:pic>
        <p:nvPicPr>
          <p:cNvPr id="52226" name="Picture 2"/>
          <p:cNvPicPr>
            <a:picLocks noGrp="1" noChangeAspect="1" noChangeArrowheads="1"/>
          </p:cNvPicPr>
          <p:nvPr>
            <p:ph idx="1"/>
          </p:nvPr>
        </p:nvPicPr>
        <p:blipFill>
          <a:blip r:embed="rId2"/>
          <a:srcRect l="8779" t="16009" r="37347" b="21114"/>
          <a:stretch>
            <a:fillRect/>
          </a:stretch>
        </p:blipFill>
        <p:spPr bwMode="auto">
          <a:xfrm>
            <a:off x="1765300" y="838198"/>
            <a:ext cx="8813800" cy="57833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225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None/>
              <a:defRPr/>
            </a:pPr>
            <a:r>
              <a:rPr lang="en-US" sz="3200" dirty="0" smtClean="0"/>
              <a:t>		 It is performed during the compilation of source program.</a:t>
            </a:r>
          </a:p>
          <a:p>
            <a:pPr marL="438912" indent="-320040" algn="just">
              <a:lnSpc>
                <a:spcPct val="100000"/>
              </a:lnSpc>
              <a:spcBef>
                <a:spcPts val="0"/>
              </a:spcBef>
              <a:buNone/>
              <a:defRPr/>
            </a:pPr>
            <a:r>
              <a:rPr lang="en-US" sz="3200" dirty="0" smtClean="0"/>
              <a:t>Linking is performed before execution in static linking. </a:t>
            </a:r>
          </a:p>
          <a:p>
            <a:pPr marL="438912" indent="-320040" algn="just">
              <a:lnSpc>
                <a:spcPct val="100000"/>
              </a:lnSpc>
              <a:spcBef>
                <a:spcPts val="0"/>
              </a:spcBef>
              <a:buNone/>
              <a:defRPr/>
            </a:pPr>
            <a:r>
              <a:rPr lang="en-US" sz="3200" dirty="0" smtClean="0"/>
              <a:t>It takes collection of </a:t>
            </a:r>
            <a:r>
              <a:rPr lang="en-US" sz="3200" dirty="0" err="1" smtClean="0"/>
              <a:t>relocatable</a:t>
            </a:r>
            <a:r>
              <a:rPr lang="en-US" sz="3200" dirty="0" smtClean="0"/>
              <a:t> object file and command-line arguments and generates a fully linked object file that can be loaded and run. </a:t>
            </a:r>
          </a:p>
          <a:p>
            <a:pPr marL="438912" indent="-320040" algn="just">
              <a:lnSpc>
                <a:spcPct val="100000"/>
              </a:lnSpc>
              <a:spcBef>
                <a:spcPts val="0"/>
              </a:spcBef>
              <a:buNone/>
              <a:defRPr/>
            </a:pPr>
            <a:endParaRPr lang="en-US" sz="3200" dirty="0" smtClean="0"/>
          </a:p>
          <a:p>
            <a:pPr marL="438912" indent="-320040" algn="just">
              <a:lnSpc>
                <a:spcPct val="100000"/>
              </a:lnSpc>
              <a:spcBef>
                <a:spcPts val="0"/>
              </a:spcBef>
              <a:buNone/>
              <a:defRPr/>
            </a:pPr>
            <a:r>
              <a:rPr lang="en-US" sz="3200" dirty="0" smtClean="0"/>
              <a:t>The linker copies all library routines used in the program into executable image. As a result, it </a:t>
            </a:r>
            <a:r>
              <a:rPr lang="en-US" sz="3200" dirty="0" smtClean="0">
                <a:solidFill>
                  <a:srgbClr val="FF0000"/>
                </a:solidFill>
              </a:rPr>
              <a:t>requires more memory space. </a:t>
            </a:r>
          </a:p>
          <a:p>
            <a:pPr marL="438912" indent="-320040" algn="just">
              <a:lnSpc>
                <a:spcPct val="100000"/>
              </a:lnSpc>
              <a:spcBef>
                <a:spcPts val="0"/>
              </a:spcBef>
              <a:buNone/>
              <a:defRPr/>
            </a:pPr>
            <a:endParaRPr lang="en-US" sz="3200" dirty="0" smtClean="0"/>
          </a:p>
          <a:p>
            <a:pPr marL="438912" indent="-320040" algn="just">
              <a:lnSpc>
                <a:spcPct val="100000"/>
              </a:lnSpc>
              <a:spcBef>
                <a:spcPts val="0"/>
              </a:spcBef>
              <a:buNone/>
              <a:defRPr/>
            </a:pPr>
            <a:r>
              <a:rPr lang="en-US" sz="3200" dirty="0" smtClean="0"/>
              <a:t>As it does not require the presence of library on the system when it is run, so </a:t>
            </a:r>
            <a:r>
              <a:rPr lang="en-US" sz="3200" dirty="0" smtClean="0">
                <a:solidFill>
                  <a:srgbClr val="FF0000"/>
                </a:solidFill>
              </a:rPr>
              <a:t>it is faster and more portable. </a:t>
            </a:r>
          </a:p>
          <a:p>
            <a:pPr marL="438912" indent="-320040" algn="just">
              <a:lnSpc>
                <a:spcPct val="100000"/>
              </a:lnSpc>
              <a:spcBef>
                <a:spcPts val="0"/>
              </a:spcBef>
              <a:buNone/>
              <a:defRPr/>
            </a:pPr>
            <a:r>
              <a:rPr lang="en-US" sz="3200" dirty="0" smtClean="0"/>
              <a:t>No failure chance and less error chance. </a:t>
            </a: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28</a:t>
            </a:fld>
            <a:endParaRPr lang="en-US"/>
          </a:p>
        </p:txBody>
      </p:sp>
      <p:sp>
        <p:nvSpPr>
          <p:cNvPr id="7" name="Rectangle 6"/>
          <p:cNvSpPr/>
          <p:nvPr/>
        </p:nvSpPr>
        <p:spPr>
          <a:xfrm>
            <a:off x="1143000" y="5168901"/>
            <a:ext cx="9258300" cy="1569660"/>
          </a:xfrm>
          <a:prstGeom prst="rect">
            <a:avLst/>
          </a:prstGeom>
        </p:spPr>
        <p:txBody>
          <a:bodyPr wrap="square">
            <a:spAutoFit/>
          </a:bodyPr>
          <a:lstStyle/>
          <a:p>
            <a:r>
              <a:rPr lang="en-US" sz="2400" dirty="0" smtClean="0"/>
              <a:t>Example program 1: The example program consists of two source files, </a:t>
            </a:r>
            <a:r>
              <a:rPr lang="en-US" sz="2400" dirty="0" err="1" smtClean="0"/>
              <a:t>main.c</a:t>
            </a:r>
            <a:r>
              <a:rPr lang="en-US" sz="2400" dirty="0" smtClean="0"/>
              <a:t> and </a:t>
            </a:r>
            <a:r>
              <a:rPr lang="en-US" sz="2400" dirty="0" err="1" smtClean="0"/>
              <a:t>swap.c</a:t>
            </a:r>
            <a:r>
              <a:rPr lang="en-US" sz="2400" dirty="0" smtClean="0"/>
              <a:t>. </a:t>
            </a:r>
          </a:p>
          <a:p>
            <a:r>
              <a:rPr lang="en-US" sz="2400" dirty="0" smtClean="0"/>
              <a:t>The main function initializes a two-element array of </a:t>
            </a:r>
            <a:r>
              <a:rPr lang="en-US" sz="2400" dirty="0" err="1" smtClean="0"/>
              <a:t>ints</a:t>
            </a:r>
            <a:r>
              <a:rPr lang="en-US" sz="2400" dirty="0" smtClean="0"/>
              <a:t>, and then calls the swap function to swap the pair.</a:t>
            </a:r>
            <a:endParaRPr lang="en-US" sz="2400" b="1" dirty="0"/>
          </a:p>
        </p:txBody>
      </p:sp>
      <p:pic>
        <p:nvPicPr>
          <p:cNvPr id="54274" name="Picture 2"/>
          <p:cNvPicPr>
            <a:picLocks noChangeAspect="1" noChangeArrowheads="1"/>
          </p:cNvPicPr>
          <p:nvPr/>
        </p:nvPicPr>
        <p:blipFill>
          <a:blip r:embed="rId2"/>
          <a:srcRect l="35237" t="34549" r="14885" b="24479"/>
          <a:stretch>
            <a:fillRect/>
          </a:stretch>
        </p:blipFill>
        <p:spPr bwMode="auto">
          <a:xfrm>
            <a:off x="1435100" y="1396999"/>
            <a:ext cx="8414614" cy="3886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29</a:t>
            </a:fld>
            <a:endParaRPr lang="en-US"/>
          </a:p>
        </p:txBody>
      </p:sp>
      <p:pic>
        <p:nvPicPr>
          <p:cNvPr id="55298" name="Picture 2"/>
          <p:cNvPicPr>
            <a:picLocks noChangeAspect="1" noChangeArrowheads="1"/>
          </p:cNvPicPr>
          <p:nvPr/>
        </p:nvPicPr>
        <p:blipFill>
          <a:blip r:embed="rId2"/>
          <a:srcRect l="36213" t="33854" r="14495" b="32813"/>
          <a:stretch>
            <a:fillRect/>
          </a:stretch>
        </p:blipFill>
        <p:spPr bwMode="auto">
          <a:xfrm>
            <a:off x="495299" y="1270000"/>
            <a:ext cx="10655763" cy="405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25500" y="0"/>
            <a:ext cx="10515600" cy="1279527"/>
          </a:xfrm>
          <a:prstGeom prst="rect">
            <a:avLst/>
          </a:prstGeom>
          <a:noFill/>
          <a:ln>
            <a:noFill/>
          </a:ln>
        </p:spPr>
        <p:txBody>
          <a:bodyPr spcFirstLastPara="1" wrap="square" lIns="91425" tIns="45700" rIns="91425" bIns="45700" anchor="ctr" anchorCtr="0">
            <a:noAutofit/>
          </a:bodyPr>
          <a:lstStyle/>
          <a:p>
            <a:pPr algn="ctr">
              <a:lnSpc>
                <a:spcPct val="100000"/>
              </a:lnSpc>
            </a:pPr>
            <a:r>
              <a:rPr lang="en-US" sz="2400" b="1" spc="-1" dirty="0" smtClean="0">
                <a:solidFill>
                  <a:srgbClr val="FF0000"/>
                </a:solidFill>
                <a:uFill>
                  <a:solidFill>
                    <a:srgbClr val="FFFFFF"/>
                  </a:solidFill>
                </a:uFill>
                <a:latin typeface="Arial"/>
              </a:rPr>
              <a:t>Chapter 7 </a:t>
            </a:r>
            <a:br>
              <a:rPr lang="en-US" sz="2400" b="1" spc="-1" dirty="0" smtClean="0">
                <a:solidFill>
                  <a:srgbClr val="FF0000"/>
                </a:solidFill>
                <a:uFill>
                  <a:solidFill>
                    <a:srgbClr val="FFFFFF"/>
                  </a:solidFill>
                </a:uFill>
                <a:latin typeface="Arial"/>
              </a:rPr>
            </a:br>
            <a:r>
              <a:rPr lang="en-US" sz="2400" b="1" dirty="0" smtClean="0"/>
              <a:t>Introduction to Linkers and Loaders</a:t>
            </a:r>
            <a:endParaRPr lang="en-US" sz="1400" b="1" strike="noStrike" spc="-1" dirty="0">
              <a:solidFill>
                <a:srgbClr val="FF0000"/>
              </a:solidFill>
              <a:uFill>
                <a:solidFill>
                  <a:srgbClr val="FFFFFF"/>
                </a:solidFill>
              </a:uFill>
              <a:latin typeface="Arial"/>
            </a:endParaRPr>
          </a:p>
        </p:txBody>
      </p:sp>
      <p:sp>
        <p:nvSpPr>
          <p:cNvPr id="107" name="Google Shape;107;p3"/>
          <p:cNvSpPr txBox="1">
            <a:spLocks noGrp="1"/>
          </p:cNvSpPr>
          <p:nvPr>
            <p:ph type="body" idx="4294967295"/>
          </p:nvPr>
        </p:nvSpPr>
        <p:spPr>
          <a:xfrm>
            <a:off x="838200" y="1584325"/>
            <a:ext cx="10515600" cy="4351338"/>
          </a:xfrm>
          <a:prstGeom prst="rect">
            <a:avLst/>
          </a:prstGeom>
          <a:noFill/>
          <a:ln>
            <a:noFill/>
          </a:ln>
        </p:spPr>
        <p:txBody>
          <a:bodyPr spcFirstLastPara="1" wrap="square" lIns="91425" tIns="45700" rIns="91425" bIns="45700" anchor="t" anchorCtr="0">
            <a:noAutofit/>
          </a:bodyPr>
          <a:lstStyle/>
          <a:p>
            <a:r>
              <a:rPr lang="en-US" sz="2400" b="1" dirty="0" smtClean="0">
                <a:solidFill>
                  <a:srgbClr val="FF0000"/>
                </a:solidFill>
                <a:latin typeface="Times New Roman" pitchFamily="18" charset="0"/>
                <a:ea typeface="Tahoma" pitchFamily="34" charset="0"/>
                <a:cs typeface="Times New Roman" pitchFamily="18" charset="0"/>
              </a:rPr>
              <a:t>LOADERS &amp; LINKAGE </a:t>
            </a:r>
          </a:p>
          <a:p>
            <a:pPr marL="457200" indent="-457200">
              <a:buFont typeface="+mj-lt"/>
              <a:buAutoNum type="arabicPeriod"/>
            </a:pPr>
            <a:r>
              <a:rPr lang="en-US" sz="2400" b="1" dirty="0" smtClean="0">
                <a:latin typeface="Times New Roman" pitchFamily="18" charset="0"/>
                <a:ea typeface="Tahoma" pitchFamily="34" charset="0"/>
                <a:cs typeface="Times New Roman" pitchFamily="18" charset="0"/>
              </a:rPr>
              <a:t>Relocation and linking concepts</a:t>
            </a:r>
            <a:endParaRPr lang="en-US" sz="2400" b="1" dirty="0" smtClean="0">
              <a:solidFill>
                <a:srgbClr val="FF0000"/>
              </a:solidFill>
              <a:latin typeface="Times New Roman" pitchFamily="18" charset="0"/>
              <a:ea typeface="Tahoma" pitchFamily="34" charset="0"/>
              <a:cs typeface="Times New Roman" pitchFamily="18" charset="0"/>
            </a:endParaRPr>
          </a:p>
          <a:p>
            <a:pPr marL="457200" indent="-457200">
              <a:buFont typeface="+mj-lt"/>
              <a:buAutoNum type="arabicPeriod"/>
            </a:pPr>
            <a:r>
              <a:rPr lang="en-US" sz="2400" b="1" dirty="0" smtClean="0">
                <a:latin typeface="Times New Roman" pitchFamily="18" charset="0"/>
                <a:ea typeface="Tahoma" pitchFamily="34" charset="0"/>
                <a:cs typeface="Times New Roman" pitchFamily="18" charset="0"/>
              </a:rPr>
              <a:t>Different Loading Schemes</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Compile and Go Loader</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General Loader Scheme</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Absolute Loader Scheme</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Subroutine Linkage</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Relocating Loaders</a:t>
            </a:r>
            <a:endParaRPr lang="en-US" sz="2400" b="1" dirty="0">
              <a:latin typeface="Times New Roman" pitchFamily="18" charset="0"/>
              <a:ea typeface="Tahoma" pitchFamily="34" charset="0"/>
              <a:cs typeface="Times New Roman" pitchFamily="18" charset="0"/>
            </a:endParaRP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Direct Linking Loaders</a:t>
            </a:r>
          </a:p>
          <a:p>
            <a:pPr marL="457200" lvl="4" indent="-457200">
              <a:buFont typeface="Arial" pitchFamily="34" charset="0"/>
              <a:buChar char="•"/>
            </a:pPr>
            <a:r>
              <a:rPr lang="en-US" sz="2400" b="1" dirty="0" smtClean="0">
                <a:latin typeface="Times New Roman" pitchFamily="18" charset="0"/>
                <a:ea typeface="Tahoma" pitchFamily="34" charset="0"/>
                <a:cs typeface="Times New Roman" pitchFamily="18" charset="0"/>
              </a:rPr>
              <a:t>Self-relocating programs</a:t>
            </a:r>
          </a:p>
          <a:p>
            <a:pPr marL="457200" lvl="4" indent="-457200">
              <a:buFont typeface="Arial" pitchFamily="34" charset="0"/>
              <a:buChar char="•"/>
            </a:pPr>
            <a:r>
              <a:rPr lang="en-US" sz="2400" dirty="0" smtClean="0">
                <a:latin typeface="Times New Roman" pitchFamily="18" charset="0"/>
                <a:ea typeface="Tahoma" pitchFamily="34" charset="0"/>
                <a:cs typeface="Times New Roman" pitchFamily="18" charset="0"/>
              </a:rPr>
              <a:t>Sequential and Direct Loaders</a:t>
            </a:r>
          </a:p>
          <a:p>
            <a:pPr marL="457200" indent="-457200">
              <a:buFont typeface="+mj-lt"/>
              <a:buAutoNum type="arabicPeriod"/>
            </a:pPr>
            <a:r>
              <a:rPr lang="en-US" sz="2400" dirty="0" smtClean="0">
                <a:latin typeface="Times New Roman" pitchFamily="18" charset="0"/>
                <a:ea typeface="Tahoma" pitchFamily="34" charset="0"/>
                <a:cs typeface="Times New Roman" pitchFamily="18" charset="0"/>
              </a:rPr>
              <a:t>Overlay Structure.</a:t>
            </a:r>
          </a:p>
        </p:txBody>
      </p:sp>
      <p:sp>
        <p:nvSpPr>
          <p:cNvPr id="109" name="Google Shape;109;p3"/>
          <p:cNvSpPr/>
          <p:nvPr/>
        </p:nvSpPr>
        <p:spPr>
          <a:xfrm>
            <a:off x="807720" y="390841"/>
            <a:ext cx="10515600" cy="790259"/>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11" name="Google Shape;111;p3"/>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30</a:t>
            </a:fld>
            <a:endParaRPr lang="en-US"/>
          </a:p>
        </p:txBody>
      </p:sp>
      <p:pic>
        <p:nvPicPr>
          <p:cNvPr id="53250" name="Picture 2"/>
          <p:cNvPicPr>
            <a:picLocks noChangeAspect="1" noChangeArrowheads="1"/>
          </p:cNvPicPr>
          <p:nvPr/>
        </p:nvPicPr>
        <p:blipFill>
          <a:blip r:embed="rId2"/>
          <a:srcRect l="49488" t="41667" r="26208" b="31423"/>
          <a:stretch>
            <a:fillRect/>
          </a:stretch>
        </p:blipFill>
        <p:spPr bwMode="auto">
          <a:xfrm>
            <a:off x="2565399" y="960049"/>
            <a:ext cx="7099301" cy="4419243"/>
          </a:xfrm>
          <a:prstGeom prst="rect">
            <a:avLst/>
          </a:prstGeom>
          <a:noFill/>
          <a:ln w="9525">
            <a:noFill/>
            <a:miter lim="800000"/>
            <a:headEnd/>
            <a:tailEnd/>
          </a:ln>
          <a:effectLst/>
        </p:spPr>
      </p:pic>
      <p:sp>
        <p:nvSpPr>
          <p:cNvPr id="7" name="Rectangle 6"/>
          <p:cNvSpPr/>
          <p:nvPr/>
        </p:nvSpPr>
        <p:spPr>
          <a:xfrm>
            <a:off x="1765300" y="5734735"/>
            <a:ext cx="8636000" cy="830997"/>
          </a:xfrm>
          <a:prstGeom prst="rect">
            <a:avLst/>
          </a:prstGeom>
        </p:spPr>
        <p:txBody>
          <a:bodyPr wrap="square">
            <a:spAutoFit/>
          </a:bodyPr>
          <a:lstStyle/>
          <a:p>
            <a:r>
              <a:rPr lang="en-US" sz="2400" b="1" dirty="0" smtClean="0"/>
              <a:t>Figure 7.2: Static linking. The linker combines </a:t>
            </a:r>
            <a:r>
              <a:rPr lang="en-US" sz="2400" b="1" dirty="0" err="1" smtClean="0"/>
              <a:t>relocatable</a:t>
            </a:r>
            <a:r>
              <a:rPr lang="en-US" sz="2400" b="1" dirty="0" smtClean="0"/>
              <a:t> object files to form an executable object file p.</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3" name="Content Placeholder 2"/>
          <p:cNvSpPr>
            <a:spLocks noGrp="1"/>
          </p:cNvSpPr>
          <p:nvPr>
            <p:ph idx="1"/>
          </p:nvPr>
        </p:nvSpPr>
        <p:spPr>
          <a:xfrm>
            <a:off x="0" y="800103"/>
            <a:ext cx="11963400" cy="5473697"/>
          </a:xfrm>
        </p:spPr>
        <p:txBody>
          <a:bodyPr rtlCol="0">
            <a:noAutofit/>
          </a:bodyPr>
          <a:lstStyle/>
          <a:p>
            <a:pPr marL="438912" indent="-320040" algn="just">
              <a:lnSpc>
                <a:spcPct val="100000"/>
              </a:lnSpc>
              <a:spcBef>
                <a:spcPts val="0"/>
              </a:spcBef>
              <a:buNone/>
              <a:defRPr/>
            </a:pPr>
            <a:r>
              <a:rPr lang="en-US" sz="3200" dirty="0" smtClean="0"/>
              <a:t>		Static linkers such as the Unix ld program take as input a collection of </a:t>
            </a:r>
            <a:r>
              <a:rPr lang="en-US" sz="3200" dirty="0" err="1" smtClean="0"/>
              <a:t>relocatable</a:t>
            </a:r>
            <a:r>
              <a:rPr lang="en-US" sz="3200" dirty="0" smtClean="0"/>
              <a:t> object files and command line arguments and generate as output a fully linked executable object file that can be loaded and run. </a:t>
            </a:r>
          </a:p>
          <a:p>
            <a:pPr marL="438912" indent="-320040" algn="just">
              <a:lnSpc>
                <a:spcPct val="100000"/>
              </a:lnSpc>
              <a:spcBef>
                <a:spcPts val="0"/>
              </a:spcBef>
              <a:buNone/>
              <a:defRPr/>
            </a:pPr>
            <a:r>
              <a:rPr lang="en-US" sz="3200" dirty="0" smtClean="0"/>
              <a:t>The input </a:t>
            </a:r>
            <a:r>
              <a:rPr lang="en-US" sz="3200" dirty="0" err="1" smtClean="0"/>
              <a:t>relocatable</a:t>
            </a:r>
            <a:r>
              <a:rPr lang="en-US" sz="3200" dirty="0" smtClean="0"/>
              <a:t> object files consist of various code and data sections.</a:t>
            </a:r>
          </a:p>
          <a:p>
            <a:pPr marL="438912" indent="-320040" algn="just">
              <a:lnSpc>
                <a:spcPct val="100000"/>
              </a:lnSpc>
              <a:spcBef>
                <a:spcPts val="0"/>
              </a:spcBef>
              <a:buNone/>
              <a:defRPr/>
            </a:pPr>
            <a:r>
              <a:rPr lang="en-US" sz="3200" dirty="0" smtClean="0"/>
              <a:t> Instructions are in one section, </a:t>
            </a:r>
          </a:p>
          <a:p>
            <a:pPr marL="438912" indent="-320040" algn="just">
              <a:lnSpc>
                <a:spcPct val="100000"/>
              </a:lnSpc>
              <a:spcBef>
                <a:spcPts val="0"/>
              </a:spcBef>
              <a:buNone/>
              <a:defRPr/>
            </a:pPr>
            <a:r>
              <a:rPr lang="en-US" sz="3200" dirty="0" smtClean="0"/>
              <a:t>initialized global variables are in another section, </a:t>
            </a:r>
          </a:p>
          <a:p>
            <a:pPr marL="438912" indent="-320040" algn="just">
              <a:lnSpc>
                <a:spcPct val="100000"/>
              </a:lnSpc>
              <a:spcBef>
                <a:spcPts val="0"/>
              </a:spcBef>
              <a:buNone/>
              <a:defRPr/>
            </a:pPr>
            <a:r>
              <a:rPr lang="en-US" sz="3200" dirty="0" smtClean="0"/>
              <a:t>and uninitialized variables are in yet another section. </a:t>
            </a:r>
          </a:p>
          <a:p>
            <a:pPr marL="438912" indent="-320040" algn="just">
              <a:lnSpc>
                <a:spcPct val="100000"/>
              </a:lnSpc>
              <a:spcBef>
                <a:spcPts val="0"/>
              </a:spcBef>
              <a:buNone/>
              <a:defRPr/>
            </a:pPr>
            <a:endParaRPr lang="en-US" sz="3200" dirty="0" smtClean="0"/>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Static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32</a:t>
            </a:fld>
            <a:endParaRPr lang="en-US"/>
          </a:p>
        </p:txBody>
      </p:sp>
      <p:sp>
        <p:nvSpPr>
          <p:cNvPr id="6" name="Content Placeholder 5"/>
          <p:cNvSpPr>
            <a:spLocks noGrp="1"/>
          </p:cNvSpPr>
          <p:nvPr>
            <p:ph idx="1"/>
          </p:nvPr>
        </p:nvSpPr>
        <p:spPr>
          <a:xfrm>
            <a:off x="736600" y="1257300"/>
            <a:ext cx="10617200" cy="4919663"/>
          </a:xfrm>
        </p:spPr>
        <p:txBody>
          <a:bodyPr/>
          <a:lstStyle/>
          <a:p>
            <a:pPr algn="just">
              <a:buNone/>
            </a:pPr>
            <a:r>
              <a:rPr lang="en-US" dirty="0" smtClean="0"/>
              <a:t>To build the executable, the linker must perform two main tasks:</a:t>
            </a:r>
            <a:endParaRPr lang="en-US" dirty="0" smtClean="0">
              <a:solidFill>
                <a:srgbClr val="FF0000"/>
              </a:solidFill>
            </a:endParaRPr>
          </a:p>
          <a:p>
            <a:pPr algn="just">
              <a:buNone/>
            </a:pPr>
            <a:endParaRPr lang="en-US" dirty="0" smtClean="0"/>
          </a:p>
          <a:p>
            <a:pPr algn="just"/>
            <a:r>
              <a:rPr lang="en-US" dirty="0" smtClean="0"/>
              <a:t>Symbol resolution. Object files define and reference symbols. The purpose of symbol resolution is to associate each symbol reference with exactly one symbol definition. </a:t>
            </a:r>
          </a:p>
          <a:p>
            <a:pPr algn="just"/>
            <a:endParaRPr lang="en-US" dirty="0" smtClean="0"/>
          </a:p>
          <a:p>
            <a:pPr algn="just"/>
            <a:r>
              <a:rPr lang="en-US" dirty="0" smtClean="0"/>
              <a:t>Relocation. Compilers and assemblers generate code and data sections that start at address 0. The linker relocates these sections by associating a memory location with each symbol definition, and then modifying all of the references to those symbols so that they point to this memory location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679700"/>
            <a:ext cx="10515600" cy="1325563"/>
          </a:xfrm>
        </p:spPr>
        <p:txBody>
          <a:bodyPr>
            <a:normAutofit/>
          </a:bodyPr>
          <a:lstStyle/>
          <a:p>
            <a:pPr algn="ctr" eaLnBrk="1" fontAlgn="auto" hangingPunct="1">
              <a:spcAft>
                <a:spcPts val="0"/>
              </a:spcAft>
              <a:defRPr/>
            </a:pPr>
            <a:r>
              <a:rPr lang="en-US" sz="6000" b="1" dirty="0" smtClean="0">
                <a:solidFill>
                  <a:srgbClr val="FF0000"/>
                </a:solidFill>
              </a:rPr>
              <a:t>Dynamic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33</a:t>
            </a:fld>
            <a:endParaRPr lang="en-US"/>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eaLnBrk="1" fontAlgn="auto" hangingPunct="1">
              <a:spcAft>
                <a:spcPts val="0"/>
              </a:spcAft>
              <a:defRPr/>
            </a:pPr>
            <a:r>
              <a:rPr lang="en-US" sz="6000" b="1" dirty="0" smtClean="0">
                <a:solidFill>
                  <a:srgbClr val="FF0000"/>
                </a:solidFill>
              </a:rPr>
              <a:t>Dynamic LINKING</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34</a:t>
            </a:fld>
            <a:endParaRPr lang="en-US"/>
          </a:p>
        </p:txBody>
      </p:sp>
      <p:sp>
        <p:nvSpPr>
          <p:cNvPr id="6" name="Content Placeholder 5"/>
          <p:cNvSpPr>
            <a:spLocks noGrp="1"/>
          </p:cNvSpPr>
          <p:nvPr>
            <p:ph idx="1"/>
          </p:nvPr>
        </p:nvSpPr>
        <p:spPr>
          <a:xfrm>
            <a:off x="241300" y="1054100"/>
            <a:ext cx="11493500" cy="5486400"/>
          </a:xfrm>
        </p:spPr>
        <p:txBody>
          <a:bodyPr>
            <a:normAutofit/>
          </a:bodyPr>
          <a:lstStyle/>
          <a:p>
            <a:pPr algn="just">
              <a:buNone/>
            </a:pPr>
            <a:r>
              <a:rPr lang="en-US" dirty="0" smtClean="0"/>
              <a:t> </a:t>
            </a:r>
            <a:r>
              <a:rPr lang="en-US" b="1" dirty="0" smtClean="0"/>
              <a:t>2. Dynamic linking –</a:t>
            </a:r>
            <a:r>
              <a:rPr lang="en-US" dirty="0" smtClean="0"/>
              <a:t> Dynamic linking is performed during the run time. </a:t>
            </a:r>
          </a:p>
          <a:p>
            <a:pPr algn="just">
              <a:buNone/>
            </a:pPr>
            <a:r>
              <a:rPr lang="en-US" dirty="0" smtClean="0"/>
              <a:t>This linking is accomplished by placing the name of a shareable library in the executable image. </a:t>
            </a:r>
          </a:p>
          <a:p>
            <a:pPr algn="just">
              <a:buNone/>
            </a:pPr>
            <a:r>
              <a:rPr lang="en-US" dirty="0" smtClean="0"/>
              <a:t>There are more chances of errors and failures.</a:t>
            </a:r>
          </a:p>
          <a:p>
            <a:pPr algn="just">
              <a:buNone/>
            </a:pPr>
            <a:r>
              <a:rPr lang="en-US" dirty="0" smtClean="0"/>
              <a:t> It require less memory space as multiple programs can share a single copy of the library. </a:t>
            </a:r>
          </a:p>
          <a:p>
            <a:pPr algn="just">
              <a:buNone/>
            </a:pPr>
            <a:r>
              <a:rPr lang="en-US" dirty="0" smtClean="0">
                <a:solidFill>
                  <a:srgbClr val="FF0000"/>
                </a:solidFill>
              </a:rPr>
              <a:t>Here we can perform code sharing. </a:t>
            </a:r>
            <a:r>
              <a:rPr lang="en-US" dirty="0" smtClean="0"/>
              <a:t>It means if we are using the same object a number of times in the program, instead of linking the same object again and again into the library, each module shares information of the object with other modules having the same object. </a:t>
            </a:r>
          </a:p>
          <a:p>
            <a:pPr algn="just">
              <a:buNone/>
            </a:pPr>
            <a:r>
              <a:rPr lang="en-US" dirty="0" smtClean="0"/>
              <a:t>The shared library needed in the linking is stored in virtual memory to save RAM.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Object Files</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35</a:t>
            </a:fld>
            <a:endParaRPr lang="en-US"/>
          </a:p>
        </p:txBody>
      </p:sp>
      <p:sp>
        <p:nvSpPr>
          <p:cNvPr id="6" name="Content Placeholder 5"/>
          <p:cNvSpPr>
            <a:spLocks noGrp="1"/>
          </p:cNvSpPr>
          <p:nvPr>
            <p:ph idx="1"/>
          </p:nvPr>
        </p:nvSpPr>
        <p:spPr>
          <a:xfrm>
            <a:off x="469900" y="965200"/>
            <a:ext cx="11049000" cy="5740400"/>
          </a:xfrm>
        </p:spPr>
        <p:txBody>
          <a:bodyPr>
            <a:normAutofit fontScale="92500" lnSpcReduction="20000"/>
          </a:bodyPr>
          <a:lstStyle/>
          <a:p>
            <a:pPr algn="just">
              <a:buNone/>
            </a:pPr>
            <a:r>
              <a:rPr lang="en-US" dirty="0" smtClean="0"/>
              <a:t>Object files come in three forms: </a:t>
            </a:r>
          </a:p>
          <a:p>
            <a:pPr algn="just">
              <a:buNone/>
            </a:pPr>
            <a:r>
              <a:rPr lang="en-US" dirty="0" smtClean="0"/>
              <a:t>• </a:t>
            </a:r>
            <a:r>
              <a:rPr lang="en-US" b="1" dirty="0" err="1" smtClean="0">
                <a:solidFill>
                  <a:srgbClr val="FF0000"/>
                </a:solidFill>
              </a:rPr>
              <a:t>Relocatable</a:t>
            </a:r>
            <a:r>
              <a:rPr lang="en-US" b="1" dirty="0" smtClean="0">
                <a:solidFill>
                  <a:srgbClr val="FF0000"/>
                </a:solidFill>
              </a:rPr>
              <a:t> object file</a:t>
            </a:r>
            <a:r>
              <a:rPr lang="en-US" dirty="0" smtClean="0"/>
              <a:t>. Contains binary code and data in a form that can be </a:t>
            </a:r>
            <a:r>
              <a:rPr lang="en-US" dirty="0" smtClean="0">
                <a:solidFill>
                  <a:srgbClr val="FF0000"/>
                </a:solidFill>
              </a:rPr>
              <a:t>combined with other </a:t>
            </a:r>
            <a:r>
              <a:rPr lang="en-US" dirty="0" err="1" smtClean="0">
                <a:solidFill>
                  <a:srgbClr val="FF0000"/>
                </a:solidFill>
              </a:rPr>
              <a:t>relocatable</a:t>
            </a:r>
            <a:r>
              <a:rPr lang="en-US" dirty="0" smtClean="0">
                <a:solidFill>
                  <a:srgbClr val="FF0000"/>
                </a:solidFill>
              </a:rPr>
              <a:t> object </a:t>
            </a:r>
            <a:r>
              <a:rPr lang="en-US" dirty="0" smtClean="0"/>
              <a:t>files at compile time to create an executable object file. </a:t>
            </a:r>
          </a:p>
          <a:p>
            <a:pPr algn="just">
              <a:buNone/>
            </a:pPr>
            <a:r>
              <a:rPr lang="en-US" dirty="0" smtClean="0"/>
              <a:t>• </a:t>
            </a:r>
            <a:r>
              <a:rPr lang="en-US" b="1" dirty="0" smtClean="0">
                <a:solidFill>
                  <a:srgbClr val="FF0000"/>
                </a:solidFill>
              </a:rPr>
              <a:t>Executable object file</a:t>
            </a:r>
            <a:r>
              <a:rPr lang="en-US" dirty="0" smtClean="0"/>
              <a:t>. Contains binary code and data in a form that can be </a:t>
            </a:r>
            <a:r>
              <a:rPr lang="en-US" dirty="0" smtClean="0">
                <a:solidFill>
                  <a:srgbClr val="FF0000"/>
                </a:solidFill>
              </a:rPr>
              <a:t>copied directly into memory and executed</a:t>
            </a:r>
            <a:r>
              <a:rPr lang="en-US" dirty="0" smtClean="0"/>
              <a:t>. </a:t>
            </a:r>
          </a:p>
          <a:p>
            <a:pPr algn="just">
              <a:buNone/>
            </a:pPr>
            <a:endParaRPr lang="en-US" dirty="0" smtClean="0"/>
          </a:p>
          <a:p>
            <a:pPr algn="just">
              <a:buNone/>
            </a:pPr>
            <a:r>
              <a:rPr lang="en-US" dirty="0" smtClean="0"/>
              <a:t>• </a:t>
            </a:r>
            <a:r>
              <a:rPr lang="en-US" b="1" dirty="0" smtClean="0">
                <a:solidFill>
                  <a:srgbClr val="FF0000"/>
                </a:solidFill>
              </a:rPr>
              <a:t>Shared object file. </a:t>
            </a:r>
            <a:r>
              <a:rPr lang="en-US" dirty="0" smtClean="0"/>
              <a:t>A special type of </a:t>
            </a:r>
            <a:r>
              <a:rPr lang="en-US" dirty="0" err="1" smtClean="0"/>
              <a:t>relocatable</a:t>
            </a:r>
            <a:r>
              <a:rPr lang="en-US" dirty="0" smtClean="0"/>
              <a:t> object file that can be loaded into memory and linked dynamically, at either load time or run time. </a:t>
            </a:r>
          </a:p>
          <a:p>
            <a:pPr algn="just">
              <a:buNone/>
            </a:pPr>
            <a:endParaRPr lang="en-US" dirty="0" smtClean="0"/>
          </a:p>
          <a:p>
            <a:pPr algn="just">
              <a:buNone/>
            </a:pPr>
            <a:r>
              <a:rPr lang="en-US" dirty="0" smtClean="0"/>
              <a:t>Compilers and assemblers generate </a:t>
            </a:r>
            <a:r>
              <a:rPr lang="en-US" dirty="0" err="1" smtClean="0"/>
              <a:t>relocatable</a:t>
            </a:r>
            <a:r>
              <a:rPr lang="en-US" dirty="0" smtClean="0"/>
              <a:t> object files (including shared object files). </a:t>
            </a:r>
          </a:p>
          <a:p>
            <a:pPr algn="just">
              <a:buNone/>
            </a:pPr>
            <a:endParaRPr lang="en-US" dirty="0" smtClean="0"/>
          </a:p>
          <a:p>
            <a:pPr algn="just">
              <a:buNone/>
            </a:pPr>
            <a:r>
              <a:rPr lang="en-US" dirty="0" smtClean="0"/>
              <a:t>Linkers generate executable object files.</a:t>
            </a:r>
          </a:p>
          <a:p>
            <a:pPr algn="just">
              <a:buNone/>
            </a:pPr>
            <a:r>
              <a:rPr lang="en-US" dirty="0" smtClean="0"/>
              <a:t>Linux, later versions of System V Unix, BSD Unix variants, and Sun Solaris — use the </a:t>
            </a:r>
            <a:r>
              <a:rPr lang="en-US" dirty="0" smtClean="0">
                <a:solidFill>
                  <a:srgbClr val="FF0000"/>
                </a:solidFill>
              </a:rPr>
              <a:t>Unix Executable and Linkable Format (ELF)</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Object Files</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36</a:t>
            </a:fld>
            <a:endParaRPr lang="en-US"/>
          </a:p>
        </p:txBody>
      </p:sp>
      <p:sp>
        <p:nvSpPr>
          <p:cNvPr id="7" name="Content Placeholder 6"/>
          <p:cNvSpPr>
            <a:spLocks noGrp="1"/>
          </p:cNvSpPr>
          <p:nvPr>
            <p:ph idx="1"/>
          </p:nvPr>
        </p:nvSpPr>
        <p:spPr/>
        <p:txBody>
          <a:bodyPr/>
          <a:lstStyle/>
          <a:p>
            <a:endParaRPr lang="en-US" dirty="0"/>
          </a:p>
        </p:txBody>
      </p:sp>
      <p:pic>
        <p:nvPicPr>
          <p:cNvPr id="52226" name="Picture 2"/>
          <p:cNvPicPr>
            <a:picLocks noChangeAspect="1" noChangeArrowheads="1"/>
          </p:cNvPicPr>
          <p:nvPr/>
        </p:nvPicPr>
        <p:blipFill>
          <a:blip r:embed="rId2"/>
          <a:srcRect l="49292" t="31250" r="25232" b="25347"/>
          <a:stretch>
            <a:fillRect/>
          </a:stretch>
        </p:blipFill>
        <p:spPr bwMode="auto">
          <a:xfrm>
            <a:off x="3352800" y="1054100"/>
            <a:ext cx="5448300" cy="5218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Object Files</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37</a:t>
            </a:fld>
            <a:endParaRPr lang="en-US"/>
          </a:p>
        </p:txBody>
      </p:sp>
      <p:sp>
        <p:nvSpPr>
          <p:cNvPr id="7" name="Content Placeholder 6"/>
          <p:cNvSpPr>
            <a:spLocks noGrp="1"/>
          </p:cNvSpPr>
          <p:nvPr>
            <p:ph idx="1"/>
          </p:nvPr>
        </p:nvSpPr>
        <p:spPr>
          <a:xfrm>
            <a:off x="241300" y="1130300"/>
            <a:ext cx="8509000" cy="5346700"/>
          </a:xfrm>
        </p:spPr>
        <p:txBody>
          <a:bodyPr>
            <a:normAutofit/>
          </a:bodyPr>
          <a:lstStyle/>
          <a:p>
            <a:pPr algn="just"/>
            <a:r>
              <a:rPr lang="en-US" dirty="0" smtClean="0"/>
              <a:t>The ELF header contains information that allows a linker to parse and interpret the object file. This includes </a:t>
            </a:r>
          </a:p>
          <a:p>
            <a:pPr algn="just"/>
            <a:r>
              <a:rPr lang="en-US" dirty="0" smtClean="0"/>
              <a:t>the size of the ELF header, </a:t>
            </a:r>
          </a:p>
          <a:p>
            <a:pPr algn="just"/>
            <a:r>
              <a:rPr lang="en-US" dirty="0" smtClean="0"/>
              <a:t>the object file type (e.g., </a:t>
            </a:r>
            <a:r>
              <a:rPr lang="en-US" dirty="0" err="1" smtClean="0"/>
              <a:t>relocatable</a:t>
            </a:r>
            <a:r>
              <a:rPr lang="en-US" dirty="0" smtClean="0"/>
              <a:t>, executable, or shared), </a:t>
            </a:r>
          </a:p>
          <a:p>
            <a:pPr algn="just"/>
            <a:r>
              <a:rPr lang="en-US" dirty="0" smtClean="0"/>
              <a:t>the machine type (e.g., IA32) </a:t>
            </a:r>
          </a:p>
          <a:p>
            <a:pPr algn="just"/>
            <a:r>
              <a:rPr lang="en-US" dirty="0" smtClean="0"/>
              <a:t>the size and number of entries in the section header table. </a:t>
            </a:r>
          </a:p>
          <a:p>
            <a:pPr algn="just">
              <a:buNone/>
            </a:pPr>
            <a:r>
              <a:rPr lang="en-US" dirty="0" smtClean="0"/>
              <a:t>The locations and sizes of the various sections are described by the section header table, which contains a fixed sized entry for each section in the object file.</a:t>
            </a:r>
            <a:endParaRPr lang="en-US" dirty="0"/>
          </a:p>
        </p:txBody>
      </p:sp>
      <p:pic>
        <p:nvPicPr>
          <p:cNvPr id="52226" name="Picture 2"/>
          <p:cNvPicPr>
            <a:picLocks noChangeAspect="1" noChangeArrowheads="1"/>
          </p:cNvPicPr>
          <p:nvPr/>
        </p:nvPicPr>
        <p:blipFill>
          <a:blip r:embed="rId2"/>
          <a:srcRect l="49292" t="31250" r="25232" b="25347"/>
          <a:stretch>
            <a:fillRect/>
          </a:stretch>
        </p:blipFill>
        <p:spPr bwMode="auto">
          <a:xfrm>
            <a:off x="8751671" y="1295400"/>
            <a:ext cx="3884829" cy="372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Object Files</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38</a:t>
            </a:fld>
            <a:endParaRPr lang="en-US"/>
          </a:p>
        </p:txBody>
      </p:sp>
      <p:sp>
        <p:nvSpPr>
          <p:cNvPr id="7" name="Content Placeholder 6"/>
          <p:cNvSpPr>
            <a:spLocks noGrp="1"/>
          </p:cNvSpPr>
          <p:nvPr>
            <p:ph idx="1"/>
          </p:nvPr>
        </p:nvSpPr>
        <p:spPr>
          <a:xfrm>
            <a:off x="241300" y="1130300"/>
            <a:ext cx="8509000" cy="5346700"/>
          </a:xfrm>
        </p:spPr>
        <p:txBody>
          <a:bodyPr>
            <a:normAutofit/>
          </a:bodyPr>
          <a:lstStyle/>
          <a:p>
            <a:pPr algn="just">
              <a:buNone/>
            </a:pPr>
            <a:r>
              <a:rPr lang="en-US" dirty="0" smtClean="0">
                <a:solidFill>
                  <a:srgbClr val="FF0000"/>
                </a:solidFill>
              </a:rPr>
              <a:t>A typical ELF </a:t>
            </a:r>
            <a:r>
              <a:rPr lang="en-US" dirty="0" err="1" smtClean="0">
                <a:solidFill>
                  <a:srgbClr val="FF0000"/>
                </a:solidFill>
              </a:rPr>
              <a:t>relocatable</a:t>
            </a:r>
            <a:r>
              <a:rPr lang="en-US" dirty="0" smtClean="0">
                <a:solidFill>
                  <a:srgbClr val="FF0000"/>
                </a:solidFill>
              </a:rPr>
              <a:t> object file contains the following sections: </a:t>
            </a:r>
          </a:p>
          <a:p>
            <a:pPr algn="just"/>
            <a:r>
              <a:rPr lang="en-US" dirty="0" smtClean="0"/>
              <a:t>.</a:t>
            </a:r>
            <a:r>
              <a:rPr lang="en-US" b="1" dirty="0" smtClean="0"/>
              <a:t>text: </a:t>
            </a:r>
            <a:r>
              <a:rPr lang="en-US" dirty="0" smtClean="0"/>
              <a:t>The machine code of the compiled program.</a:t>
            </a:r>
          </a:p>
          <a:p>
            <a:pPr algn="just"/>
            <a:r>
              <a:rPr lang="en-US" dirty="0" smtClean="0"/>
              <a:t>.</a:t>
            </a:r>
            <a:r>
              <a:rPr lang="en-US" b="1" dirty="0" err="1" smtClean="0"/>
              <a:t>rodata</a:t>
            </a:r>
            <a:r>
              <a:rPr lang="en-US" b="1" dirty="0" smtClean="0"/>
              <a:t>: </a:t>
            </a:r>
            <a:r>
              <a:rPr lang="en-US" dirty="0" smtClean="0"/>
              <a:t>Read-only data such as the format strings in </a:t>
            </a:r>
            <a:r>
              <a:rPr lang="en-US" dirty="0" err="1" smtClean="0"/>
              <a:t>printf</a:t>
            </a:r>
            <a:r>
              <a:rPr lang="en-US" dirty="0" smtClean="0"/>
              <a:t> statements</a:t>
            </a:r>
          </a:p>
          <a:p>
            <a:pPr algn="just"/>
            <a:r>
              <a:rPr lang="en-US" b="1" dirty="0" smtClean="0"/>
              <a:t>.data: </a:t>
            </a:r>
            <a:r>
              <a:rPr lang="en-US" dirty="0" smtClean="0"/>
              <a:t>Initialized global C variables. Local C variables are maintained at run time on the stack, and do not appear in either the .data or .</a:t>
            </a:r>
            <a:r>
              <a:rPr lang="en-US" dirty="0" err="1" smtClean="0"/>
              <a:t>bss</a:t>
            </a:r>
            <a:r>
              <a:rPr lang="en-US" dirty="0" smtClean="0"/>
              <a:t> sections.</a:t>
            </a:r>
          </a:p>
          <a:p>
            <a:pPr algn="just"/>
            <a:r>
              <a:rPr lang="en-US" dirty="0" smtClean="0"/>
              <a:t>.</a:t>
            </a:r>
            <a:r>
              <a:rPr lang="en-US" b="1" dirty="0" err="1" smtClean="0"/>
              <a:t>bss</a:t>
            </a:r>
            <a:r>
              <a:rPr lang="en-US" b="1" dirty="0" smtClean="0"/>
              <a:t>: </a:t>
            </a:r>
            <a:r>
              <a:rPr lang="en-US" dirty="0" smtClean="0"/>
              <a:t>Uninitialized global C variables</a:t>
            </a:r>
          </a:p>
          <a:p>
            <a:pPr algn="just"/>
            <a:r>
              <a:rPr lang="en-US" b="1" dirty="0" smtClean="0"/>
              <a:t>.</a:t>
            </a:r>
            <a:r>
              <a:rPr lang="en-US" b="1" dirty="0" err="1" smtClean="0"/>
              <a:t>symtab</a:t>
            </a:r>
            <a:r>
              <a:rPr lang="en-US" b="1" dirty="0" smtClean="0"/>
              <a:t>: </a:t>
            </a:r>
            <a:r>
              <a:rPr lang="en-US" dirty="0" smtClean="0"/>
              <a:t>A symbol table with information about functions and global variables that are defined and referenced in the program.</a:t>
            </a:r>
            <a:endParaRPr lang="en-US" dirty="0"/>
          </a:p>
        </p:txBody>
      </p:sp>
      <p:pic>
        <p:nvPicPr>
          <p:cNvPr id="52226" name="Picture 2"/>
          <p:cNvPicPr>
            <a:picLocks noChangeAspect="1" noChangeArrowheads="1"/>
          </p:cNvPicPr>
          <p:nvPr/>
        </p:nvPicPr>
        <p:blipFill>
          <a:blip r:embed="rId2"/>
          <a:srcRect l="49292" t="31250" r="25232" b="25347"/>
          <a:stretch>
            <a:fillRect/>
          </a:stretch>
        </p:blipFill>
        <p:spPr bwMode="auto">
          <a:xfrm>
            <a:off x="8751671" y="1295400"/>
            <a:ext cx="3884829" cy="372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39</a:t>
            </a:fld>
            <a:endParaRPr lang="en-US"/>
          </a:p>
        </p:txBody>
      </p:sp>
      <p:sp>
        <p:nvSpPr>
          <p:cNvPr id="6" name="Content Placeholder 5"/>
          <p:cNvSpPr>
            <a:spLocks noGrp="1"/>
          </p:cNvSpPr>
          <p:nvPr>
            <p:ph idx="1"/>
          </p:nvPr>
        </p:nvSpPr>
        <p:spPr>
          <a:xfrm>
            <a:off x="469900" y="965200"/>
            <a:ext cx="11049000" cy="5740400"/>
          </a:xfrm>
        </p:spPr>
        <p:txBody>
          <a:bodyPr>
            <a:normAutofit fontScale="92500"/>
          </a:bodyPr>
          <a:lstStyle/>
          <a:p>
            <a:pPr algn="just">
              <a:buNone/>
            </a:pPr>
            <a:r>
              <a:rPr lang="en-US" dirty="0" smtClean="0"/>
              <a:t>The linker resolves symbol references by associating each reference with exactly one symbol definition from the symbol tables of its input </a:t>
            </a:r>
            <a:r>
              <a:rPr lang="en-US" dirty="0" err="1" smtClean="0"/>
              <a:t>relocatable</a:t>
            </a:r>
            <a:r>
              <a:rPr lang="en-US" dirty="0" smtClean="0"/>
              <a:t> object files. </a:t>
            </a:r>
          </a:p>
          <a:p>
            <a:pPr algn="just">
              <a:buNone/>
            </a:pPr>
            <a:r>
              <a:rPr lang="en-US" dirty="0" smtClean="0">
                <a:solidFill>
                  <a:srgbClr val="FF0000"/>
                </a:solidFill>
              </a:rPr>
              <a:t>Symbol resolution is straightforward for references to local symbols </a:t>
            </a:r>
            <a:r>
              <a:rPr lang="en-US" dirty="0" smtClean="0"/>
              <a:t>that are defined in the same module as the reference. </a:t>
            </a:r>
          </a:p>
          <a:p>
            <a:pPr algn="just">
              <a:buNone/>
            </a:pPr>
            <a:r>
              <a:rPr lang="en-US" dirty="0" smtClean="0"/>
              <a:t>The compiler allows </a:t>
            </a:r>
            <a:r>
              <a:rPr lang="en-US" dirty="0" smtClean="0">
                <a:solidFill>
                  <a:srgbClr val="FF0000"/>
                </a:solidFill>
              </a:rPr>
              <a:t>only one definition of each local symbol per module</a:t>
            </a:r>
            <a:r>
              <a:rPr lang="en-US" dirty="0" smtClean="0"/>
              <a:t>. The compiler also ensures that static local variables, which get local linker symbols, have unique names. </a:t>
            </a:r>
          </a:p>
          <a:p>
            <a:pPr algn="just">
              <a:buNone/>
            </a:pPr>
            <a:r>
              <a:rPr lang="en-US" dirty="0" smtClean="0">
                <a:solidFill>
                  <a:srgbClr val="FF0000"/>
                </a:solidFill>
              </a:rPr>
              <a:t>Resolving references to global symbols, however, is trickier.</a:t>
            </a:r>
            <a:r>
              <a:rPr lang="en-US" dirty="0" smtClean="0"/>
              <a:t> When the compiler encounters a symbol (either a variable or function name) that is not defined in the current module, it assumes that it is defined in some other module, generates a linker symbol table entry, and leaves it for the linker to handle. </a:t>
            </a:r>
          </a:p>
          <a:p>
            <a:pPr algn="just">
              <a:buNone/>
            </a:pPr>
            <a:r>
              <a:rPr lang="en-US" dirty="0" smtClean="0"/>
              <a:t>If the linker is unable to find a definition for the referenced symbol in any of its input modules, it prints an (often cryptic) error message and terminates.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12800" y="381000"/>
            <a:ext cx="9366251" cy="838200"/>
          </a:xfrm>
        </p:spPr>
        <p:txBody>
          <a:bodyPr/>
          <a:lstStyle/>
          <a:p>
            <a:pPr eaLnBrk="1" fontAlgn="auto" hangingPunct="1">
              <a:spcAft>
                <a:spcPts val="0"/>
              </a:spcAft>
              <a:defRPr/>
            </a:pPr>
            <a:r>
              <a:rPr lang="en-US" smtClean="0">
                <a:solidFill>
                  <a:schemeClr val="accent1">
                    <a:satMod val="150000"/>
                  </a:schemeClr>
                </a:solidFill>
              </a:rPr>
              <a:t>Loader and Linker</a:t>
            </a:r>
          </a:p>
        </p:txBody>
      </p:sp>
      <p:sp>
        <p:nvSpPr>
          <p:cNvPr id="9219" name="Content Placeholder 2"/>
          <p:cNvSpPr>
            <a:spLocks noGrp="1"/>
          </p:cNvSpPr>
          <p:nvPr>
            <p:ph idx="1"/>
          </p:nvPr>
        </p:nvSpPr>
        <p:spPr>
          <a:xfrm>
            <a:off x="508000" y="1600200"/>
            <a:ext cx="11277600" cy="5257800"/>
          </a:xfrm>
        </p:spPr>
        <p:txBody>
          <a:bodyPr/>
          <a:lstStyle/>
          <a:p>
            <a:pPr indent="-273050" algn="just" eaLnBrk="1" hangingPunct="1"/>
            <a:r>
              <a:rPr lang="en-US" dirty="0" smtClean="0"/>
              <a:t>A program which </a:t>
            </a:r>
            <a:r>
              <a:rPr lang="en-US" dirty="0" smtClean="0">
                <a:solidFill>
                  <a:srgbClr val="FF0000"/>
                </a:solidFill>
              </a:rPr>
              <a:t>accepts object program </a:t>
            </a:r>
            <a:r>
              <a:rPr lang="en-US" dirty="0" smtClean="0"/>
              <a:t>and prepares them for </a:t>
            </a:r>
            <a:r>
              <a:rPr lang="en-US" b="1" dirty="0" smtClean="0">
                <a:solidFill>
                  <a:srgbClr val="FF0000"/>
                </a:solidFill>
              </a:rPr>
              <a:t>execution.</a:t>
            </a:r>
          </a:p>
          <a:p>
            <a:pPr indent="-273050" algn="just" eaLnBrk="1" hangingPunct="1"/>
            <a:endParaRPr lang="en-US" b="1" dirty="0" smtClean="0">
              <a:solidFill>
                <a:srgbClr val="FF0000"/>
              </a:solidFill>
            </a:endParaRPr>
          </a:p>
          <a:p>
            <a:pPr marL="171450" indent="-171450" algn="just" eaLnBrk="1" fontAlgn="auto" hangingPunct="1">
              <a:spcAft>
                <a:spcPts val="0"/>
              </a:spcAft>
              <a:buFont typeface="Arial" pitchFamily="34" charset="0"/>
              <a:buChar char="•"/>
              <a:defRPr/>
            </a:pPr>
            <a:r>
              <a:rPr lang="en-US" dirty="0" smtClean="0"/>
              <a:t>The source program is converted to object program by assemblers and compilers.</a:t>
            </a:r>
          </a:p>
          <a:p>
            <a:pPr algn="just" eaLnBrk="1" fontAlgn="auto" hangingPunct="1">
              <a:spcAft>
                <a:spcPts val="0"/>
              </a:spcAft>
              <a:defRPr/>
            </a:pPr>
            <a:r>
              <a:rPr lang="en-US" dirty="0" smtClean="0"/>
              <a:t>Adjust all address dependent locations, such as address constants, to correspond to the allocated space</a:t>
            </a:r>
          </a:p>
          <a:p>
            <a:pPr algn="just" eaLnBrk="1" fontAlgn="auto" hangingPunct="1">
              <a:spcAft>
                <a:spcPts val="0"/>
              </a:spcAft>
              <a:defRPr/>
            </a:pPr>
            <a:endParaRPr lang="en-US" dirty="0" smtClean="0"/>
          </a:p>
          <a:p>
            <a:pPr marL="171450" indent="-171450" algn="just" eaLnBrk="1" fontAlgn="auto" hangingPunct="1">
              <a:spcAft>
                <a:spcPts val="0"/>
              </a:spcAft>
              <a:buFont typeface="Arial" pitchFamily="34" charset="0"/>
              <a:buChar char="•"/>
              <a:defRPr/>
            </a:pPr>
            <a:r>
              <a:rPr lang="en-US" b="1" dirty="0" smtClean="0"/>
              <a:t>Linking</a:t>
            </a:r>
            <a:r>
              <a:rPr lang="en-US" dirty="0" smtClean="0"/>
              <a:t> involves </a:t>
            </a:r>
            <a:r>
              <a:rPr lang="en-US" b="1" dirty="0" smtClean="0"/>
              <a:t>resolving of symbolic reference </a:t>
            </a:r>
            <a:r>
              <a:rPr lang="en-US" dirty="0" smtClean="0"/>
              <a:t>between object modules.</a:t>
            </a:r>
          </a:p>
          <a:p>
            <a:pPr indent="-273050" algn="just" eaLnBrk="1" hangingPunct="1"/>
            <a:endParaRPr lang="en-US" b="1" dirty="0" smtClean="0">
              <a:solidFill>
                <a:srgbClr val="FF0000"/>
              </a:solidFill>
            </a:endParaRPr>
          </a:p>
        </p:txBody>
      </p:sp>
      <p:sp>
        <p:nvSpPr>
          <p:cNvPr id="2" name="Date Placeholder 1"/>
          <p:cNvSpPr>
            <a:spLocks noGrp="1"/>
          </p:cNvSpPr>
          <p:nvPr>
            <p:ph type="dt" sz="half" idx="10"/>
          </p:nvPr>
        </p:nvSpPr>
        <p:spPr/>
        <p:txBody>
          <a:bodyPr/>
          <a:lstStyle/>
          <a:p>
            <a:pPr>
              <a:defRPr/>
            </a:pPr>
            <a:fld id="{D25679B1-47FB-45B4-84F8-DC88C06EF5AA}" type="datetime1">
              <a:rPr lang="en-US"/>
              <a:pPr>
                <a:defRPr/>
              </a:pPr>
              <a:t>10/28/2022</a:t>
            </a:fld>
            <a:endParaRPr lang="en-US"/>
          </a:p>
        </p:txBody>
      </p:sp>
      <p:sp>
        <p:nvSpPr>
          <p:cNvPr id="6" name="Slide Number Placeholder 5"/>
          <p:cNvSpPr>
            <a:spLocks noGrp="1"/>
          </p:cNvSpPr>
          <p:nvPr>
            <p:ph type="sldNum" sz="quarter" idx="12"/>
          </p:nvPr>
        </p:nvSpPr>
        <p:spPr/>
        <p:txBody>
          <a:bodyPr/>
          <a:lstStyle/>
          <a:p>
            <a:pPr>
              <a:defRPr/>
            </a:pPr>
            <a:fld id="{DE0BF8A9-C309-4E0A-A77D-F00CA45BEE97}" type="slidenum">
              <a:rPr lang="en-US" smtClean="0"/>
              <a:pPr>
                <a:defRPr/>
              </a:pPr>
              <a:t>4</a:t>
            </a:fld>
            <a:endParaRPr lang="en-US"/>
          </a:p>
        </p:txBody>
      </p:sp>
      <p:sp>
        <p:nvSpPr>
          <p:cNvPr id="9220" name="TextBox 3"/>
          <p:cNvSpPr txBox="1">
            <a:spLocks noChangeArrowheads="1"/>
          </p:cNvSpPr>
          <p:nvPr/>
        </p:nvSpPr>
        <p:spPr bwMode="auto">
          <a:xfrm>
            <a:off x="7823200" y="0"/>
            <a:ext cx="3454400" cy="461963"/>
          </a:xfrm>
          <a:prstGeom prst="rect">
            <a:avLst/>
          </a:prstGeom>
          <a:noFill/>
          <a:ln w="9525">
            <a:noFill/>
            <a:miter lim="800000"/>
            <a:headEnd/>
            <a:tailEnd/>
          </a:ln>
        </p:spPr>
        <p:txBody>
          <a:bodyPr>
            <a:spAutoFit/>
          </a:bodyPr>
          <a:lstStyle/>
          <a:p>
            <a:r>
              <a:rPr lang="en-US" sz="2400" b="1"/>
              <a:t>Unit-1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40</a:t>
            </a:fld>
            <a:endParaRPr lang="en-US"/>
          </a:p>
        </p:txBody>
      </p:sp>
      <p:sp>
        <p:nvSpPr>
          <p:cNvPr id="6" name="Content Placeholder 5"/>
          <p:cNvSpPr>
            <a:spLocks noGrp="1"/>
          </p:cNvSpPr>
          <p:nvPr>
            <p:ph idx="1"/>
          </p:nvPr>
        </p:nvSpPr>
        <p:spPr>
          <a:xfrm>
            <a:off x="469900" y="965200"/>
            <a:ext cx="11049000" cy="5740400"/>
          </a:xfrm>
        </p:spPr>
        <p:txBody>
          <a:bodyPr>
            <a:normAutofit fontScale="92500" lnSpcReduction="10000"/>
          </a:bodyPr>
          <a:lstStyle/>
          <a:p>
            <a:pPr algn="just">
              <a:buNone/>
            </a:pPr>
            <a:r>
              <a:rPr lang="en-US" dirty="0" smtClean="0"/>
              <a:t>The linker resolves symbol references by associating each reference with exactly one symbol definition from the symbol tables of its input </a:t>
            </a:r>
            <a:r>
              <a:rPr lang="en-US" dirty="0" err="1" smtClean="0"/>
              <a:t>relocatable</a:t>
            </a:r>
            <a:r>
              <a:rPr lang="en-US" dirty="0" smtClean="0"/>
              <a:t> object files. </a:t>
            </a:r>
          </a:p>
          <a:p>
            <a:pPr algn="just">
              <a:buNone/>
            </a:pPr>
            <a:r>
              <a:rPr lang="en-US" dirty="0" smtClean="0"/>
              <a:t>Symbol resolution is straightforward for references to local symbols that are defined in the same module as the reference. </a:t>
            </a:r>
          </a:p>
          <a:p>
            <a:pPr algn="just">
              <a:buNone/>
            </a:pPr>
            <a:r>
              <a:rPr lang="en-US" dirty="0" smtClean="0"/>
              <a:t>The compiler allows only one definition of each local symbol per module. The compiler also ensures that static local variables, which get local linker symbols, have unique names. </a:t>
            </a:r>
          </a:p>
          <a:p>
            <a:pPr algn="just">
              <a:buNone/>
            </a:pPr>
            <a:r>
              <a:rPr lang="en-US" dirty="0" smtClean="0">
                <a:solidFill>
                  <a:srgbClr val="FF0000"/>
                </a:solidFill>
              </a:rPr>
              <a:t>Resolving references to global symbols, however, is trickier.</a:t>
            </a:r>
            <a:r>
              <a:rPr lang="en-US" dirty="0" smtClean="0"/>
              <a:t> When the compiler encounters a symbol (either a variable or function name) that is not defined in the current module, it assumes that it is defined in some other module, generates a linker symbol table entry, and leaves it for the linker to handle. If the linker is unable to find a definition for the referenced symbol in any of its input modules, it prints an (often cryptic) error message and terminates. For example, if we try to compile and link the following source file on a Linux machine,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41</a:t>
            </a:fld>
            <a:endParaRPr lang="en-US"/>
          </a:p>
        </p:txBody>
      </p:sp>
      <p:sp>
        <p:nvSpPr>
          <p:cNvPr id="6" name="Content Placeholder 5"/>
          <p:cNvSpPr>
            <a:spLocks noGrp="1"/>
          </p:cNvSpPr>
          <p:nvPr>
            <p:ph idx="1"/>
          </p:nvPr>
        </p:nvSpPr>
        <p:spPr>
          <a:xfrm>
            <a:off x="469900" y="965200"/>
            <a:ext cx="11049000" cy="5740400"/>
          </a:xfrm>
        </p:spPr>
        <p:txBody>
          <a:bodyPr>
            <a:normAutofit/>
          </a:bodyPr>
          <a:lstStyle/>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then the compiler runs without a hitch, but the linker terminates when it cannot resolve the reference to </a:t>
            </a:r>
            <a:r>
              <a:rPr lang="en-US" dirty="0" err="1" smtClean="0"/>
              <a:t>foo</a:t>
            </a:r>
            <a:r>
              <a:rPr lang="en-US" dirty="0" smtClean="0"/>
              <a:t>:</a:t>
            </a:r>
            <a:endParaRPr lang="en-US" dirty="0">
              <a:solidFill>
                <a:srgbClr val="FF0000"/>
              </a:solidFill>
            </a:endParaRPr>
          </a:p>
        </p:txBody>
      </p:sp>
      <p:pic>
        <p:nvPicPr>
          <p:cNvPr id="7" name="Picture 2"/>
          <p:cNvPicPr>
            <a:picLocks noChangeAspect="1" noChangeArrowheads="1"/>
          </p:cNvPicPr>
          <p:nvPr/>
        </p:nvPicPr>
        <p:blipFill>
          <a:blip r:embed="rId2"/>
          <a:srcRect l="35237" t="43386" r="40824" b="33986"/>
          <a:stretch>
            <a:fillRect/>
          </a:stretch>
        </p:blipFill>
        <p:spPr bwMode="auto">
          <a:xfrm>
            <a:off x="2476500" y="1435100"/>
            <a:ext cx="5651500" cy="300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42</a:t>
            </a:fld>
            <a:endParaRPr lang="en-US"/>
          </a:p>
        </p:txBody>
      </p:sp>
      <p:sp>
        <p:nvSpPr>
          <p:cNvPr id="6" name="Content Placeholder 5"/>
          <p:cNvSpPr>
            <a:spLocks noGrp="1"/>
          </p:cNvSpPr>
          <p:nvPr>
            <p:ph idx="1"/>
          </p:nvPr>
        </p:nvSpPr>
        <p:spPr>
          <a:xfrm>
            <a:off x="469900" y="965200"/>
            <a:ext cx="11049000" cy="5740400"/>
          </a:xfrm>
        </p:spPr>
        <p:txBody>
          <a:bodyPr>
            <a:normAutofit/>
          </a:bodyPr>
          <a:lstStyle/>
          <a:p>
            <a:pPr algn="ctr">
              <a:buNone/>
            </a:pPr>
            <a:r>
              <a:rPr lang="en-US" sz="3600" b="1" dirty="0" smtClean="0">
                <a:solidFill>
                  <a:srgbClr val="FF0000"/>
                </a:solidFill>
              </a:rPr>
              <a:t>How Linkers Resolve Multiply Defined Global Symbols</a:t>
            </a:r>
          </a:p>
          <a:p>
            <a:pPr algn="just">
              <a:buNone/>
            </a:pPr>
            <a:r>
              <a:rPr lang="en-US" sz="3600" dirty="0" smtClean="0"/>
              <a:t>At compile time, the compiler exports each global symbol to the assembler as either strong or weak, </a:t>
            </a:r>
          </a:p>
          <a:p>
            <a:pPr algn="just">
              <a:buNone/>
            </a:pPr>
            <a:r>
              <a:rPr lang="en-US" sz="3600" dirty="0" smtClean="0"/>
              <a:t>and the assembler encodes this information implicitly in the symbol table of the </a:t>
            </a:r>
            <a:r>
              <a:rPr lang="en-US" sz="3600" dirty="0" err="1" smtClean="0"/>
              <a:t>relocatable</a:t>
            </a:r>
            <a:r>
              <a:rPr lang="en-US" sz="3600" dirty="0" smtClean="0"/>
              <a:t> object file. </a:t>
            </a:r>
          </a:p>
          <a:p>
            <a:pPr algn="just">
              <a:buNone/>
            </a:pPr>
            <a:endParaRPr lang="en-US" sz="3600" dirty="0" smtClean="0"/>
          </a:p>
          <a:p>
            <a:pPr algn="just">
              <a:buNone/>
            </a:pPr>
            <a:r>
              <a:rPr lang="en-US" sz="3600" dirty="0" smtClean="0"/>
              <a:t>Functions and </a:t>
            </a:r>
            <a:r>
              <a:rPr lang="en-US" sz="3600" b="1" dirty="0" smtClean="0">
                <a:solidFill>
                  <a:srgbClr val="FF0000"/>
                </a:solidFill>
              </a:rPr>
              <a:t>initialized</a:t>
            </a:r>
            <a:r>
              <a:rPr lang="en-US" sz="3600" dirty="0" smtClean="0"/>
              <a:t> global variables </a:t>
            </a:r>
            <a:r>
              <a:rPr lang="en-US" sz="3600" dirty="0" smtClean="0">
                <a:solidFill>
                  <a:srgbClr val="FF0000"/>
                </a:solidFill>
              </a:rPr>
              <a:t>get strong symbols. </a:t>
            </a:r>
          </a:p>
          <a:p>
            <a:pPr algn="just">
              <a:buNone/>
            </a:pPr>
            <a:r>
              <a:rPr lang="en-US" sz="3600" dirty="0" smtClean="0"/>
              <a:t>Uninitialized global variables get </a:t>
            </a:r>
            <a:r>
              <a:rPr lang="en-US" sz="3600" dirty="0" smtClean="0">
                <a:solidFill>
                  <a:srgbClr val="FF0000"/>
                </a:solidFill>
              </a:rPr>
              <a:t>weak symbols</a:t>
            </a:r>
            <a:r>
              <a:rPr lang="en-US" sz="3600" dirty="0" smtClean="0"/>
              <a: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43</a:t>
            </a:fld>
            <a:endParaRPr lang="en-US"/>
          </a:p>
        </p:txBody>
      </p:sp>
      <p:sp>
        <p:nvSpPr>
          <p:cNvPr id="6" name="Content Placeholder 5"/>
          <p:cNvSpPr>
            <a:spLocks noGrp="1"/>
          </p:cNvSpPr>
          <p:nvPr>
            <p:ph idx="1"/>
          </p:nvPr>
        </p:nvSpPr>
        <p:spPr>
          <a:xfrm>
            <a:off x="469900" y="965200"/>
            <a:ext cx="11049000" cy="5740400"/>
          </a:xfrm>
        </p:spPr>
        <p:txBody>
          <a:bodyPr>
            <a:normAutofit/>
          </a:bodyPr>
          <a:lstStyle/>
          <a:p>
            <a:pPr algn="just">
              <a:buNone/>
            </a:pPr>
            <a:r>
              <a:rPr lang="en-US" sz="3600" dirty="0" smtClean="0"/>
              <a:t>Given this notion of strong and weak symbols, Unix linkers use the following rules for dealing with multiply defined symbols: </a:t>
            </a:r>
          </a:p>
          <a:p>
            <a:pPr algn="just">
              <a:buNone/>
            </a:pPr>
            <a:r>
              <a:rPr lang="en-US" sz="3600" dirty="0" smtClean="0"/>
              <a:t>• Rule 1: Multiple strong symbols are not allowed. </a:t>
            </a:r>
          </a:p>
          <a:p>
            <a:pPr algn="just">
              <a:buNone/>
            </a:pPr>
            <a:r>
              <a:rPr lang="en-US" sz="3600" dirty="0" smtClean="0"/>
              <a:t>• Rule 2: Given a strong symbol and multiple weak symbols, choose the strong symbol. </a:t>
            </a:r>
          </a:p>
          <a:p>
            <a:pPr algn="just">
              <a:buNone/>
            </a:pPr>
            <a:r>
              <a:rPr lang="en-US" sz="3600" dirty="0" smtClean="0"/>
              <a:t>• Rule 3: Given multiple weak symbols, choose any of the weak symbols.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44</a:t>
            </a:fld>
            <a:endParaRPr lang="en-US"/>
          </a:p>
        </p:txBody>
      </p:sp>
      <p:sp>
        <p:nvSpPr>
          <p:cNvPr id="6" name="Content Placeholder 5"/>
          <p:cNvSpPr>
            <a:spLocks noGrp="1"/>
          </p:cNvSpPr>
          <p:nvPr>
            <p:ph idx="1"/>
          </p:nvPr>
        </p:nvSpPr>
        <p:spPr>
          <a:xfrm>
            <a:off x="736600" y="4318000"/>
            <a:ext cx="10312400" cy="2438400"/>
          </a:xfrm>
        </p:spPr>
        <p:txBody>
          <a:bodyPr>
            <a:normAutofit fontScale="92500" lnSpcReduction="10000"/>
          </a:bodyPr>
          <a:lstStyle/>
          <a:p>
            <a:pPr algn="just">
              <a:buNone/>
            </a:pPr>
            <a:r>
              <a:rPr lang="en-US" sz="3600" dirty="0" smtClean="0"/>
              <a:t>• Rule 1: Multiple strong symbols are not allowed. </a:t>
            </a:r>
          </a:p>
          <a:p>
            <a:pPr algn="just">
              <a:buNone/>
            </a:pPr>
            <a:r>
              <a:rPr lang="en-US" sz="3600" dirty="0" smtClean="0"/>
              <a:t>• Rule 2: Given a strong symbol and multiple weak symbols, choose the strong symbol. </a:t>
            </a:r>
          </a:p>
          <a:p>
            <a:pPr algn="just">
              <a:buNone/>
            </a:pPr>
            <a:r>
              <a:rPr lang="en-US" sz="3600" dirty="0" smtClean="0"/>
              <a:t>• Rule 3: Given multiple weak symbols, choose any of the weak symbols.</a:t>
            </a:r>
            <a:endParaRPr lang="en-US" b="1" dirty="0">
              <a:solidFill>
                <a:srgbClr val="FF0000"/>
              </a:solidFill>
            </a:endParaRPr>
          </a:p>
        </p:txBody>
      </p:sp>
      <p:pic>
        <p:nvPicPr>
          <p:cNvPr id="53251" name="Picture 3"/>
          <p:cNvPicPr>
            <a:picLocks noChangeAspect="1" noChangeArrowheads="1"/>
          </p:cNvPicPr>
          <p:nvPr/>
        </p:nvPicPr>
        <p:blipFill>
          <a:blip r:embed="rId2"/>
          <a:srcRect l="36530" t="38368" r="14373" b="34549"/>
          <a:stretch>
            <a:fillRect/>
          </a:stretch>
        </p:blipFill>
        <p:spPr bwMode="auto">
          <a:xfrm>
            <a:off x="825500" y="1219199"/>
            <a:ext cx="9578812" cy="2970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45</a:t>
            </a:fld>
            <a:endParaRPr lang="en-US"/>
          </a:p>
        </p:txBody>
      </p:sp>
      <p:sp>
        <p:nvSpPr>
          <p:cNvPr id="6" name="Content Placeholder 5"/>
          <p:cNvSpPr>
            <a:spLocks noGrp="1"/>
          </p:cNvSpPr>
          <p:nvPr>
            <p:ph idx="1"/>
          </p:nvPr>
        </p:nvSpPr>
        <p:spPr>
          <a:xfrm>
            <a:off x="660400" y="1130300"/>
            <a:ext cx="5054600" cy="1511300"/>
          </a:xfrm>
        </p:spPr>
        <p:txBody>
          <a:bodyPr>
            <a:normAutofit fontScale="47500" lnSpcReduction="20000"/>
          </a:bodyPr>
          <a:lstStyle/>
          <a:p>
            <a:pPr algn="just">
              <a:buNone/>
            </a:pPr>
            <a:r>
              <a:rPr lang="en-US" sz="3600" dirty="0" smtClean="0"/>
              <a:t>• Rule 1: Multiple strong symbols are not allowed. </a:t>
            </a:r>
          </a:p>
          <a:p>
            <a:pPr algn="just">
              <a:buNone/>
            </a:pPr>
            <a:r>
              <a:rPr lang="en-US" sz="3600" dirty="0" smtClean="0"/>
              <a:t>• Rule 2: Given a strong symbol and multiple weak symbols, choose the strong symbol. </a:t>
            </a:r>
          </a:p>
          <a:p>
            <a:pPr algn="just">
              <a:buNone/>
            </a:pPr>
            <a:r>
              <a:rPr lang="en-US" sz="3600" dirty="0" smtClean="0"/>
              <a:t>• Rule 3: Given multiple weak symbols, choose any of the weak symbols.</a:t>
            </a:r>
            <a:endParaRPr lang="en-US" b="1" dirty="0">
              <a:solidFill>
                <a:srgbClr val="FF0000"/>
              </a:solidFill>
            </a:endParaRPr>
          </a:p>
        </p:txBody>
      </p:sp>
      <p:pic>
        <p:nvPicPr>
          <p:cNvPr id="54274" name="Picture 2"/>
          <p:cNvPicPr>
            <a:picLocks noChangeAspect="1" noChangeArrowheads="1"/>
          </p:cNvPicPr>
          <p:nvPr/>
        </p:nvPicPr>
        <p:blipFill>
          <a:blip r:embed="rId2"/>
          <a:srcRect l="35041" t="21181" r="16433" b="52898"/>
          <a:stretch>
            <a:fillRect/>
          </a:stretch>
        </p:blipFill>
        <p:spPr bwMode="auto">
          <a:xfrm>
            <a:off x="368299" y="2387599"/>
            <a:ext cx="11375550" cy="34163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46</a:t>
            </a:fld>
            <a:endParaRPr lang="en-US"/>
          </a:p>
        </p:txBody>
      </p:sp>
      <p:sp>
        <p:nvSpPr>
          <p:cNvPr id="6" name="Content Placeholder 5"/>
          <p:cNvSpPr>
            <a:spLocks noGrp="1"/>
          </p:cNvSpPr>
          <p:nvPr>
            <p:ph idx="1"/>
          </p:nvPr>
        </p:nvSpPr>
        <p:spPr>
          <a:xfrm>
            <a:off x="635000" y="1866900"/>
            <a:ext cx="2286000" cy="2438400"/>
          </a:xfrm>
        </p:spPr>
        <p:txBody>
          <a:bodyPr>
            <a:normAutofit fontScale="40000" lnSpcReduction="20000"/>
          </a:bodyPr>
          <a:lstStyle/>
          <a:p>
            <a:pPr algn="just">
              <a:buNone/>
            </a:pPr>
            <a:r>
              <a:rPr lang="en-US" sz="3600" dirty="0" smtClean="0"/>
              <a:t>• Rule 1: Multiple strong symbols are not allowed. </a:t>
            </a:r>
          </a:p>
          <a:p>
            <a:pPr algn="just">
              <a:buNone/>
            </a:pPr>
            <a:r>
              <a:rPr lang="en-US" sz="3600" dirty="0" smtClean="0"/>
              <a:t>• Rule 2: Given a strong symbol and multiple weak symbols, choose the strong symbol. </a:t>
            </a:r>
          </a:p>
          <a:p>
            <a:pPr algn="just">
              <a:buNone/>
            </a:pPr>
            <a:r>
              <a:rPr lang="en-US" sz="3600" dirty="0" smtClean="0"/>
              <a:t>• Rule 3: Given multiple weak symbols, choose any of the weak symbols.</a:t>
            </a:r>
            <a:endParaRPr lang="en-US" b="1" dirty="0">
              <a:solidFill>
                <a:srgbClr val="FF0000"/>
              </a:solidFill>
            </a:endParaRPr>
          </a:p>
        </p:txBody>
      </p:sp>
      <p:pic>
        <p:nvPicPr>
          <p:cNvPr id="54274" name="Picture 2"/>
          <p:cNvPicPr>
            <a:picLocks noChangeAspect="1" noChangeArrowheads="1"/>
          </p:cNvPicPr>
          <p:nvPr/>
        </p:nvPicPr>
        <p:blipFill>
          <a:blip r:embed="rId2"/>
          <a:srcRect l="36359" t="48756" r="14495" b="15972"/>
          <a:stretch>
            <a:fillRect/>
          </a:stretch>
        </p:blipFill>
        <p:spPr bwMode="auto">
          <a:xfrm>
            <a:off x="3390900" y="1549400"/>
            <a:ext cx="8051800" cy="3248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03200"/>
            <a:ext cx="10515600" cy="1325563"/>
          </a:xfrm>
        </p:spPr>
        <p:txBody>
          <a:bodyPr>
            <a:normAutofit/>
          </a:bodyPr>
          <a:lstStyle/>
          <a:p>
            <a:pPr algn="ctr">
              <a:defRPr/>
            </a:pPr>
            <a:r>
              <a:rPr lang="en-US" sz="6000" b="1" dirty="0" smtClean="0">
                <a:solidFill>
                  <a:srgbClr val="FF0000"/>
                </a:solidFill>
              </a:rPr>
              <a:t>Symbol Resolution</a:t>
            </a:r>
            <a:endParaRPr lang="en-US" sz="6000" b="1" dirty="0">
              <a:solidFill>
                <a:srgbClr val="FF0000"/>
              </a:solidFill>
            </a:endParaRPr>
          </a:p>
        </p:txBody>
      </p:sp>
      <p:sp>
        <p:nvSpPr>
          <p:cNvPr id="5" name="Slide Number Placeholder 4"/>
          <p:cNvSpPr>
            <a:spLocks noGrp="1"/>
          </p:cNvSpPr>
          <p:nvPr>
            <p:ph type="sldNum" sz="quarter" idx="12"/>
          </p:nvPr>
        </p:nvSpPr>
        <p:spPr/>
        <p:txBody>
          <a:bodyPr/>
          <a:lstStyle/>
          <a:p>
            <a:pPr>
              <a:defRPr/>
            </a:pPr>
            <a:fld id="{9FA15CB2-1D70-4E01-9F27-4F3BCA6BFAB0}" type="slidenum">
              <a:rPr lang="en-US" smtClean="0"/>
              <a:pPr>
                <a:defRPr/>
              </a:pPr>
              <a:t>47</a:t>
            </a:fld>
            <a:endParaRPr lang="en-US"/>
          </a:p>
        </p:txBody>
      </p:sp>
      <p:sp>
        <p:nvSpPr>
          <p:cNvPr id="6" name="Content Placeholder 5"/>
          <p:cNvSpPr>
            <a:spLocks noGrp="1"/>
          </p:cNvSpPr>
          <p:nvPr>
            <p:ph idx="1"/>
          </p:nvPr>
        </p:nvSpPr>
        <p:spPr>
          <a:xfrm>
            <a:off x="635000" y="1866900"/>
            <a:ext cx="2286000" cy="2438400"/>
          </a:xfrm>
        </p:spPr>
        <p:txBody>
          <a:bodyPr>
            <a:normAutofit fontScale="70000" lnSpcReduction="20000"/>
          </a:bodyPr>
          <a:lstStyle/>
          <a:p>
            <a:pPr algn="just">
              <a:buNone/>
            </a:pPr>
            <a:r>
              <a:rPr lang="en-US" sz="3600" dirty="0" smtClean="0"/>
              <a:t>• Rule 3: Given multiple weak symbols, choose any of the weak symbols.</a:t>
            </a:r>
            <a:endParaRPr lang="en-US" b="1" dirty="0">
              <a:solidFill>
                <a:srgbClr val="FF0000"/>
              </a:solidFill>
            </a:endParaRPr>
          </a:p>
        </p:txBody>
      </p:sp>
      <p:pic>
        <p:nvPicPr>
          <p:cNvPr id="55298" name="Picture 2"/>
          <p:cNvPicPr>
            <a:picLocks noChangeAspect="1" noChangeArrowheads="1"/>
          </p:cNvPicPr>
          <p:nvPr/>
        </p:nvPicPr>
        <p:blipFill>
          <a:blip r:embed="rId2"/>
          <a:srcRect l="36506" t="46181" r="26305" b="23437"/>
          <a:stretch>
            <a:fillRect/>
          </a:stretch>
        </p:blipFill>
        <p:spPr bwMode="auto">
          <a:xfrm>
            <a:off x="3136899" y="1739900"/>
            <a:ext cx="8654361" cy="397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74638"/>
            <a:ext cx="10972800" cy="417512"/>
          </a:xfrm>
        </p:spPr>
        <p:txBody>
          <a:bodyPr>
            <a:normAutofit fontScale="90000"/>
          </a:bodyPr>
          <a:lstStyle/>
          <a:p>
            <a:pPr eaLnBrk="1" hangingPunct="1">
              <a:defRPr/>
            </a:pPr>
            <a:endParaRPr lang="en-US" sz="4000" smtClean="0"/>
          </a:p>
        </p:txBody>
      </p:sp>
      <p:pic>
        <p:nvPicPr>
          <p:cNvPr id="10243" name="Picture 4"/>
          <p:cNvPicPr>
            <a:picLocks noGrp="1" noChangeAspect="1" noChangeArrowheads="1"/>
          </p:cNvPicPr>
          <p:nvPr>
            <p:ph idx="1"/>
          </p:nvPr>
        </p:nvPicPr>
        <p:blipFill>
          <a:blip r:embed="rId2"/>
          <a:srcRect/>
          <a:stretch>
            <a:fillRect/>
          </a:stretch>
        </p:blipFill>
        <p:spPr>
          <a:xfrm>
            <a:off x="334435" y="0"/>
            <a:ext cx="11523133" cy="6669088"/>
          </a:xfrm>
          <a:noFill/>
        </p:spPr>
      </p:pic>
      <p:sp>
        <p:nvSpPr>
          <p:cNvPr id="2" name="Date Placeholder 1"/>
          <p:cNvSpPr>
            <a:spLocks noGrp="1"/>
          </p:cNvSpPr>
          <p:nvPr>
            <p:ph type="dt" sz="half" idx="10"/>
          </p:nvPr>
        </p:nvSpPr>
        <p:spPr/>
        <p:txBody>
          <a:bodyPr/>
          <a:lstStyle/>
          <a:p>
            <a:pPr>
              <a:defRPr/>
            </a:pPr>
            <a:fld id="{6A0D6CF4-CA55-4FB4-A14E-318C139272BD}"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11BC5C2B-5C8E-4F11-AF59-B9A28C02DD1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Basic Concept</a:t>
            </a:r>
            <a:endParaRPr lang="en-US" dirty="0"/>
          </a:p>
        </p:txBody>
      </p:sp>
      <p:sp>
        <p:nvSpPr>
          <p:cNvPr id="11267" name="Content Placeholder 2"/>
          <p:cNvSpPr>
            <a:spLocks noGrp="1"/>
          </p:cNvSpPr>
          <p:nvPr>
            <p:ph idx="1"/>
          </p:nvPr>
        </p:nvSpPr>
        <p:spPr>
          <a:xfrm>
            <a:off x="304800" y="1524000"/>
            <a:ext cx="11887200" cy="4876800"/>
          </a:xfrm>
        </p:spPr>
        <p:txBody>
          <a:bodyPr/>
          <a:lstStyle/>
          <a:p>
            <a:pPr algn="just"/>
            <a:r>
              <a:rPr lang="en-US" b="1" dirty="0" smtClean="0"/>
              <a:t>object code</a:t>
            </a:r>
            <a:r>
              <a:rPr lang="en-US" dirty="0" smtClean="0"/>
              <a:t>, or an </a:t>
            </a:r>
            <a:r>
              <a:rPr lang="en-US" b="1" dirty="0" smtClean="0"/>
              <a:t>object file</a:t>
            </a:r>
            <a:r>
              <a:rPr lang="en-US" dirty="0" smtClean="0"/>
              <a:t>, is the representation of code that a </a:t>
            </a:r>
            <a:r>
              <a:rPr lang="en-US" b="1" dirty="0" smtClean="0">
                <a:hlinkClick r:id="rId3" action="ppaction://hlinkfile" tooltip="Compiler"/>
              </a:rPr>
              <a:t>compiler</a:t>
            </a:r>
            <a:r>
              <a:rPr lang="en-US" b="1" dirty="0" smtClean="0"/>
              <a:t> </a:t>
            </a:r>
            <a:r>
              <a:rPr lang="en-US" dirty="0" smtClean="0"/>
              <a:t>or </a:t>
            </a:r>
            <a:r>
              <a:rPr lang="en-US" b="1" dirty="0" smtClean="0">
                <a:hlinkClick r:id="rId4" action="ppaction://hlinkfile" tooltip="Assembler"/>
              </a:rPr>
              <a:t>assembler</a:t>
            </a:r>
            <a:r>
              <a:rPr lang="en-US" b="1" dirty="0" smtClean="0"/>
              <a:t> </a:t>
            </a:r>
            <a:r>
              <a:rPr lang="en-US" dirty="0" smtClean="0"/>
              <a:t>generates by processing a </a:t>
            </a:r>
            <a:r>
              <a:rPr lang="en-US" b="1" dirty="0" smtClean="0">
                <a:hlinkClick r:id="rId5" action="ppaction://hlinkfile" tooltip="Source code"/>
              </a:rPr>
              <a:t>source code</a:t>
            </a:r>
            <a:r>
              <a:rPr lang="en-US" dirty="0" smtClean="0"/>
              <a:t> file.</a:t>
            </a:r>
          </a:p>
          <a:p>
            <a:pPr algn="just">
              <a:buNone/>
            </a:pPr>
            <a:r>
              <a:rPr lang="en-US" dirty="0" smtClean="0"/>
              <a:t> </a:t>
            </a:r>
          </a:p>
          <a:p>
            <a:pPr algn="just" eaLnBrk="1" hangingPunct="1">
              <a:lnSpc>
                <a:spcPct val="90000"/>
              </a:lnSpc>
            </a:pPr>
            <a:r>
              <a:rPr lang="en-US" dirty="0" smtClean="0"/>
              <a:t>A </a:t>
            </a:r>
            <a:r>
              <a:rPr lang="en-US" b="1" dirty="0" smtClean="0">
                <a:hlinkClick r:id="rId6" action="ppaction://hlinkfile" tooltip="Linker"/>
              </a:rPr>
              <a:t>linker</a:t>
            </a:r>
            <a:r>
              <a:rPr lang="en-US" dirty="0" smtClean="0"/>
              <a:t> is typically used </a:t>
            </a:r>
            <a:r>
              <a:rPr lang="en-US" dirty="0" smtClean="0">
                <a:solidFill>
                  <a:srgbClr val="FF0000"/>
                </a:solidFill>
              </a:rPr>
              <a:t>to generate</a:t>
            </a:r>
            <a:r>
              <a:rPr lang="en-US" dirty="0" smtClean="0"/>
              <a:t> an </a:t>
            </a:r>
            <a:r>
              <a:rPr lang="en-US" b="1" dirty="0" smtClean="0">
                <a:hlinkClick r:id="rId7" action="ppaction://hlinkfile" tooltip="Executable"/>
              </a:rPr>
              <a:t>executable</a:t>
            </a:r>
            <a:r>
              <a:rPr lang="en-US" dirty="0" smtClean="0"/>
              <a:t> file by linking object files together. </a:t>
            </a:r>
          </a:p>
          <a:p>
            <a:pPr algn="just" eaLnBrk="1" hangingPunct="1">
              <a:lnSpc>
                <a:spcPct val="90000"/>
              </a:lnSpc>
            </a:pPr>
            <a:endParaRPr lang="en-US" b="1" dirty="0" smtClean="0"/>
          </a:p>
          <a:p>
            <a:pPr algn="just" eaLnBrk="1" hangingPunct="1">
              <a:lnSpc>
                <a:spcPct val="90000"/>
              </a:lnSpc>
            </a:pPr>
            <a:r>
              <a:rPr lang="en-US" dirty="0" smtClean="0"/>
              <a:t>Object files often also contain </a:t>
            </a:r>
            <a:r>
              <a:rPr lang="en-US" b="1" dirty="0" smtClean="0">
                <a:solidFill>
                  <a:schemeClr val="hlink"/>
                </a:solidFill>
              </a:rPr>
              <a:t>data</a:t>
            </a:r>
            <a:r>
              <a:rPr lang="en-US" dirty="0" smtClean="0"/>
              <a:t> for use by the code at runtime, </a:t>
            </a:r>
            <a:r>
              <a:rPr lang="en-US" b="1" dirty="0" smtClean="0">
                <a:solidFill>
                  <a:schemeClr val="hlink"/>
                </a:solidFill>
                <a:hlinkClick r:id="rId8" action="ppaction://hlinkfile" tooltip="Relocation"/>
              </a:rPr>
              <a:t>relocation</a:t>
            </a:r>
            <a:r>
              <a:rPr lang="en-US" b="1" dirty="0" smtClean="0">
                <a:solidFill>
                  <a:schemeClr val="hlink"/>
                </a:solidFill>
              </a:rPr>
              <a:t> information</a:t>
            </a:r>
            <a:r>
              <a:rPr lang="en-US" dirty="0" smtClean="0"/>
              <a:t>, program </a:t>
            </a:r>
            <a:r>
              <a:rPr lang="en-US" b="1" dirty="0" smtClean="0">
                <a:hlinkClick r:id="rId9" action="ppaction://hlinkfile" tooltip="Debug symbol"/>
              </a:rPr>
              <a:t>symbols</a:t>
            </a:r>
            <a:r>
              <a:rPr lang="en-US" dirty="0" smtClean="0"/>
              <a:t> (names of variables and functions) for linking and/or debugging purposes, and other </a:t>
            </a:r>
            <a:r>
              <a:rPr lang="en-US" b="1" dirty="0" smtClean="0">
                <a:hlinkClick r:id="rId10" action="ppaction://hlinkfile" tooltip="Debugging"/>
              </a:rPr>
              <a:t>debugging</a:t>
            </a:r>
            <a:r>
              <a:rPr lang="en-US" dirty="0" smtClean="0"/>
              <a:t> information.</a:t>
            </a:r>
          </a:p>
          <a:p>
            <a:pPr algn="just"/>
            <a:endParaRPr lang="en-US" dirty="0" smtClean="0"/>
          </a:p>
        </p:txBody>
      </p:sp>
      <p:sp>
        <p:nvSpPr>
          <p:cNvPr id="3" name="Date Placeholder 2"/>
          <p:cNvSpPr>
            <a:spLocks noGrp="1"/>
          </p:cNvSpPr>
          <p:nvPr>
            <p:ph type="dt" sz="half" idx="10"/>
          </p:nvPr>
        </p:nvSpPr>
        <p:spPr/>
        <p:txBody>
          <a:bodyPr/>
          <a:lstStyle/>
          <a:p>
            <a:pPr>
              <a:defRPr/>
            </a:pPr>
            <a:fld id="{8EE8CF5C-5E79-4EBD-AD97-7923CD9899BB}"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8C178E7F-13B4-43F3-8C7C-026B8DD7B50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Basic Concept…</a:t>
            </a:r>
            <a:endParaRPr lang="en-US" dirty="0"/>
          </a:p>
        </p:txBody>
      </p:sp>
      <p:sp>
        <p:nvSpPr>
          <p:cNvPr id="12291" name="Content Placeholder 2"/>
          <p:cNvSpPr>
            <a:spLocks noGrp="1"/>
          </p:cNvSpPr>
          <p:nvPr>
            <p:ph idx="1"/>
          </p:nvPr>
        </p:nvSpPr>
        <p:spPr/>
        <p:txBody>
          <a:bodyPr/>
          <a:lstStyle/>
          <a:p>
            <a:pPr algn="just"/>
            <a:r>
              <a:rPr lang="en-US" dirty="0" smtClean="0"/>
              <a:t>In </a:t>
            </a:r>
            <a:r>
              <a:rPr lang="en-US" dirty="0" smtClean="0">
                <a:solidFill>
                  <a:srgbClr val="993300"/>
                </a:solidFill>
              </a:rPr>
              <a:t>MS-DOS, Windows 95/98</a:t>
            </a:r>
            <a:r>
              <a:rPr lang="en-US" dirty="0" smtClean="0"/>
              <a:t> etc </a:t>
            </a:r>
            <a:r>
              <a:rPr lang="en-US" b="1" dirty="0" smtClean="0"/>
              <a:t>object modules have extension </a:t>
            </a:r>
            <a:r>
              <a:rPr lang="en-US" b="1" dirty="0" smtClean="0">
                <a:solidFill>
                  <a:srgbClr val="993300"/>
                </a:solidFill>
              </a:rPr>
              <a:t>.</a:t>
            </a:r>
            <a:r>
              <a:rPr lang="en-US" b="1" dirty="0" err="1" smtClean="0">
                <a:solidFill>
                  <a:srgbClr val="993300"/>
                </a:solidFill>
              </a:rPr>
              <a:t>obj</a:t>
            </a:r>
            <a:r>
              <a:rPr lang="en-US" b="1" dirty="0" smtClean="0"/>
              <a:t> </a:t>
            </a:r>
            <a:r>
              <a:rPr lang="en-US" dirty="0" smtClean="0"/>
              <a:t>and the executable binary programs </a:t>
            </a:r>
            <a:r>
              <a:rPr lang="en-US" b="1" dirty="0" smtClean="0"/>
              <a:t>have </a:t>
            </a:r>
            <a:r>
              <a:rPr lang="en-US" b="1" dirty="0" smtClean="0">
                <a:solidFill>
                  <a:srgbClr val="993300"/>
                </a:solidFill>
              </a:rPr>
              <a:t>.exe</a:t>
            </a:r>
            <a:r>
              <a:rPr lang="en-US" b="1" dirty="0" smtClean="0"/>
              <a:t> extension. </a:t>
            </a:r>
          </a:p>
          <a:p>
            <a:pPr algn="just"/>
            <a:endParaRPr lang="en-US" dirty="0" smtClean="0"/>
          </a:p>
          <a:p>
            <a:pPr algn="just"/>
            <a:r>
              <a:rPr lang="en-US" dirty="0" smtClean="0"/>
              <a:t>In </a:t>
            </a:r>
            <a:r>
              <a:rPr lang="en-US" dirty="0" smtClean="0">
                <a:solidFill>
                  <a:srgbClr val="993300"/>
                </a:solidFill>
              </a:rPr>
              <a:t>UNIX</a:t>
            </a:r>
            <a:r>
              <a:rPr lang="en-US" dirty="0" smtClean="0"/>
              <a:t>, object modules </a:t>
            </a:r>
            <a:r>
              <a:rPr lang="en-US" b="1" dirty="0" smtClean="0"/>
              <a:t>have </a:t>
            </a:r>
            <a:r>
              <a:rPr lang="en-US" b="1" dirty="0" smtClean="0">
                <a:solidFill>
                  <a:srgbClr val="993300"/>
                </a:solidFill>
              </a:rPr>
              <a:t>.o</a:t>
            </a:r>
            <a:r>
              <a:rPr lang="en-US" b="1" dirty="0" smtClean="0"/>
              <a:t> extension </a:t>
            </a:r>
            <a:r>
              <a:rPr lang="en-US" dirty="0" smtClean="0"/>
              <a:t>and executable programs have </a:t>
            </a:r>
            <a:r>
              <a:rPr lang="en-US" b="1" dirty="0" smtClean="0">
                <a:solidFill>
                  <a:srgbClr val="993300"/>
                </a:solidFill>
              </a:rPr>
              <a:t>no </a:t>
            </a:r>
            <a:r>
              <a:rPr lang="en-US" b="1" dirty="0" err="1" smtClean="0">
                <a:solidFill>
                  <a:srgbClr val="993300"/>
                </a:solidFill>
              </a:rPr>
              <a:t>extens</a:t>
            </a:r>
            <a:endParaRPr lang="en-US" b="1" dirty="0" smtClean="0"/>
          </a:p>
          <a:p>
            <a:endParaRPr lang="en-US" dirty="0" smtClean="0"/>
          </a:p>
        </p:txBody>
      </p:sp>
      <p:sp>
        <p:nvSpPr>
          <p:cNvPr id="3" name="Date Placeholder 2"/>
          <p:cNvSpPr>
            <a:spLocks noGrp="1"/>
          </p:cNvSpPr>
          <p:nvPr>
            <p:ph type="dt" sz="half" idx="10"/>
          </p:nvPr>
        </p:nvSpPr>
        <p:spPr/>
        <p:txBody>
          <a:bodyPr/>
          <a:lstStyle/>
          <a:p>
            <a:pPr>
              <a:defRPr/>
            </a:pPr>
            <a:fld id="{C6B35E15-23EA-4E3E-90A2-9227B7C7E7EA}"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0994FF7E-769D-4920-A4F0-D4F179437C3C}"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4419" y="2"/>
            <a:ext cx="10449983" cy="981075"/>
          </a:xfrm>
        </p:spPr>
        <p:txBody>
          <a:bodyPr/>
          <a:lstStyle/>
          <a:p>
            <a:pPr eaLnBrk="1" hangingPunct="1">
              <a:defRPr/>
            </a:pPr>
            <a:r>
              <a:rPr lang="en-US" smtClean="0">
                <a:solidFill>
                  <a:srgbClr val="CC6600"/>
                </a:solidFill>
              </a:rPr>
              <a:t>Basic Functions of the Loader</a:t>
            </a:r>
          </a:p>
        </p:txBody>
      </p:sp>
      <p:sp>
        <p:nvSpPr>
          <p:cNvPr id="13315" name="Rectangle 3"/>
          <p:cNvSpPr>
            <a:spLocks noGrp="1" noChangeArrowheads="1"/>
          </p:cNvSpPr>
          <p:nvPr>
            <p:ph idx="1"/>
          </p:nvPr>
        </p:nvSpPr>
        <p:spPr>
          <a:xfrm>
            <a:off x="573619" y="1509716"/>
            <a:ext cx="11618383" cy="5348287"/>
          </a:xfrm>
        </p:spPr>
        <p:txBody>
          <a:bodyPr/>
          <a:lstStyle/>
          <a:p>
            <a:pPr eaLnBrk="1" hangingPunct="1">
              <a:lnSpc>
                <a:spcPct val="90000"/>
              </a:lnSpc>
            </a:pPr>
            <a:r>
              <a:rPr lang="en-US" sz="2800" b="1" smtClean="0"/>
              <a:t>ALLOCATION:</a:t>
            </a:r>
            <a:r>
              <a:rPr lang="en-US" smtClean="0"/>
              <a:t> </a:t>
            </a:r>
            <a:r>
              <a:rPr lang="en-US" sz="2800" smtClean="0"/>
              <a:t>Allocates space in memory  for the programs( calculation program size)</a:t>
            </a:r>
          </a:p>
          <a:p>
            <a:pPr eaLnBrk="1" hangingPunct="1">
              <a:lnSpc>
                <a:spcPct val="90000"/>
              </a:lnSpc>
            </a:pPr>
            <a:endParaRPr lang="en-US" sz="2800" smtClean="0"/>
          </a:p>
          <a:p>
            <a:pPr eaLnBrk="1" hangingPunct="1">
              <a:lnSpc>
                <a:spcPct val="90000"/>
              </a:lnSpc>
            </a:pPr>
            <a:r>
              <a:rPr lang="en-US" sz="2800" b="1" smtClean="0"/>
              <a:t>RELOCATION:</a:t>
            </a:r>
            <a:r>
              <a:rPr lang="en-US" sz="2800" smtClean="0"/>
              <a:t> Adjustment of  addresses of all address sensitive entities  .</a:t>
            </a:r>
          </a:p>
          <a:p>
            <a:pPr eaLnBrk="1" hangingPunct="1">
              <a:lnSpc>
                <a:spcPct val="90000"/>
              </a:lnSpc>
            </a:pPr>
            <a:endParaRPr lang="en-US" sz="2800" smtClean="0"/>
          </a:p>
          <a:p>
            <a:pPr eaLnBrk="1" hangingPunct="1">
              <a:lnSpc>
                <a:spcPct val="90000"/>
              </a:lnSpc>
            </a:pPr>
            <a:r>
              <a:rPr lang="en-US" sz="2800" b="1" smtClean="0"/>
              <a:t>LINKING: </a:t>
            </a:r>
            <a:r>
              <a:rPr lang="en-US" sz="2800" smtClean="0"/>
              <a:t>Resolve inter-segment (inter-program) symbolic reference in object  program. </a:t>
            </a:r>
            <a:r>
              <a:rPr lang="en-US" sz="2800" smtClean="0">
                <a:solidFill>
                  <a:srgbClr val="FF0000"/>
                </a:solidFill>
              </a:rPr>
              <a:t>Linking </a:t>
            </a:r>
            <a:r>
              <a:rPr lang="en-US" sz="2800" smtClean="0"/>
              <a:t>of object modules with each other.</a:t>
            </a:r>
          </a:p>
          <a:p>
            <a:pPr eaLnBrk="1" hangingPunct="1">
              <a:lnSpc>
                <a:spcPct val="90000"/>
              </a:lnSpc>
            </a:pPr>
            <a:endParaRPr lang="en-US" sz="2800" smtClean="0"/>
          </a:p>
          <a:p>
            <a:pPr eaLnBrk="1" hangingPunct="1">
              <a:lnSpc>
                <a:spcPct val="90000"/>
              </a:lnSpc>
            </a:pPr>
            <a:r>
              <a:rPr lang="en-US" sz="2800" b="1" smtClean="0"/>
              <a:t>LOADING:</a:t>
            </a:r>
            <a:r>
              <a:rPr lang="en-US" smtClean="0"/>
              <a:t> </a:t>
            </a:r>
            <a:r>
              <a:rPr lang="en-US" sz="2800" smtClean="0"/>
              <a:t>Physically  place the machine instructions and data into memory and initiate execution.</a:t>
            </a:r>
          </a:p>
        </p:txBody>
      </p:sp>
      <p:sp>
        <p:nvSpPr>
          <p:cNvPr id="2" name="Date Placeholder 1"/>
          <p:cNvSpPr>
            <a:spLocks noGrp="1"/>
          </p:cNvSpPr>
          <p:nvPr>
            <p:ph type="dt" sz="half" idx="10"/>
          </p:nvPr>
        </p:nvSpPr>
        <p:spPr/>
        <p:txBody>
          <a:bodyPr/>
          <a:lstStyle/>
          <a:p>
            <a:pPr>
              <a:defRPr/>
            </a:pPr>
            <a:fld id="{29342D4F-9698-4BF7-B602-F62EBB0A386F}" type="datetime1">
              <a:rPr lang="en-US"/>
              <a:pPr>
                <a:defRPr/>
              </a:pPr>
              <a:t>10/28/2022</a:t>
            </a:fld>
            <a:endParaRPr lang="en-US"/>
          </a:p>
        </p:txBody>
      </p:sp>
      <p:sp>
        <p:nvSpPr>
          <p:cNvPr id="5" name="Slide Number Placeholder 4"/>
          <p:cNvSpPr>
            <a:spLocks noGrp="1"/>
          </p:cNvSpPr>
          <p:nvPr>
            <p:ph type="sldNum" sz="quarter" idx="12"/>
          </p:nvPr>
        </p:nvSpPr>
        <p:spPr/>
        <p:txBody>
          <a:bodyPr/>
          <a:lstStyle/>
          <a:p>
            <a:pPr>
              <a:defRPr/>
            </a:pPr>
            <a:fld id="{D519D465-64CD-4D99-A524-B81864AFC73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Loader</a:t>
            </a:r>
            <a:endParaRPr lang="en-US" dirty="0">
              <a:solidFill>
                <a:schemeClr val="accent1">
                  <a:satMod val="150000"/>
                </a:schemeClr>
              </a:solidFill>
            </a:endParaRPr>
          </a:p>
        </p:txBody>
      </p:sp>
      <p:sp>
        <p:nvSpPr>
          <p:cNvPr id="3" name="Date Placeholder 2"/>
          <p:cNvSpPr>
            <a:spLocks noGrp="1"/>
          </p:cNvSpPr>
          <p:nvPr>
            <p:ph type="dt" sz="half" idx="10"/>
          </p:nvPr>
        </p:nvSpPr>
        <p:spPr/>
        <p:txBody>
          <a:bodyPr/>
          <a:lstStyle/>
          <a:p>
            <a:pPr>
              <a:defRPr/>
            </a:pPr>
            <a:fld id="{7B2C130C-5CE0-4488-B789-A5D885608B6F}" type="datetime1">
              <a:rPr lang="en-US"/>
              <a:pPr>
                <a:defRPr/>
              </a:pPr>
              <a:t>10/28/2022</a:t>
            </a:fld>
            <a:endParaRPr lang="en-US"/>
          </a:p>
        </p:txBody>
      </p:sp>
      <p:sp>
        <p:nvSpPr>
          <p:cNvPr id="20" name="Slide Number Placeholder 19"/>
          <p:cNvSpPr>
            <a:spLocks noGrp="1"/>
          </p:cNvSpPr>
          <p:nvPr>
            <p:ph type="sldNum" sz="quarter" idx="12"/>
          </p:nvPr>
        </p:nvSpPr>
        <p:spPr/>
        <p:txBody>
          <a:bodyPr/>
          <a:lstStyle/>
          <a:p>
            <a:pPr>
              <a:defRPr/>
            </a:pPr>
            <a:fld id="{258C0CCB-37E6-418E-B8CC-0D139ED3E59A}" type="slidenum">
              <a:rPr lang="en-US" smtClean="0"/>
              <a:pPr>
                <a:defRPr/>
              </a:pPr>
              <a:t>9</a:t>
            </a:fld>
            <a:endParaRPr lang="en-US"/>
          </a:p>
        </p:txBody>
      </p:sp>
      <p:sp>
        <p:nvSpPr>
          <p:cNvPr id="11" name="Rectangle 10"/>
          <p:cNvSpPr/>
          <p:nvPr/>
        </p:nvSpPr>
        <p:spPr>
          <a:xfrm>
            <a:off x="6220884" y="3302000"/>
            <a:ext cx="1682749" cy="89535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9110133" y="3370263"/>
            <a:ext cx="2878667" cy="89535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14"/>
          <p:cNvSpPr txBox="1">
            <a:spLocks noChangeArrowheads="1"/>
          </p:cNvSpPr>
          <p:nvPr/>
        </p:nvSpPr>
        <p:spPr bwMode="auto">
          <a:xfrm>
            <a:off x="6220884" y="3519491"/>
            <a:ext cx="1682749" cy="46037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Loader</a:t>
            </a:r>
          </a:p>
        </p:txBody>
      </p:sp>
      <p:sp>
        <p:nvSpPr>
          <p:cNvPr id="14342" name="TextBox 15"/>
          <p:cNvSpPr txBox="1">
            <a:spLocks noChangeArrowheads="1"/>
          </p:cNvSpPr>
          <p:nvPr/>
        </p:nvSpPr>
        <p:spPr bwMode="auto">
          <a:xfrm>
            <a:off x="9093200" y="3463928"/>
            <a:ext cx="3471333" cy="708025"/>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Object program </a:t>
            </a:r>
          </a:p>
          <a:p>
            <a:r>
              <a:rPr lang="en-US" sz="2000">
                <a:latin typeface="Times New Roman" pitchFamily="18" charset="0"/>
                <a:cs typeface="Times New Roman" pitchFamily="18" charset="0"/>
              </a:rPr>
              <a:t>ready for execution</a:t>
            </a:r>
          </a:p>
        </p:txBody>
      </p:sp>
      <p:cxnSp>
        <p:nvCxnSpPr>
          <p:cNvPr id="18" name="Straight Arrow Connector 17"/>
          <p:cNvCxnSpPr/>
          <p:nvPr/>
        </p:nvCxnSpPr>
        <p:spPr>
          <a:xfrm flipV="1">
            <a:off x="143935" y="3905250"/>
            <a:ext cx="271356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64369" y="3378203"/>
            <a:ext cx="2214033" cy="893763"/>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5" name="TextBox 19"/>
          <p:cNvSpPr txBox="1">
            <a:spLocks noChangeArrowheads="1"/>
          </p:cNvSpPr>
          <p:nvPr/>
        </p:nvSpPr>
        <p:spPr bwMode="auto">
          <a:xfrm>
            <a:off x="2899833" y="3608391"/>
            <a:ext cx="2260600" cy="46037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Assembler</a:t>
            </a:r>
          </a:p>
        </p:txBody>
      </p:sp>
      <p:cxnSp>
        <p:nvCxnSpPr>
          <p:cNvPr id="24" name="Straight Arrow Connector 23"/>
          <p:cNvCxnSpPr/>
          <p:nvPr/>
        </p:nvCxnSpPr>
        <p:spPr>
          <a:xfrm flipV="1">
            <a:off x="4978402" y="3752850"/>
            <a:ext cx="1183217" cy="650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1"/>
          </p:cNvCxnSpPr>
          <p:nvPr/>
        </p:nvCxnSpPr>
        <p:spPr>
          <a:xfrm flipV="1">
            <a:off x="7903635" y="3817941"/>
            <a:ext cx="1206500" cy="7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48" name="TextBox 6"/>
          <p:cNvSpPr txBox="1">
            <a:spLocks noChangeArrowheads="1"/>
          </p:cNvSpPr>
          <p:nvPr/>
        </p:nvSpPr>
        <p:spPr bwMode="auto">
          <a:xfrm>
            <a:off x="3172886" y="5835650"/>
            <a:ext cx="3888316" cy="369888"/>
          </a:xfrm>
          <a:prstGeom prst="rect">
            <a:avLst/>
          </a:prstGeom>
          <a:noFill/>
          <a:ln w="9525">
            <a:noFill/>
            <a:miter lim="800000"/>
            <a:headEnd/>
            <a:tailEnd/>
          </a:ln>
        </p:spPr>
        <p:txBody>
          <a:bodyPr>
            <a:spAutoFit/>
          </a:bodyPr>
          <a:lstStyle/>
          <a:p>
            <a:r>
              <a:rPr lang="en-US" b="1"/>
              <a:t>Fig.: Role of loader</a:t>
            </a:r>
          </a:p>
        </p:txBody>
      </p:sp>
      <p:sp>
        <p:nvSpPr>
          <p:cNvPr id="14349" name="TextBox 7"/>
          <p:cNvSpPr txBox="1">
            <a:spLocks noChangeArrowheads="1"/>
          </p:cNvSpPr>
          <p:nvPr/>
        </p:nvSpPr>
        <p:spPr bwMode="auto">
          <a:xfrm>
            <a:off x="9465735" y="5862641"/>
            <a:ext cx="2165351" cy="369887"/>
          </a:xfrm>
          <a:prstGeom prst="rect">
            <a:avLst/>
          </a:prstGeom>
          <a:noFill/>
          <a:ln w="9525">
            <a:noFill/>
            <a:miter lim="800000"/>
            <a:headEnd/>
            <a:tailEnd/>
          </a:ln>
        </p:spPr>
        <p:txBody>
          <a:bodyPr>
            <a:spAutoFit/>
          </a:bodyPr>
          <a:lstStyle/>
          <a:p>
            <a:r>
              <a:rPr lang="en-US" b="1"/>
              <a:t>Memory</a:t>
            </a:r>
          </a:p>
        </p:txBody>
      </p:sp>
      <p:sp>
        <p:nvSpPr>
          <p:cNvPr id="14350" name="TextBox 27"/>
          <p:cNvSpPr txBox="1">
            <a:spLocks noChangeArrowheads="1"/>
          </p:cNvSpPr>
          <p:nvPr/>
        </p:nvSpPr>
        <p:spPr bwMode="auto">
          <a:xfrm>
            <a:off x="143935" y="3484565"/>
            <a:ext cx="2713567" cy="46166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Source Program</a:t>
            </a:r>
          </a:p>
        </p:txBody>
      </p:sp>
      <p:sp>
        <p:nvSpPr>
          <p:cNvPr id="43" name="Rectangle 42"/>
          <p:cNvSpPr/>
          <p:nvPr/>
        </p:nvSpPr>
        <p:spPr>
          <a:xfrm>
            <a:off x="9135533" y="3108325"/>
            <a:ext cx="2880784" cy="26193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9110133" y="4265616"/>
            <a:ext cx="2878667" cy="1552575"/>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4482</TotalTime>
  <Words>2878</Words>
  <Application>Microsoft Office PowerPoint</Application>
  <PresentationFormat>Custom</PresentationFormat>
  <Paragraphs>387</Paragraphs>
  <Slides>47</Slides>
  <Notes>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47</vt:i4>
      </vt:variant>
    </vt:vector>
  </HeadingPairs>
  <TitlesOfParts>
    <vt:vector size="51" baseType="lpstr">
      <vt:lpstr>1_Office Theme</vt:lpstr>
      <vt:lpstr>Contents Slide Master</vt:lpstr>
      <vt:lpstr>Office Theme</vt:lpstr>
      <vt:lpstr>CorelDRAW</vt:lpstr>
      <vt:lpstr>Slide 1</vt:lpstr>
      <vt:lpstr>Slide 2</vt:lpstr>
      <vt:lpstr>Chapter 7  Introduction to Linkers and Loaders</vt:lpstr>
      <vt:lpstr>Loader and Linker</vt:lpstr>
      <vt:lpstr>Slide 5</vt:lpstr>
      <vt:lpstr>Basic Concept</vt:lpstr>
      <vt:lpstr>Basic Concept…</vt:lpstr>
      <vt:lpstr>Basic Functions of the Loader</vt:lpstr>
      <vt:lpstr>Loader</vt:lpstr>
      <vt:lpstr>Loader</vt:lpstr>
      <vt:lpstr>Slide 11</vt:lpstr>
      <vt:lpstr>Linking concepts</vt:lpstr>
      <vt:lpstr>Linking concepts…</vt:lpstr>
      <vt:lpstr>LINKING</vt:lpstr>
      <vt:lpstr>LINKING</vt:lpstr>
      <vt:lpstr>LINKING</vt:lpstr>
      <vt:lpstr>LINKING</vt:lpstr>
      <vt:lpstr>LINKING</vt:lpstr>
      <vt:lpstr>Relocation concepts</vt:lpstr>
      <vt:lpstr>Relocation concepts</vt:lpstr>
      <vt:lpstr>Relocation concepts…</vt:lpstr>
      <vt:lpstr>Slide 22</vt:lpstr>
      <vt:lpstr>Linker Vs. Loader:</vt:lpstr>
      <vt:lpstr>Linker Vs. Loader:</vt:lpstr>
      <vt:lpstr>Linker Vs. Loader:</vt:lpstr>
      <vt:lpstr>Static LINKING</vt:lpstr>
      <vt:lpstr>Static LINKING</vt:lpstr>
      <vt:lpstr>Static LINKING</vt:lpstr>
      <vt:lpstr>Static LINKING</vt:lpstr>
      <vt:lpstr>Static LINKING</vt:lpstr>
      <vt:lpstr>Static LINKING</vt:lpstr>
      <vt:lpstr>Static LINKING</vt:lpstr>
      <vt:lpstr>Dynamic LINKING</vt:lpstr>
      <vt:lpstr>Dynamic LINKING</vt:lpstr>
      <vt:lpstr>Object Files</vt:lpstr>
      <vt:lpstr>Object Files</vt:lpstr>
      <vt:lpstr>Object Files</vt:lpstr>
      <vt:lpstr>Object Files</vt:lpstr>
      <vt:lpstr>Symbol Resolution</vt:lpstr>
      <vt:lpstr>Symbol Resolution</vt:lpstr>
      <vt:lpstr>Symbol Resolution</vt:lpstr>
      <vt:lpstr>Symbol Resolution</vt:lpstr>
      <vt:lpstr>Symbol Resolution</vt:lpstr>
      <vt:lpstr>Symbol Resolution</vt:lpstr>
      <vt:lpstr>Symbol Resolution</vt:lpstr>
      <vt:lpstr>Symbol Resolution</vt:lpstr>
      <vt:lpstr>Symbol Resolution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cp:lastModifiedBy>
  <cp:revision>401</cp:revision>
  <dcterms:created xsi:type="dcterms:W3CDTF">2019-01-09T10:33:58Z</dcterms:created>
  <dcterms:modified xsi:type="dcterms:W3CDTF">2022-10-28T06:06:50Z</dcterms:modified>
</cp:coreProperties>
</file>