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Lst>
  <p:notesMasterIdLst>
    <p:notesMasterId r:id="rId72"/>
  </p:notesMasterIdLst>
  <p:handoutMasterIdLst>
    <p:handoutMasterId r:id="rId73"/>
  </p:handoutMasterIdLst>
  <p:sldIdLst>
    <p:sldId id="277" r:id="rId4"/>
    <p:sldId id="385" r:id="rId5"/>
    <p:sldId id="624" r:id="rId6"/>
    <p:sldId id="560" r:id="rId7"/>
    <p:sldId id="625" r:id="rId8"/>
    <p:sldId id="559" r:id="rId9"/>
    <p:sldId id="561" r:id="rId10"/>
    <p:sldId id="562" r:id="rId11"/>
    <p:sldId id="563" r:id="rId12"/>
    <p:sldId id="564" r:id="rId13"/>
    <p:sldId id="565" r:id="rId14"/>
    <p:sldId id="626" r:id="rId15"/>
    <p:sldId id="627" r:id="rId16"/>
    <p:sldId id="567" r:id="rId17"/>
    <p:sldId id="629" r:id="rId18"/>
    <p:sldId id="568" r:id="rId19"/>
    <p:sldId id="628" r:id="rId20"/>
    <p:sldId id="632" r:id="rId21"/>
    <p:sldId id="634" r:id="rId22"/>
    <p:sldId id="630" r:id="rId23"/>
    <p:sldId id="631" r:id="rId24"/>
    <p:sldId id="570" r:id="rId25"/>
    <p:sldId id="576" r:id="rId26"/>
    <p:sldId id="577" r:id="rId27"/>
    <p:sldId id="635" r:id="rId28"/>
    <p:sldId id="636" r:id="rId29"/>
    <p:sldId id="581" r:id="rId30"/>
    <p:sldId id="582" r:id="rId31"/>
    <p:sldId id="583" r:id="rId32"/>
    <p:sldId id="584" r:id="rId33"/>
    <p:sldId id="586" r:id="rId34"/>
    <p:sldId id="587" r:id="rId35"/>
    <p:sldId id="588" r:id="rId36"/>
    <p:sldId id="589" r:id="rId37"/>
    <p:sldId id="590" r:id="rId38"/>
    <p:sldId id="591" r:id="rId39"/>
    <p:sldId id="637" r:id="rId40"/>
    <p:sldId id="592" r:id="rId41"/>
    <p:sldId id="594" r:id="rId42"/>
    <p:sldId id="595" r:id="rId43"/>
    <p:sldId id="596" r:id="rId44"/>
    <p:sldId id="597" r:id="rId45"/>
    <p:sldId id="598" r:id="rId46"/>
    <p:sldId id="599" r:id="rId47"/>
    <p:sldId id="600" r:id="rId48"/>
    <p:sldId id="601" r:id="rId49"/>
    <p:sldId id="602" r:id="rId50"/>
    <p:sldId id="603" r:id="rId51"/>
    <p:sldId id="604" r:id="rId52"/>
    <p:sldId id="605" r:id="rId53"/>
    <p:sldId id="606" r:id="rId54"/>
    <p:sldId id="607" r:id="rId55"/>
    <p:sldId id="608" r:id="rId56"/>
    <p:sldId id="609" r:id="rId57"/>
    <p:sldId id="610" r:id="rId58"/>
    <p:sldId id="611" r:id="rId59"/>
    <p:sldId id="612" r:id="rId60"/>
    <p:sldId id="613" r:id="rId61"/>
    <p:sldId id="614" r:id="rId62"/>
    <p:sldId id="615" r:id="rId63"/>
    <p:sldId id="616" r:id="rId64"/>
    <p:sldId id="617" r:id="rId65"/>
    <p:sldId id="618" r:id="rId66"/>
    <p:sldId id="619" r:id="rId67"/>
    <p:sldId id="620" r:id="rId68"/>
    <p:sldId id="621" r:id="rId69"/>
    <p:sldId id="622" r:id="rId70"/>
    <p:sldId id="62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B0F0"/>
    <a:srgbClr val="ED8137"/>
    <a:srgbClr val="BC8F00"/>
    <a:srgbClr val="86000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5" autoAdjust="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8374E45-A733-4E38-AF08-8E780FC4B1C5}" type="slidenum">
              <a:rPr lang="en-US" smtClean="0"/>
              <a:pPr>
                <a:defRPr/>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C31D106-C715-4DF8-B9C4-266431229F94}" type="slidenum">
              <a:rPr lang="en-US" smtClean="0"/>
              <a:pPr>
                <a:defRPr/>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C31D106-C715-4DF8-B9C4-266431229F94}" type="slidenum">
              <a:rPr lang="en-US" smtClean="0"/>
              <a:pPr>
                <a:defRPr/>
              </a:pPr>
              <a:t>38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60C3AD1-FD80-4199-BA85-E93D98CF59B0}" type="slidenum">
              <a:rPr lang="en-US" smtClean="0"/>
              <a:pPr>
                <a:defRPr/>
              </a:pPr>
              <a:t>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 sign denote that something must be added to the constant</a:t>
            </a:r>
          </a:p>
        </p:txBody>
      </p:sp>
      <p:sp>
        <p:nvSpPr>
          <p:cNvPr id="4" name="Slide Number Placeholder 3"/>
          <p:cNvSpPr>
            <a:spLocks noGrp="1"/>
          </p:cNvSpPr>
          <p:nvPr>
            <p:ph type="sldNum" sz="quarter" idx="5"/>
          </p:nvPr>
        </p:nvSpPr>
        <p:spPr/>
        <p:txBody>
          <a:bodyPr/>
          <a:lstStyle/>
          <a:p>
            <a:pPr>
              <a:defRPr/>
            </a:pPr>
            <a:fld id="{9C09A20B-A028-427F-A6C6-7FC672236981}" type="slidenum">
              <a:rPr lang="en-US" smtClean="0"/>
              <a:pPr>
                <a:defRPr/>
              </a:pPr>
              <a:t>40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 sign denote that something must be added to the constant</a:t>
            </a:r>
          </a:p>
        </p:txBody>
      </p:sp>
      <p:sp>
        <p:nvSpPr>
          <p:cNvPr id="4" name="Slide Number Placeholder 3"/>
          <p:cNvSpPr>
            <a:spLocks noGrp="1"/>
          </p:cNvSpPr>
          <p:nvPr>
            <p:ph type="sldNum" sz="quarter" idx="5"/>
          </p:nvPr>
        </p:nvSpPr>
        <p:spPr/>
        <p:txBody>
          <a:bodyPr/>
          <a:lstStyle/>
          <a:p>
            <a:pPr>
              <a:defRPr/>
            </a:pPr>
            <a:fld id="{A97E638E-441B-4F47-8ED4-BEFB69BF602F}" type="slidenum">
              <a:rPr lang="en-US" smtClean="0"/>
              <a:pPr>
                <a:defRPr/>
              </a:pPr>
              <a:t>41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B80D6BE-970D-451E-B37A-D90E4078EDC5}" type="slidenum">
              <a:rPr lang="en-US" smtClean="0"/>
              <a:pPr>
                <a:defRPr/>
              </a:pPr>
              <a:t>50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Difference between two relative address constant.therefore the entry 8 48 DC A(PG1ENT2-PG1ENT1-3)will not appear in RLD record</a:t>
            </a:r>
          </a:p>
        </p:txBody>
      </p:sp>
      <p:sp>
        <p:nvSpPr>
          <p:cNvPr id="4" name="Slide Number Placeholder 3"/>
          <p:cNvSpPr>
            <a:spLocks noGrp="1"/>
          </p:cNvSpPr>
          <p:nvPr>
            <p:ph type="sldNum" sz="quarter" idx="5"/>
          </p:nvPr>
        </p:nvSpPr>
        <p:spPr/>
        <p:txBody>
          <a:bodyPr/>
          <a:lstStyle/>
          <a:p>
            <a:pPr>
              <a:defRPr/>
            </a:pPr>
            <a:fld id="{E2730C68-6495-405B-A0DE-BC8C2A1CB86D}" type="slidenum">
              <a:rPr lang="en-US" smtClean="0"/>
              <a:pPr>
                <a:defRPr/>
              </a:pPr>
              <a:t>53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Difference between two relative address constant. therefore the entry 8 48 DC A(PG1ENT2-PG1ENT1-3)will not appear in RLD record</a:t>
            </a:r>
          </a:p>
        </p:txBody>
      </p:sp>
      <p:sp>
        <p:nvSpPr>
          <p:cNvPr id="4" name="Slide Number Placeholder 3"/>
          <p:cNvSpPr>
            <a:spLocks noGrp="1"/>
          </p:cNvSpPr>
          <p:nvPr>
            <p:ph type="sldNum" sz="quarter" idx="5"/>
          </p:nvPr>
        </p:nvSpPr>
        <p:spPr/>
        <p:txBody>
          <a:bodyPr/>
          <a:lstStyle/>
          <a:p>
            <a:pPr>
              <a:defRPr/>
            </a:pPr>
            <a:fld id="{2A9A2B49-C5CF-45AF-BDA0-60841DBB75DF}" type="slidenum">
              <a:rPr lang="en-US" smtClean="0"/>
              <a:pPr>
                <a:defRPr/>
              </a:pPr>
              <a:t>56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0BE9709-E386-4B23-A5C1-7447636A1AF5}" type="slidenum">
              <a:rPr lang="en-US">
                <a:latin typeface="Arial" pitchFamily="34" charset="0"/>
              </a:rPr>
              <a:pPr>
                <a:defRPr/>
              </a:pPr>
              <a:t>62</a:t>
            </a:fld>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Program modules A and B are loaded in memory after linking. It is ready for execution</a:t>
            </a:r>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A5B466-1818-4C68-8A63-81997EB84C15}"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This is the program which can itself perform the relocation of its address sensitive portions of the code.</a:t>
            </a:r>
          </a:p>
          <a:p>
            <a:endParaRPr lang="en-US" smtClean="0"/>
          </a:p>
        </p:txBody>
      </p:sp>
      <p:sp>
        <p:nvSpPr>
          <p:cNvPr id="4" name="Slide Number Placeholder 3"/>
          <p:cNvSpPr>
            <a:spLocks noGrp="1"/>
          </p:cNvSpPr>
          <p:nvPr>
            <p:ph type="sldNum" sz="quarter" idx="5"/>
          </p:nvPr>
        </p:nvSpPr>
        <p:spPr/>
        <p:txBody>
          <a:bodyPr/>
          <a:lstStyle/>
          <a:p>
            <a:pPr>
              <a:defRPr/>
            </a:pPr>
            <a:fld id="{07381887-F34F-4CCF-A700-92B88B2E21F5}" type="slidenum">
              <a:rPr lang="en-US" smtClean="0"/>
              <a:pPr>
                <a:defRPr/>
              </a:pPr>
              <a:t>67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This is the program which can itself perform the relocation of its address sensitive portions of the code.</a:t>
            </a:r>
          </a:p>
          <a:p>
            <a:endParaRPr lang="en-US" smtClean="0"/>
          </a:p>
        </p:txBody>
      </p:sp>
      <p:sp>
        <p:nvSpPr>
          <p:cNvPr id="4" name="Slide Number Placeholder 3"/>
          <p:cNvSpPr>
            <a:spLocks noGrp="1"/>
          </p:cNvSpPr>
          <p:nvPr>
            <p:ph type="sldNum" sz="quarter" idx="5"/>
          </p:nvPr>
        </p:nvSpPr>
        <p:spPr/>
        <p:txBody>
          <a:bodyPr/>
          <a:lstStyle/>
          <a:p>
            <a:pPr>
              <a:defRPr/>
            </a:pPr>
            <a:fld id="{A3289204-DCCA-44AF-899F-0D399B9E061A}" type="slidenum">
              <a:rPr lang="en-US" smtClean="0"/>
              <a:pPr>
                <a:defRPr/>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desk: containing coded form of the instruction is called object desk</a:t>
            </a:r>
          </a:p>
        </p:txBody>
      </p:sp>
      <p:sp>
        <p:nvSpPr>
          <p:cNvPr id="4" name="Slide Number Placeholder 3"/>
          <p:cNvSpPr>
            <a:spLocks noGrp="1"/>
          </p:cNvSpPr>
          <p:nvPr>
            <p:ph type="sldNum" sz="quarter" idx="5"/>
          </p:nvPr>
        </p:nvSpPr>
        <p:spPr/>
        <p:txBody>
          <a:bodyPr/>
          <a:lstStyle/>
          <a:p>
            <a:pPr>
              <a:defRPr/>
            </a:pPr>
            <a:fld id="{6E9A2809-CB56-4125-AB4C-2C7E81DE56CE}"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desk: containing coded form of the instruction is called object desk</a:t>
            </a:r>
          </a:p>
        </p:txBody>
      </p:sp>
      <p:sp>
        <p:nvSpPr>
          <p:cNvPr id="4" name="Slide Number Placeholder 3"/>
          <p:cNvSpPr>
            <a:spLocks noGrp="1"/>
          </p:cNvSpPr>
          <p:nvPr>
            <p:ph type="sldNum" sz="quarter" idx="5"/>
          </p:nvPr>
        </p:nvSpPr>
        <p:spPr/>
        <p:txBody>
          <a:bodyPr/>
          <a:lstStyle/>
          <a:p>
            <a:pPr>
              <a:defRPr/>
            </a:pPr>
            <a:fld id="{6E9A2809-CB56-4125-AB4C-2C7E81DE56CE}" type="slidenum">
              <a:rPr lang="en-US" smtClean="0"/>
              <a:pPr>
                <a:defRPr/>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desk: containing coded form of the instruction is called object desk</a:t>
            </a:r>
          </a:p>
        </p:txBody>
      </p:sp>
      <p:sp>
        <p:nvSpPr>
          <p:cNvPr id="4" name="Slide Number Placeholder 3"/>
          <p:cNvSpPr>
            <a:spLocks noGrp="1"/>
          </p:cNvSpPr>
          <p:nvPr>
            <p:ph type="sldNum" sz="quarter" idx="5"/>
          </p:nvPr>
        </p:nvSpPr>
        <p:spPr/>
        <p:txBody>
          <a:bodyPr/>
          <a:lstStyle/>
          <a:p>
            <a:pPr>
              <a:defRPr/>
            </a:pPr>
            <a:fld id="{D08E5B2D-E29E-4EBC-81AC-3D181A8E5231}" type="slidenum">
              <a:rPr lang="en-US" smtClean="0"/>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desk: containing coded form of the instruction is called object desk</a:t>
            </a:r>
          </a:p>
        </p:txBody>
      </p:sp>
      <p:sp>
        <p:nvSpPr>
          <p:cNvPr id="4" name="Slide Number Placeholder 3"/>
          <p:cNvSpPr>
            <a:spLocks noGrp="1"/>
          </p:cNvSpPr>
          <p:nvPr>
            <p:ph type="sldNum" sz="quarter" idx="5"/>
          </p:nvPr>
        </p:nvSpPr>
        <p:spPr/>
        <p:txBody>
          <a:bodyPr/>
          <a:lstStyle/>
          <a:p>
            <a:pPr>
              <a:defRPr/>
            </a:pPr>
            <a:fld id="{6E9A2809-CB56-4125-AB4C-2C7E81DE56CE}" type="slidenum">
              <a:rPr lang="en-US" smtClean="0"/>
              <a:pPr>
                <a:defRPr/>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3200" smtClean="0">
              <a:solidFill>
                <a:srgbClr val="FF0000"/>
              </a:solidFill>
            </a:endParaRPr>
          </a:p>
        </p:txBody>
      </p:sp>
      <p:sp>
        <p:nvSpPr>
          <p:cNvPr id="4" name="Slide Number Placeholder 3"/>
          <p:cNvSpPr>
            <a:spLocks noGrp="1"/>
          </p:cNvSpPr>
          <p:nvPr>
            <p:ph type="sldNum" sz="quarter" idx="5"/>
          </p:nvPr>
        </p:nvSpPr>
        <p:spPr/>
        <p:txBody>
          <a:bodyPr/>
          <a:lstStyle/>
          <a:p>
            <a:pPr>
              <a:defRPr/>
            </a:pPr>
            <a:fld id="{2DEEE3E7-D8DC-42FD-9293-B70D9DFECC2B}" type="slidenum">
              <a:rPr lang="en-US" smtClean="0"/>
              <a:pPr>
                <a:defRPr/>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desk: containing coded form of the instruction is called object desk</a:t>
            </a:r>
          </a:p>
        </p:txBody>
      </p:sp>
      <p:sp>
        <p:nvSpPr>
          <p:cNvPr id="4" name="Slide Number Placeholder 3"/>
          <p:cNvSpPr>
            <a:spLocks noGrp="1"/>
          </p:cNvSpPr>
          <p:nvPr>
            <p:ph type="sldNum" sz="quarter" idx="5"/>
          </p:nvPr>
        </p:nvSpPr>
        <p:spPr/>
        <p:txBody>
          <a:bodyPr/>
          <a:lstStyle/>
          <a:p>
            <a:pPr>
              <a:defRPr/>
            </a:pPr>
            <a:fld id="{6E9A2809-CB56-4125-AB4C-2C7E81DE56CE}" type="slidenum">
              <a:rPr lang="en-US" smtClean="0"/>
              <a:pPr>
                <a:defRPr/>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desk: containing coded form of the instruction is called object desk</a:t>
            </a:r>
          </a:p>
        </p:txBody>
      </p:sp>
      <p:sp>
        <p:nvSpPr>
          <p:cNvPr id="4" name="Slide Number Placeholder 3"/>
          <p:cNvSpPr>
            <a:spLocks noGrp="1"/>
          </p:cNvSpPr>
          <p:nvPr>
            <p:ph type="sldNum" sz="quarter" idx="5"/>
          </p:nvPr>
        </p:nvSpPr>
        <p:spPr/>
        <p:txBody>
          <a:bodyPr/>
          <a:lstStyle/>
          <a:p>
            <a:pPr>
              <a:defRPr/>
            </a:pPr>
            <a:fld id="{6E9A2809-CB56-4125-AB4C-2C7E81DE56CE}"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8" y="164686"/>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8" y="932771"/>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9"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920"/>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4"/>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97"/>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701"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701"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103"/>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104"/>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921"/>
            <a:ext cx="7238124" cy="3966041"/>
          </a:xfrm>
          <a:prstGeom prst="rect">
            <a:avLst/>
          </a:prstGeom>
        </p:spPr>
      </p:pic>
      <p:sp>
        <p:nvSpPr>
          <p:cNvPr id="7" name="Picture Placeholder 2"/>
          <p:cNvSpPr>
            <a:spLocks noGrp="1"/>
          </p:cNvSpPr>
          <p:nvPr>
            <p:ph type="pic" idx="1" hasCustomPrompt="1"/>
          </p:nvPr>
        </p:nvSpPr>
        <p:spPr>
          <a:xfrm>
            <a:off x="5705876"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4"/>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56"/>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8"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2"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86"/>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51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72000" y="1604520"/>
            <a:ext cx="6646560" cy="3977280"/>
          </a:xfrm>
          <a:prstGeom prst="rect">
            <a:avLst/>
          </a:prstGeom>
          <a:ln>
            <a:noFill/>
          </a:ln>
        </p:spPr>
      </p:pic>
      <p:pic>
        <p:nvPicPr>
          <p:cNvPr id="35" name="Picture 34"/>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7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7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9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9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89"/>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229" y="5902033"/>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9"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68"/>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106" y="2025573"/>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36" y="24501"/>
            <a:ext cx="3859753" cy="1538254"/>
          </a:xfrm>
          <a:prstGeom prst="rect">
            <a:avLst/>
          </a:prstGeom>
        </p:spPr>
      </p:pic>
      <p:sp>
        <p:nvSpPr>
          <p:cNvPr id="43" name="Right Triangle 42"/>
          <p:cNvSpPr/>
          <p:nvPr/>
        </p:nvSpPr>
        <p:spPr>
          <a:xfrm rot="10800000" flipV="1">
            <a:off x="9829829" y="5334047"/>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608"/>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813"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89"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72" y="2051945"/>
            <a:ext cx="9063319" cy="4859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922"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76"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06400" y="1828803"/>
            <a:ext cx="10957984" cy="706437"/>
          </a:xfrm>
        </p:spPr>
        <p:txBody>
          <a:bodyPr>
            <a:normAutofit fontScale="90000"/>
          </a:bodyPr>
          <a:lstStyle/>
          <a:p>
            <a:pPr eaLnBrk="1" hangingPunct="1">
              <a:defRPr/>
            </a:pPr>
            <a:r>
              <a:rPr lang="en-US" sz="4000" dirty="0" smtClean="0">
                <a:solidFill>
                  <a:srgbClr val="CC6600"/>
                </a:solidFill>
              </a:rPr>
              <a:t>Disadvantages:</a:t>
            </a:r>
            <a:br>
              <a:rPr lang="en-US" sz="4000" dirty="0" smtClean="0">
                <a:solidFill>
                  <a:srgbClr val="CC6600"/>
                </a:solidFill>
              </a:rPr>
            </a:br>
            <a:endParaRPr lang="en-US" sz="4000" dirty="0" smtClean="0">
              <a:solidFill>
                <a:srgbClr val="CC6600"/>
              </a:solidFill>
            </a:endParaRPr>
          </a:p>
        </p:txBody>
      </p:sp>
      <p:sp>
        <p:nvSpPr>
          <p:cNvPr id="28675" name="Rectangle 3"/>
          <p:cNvSpPr>
            <a:spLocks noGrp="1" noChangeArrowheads="1"/>
          </p:cNvSpPr>
          <p:nvPr>
            <p:ph idx="1"/>
          </p:nvPr>
        </p:nvSpPr>
        <p:spPr>
          <a:xfrm>
            <a:off x="304800" y="2286000"/>
            <a:ext cx="11887200" cy="5360988"/>
          </a:xfrm>
        </p:spPr>
        <p:txBody>
          <a:bodyPr/>
          <a:lstStyle/>
          <a:p>
            <a:pPr eaLnBrk="1" hangingPunct="1"/>
            <a:r>
              <a:rPr lang="en-US" sz="2800" dirty="0" smtClean="0"/>
              <a:t>Portion of the memory is wasted because the assembler resides in the memory.</a:t>
            </a:r>
          </a:p>
          <a:p>
            <a:pPr eaLnBrk="1" hangingPunct="1"/>
            <a:r>
              <a:rPr lang="en-US" sz="2800" dirty="0" smtClean="0"/>
              <a:t>It is necessary to assemble every time even though no modifications  are being done.</a:t>
            </a:r>
          </a:p>
          <a:p>
            <a:pPr eaLnBrk="1" hangingPunct="1"/>
            <a:r>
              <a:rPr lang="en-US" sz="2800" dirty="0" smtClean="0"/>
              <a:t>Can not handle multiple program segments  especially if they are written in different languages (e.g. assembly lang. and FORTRAN or PL/I)</a:t>
            </a:r>
          </a:p>
          <a:p>
            <a:pPr eaLnBrk="1" hangingPunct="1"/>
            <a:r>
              <a:rPr lang="en-US" sz="2800" dirty="0" smtClean="0"/>
              <a:t>Scheme is good for small program not for bigger one</a:t>
            </a:r>
          </a:p>
          <a:p>
            <a:pPr eaLnBrk="1" hangingPunct="1"/>
            <a:r>
              <a:rPr lang="en-US" sz="2800" b="1" dirty="0" smtClean="0">
                <a:solidFill>
                  <a:srgbClr val="993300"/>
                </a:solidFill>
              </a:rPr>
              <a:t>Execution time = assemble time + load time</a:t>
            </a:r>
          </a:p>
        </p:txBody>
      </p:sp>
      <p:sp>
        <p:nvSpPr>
          <p:cNvPr id="2" name="Date Placeholder 1"/>
          <p:cNvSpPr>
            <a:spLocks noGrp="1"/>
          </p:cNvSpPr>
          <p:nvPr>
            <p:ph type="dt" sz="half" idx="10"/>
          </p:nvPr>
        </p:nvSpPr>
        <p:spPr/>
        <p:txBody>
          <a:bodyPr/>
          <a:lstStyle/>
          <a:p>
            <a:pPr>
              <a:defRPr/>
            </a:pPr>
            <a:fld id="{9C9C3FD4-AB9E-44B8-82FC-8FBB3A01A269}"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E9989919-1E8C-4088-86CF-D47FBDB6023B}" type="slidenum">
              <a:rPr lang="en-US" smtClean="0"/>
              <a:pPr>
                <a:defRPr/>
              </a:pPr>
              <a:t>10</a:t>
            </a:fld>
            <a:endParaRPr lang="en-US"/>
          </a:p>
        </p:txBody>
      </p:sp>
      <p:sp>
        <p:nvSpPr>
          <p:cNvPr id="4" name="Rectangle 2"/>
          <p:cNvSpPr txBox="1">
            <a:spLocks noChangeArrowheads="1"/>
          </p:cNvSpPr>
          <p:nvPr/>
        </p:nvSpPr>
        <p:spPr>
          <a:xfrm>
            <a:off x="1524000" y="0"/>
            <a:ext cx="9448800" cy="914400"/>
          </a:xfrm>
          <a:prstGeom prst="rect">
            <a:avLst/>
          </a:prstGeom>
        </p:spPr>
        <p:txBody>
          <a:bodyPr rIns="45720" anchor="ctr">
            <a:normAutofit/>
            <a:scene3d>
              <a:camera prst="orthographicFront"/>
              <a:lightRig rig="threePt" dir="t">
                <a:rot lat="0" lon="0" rev="4800000"/>
              </a:lightRig>
            </a:scene3d>
            <a:sp3d prstMaterial="matte">
              <a:bevelT w="50800" h="10160"/>
            </a:sp3d>
          </a:bodyPr>
          <a:lstStyle/>
          <a:p>
            <a:pPr>
              <a:defRPr/>
            </a:pPr>
            <a:r>
              <a:rPr lang="en-US" sz="4500" b="1">
                <a:solidFill>
                  <a:srgbClr val="CC6600"/>
                </a:solidFill>
                <a:latin typeface="+mj-lt"/>
                <a:ea typeface="+mj-ea"/>
                <a:cs typeface="+mj-cs"/>
              </a:rPr>
              <a:t>1.Compile and go loader….</a:t>
            </a:r>
            <a:endParaRPr lang="en-US" sz="4500" b="1" dirty="0">
              <a:solidFill>
                <a:srgbClr val="CC6600"/>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187329"/>
            <a:ext cx="10515600" cy="1325563"/>
          </a:xfrm>
        </p:spPr>
        <p:txBody>
          <a:bodyPr/>
          <a:lstStyle/>
          <a:p>
            <a:pPr>
              <a:defRPr/>
            </a:pPr>
            <a:r>
              <a:rPr lang="en-US" sz="4800" dirty="0" smtClean="0">
                <a:solidFill>
                  <a:srgbClr val="FF0000"/>
                </a:solidFill>
                <a:latin typeface="Times New Roman" pitchFamily="18" charset="0"/>
                <a:cs typeface="Times New Roman" pitchFamily="18" charset="0"/>
              </a:rPr>
              <a:t>2.General loader scheme</a:t>
            </a:r>
            <a:endParaRPr lang="en-US" dirty="0">
              <a:solidFill>
                <a:srgbClr val="FF0000"/>
              </a:solidFill>
            </a:endParaRPr>
          </a:p>
        </p:txBody>
      </p:sp>
      <p:sp>
        <p:nvSpPr>
          <p:cNvPr id="29699" name="Content Placeholder 2"/>
          <p:cNvSpPr>
            <a:spLocks noGrp="1"/>
          </p:cNvSpPr>
          <p:nvPr>
            <p:ph idx="1"/>
          </p:nvPr>
        </p:nvSpPr>
        <p:spPr>
          <a:xfrm>
            <a:off x="266700" y="1447800"/>
            <a:ext cx="11087100" cy="4729163"/>
          </a:xfrm>
        </p:spPr>
        <p:txBody>
          <a:bodyPr/>
          <a:lstStyle/>
          <a:p>
            <a:pPr algn="just"/>
            <a:r>
              <a:rPr lang="en-US" dirty="0" smtClean="0"/>
              <a:t>In this loader scheme, the source program is converted to object program by some translator (assembler). </a:t>
            </a:r>
            <a:endParaRPr lang="en-US" dirty="0" smtClean="0"/>
          </a:p>
          <a:p>
            <a:pPr algn="just"/>
            <a:r>
              <a:rPr lang="en-US" dirty="0" smtClean="0"/>
              <a:t>The </a:t>
            </a:r>
            <a:r>
              <a:rPr lang="en-US" dirty="0" smtClean="0"/>
              <a:t>loader accepts these object modules and puts machine instruction and data in an executable form at their assigned memory. </a:t>
            </a:r>
            <a:endParaRPr lang="en-US" dirty="0" smtClean="0"/>
          </a:p>
          <a:p>
            <a:pPr algn="just"/>
            <a:r>
              <a:rPr lang="en-US" dirty="0" smtClean="0"/>
              <a:t>The </a:t>
            </a:r>
            <a:r>
              <a:rPr lang="en-US" dirty="0" smtClean="0"/>
              <a:t>loader occupies some portion of main </a:t>
            </a:r>
            <a:r>
              <a:rPr lang="en-US" dirty="0" smtClean="0"/>
              <a:t>memory.</a:t>
            </a:r>
            <a:endParaRPr lang="en-US" dirty="0" smtClean="0"/>
          </a:p>
        </p:txBody>
      </p:sp>
      <p:sp>
        <p:nvSpPr>
          <p:cNvPr id="3" name="Date Placeholder 2"/>
          <p:cNvSpPr>
            <a:spLocks noGrp="1"/>
          </p:cNvSpPr>
          <p:nvPr>
            <p:ph type="dt" sz="half" idx="10"/>
          </p:nvPr>
        </p:nvSpPr>
        <p:spPr/>
        <p:txBody>
          <a:bodyPr/>
          <a:lstStyle/>
          <a:p>
            <a:pPr>
              <a:defRPr/>
            </a:pPr>
            <a:fld id="{1DBB2FAC-963B-4093-86A0-743E9DD775EE}"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6D1C9F56-FE68-4F16-BF0B-FD04D15686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D2DB52F-6126-4C0D-9030-5F1A0F36C9EF}"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A08C492F-B519-428A-941F-6320AED3C217}" type="slidenum">
              <a:rPr lang="en-US" smtClean="0"/>
              <a:pPr>
                <a:defRPr/>
              </a:pPr>
              <a:t>12</a:t>
            </a:fld>
            <a:endParaRPr lang="en-US"/>
          </a:p>
        </p:txBody>
      </p:sp>
      <p:pic>
        <p:nvPicPr>
          <p:cNvPr id="54274" name="Picture 2"/>
          <p:cNvPicPr>
            <a:picLocks noChangeAspect="1" noChangeArrowheads="1"/>
          </p:cNvPicPr>
          <p:nvPr/>
        </p:nvPicPr>
        <p:blipFill>
          <a:blip r:embed="rId2"/>
          <a:srcRect l="37384" t="40278" r="15959" b="38021"/>
          <a:stretch>
            <a:fillRect/>
          </a:stretch>
        </p:blipFill>
        <p:spPr bwMode="auto">
          <a:xfrm>
            <a:off x="330199" y="1981200"/>
            <a:ext cx="11169904" cy="2921000"/>
          </a:xfrm>
          <a:prstGeom prst="rect">
            <a:avLst/>
          </a:prstGeom>
          <a:noFill/>
          <a:ln w="9525">
            <a:noFill/>
            <a:miter lim="800000"/>
            <a:headEnd/>
            <a:tailEnd/>
          </a:ln>
          <a:effectLst/>
        </p:spPr>
      </p:pic>
      <p:sp>
        <p:nvSpPr>
          <p:cNvPr id="6" name="Rectangle 5"/>
          <p:cNvSpPr/>
          <p:nvPr/>
        </p:nvSpPr>
        <p:spPr>
          <a:xfrm>
            <a:off x="4405344" y="5377934"/>
            <a:ext cx="4027456" cy="461665"/>
          </a:xfrm>
          <a:prstGeom prst="rect">
            <a:avLst/>
          </a:prstGeom>
        </p:spPr>
        <p:txBody>
          <a:bodyPr wrap="square">
            <a:spAutoFit/>
          </a:bodyPr>
          <a:lstStyle/>
          <a:p>
            <a:r>
              <a:rPr lang="en-US" sz="2400" b="1" dirty="0" smtClean="0"/>
              <a:t>General Loader Scheme</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0" y="0"/>
            <a:ext cx="9448800" cy="914400"/>
          </a:xfrm>
        </p:spPr>
        <p:txBody>
          <a:bodyPr/>
          <a:lstStyle/>
          <a:p>
            <a:pPr>
              <a:defRPr/>
            </a:pPr>
            <a:r>
              <a:rPr lang="en-US" dirty="0" smtClean="0">
                <a:solidFill>
                  <a:srgbClr val="FF0000"/>
                </a:solidFill>
                <a:latin typeface="Times New Roman" pitchFamily="18" charset="0"/>
                <a:cs typeface="Times New Roman" pitchFamily="18" charset="0"/>
              </a:rPr>
              <a:t>2.General loader scheme</a:t>
            </a:r>
            <a:endParaRPr lang="en-US" dirty="0" smtClean="0">
              <a:solidFill>
                <a:srgbClr val="CC6600"/>
              </a:solidFill>
            </a:endParaRPr>
          </a:p>
        </p:txBody>
      </p:sp>
      <p:sp>
        <p:nvSpPr>
          <p:cNvPr id="27651" name="Rectangle 3"/>
          <p:cNvSpPr>
            <a:spLocks noGrp="1" noChangeArrowheads="1"/>
          </p:cNvSpPr>
          <p:nvPr>
            <p:ph sz="half" idx="1"/>
          </p:nvPr>
        </p:nvSpPr>
        <p:spPr>
          <a:xfrm>
            <a:off x="304800" y="1358900"/>
            <a:ext cx="11353800" cy="4826000"/>
          </a:xfrm>
        </p:spPr>
        <p:txBody>
          <a:bodyPr/>
          <a:lstStyle/>
          <a:p>
            <a:pPr eaLnBrk="1" hangingPunct="1">
              <a:lnSpc>
                <a:spcPct val="80000"/>
              </a:lnSpc>
              <a:buFontTx/>
              <a:buNone/>
            </a:pPr>
            <a:r>
              <a:rPr lang="en-US" dirty="0" smtClean="0">
                <a:solidFill>
                  <a:srgbClr val="CC6600"/>
                </a:solidFill>
              </a:rPr>
              <a:t>Advantages</a:t>
            </a:r>
            <a:r>
              <a:rPr lang="en-US" dirty="0" smtClean="0">
                <a:solidFill>
                  <a:srgbClr val="CC6600"/>
                </a:solidFill>
              </a:rPr>
              <a:t>:</a:t>
            </a:r>
          </a:p>
          <a:p>
            <a:pPr eaLnBrk="1" hangingPunct="1">
              <a:lnSpc>
                <a:spcPct val="80000"/>
              </a:lnSpc>
              <a:buFontTx/>
              <a:buNone/>
            </a:pPr>
            <a:endParaRPr lang="en-US" dirty="0" smtClean="0">
              <a:solidFill>
                <a:srgbClr val="CC6600"/>
              </a:solidFill>
            </a:endParaRPr>
          </a:p>
          <a:p>
            <a:pPr>
              <a:lnSpc>
                <a:spcPct val="80000"/>
              </a:lnSpc>
              <a:buNone/>
            </a:pPr>
            <a:r>
              <a:rPr lang="en-US" dirty="0" smtClean="0"/>
              <a:t>• </a:t>
            </a:r>
            <a:r>
              <a:rPr lang="en-US" dirty="0" smtClean="0"/>
              <a:t>The program need not be retranslated each time while running it </a:t>
            </a:r>
            <a:endParaRPr lang="en-US" dirty="0" smtClean="0"/>
          </a:p>
          <a:p>
            <a:pPr>
              <a:lnSpc>
                <a:spcPct val="80000"/>
              </a:lnSpc>
              <a:buNone/>
            </a:pPr>
            <a:endParaRPr lang="en-US" dirty="0" smtClean="0"/>
          </a:p>
          <a:p>
            <a:pPr>
              <a:lnSpc>
                <a:spcPct val="80000"/>
              </a:lnSpc>
              <a:buNone/>
            </a:pPr>
            <a:r>
              <a:rPr lang="en-US" dirty="0" smtClean="0"/>
              <a:t>• </a:t>
            </a:r>
            <a:r>
              <a:rPr lang="en-US" dirty="0" smtClean="0"/>
              <a:t>There is no wastage of memory, because assembler is not placed in the memory </a:t>
            </a:r>
            <a:endParaRPr lang="en-US" dirty="0" smtClean="0"/>
          </a:p>
          <a:p>
            <a:pPr>
              <a:lnSpc>
                <a:spcPct val="80000"/>
              </a:lnSpc>
              <a:buNone/>
            </a:pPr>
            <a:endParaRPr lang="en-US" dirty="0" smtClean="0"/>
          </a:p>
          <a:p>
            <a:pPr>
              <a:lnSpc>
                <a:spcPct val="80000"/>
              </a:lnSpc>
              <a:buNone/>
            </a:pPr>
            <a:r>
              <a:rPr lang="en-US" dirty="0" smtClean="0"/>
              <a:t>• </a:t>
            </a:r>
            <a:r>
              <a:rPr lang="en-US" dirty="0" smtClean="0"/>
              <a:t>It is possible to write source program with multiple programs and multiple languages</a:t>
            </a:r>
            <a:endParaRPr lang="en-US" dirty="0" smtClean="0">
              <a:solidFill>
                <a:srgbClr val="CC6600"/>
              </a:solidFill>
            </a:endParaRPr>
          </a:p>
        </p:txBody>
      </p:sp>
      <p:sp>
        <p:nvSpPr>
          <p:cNvPr id="2" name="Date Placeholder 1"/>
          <p:cNvSpPr>
            <a:spLocks noGrp="1"/>
          </p:cNvSpPr>
          <p:nvPr>
            <p:ph type="dt" sz="half" idx="10"/>
          </p:nvPr>
        </p:nvSpPr>
        <p:spPr/>
        <p:txBody>
          <a:bodyPr/>
          <a:lstStyle/>
          <a:p>
            <a:pPr>
              <a:defRPr/>
            </a:pPr>
            <a:fld id="{31E3180B-DF5F-461C-9C26-F260E9813C71}"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9C66BB51-A620-414D-8C77-8D0B728AD8E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
            <a:ext cx="10134600" cy="990600"/>
          </a:xfrm>
        </p:spPr>
        <p:txBody>
          <a:bodyPr/>
          <a:lstStyle/>
          <a:p>
            <a:pPr>
              <a:defRPr/>
            </a:pPr>
            <a:r>
              <a:rPr lang="en-US" dirty="0" smtClean="0"/>
              <a:t>3.Absolute Loader</a:t>
            </a:r>
            <a:endParaRPr lang="en-US" dirty="0"/>
          </a:p>
        </p:txBody>
      </p:sp>
      <p:sp>
        <p:nvSpPr>
          <p:cNvPr id="31747" name="Content Placeholder 2"/>
          <p:cNvSpPr>
            <a:spLocks noGrp="1"/>
          </p:cNvSpPr>
          <p:nvPr>
            <p:ph idx="1"/>
          </p:nvPr>
        </p:nvSpPr>
        <p:spPr>
          <a:xfrm>
            <a:off x="152400" y="1117600"/>
            <a:ext cx="11836400" cy="5549899"/>
          </a:xfrm>
        </p:spPr>
        <p:txBody>
          <a:bodyPr>
            <a:normAutofit/>
          </a:bodyPr>
          <a:lstStyle/>
          <a:p>
            <a:pPr algn="just"/>
            <a:r>
              <a:rPr lang="en-US" sz="3600" dirty="0" smtClean="0"/>
              <a:t>An Absolute loader is the simplest of all other loaders.</a:t>
            </a:r>
          </a:p>
          <a:p>
            <a:pPr algn="just"/>
            <a:r>
              <a:rPr lang="en-US" sz="3600" dirty="0" smtClean="0"/>
              <a:t>It takes the output of Assembler and load into memory without relocation.</a:t>
            </a:r>
          </a:p>
          <a:p>
            <a:pPr algn="just"/>
            <a:r>
              <a:rPr lang="en-US" sz="3600" dirty="0" smtClean="0"/>
              <a:t>Absolute loader is a kind of loader in which relocated object files are created, loader accepts these files and places them at specified locations in the memory. </a:t>
            </a:r>
            <a:endParaRPr lang="en-US" sz="3600" dirty="0" smtClean="0"/>
          </a:p>
          <a:p>
            <a:pPr algn="just"/>
            <a:r>
              <a:rPr lang="en-US" sz="3600" dirty="0" smtClean="0"/>
              <a:t>This </a:t>
            </a:r>
            <a:r>
              <a:rPr lang="en-US" sz="3600" dirty="0" smtClean="0"/>
              <a:t>type of loader is called absolute because no relocation information is needed; rather it is obtained from the programmer or assembler. </a:t>
            </a:r>
            <a:endParaRPr lang="en-US" sz="3600" dirty="0" smtClean="0"/>
          </a:p>
        </p:txBody>
      </p:sp>
      <p:sp>
        <p:nvSpPr>
          <p:cNvPr id="3" name="Date Placeholder 2"/>
          <p:cNvSpPr>
            <a:spLocks noGrp="1"/>
          </p:cNvSpPr>
          <p:nvPr>
            <p:ph type="dt" sz="half" idx="10"/>
          </p:nvPr>
        </p:nvSpPr>
        <p:spPr/>
        <p:txBody>
          <a:bodyPr/>
          <a:lstStyle/>
          <a:p>
            <a:pPr>
              <a:defRPr/>
            </a:pPr>
            <a:fld id="{44962D13-D722-4BCF-AF6E-E094747630C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71AED577-0786-4C81-AA43-D137537E942E}"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
            <a:ext cx="10134600" cy="990600"/>
          </a:xfrm>
        </p:spPr>
        <p:txBody>
          <a:bodyPr/>
          <a:lstStyle/>
          <a:p>
            <a:pPr>
              <a:defRPr/>
            </a:pPr>
            <a:r>
              <a:rPr lang="en-US" dirty="0" smtClean="0"/>
              <a:t>3.Absolute Loader</a:t>
            </a:r>
            <a:endParaRPr lang="en-US" dirty="0"/>
          </a:p>
        </p:txBody>
      </p:sp>
      <p:sp>
        <p:nvSpPr>
          <p:cNvPr id="31747" name="Content Placeholder 2"/>
          <p:cNvSpPr>
            <a:spLocks noGrp="1"/>
          </p:cNvSpPr>
          <p:nvPr>
            <p:ph idx="1"/>
          </p:nvPr>
        </p:nvSpPr>
        <p:spPr>
          <a:xfrm>
            <a:off x="152400" y="1117600"/>
            <a:ext cx="11836400" cy="5549899"/>
          </a:xfrm>
        </p:spPr>
        <p:txBody>
          <a:bodyPr>
            <a:noAutofit/>
          </a:bodyPr>
          <a:lstStyle/>
          <a:p>
            <a:pPr algn="just"/>
            <a:r>
              <a:rPr lang="en-US" sz="3200" dirty="0" smtClean="0"/>
              <a:t>The </a:t>
            </a:r>
            <a:r>
              <a:rPr lang="en-US" sz="3200" dirty="0" smtClean="0"/>
              <a:t>starting address of every module is known to the programmer, this corresponding starting address is stored in the object file, then task of loader becomes very simple and that is to simply place the executable form of the machine instructions at the locations mentioned in the object file. </a:t>
            </a:r>
            <a:endParaRPr lang="en-US" sz="3200" dirty="0" smtClean="0"/>
          </a:p>
          <a:p>
            <a:pPr algn="just">
              <a:buNone/>
            </a:pPr>
            <a:endParaRPr lang="en-US" sz="2000" dirty="0" smtClean="0"/>
          </a:p>
          <a:p>
            <a:pPr algn="just"/>
            <a:r>
              <a:rPr lang="en-US" sz="3200" dirty="0" smtClean="0"/>
              <a:t>In </a:t>
            </a:r>
            <a:r>
              <a:rPr lang="en-US" sz="3200" dirty="0" smtClean="0"/>
              <a:t>this scheme the programmer or assembler should have knowledge of memory management. </a:t>
            </a:r>
            <a:endParaRPr lang="en-US" sz="3200" dirty="0" smtClean="0"/>
          </a:p>
          <a:p>
            <a:pPr algn="just">
              <a:buNone/>
            </a:pPr>
            <a:endParaRPr lang="en-US" sz="1400" dirty="0" smtClean="0"/>
          </a:p>
          <a:p>
            <a:pPr algn="just"/>
            <a:r>
              <a:rPr lang="en-US" sz="3200" dirty="0" smtClean="0"/>
              <a:t>The </a:t>
            </a:r>
            <a:r>
              <a:rPr lang="en-US" sz="3200" dirty="0" smtClean="0"/>
              <a:t>resolution of external references or linking of different subroutines are the issues which need to be handled by the programmer</a:t>
            </a:r>
            <a:r>
              <a:rPr lang="en-US" sz="3200" dirty="0" smtClean="0"/>
              <a:t>.</a:t>
            </a:r>
          </a:p>
        </p:txBody>
      </p:sp>
      <p:sp>
        <p:nvSpPr>
          <p:cNvPr id="3" name="Date Placeholder 2"/>
          <p:cNvSpPr>
            <a:spLocks noGrp="1"/>
          </p:cNvSpPr>
          <p:nvPr>
            <p:ph type="dt" sz="half" idx="10"/>
          </p:nvPr>
        </p:nvSpPr>
        <p:spPr/>
        <p:txBody>
          <a:bodyPr/>
          <a:lstStyle/>
          <a:p>
            <a:pPr>
              <a:defRPr/>
            </a:pPr>
            <a:fld id="{44962D13-D722-4BCF-AF6E-E094747630C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71AED577-0786-4C81-AA43-D137537E942E}"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3.Absolute Loader….</a:t>
            </a:r>
            <a:endParaRPr lang="en-US" dirty="0"/>
          </a:p>
        </p:txBody>
      </p:sp>
      <p:sp>
        <p:nvSpPr>
          <p:cNvPr id="32771" name="Content Placeholder 2"/>
          <p:cNvSpPr>
            <a:spLocks noGrp="1"/>
          </p:cNvSpPr>
          <p:nvPr>
            <p:ph idx="1"/>
          </p:nvPr>
        </p:nvSpPr>
        <p:spPr/>
        <p:txBody>
          <a:bodyPr/>
          <a:lstStyle/>
          <a:p>
            <a:r>
              <a:rPr lang="en-US" smtClean="0"/>
              <a:t>Binary program is stored in a file that contains:</a:t>
            </a:r>
          </a:p>
          <a:p>
            <a:r>
              <a:rPr lang="en-US" smtClean="0">
                <a:solidFill>
                  <a:srgbClr val="FF0000"/>
                </a:solidFill>
              </a:rPr>
              <a:t>Header records: </a:t>
            </a:r>
            <a:r>
              <a:rPr lang="en-US" smtClean="0"/>
              <a:t>Contains load Origin ,Length of code, load time execution starting address of program.</a:t>
            </a:r>
          </a:p>
          <a:p>
            <a:r>
              <a:rPr lang="en-US" smtClean="0">
                <a:solidFill>
                  <a:srgbClr val="FF0000"/>
                </a:solidFill>
              </a:rPr>
              <a:t>Transfer record: </a:t>
            </a:r>
            <a:r>
              <a:rPr lang="en-US" smtClean="0"/>
              <a:t>contains entry point of execution</a:t>
            </a:r>
          </a:p>
          <a:p>
            <a:endParaRPr lang="en-US" smtClean="0"/>
          </a:p>
          <a:p>
            <a:endParaRPr lang="en-US" smtClean="0"/>
          </a:p>
        </p:txBody>
      </p:sp>
      <p:sp>
        <p:nvSpPr>
          <p:cNvPr id="3" name="Date Placeholder 2"/>
          <p:cNvSpPr>
            <a:spLocks noGrp="1"/>
          </p:cNvSpPr>
          <p:nvPr>
            <p:ph type="dt" sz="half" idx="10"/>
          </p:nvPr>
        </p:nvSpPr>
        <p:spPr/>
        <p:txBody>
          <a:bodyPr/>
          <a:lstStyle/>
          <a:p>
            <a:pPr>
              <a:defRPr/>
            </a:pPr>
            <a:fld id="{44962D13-D722-4BCF-AF6E-E094747630C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39703FF2-6CF1-4D01-98F8-4E333E61933B}"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
            <a:ext cx="10134600" cy="990600"/>
          </a:xfrm>
        </p:spPr>
        <p:txBody>
          <a:bodyPr/>
          <a:lstStyle/>
          <a:p>
            <a:pPr>
              <a:defRPr/>
            </a:pPr>
            <a:r>
              <a:rPr lang="en-US" dirty="0" smtClean="0"/>
              <a:t>3.Absolute Loader</a:t>
            </a:r>
            <a:endParaRPr lang="en-US" dirty="0"/>
          </a:p>
        </p:txBody>
      </p:sp>
      <p:sp>
        <p:nvSpPr>
          <p:cNvPr id="31747" name="Content Placeholder 2"/>
          <p:cNvSpPr>
            <a:spLocks noGrp="1"/>
          </p:cNvSpPr>
          <p:nvPr>
            <p:ph idx="1"/>
          </p:nvPr>
        </p:nvSpPr>
        <p:spPr>
          <a:xfrm>
            <a:off x="152400" y="1117600"/>
            <a:ext cx="11836400" cy="5549899"/>
          </a:xfrm>
        </p:spPr>
        <p:txBody>
          <a:bodyPr>
            <a:normAutofit/>
          </a:bodyPr>
          <a:lstStyle/>
          <a:p>
            <a:pPr algn="just">
              <a:buNone/>
            </a:pPr>
            <a:r>
              <a:rPr lang="en-US" sz="3600" b="1" dirty="0" smtClean="0">
                <a:solidFill>
                  <a:srgbClr val="FF0000"/>
                </a:solidFill>
              </a:rPr>
              <a:t>The </a:t>
            </a:r>
            <a:r>
              <a:rPr lang="en-US" sz="3600" b="1" dirty="0" smtClean="0">
                <a:solidFill>
                  <a:srgbClr val="FF0000"/>
                </a:solidFill>
              </a:rPr>
              <a:t>programmer should take care of two things</a:t>
            </a:r>
            <a:r>
              <a:rPr lang="en-US" sz="3600" b="1" dirty="0" smtClean="0">
                <a:solidFill>
                  <a:srgbClr val="FF0000"/>
                </a:solidFill>
              </a:rPr>
              <a:t>:</a:t>
            </a:r>
          </a:p>
          <a:p>
            <a:pPr algn="just">
              <a:buNone/>
            </a:pPr>
            <a:r>
              <a:rPr lang="en-US" sz="3600" dirty="0" smtClean="0"/>
              <a:t> </a:t>
            </a:r>
            <a:r>
              <a:rPr lang="en-US" sz="3600" dirty="0" smtClean="0"/>
              <a:t>first thing is: </a:t>
            </a:r>
            <a:r>
              <a:rPr lang="en-US" sz="3600" dirty="0" err="1" smtClean="0"/>
              <a:t>i</a:t>
            </a:r>
            <a:r>
              <a:rPr lang="en-US" sz="3600" dirty="0" smtClean="0"/>
              <a:t>. </a:t>
            </a:r>
            <a:r>
              <a:rPr lang="en-US" sz="3600" dirty="0" smtClean="0">
                <a:solidFill>
                  <a:srgbClr val="FF0000"/>
                </a:solidFill>
              </a:rPr>
              <a:t>Specification of starting address of each module to be used. </a:t>
            </a:r>
            <a:r>
              <a:rPr lang="en-US" sz="3600" dirty="0" smtClean="0"/>
              <a:t>If some modification is done in some module then the length of that module may vary. This causes a change in the starting address of immediate next modules, its then the programmer's duty to make necessary changes in the starting addresses of respective modules. </a:t>
            </a:r>
            <a:endParaRPr lang="en-US" sz="3600" dirty="0" smtClean="0"/>
          </a:p>
        </p:txBody>
      </p:sp>
      <p:sp>
        <p:nvSpPr>
          <p:cNvPr id="3" name="Date Placeholder 2"/>
          <p:cNvSpPr>
            <a:spLocks noGrp="1"/>
          </p:cNvSpPr>
          <p:nvPr>
            <p:ph type="dt" sz="half" idx="10"/>
          </p:nvPr>
        </p:nvSpPr>
        <p:spPr/>
        <p:txBody>
          <a:bodyPr/>
          <a:lstStyle/>
          <a:p>
            <a:pPr>
              <a:defRPr/>
            </a:pPr>
            <a:fld id="{44962D13-D722-4BCF-AF6E-E094747630C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71AED577-0786-4C81-AA43-D137537E942E}"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76300" y="0"/>
            <a:ext cx="10515600" cy="1325563"/>
          </a:xfrm>
        </p:spPr>
        <p:txBody>
          <a:bodyPr/>
          <a:lstStyle/>
          <a:p>
            <a:pPr eaLnBrk="1" hangingPunct="1">
              <a:defRPr/>
            </a:pPr>
            <a:r>
              <a:rPr lang="en-US" dirty="0" smtClean="0">
                <a:solidFill>
                  <a:srgbClr val="CC6600"/>
                </a:solidFill>
              </a:rPr>
              <a:t>Problem in Absolute loader….</a:t>
            </a:r>
          </a:p>
        </p:txBody>
      </p:sp>
      <p:sp>
        <p:nvSpPr>
          <p:cNvPr id="37890" name="Content Placeholder 2"/>
          <p:cNvSpPr>
            <a:spLocks noGrp="1"/>
          </p:cNvSpPr>
          <p:nvPr>
            <p:ph idx="1"/>
          </p:nvPr>
        </p:nvSpPr>
        <p:spPr>
          <a:xfrm>
            <a:off x="304800" y="1231903"/>
            <a:ext cx="11569700" cy="5206997"/>
          </a:xfrm>
        </p:spPr>
        <p:txBody>
          <a:bodyPr/>
          <a:lstStyle/>
          <a:p>
            <a:r>
              <a:rPr lang="en-US" sz="2800" dirty="0" smtClean="0"/>
              <a:t>For Example:</a:t>
            </a:r>
          </a:p>
          <a:p>
            <a:r>
              <a:rPr lang="en-US" sz="2800" dirty="0" smtClean="0">
                <a:solidFill>
                  <a:srgbClr val="FF0000"/>
                </a:solidFill>
              </a:rPr>
              <a:t>Main() </a:t>
            </a:r>
            <a:r>
              <a:rPr lang="en-US" sz="2800" dirty="0" smtClean="0"/>
              <a:t>and </a:t>
            </a:r>
            <a:r>
              <a:rPr lang="en-US" sz="2800" dirty="0" smtClean="0">
                <a:solidFill>
                  <a:srgbClr val="FF0000"/>
                </a:solidFill>
              </a:rPr>
              <a:t>SQRT( ) </a:t>
            </a:r>
            <a:r>
              <a:rPr lang="en-US" sz="2800" dirty="0" smtClean="0"/>
              <a:t>is loaded at memory location 150-300 bytes an 450-500bytes respectively.</a:t>
            </a:r>
          </a:p>
          <a:p>
            <a:r>
              <a:rPr lang="en-US" sz="2800" dirty="0" smtClean="0"/>
              <a:t>If </a:t>
            </a:r>
            <a:r>
              <a:rPr lang="en-US" sz="2800" dirty="0" smtClean="0">
                <a:solidFill>
                  <a:srgbClr val="FF0000"/>
                </a:solidFill>
              </a:rPr>
              <a:t>Main() </a:t>
            </a:r>
            <a:r>
              <a:rPr lang="en-US" sz="2800" dirty="0" smtClean="0"/>
              <a:t>will be modified it might be increase its size of code(may be more than </a:t>
            </a:r>
            <a:r>
              <a:rPr lang="en-US" sz="2800" i="1" u="sng" dirty="0" smtClean="0">
                <a:solidFill>
                  <a:srgbClr val="FF0000"/>
                </a:solidFill>
              </a:rPr>
              <a:t>200</a:t>
            </a:r>
            <a:r>
              <a:rPr lang="en-US" sz="2800" dirty="0" smtClean="0"/>
              <a:t> bytes) at that point </a:t>
            </a:r>
            <a:r>
              <a:rPr lang="en-US" sz="2800" dirty="0" smtClean="0">
                <a:solidFill>
                  <a:srgbClr val="FF0000"/>
                </a:solidFill>
              </a:rPr>
              <a:t>Main() </a:t>
            </a:r>
            <a:r>
              <a:rPr lang="en-US" sz="2800" dirty="0" smtClean="0"/>
              <a:t>overlaps the content of </a:t>
            </a:r>
            <a:r>
              <a:rPr lang="en-US" sz="2800" dirty="0" smtClean="0">
                <a:solidFill>
                  <a:srgbClr val="FF0000"/>
                </a:solidFill>
              </a:rPr>
              <a:t>SQRT().</a:t>
            </a:r>
          </a:p>
          <a:p>
            <a:r>
              <a:rPr lang="en-US" sz="2800" dirty="0" smtClean="0">
                <a:solidFill>
                  <a:srgbClr val="FF0000"/>
                </a:solidFill>
              </a:rPr>
              <a:t>Since its MAIN() code size become 150+350=500 </a:t>
            </a:r>
            <a:r>
              <a:rPr lang="en-US" sz="2800" dirty="0" smtClean="0"/>
              <a:t>Which crosses the load origin of subroutine SQRT() which violets the scheme of absolute loader.</a:t>
            </a:r>
          </a:p>
          <a:p>
            <a:r>
              <a:rPr lang="en-US" sz="2800" dirty="0" err="1" smtClean="0"/>
              <a:t>So,It</a:t>
            </a:r>
            <a:r>
              <a:rPr lang="en-US" sz="2800" dirty="0" smtClean="0"/>
              <a:t> is necessary to assign SQRT() to new location in the memory.</a:t>
            </a:r>
          </a:p>
          <a:p>
            <a:r>
              <a:rPr lang="en-US" dirty="0" smtClean="0"/>
              <a:t>For that its Start address have to be changed and re-assembling is required.</a:t>
            </a:r>
          </a:p>
          <a:p>
            <a:r>
              <a:rPr lang="en-US" dirty="0" smtClean="0"/>
              <a:t>Also be necessarily to modify all other subroutines that referred to the address of SQRT();</a:t>
            </a:r>
          </a:p>
          <a:p>
            <a:endParaRPr lang="en-US" sz="2800" dirty="0" smtClean="0"/>
          </a:p>
        </p:txBody>
      </p:sp>
      <p:sp>
        <p:nvSpPr>
          <p:cNvPr id="4" name="Date Placeholder 3"/>
          <p:cNvSpPr>
            <a:spLocks noGrp="1"/>
          </p:cNvSpPr>
          <p:nvPr>
            <p:ph type="dt" sz="half" idx="10"/>
          </p:nvPr>
        </p:nvSpPr>
        <p:spPr/>
        <p:txBody>
          <a:bodyPr/>
          <a:lstStyle/>
          <a:p>
            <a:pPr>
              <a:defRPr/>
            </a:pPr>
            <a:fld id="{B3F48FC8-2C37-4592-8D7D-DAD09C6C1DA8}" type="datetime1">
              <a:rPr lang="en-US" smtClean="0"/>
              <a:pPr>
                <a:defRPr/>
              </a:pPr>
              <a:t>10/28/2022</a:t>
            </a:fld>
            <a:endParaRPr lang="en-US" dirty="0"/>
          </a:p>
        </p:txBody>
      </p:sp>
      <p:sp>
        <p:nvSpPr>
          <p:cNvPr id="5" name="Slide Number Placeholder 4"/>
          <p:cNvSpPr>
            <a:spLocks noGrp="1"/>
          </p:cNvSpPr>
          <p:nvPr>
            <p:ph type="sldNum" sz="quarter" idx="12"/>
          </p:nvPr>
        </p:nvSpPr>
        <p:spPr/>
        <p:txBody>
          <a:bodyPr/>
          <a:lstStyle/>
          <a:p>
            <a:pPr>
              <a:defRPr/>
            </a:pPr>
            <a:fld id="{A6F9D02B-A4F2-468D-BE71-17654C69DBC6}"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
            <a:ext cx="10134600" cy="990600"/>
          </a:xfrm>
        </p:spPr>
        <p:txBody>
          <a:bodyPr/>
          <a:lstStyle/>
          <a:p>
            <a:pPr>
              <a:defRPr/>
            </a:pPr>
            <a:r>
              <a:rPr lang="en-US" dirty="0" smtClean="0"/>
              <a:t>3.Absolute Loader</a:t>
            </a:r>
            <a:endParaRPr lang="en-US" dirty="0"/>
          </a:p>
        </p:txBody>
      </p:sp>
      <p:sp>
        <p:nvSpPr>
          <p:cNvPr id="31747" name="Content Placeholder 2"/>
          <p:cNvSpPr>
            <a:spLocks noGrp="1"/>
          </p:cNvSpPr>
          <p:nvPr>
            <p:ph idx="1"/>
          </p:nvPr>
        </p:nvSpPr>
        <p:spPr>
          <a:xfrm>
            <a:off x="152400" y="1117600"/>
            <a:ext cx="11836400" cy="5549899"/>
          </a:xfrm>
        </p:spPr>
        <p:txBody>
          <a:bodyPr>
            <a:normAutofit/>
          </a:bodyPr>
          <a:lstStyle/>
          <a:p>
            <a:pPr algn="just">
              <a:buNone/>
            </a:pPr>
            <a:r>
              <a:rPr lang="en-US" sz="3600" b="1" dirty="0" smtClean="0">
                <a:solidFill>
                  <a:srgbClr val="FF0000"/>
                </a:solidFill>
              </a:rPr>
              <a:t>The </a:t>
            </a:r>
            <a:r>
              <a:rPr lang="en-US" sz="3600" b="1" dirty="0" smtClean="0">
                <a:solidFill>
                  <a:srgbClr val="FF0000"/>
                </a:solidFill>
              </a:rPr>
              <a:t>programmer should take care of two things</a:t>
            </a:r>
            <a:r>
              <a:rPr lang="en-US" sz="3600" b="1" dirty="0" smtClean="0">
                <a:solidFill>
                  <a:srgbClr val="FF0000"/>
                </a:solidFill>
              </a:rPr>
              <a:t>:</a:t>
            </a:r>
          </a:p>
          <a:p>
            <a:pPr algn="just">
              <a:buNone/>
            </a:pPr>
            <a:r>
              <a:rPr lang="en-US" sz="3600" dirty="0" smtClean="0"/>
              <a:t> </a:t>
            </a:r>
          </a:p>
          <a:p>
            <a:pPr algn="just">
              <a:buNone/>
            </a:pPr>
            <a:r>
              <a:rPr lang="en-US" sz="3600" dirty="0" smtClean="0"/>
              <a:t>ii</a:t>
            </a:r>
            <a:r>
              <a:rPr lang="en-US" sz="3600" dirty="0" smtClean="0"/>
              <a:t>. Second thing is, while branching from one segment to another the absolute starting address of respective module is to be known by the programmer so that such address can be specified at respective JMP instruction. For example</a:t>
            </a:r>
            <a:endParaRPr lang="en-US" sz="3600" dirty="0" smtClean="0"/>
          </a:p>
        </p:txBody>
      </p:sp>
      <p:sp>
        <p:nvSpPr>
          <p:cNvPr id="3" name="Date Placeholder 2"/>
          <p:cNvSpPr>
            <a:spLocks noGrp="1"/>
          </p:cNvSpPr>
          <p:nvPr>
            <p:ph type="dt" sz="half" idx="10"/>
          </p:nvPr>
        </p:nvSpPr>
        <p:spPr/>
        <p:txBody>
          <a:bodyPr/>
          <a:lstStyle/>
          <a:p>
            <a:pPr>
              <a:defRPr/>
            </a:pPr>
            <a:fld id="{44962D13-D722-4BCF-AF6E-E094747630C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71AED577-0786-4C81-AA43-D137537E942E}"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85800" y="2885800"/>
            <a:ext cx="11290300" cy="1737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400" b="1" spc="-1" dirty="0" smtClean="0">
                <a:solidFill>
                  <a:srgbClr val="FF0000"/>
                </a:solidFill>
                <a:uFill>
                  <a:solidFill>
                    <a:srgbClr val="FFFFFF"/>
                  </a:solidFill>
                </a:uFill>
              </a:rPr>
              <a:t>Chapter 7 </a:t>
            </a:r>
          </a:p>
          <a:p>
            <a:pPr algn="ctr">
              <a:lnSpc>
                <a:spcPct val="100000"/>
              </a:lnSpc>
            </a:pPr>
            <a:endParaRPr lang="en-US" sz="4400" b="1" spc="-1" dirty="0" smtClean="0">
              <a:solidFill>
                <a:srgbClr val="FF0000"/>
              </a:solidFill>
              <a:uFill>
                <a:solidFill>
                  <a:srgbClr val="FFFFFF"/>
                </a:solidFill>
              </a:uFill>
            </a:endParaRPr>
          </a:p>
          <a:p>
            <a:pPr algn="ctr">
              <a:lnSpc>
                <a:spcPct val="100000"/>
              </a:lnSpc>
            </a:pPr>
            <a:r>
              <a:rPr lang="en-US" sz="4400" dirty="0" smtClean="0">
                <a:solidFill>
                  <a:schemeClr val="accent1">
                    <a:satMod val="150000"/>
                  </a:schemeClr>
                </a:solidFill>
              </a:rPr>
              <a:t>Loading </a:t>
            </a:r>
            <a:r>
              <a:rPr lang="en-US" sz="4400" dirty="0" smtClean="0">
                <a:solidFill>
                  <a:schemeClr val="accent1">
                    <a:satMod val="150000"/>
                  </a:schemeClr>
                </a:solidFill>
              </a:rPr>
              <a:t>Schemes</a:t>
            </a:r>
            <a:endParaRPr lang="en-US" sz="4400" b="1"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D2DB52F-6126-4C0D-9030-5F1A0F36C9EF}"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A08C492F-B519-428A-941F-6320AED3C217}" type="slidenum">
              <a:rPr lang="en-US" smtClean="0"/>
              <a:pPr>
                <a:defRPr/>
              </a:pPr>
              <a:t>20</a:t>
            </a:fld>
            <a:endParaRPr lang="en-US"/>
          </a:p>
        </p:txBody>
      </p:sp>
      <p:sp>
        <p:nvSpPr>
          <p:cNvPr id="6" name="Rectangle 5"/>
          <p:cNvSpPr/>
          <p:nvPr/>
        </p:nvSpPr>
        <p:spPr>
          <a:xfrm>
            <a:off x="4405344" y="5377934"/>
            <a:ext cx="4027456" cy="584775"/>
          </a:xfrm>
          <a:prstGeom prst="rect">
            <a:avLst/>
          </a:prstGeom>
        </p:spPr>
        <p:txBody>
          <a:bodyPr wrap="square">
            <a:spAutoFit/>
          </a:bodyPr>
          <a:lstStyle/>
          <a:p>
            <a:r>
              <a:rPr lang="en-US" sz="3200" b="1" dirty="0" smtClean="0"/>
              <a:t>Absolute </a:t>
            </a:r>
            <a:r>
              <a:rPr lang="en-US" sz="3200" b="1" dirty="0" smtClean="0"/>
              <a:t>Loader</a:t>
            </a:r>
            <a:endParaRPr lang="en-US" sz="3200" b="1" dirty="0"/>
          </a:p>
        </p:txBody>
      </p:sp>
      <p:pic>
        <p:nvPicPr>
          <p:cNvPr id="55298" name="Picture 2"/>
          <p:cNvPicPr>
            <a:picLocks noChangeAspect="1" noChangeArrowheads="1"/>
          </p:cNvPicPr>
          <p:nvPr/>
        </p:nvPicPr>
        <p:blipFill>
          <a:blip r:embed="rId2"/>
          <a:srcRect l="38458" t="46354" r="15276" b="22743"/>
          <a:stretch>
            <a:fillRect/>
          </a:stretch>
        </p:blipFill>
        <p:spPr bwMode="auto">
          <a:xfrm>
            <a:off x="812799" y="939800"/>
            <a:ext cx="10653017" cy="40005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
            <a:ext cx="10134600" cy="990600"/>
          </a:xfrm>
        </p:spPr>
        <p:txBody>
          <a:bodyPr/>
          <a:lstStyle/>
          <a:p>
            <a:pPr>
              <a:defRPr/>
            </a:pPr>
            <a:r>
              <a:rPr lang="en-US" dirty="0" smtClean="0"/>
              <a:t>3.Absolute Loader</a:t>
            </a:r>
            <a:endParaRPr lang="en-US" dirty="0"/>
          </a:p>
        </p:txBody>
      </p:sp>
      <p:sp>
        <p:nvSpPr>
          <p:cNvPr id="31747" name="Content Placeholder 2"/>
          <p:cNvSpPr>
            <a:spLocks noGrp="1"/>
          </p:cNvSpPr>
          <p:nvPr>
            <p:ph idx="1"/>
          </p:nvPr>
        </p:nvSpPr>
        <p:spPr>
          <a:xfrm>
            <a:off x="152400" y="1117600"/>
            <a:ext cx="11836400" cy="5549899"/>
          </a:xfrm>
        </p:spPr>
        <p:txBody>
          <a:bodyPr>
            <a:normAutofit/>
          </a:bodyPr>
          <a:lstStyle/>
          <a:p>
            <a:pPr algn="just">
              <a:buNone/>
            </a:pPr>
            <a:r>
              <a:rPr lang="en-US" sz="3600" dirty="0" smtClean="0"/>
              <a:t>Thus the absolute loader is simple to implement in this scheme </a:t>
            </a:r>
            <a:endParaRPr lang="en-US" sz="3600" dirty="0" smtClean="0"/>
          </a:p>
          <a:p>
            <a:pPr marL="857250" indent="-857250" algn="just">
              <a:buAutoNum type="romanLcPeriod"/>
            </a:pPr>
            <a:r>
              <a:rPr lang="en-US" sz="3600" dirty="0" smtClean="0"/>
              <a:t>Allocation </a:t>
            </a:r>
            <a:r>
              <a:rPr lang="en-US" sz="3600" dirty="0" smtClean="0"/>
              <a:t>is done by either programmer or assembler </a:t>
            </a:r>
            <a:endParaRPr lang="en-US" sz="3600" dirty="0" smtClean="0"/>
          </a:p>
          <a:p>
            <a:pPr marL="857250" indent="-857250" algn="just">
              <a:buAutoNum type="romanLcPeriod"/>
            </a:pPr>
            <a:r>
              <a:rPr lang="en-US" sz="3600" dirty="0" smtClean="0"/>
              <a:t>Linking </a:t>
            </a:r>
            <a:r>
              <a:rPr lang="en-US" sz="3600" dirty="0" smtClean="0"/>
              <a:t>is done by the programmer or assembler </a:t>
            </a:r>
            <a:endParaRPr lang="en-US" sz="3600" dirty="0" smtClean="0"/>
          </a:p>
          <a:p>
            <a:pPr marL="857250" indent="-857250" algn="just">
              <a:buAutoNum type="romanLcPeriod"/>
            </a:pPr>
            <a:r>
              <a:rPr lang="en-US" sz="3600" dirty="0" smtClean="0"/>
              <a:t>Resolution </a:t>
            </a:r>
            <a:r>
              <a:rPr lang="en-US" sz="3600" dirty="0" smtClean="0"/>
              <a:t>is done by assembler </a:t>
            </a:r>
            <a:endParaRPr lang="en-US" sz="3600" dirty="0" smtClean="0"/>
          </a:p>
          <a:p>
            <a:pPr marL="857250" indent="-857250" algn="just">
              <a:buAutoNum type="romanLcPeriod"/>
            </a:pPr>
            <a:r>
              <a:rPr lang="en-US" sz="3600" dirty="0" smtClean="0"/>
              <a:t>Simply </a:t>
            </a:r>
            <a:r>
              <a:rPr lang="en-US" sz="3600" dirty="0" smtClean="0"/>
              <a:t>loading is done by the loader</a:t>
            </a:r>
            <a:endParaRPr lang="en-US" sz="3600" dirty="0" smtClean="0"/>
          </a:p>
        </p:txBody>
      </p:sp>
      <p:sp>
        <p:nvSpPr>
          <p:cNvPr id="3" name="Date Placeholder 2"/>
          <p:cNvSpPr>
            <a:spLocks noGrp="1"/>
          </p:cNvSpPr>
          <p:nvPr>
            <p:ph type="dt" sz="half" idx="10"/>
          </p:nvPr>
        </p:nvSpPr>
        <p:spPr/>
        <p:txBody>
          <a:bodyPr/>
          <a:lstStyle/>
          <a:p>
            <a:pPr>
              <a:defRPr/>
            </a:pPr>
            <a:fld id="{44962D13-D722-4BCF-AF6E-E094747630C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71AED577-0786-4C81-AA43-D137537E942E}"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0" y="1524000"/>
            <a:ext cx="12192000" cy="3970338"/>
          </a:xfrm>
          <a:prstGeom prst="rect">
            <a:avLst/>
          </a:prstGeom>
          <a:noFill/>
          <a:ln w="9525">
            <a:noFill/>
            <a:miter lim="800000"/>
            <a:headEnd/>
            <a:tailEnd/>
          </a:ln>
        </p:spPr>
        <p:txBody>
          <a:bodyPr>
            <a:spAutoFit/>
          </a:bodyPr>
          <a:lstStyle/>
          <a:p>
            <a:r>
              <a:rPr lang="en-US" sz="2800">
                <a:solidFill>
                  <a:srgbClr val="CC6600"/>
                </a:solidFill>
              </a:rPr>
              <a:t>Disadvantages:</a:t>
            </a:r>
          </a:p>
          <a:p>
            <a:pPr>
              <a:buFontTx/>
              <a:buChar char="•"/>
            </a:pPr>
            <a:r>
              <a:rPr lang="en-US" sz="2800"/>
              <a:t> Programmer must specify the starting  address to the assembler for the program where it should be loaded.</a:t>
            </a:r>
          </a:p>
          <a:p>
            <a:pPr>
              <a:buFontTx/>
              <a:buChar char="•"/>
            </a:pPr>
            <a:r>
              <a:rPr lang="en-US" sz="2800"/>
              <a:t>so programmer must know memory management as well as memory status at any time.</a:t>
            </a:r>
          </a:p>
          <a:p>
            <a:pPr>
              <a:buFontTx/>
              <a:buChar char="•"/>
            </a:pPr>
            <a:r>
              <a:rPr lang="en-US" sz="2800"/>
              <a:t>It is very difficult to relocate in case of multiple subroutine.</a:t>
            </a:r>
          </a:p>
          <a:p>
            <a:pPr>
              <a:buFontTx/>
              <a:buChar char="•"/>
            </a:pPr>
            <a:endParaRPr lang="en-US" sz="2800"/>
          </a:p>
          <a:p>
            <a:endParaRPr lang="en-US" sz="2800"/>
          </a:p>
          <a:p>
            <a:endParaRPr lang="en-US" sz="2800"/>
          </a:p>
        </p:txBody>
      </p:sp>
      <p:sp>
        <p:nvSpPr>
          <p:cNvPr id="4" name="Rectangle 2"/>
          <p:cNvSpPr>
            <a:spLocks noGrp="1" noChangeArrowheads="1"/>
          </p:cNvSpPr>
          <p:nvPr>
            <p:ph type="title"/>
          </p:nvPr>
        </p:nvSpPr>
        <p:spPr/>
        <p:txBody>
          <a:bodyPr/>
          <a:lstStyle/>
          <a:p>
            <a:pPr eaLnBrk="1" hangingPunct="1">
              <a:defRPr/>
            </a:pPr>
            <a:r>
              <a:rPr lang="en-US" dirty="0" smtClean="0">
                <a:solidFill>
                  <a:srgbClr val="CC6600"/>
                </a:solidFill>
              </a:rPr>
              <a:t>Absolute loader.</a:t>
            </a:r>
          </a:p>
        </p:txBody>
      </p:sp>
      <p:sp>
        <p:nvSpPr>
          <p:cNvPr id="2" name="Date Placeholder 1"/>
          <p:cNvSpPr>
            <a:spLocks noGrp="1"/>
          </p:cNvSpPr>
          <p:nvPr>
            <p:ph type="dt" sz="half" idx="10"/>
          </p:nvPr>
        </p:nvSpPr>
        <p:spPr/>
        <p:txBody>
          <a:bodyPr/>
          <a:lstStyle/>
          <a:p>
            <a:pPr>
              <a:defRPr/>
            </a:pPr>
            <a:fld id="{0EB36FA6-5059-46B3-AB7F-9A214F095192}"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900A0507-7725-4F2C-B4DF-19B599691C0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155448"/>
            <a:ext cx="10972800" cy="911352"/>
          </a:xfrm>
        </p:spPr>
        <p:txBody>
          <a:bodyPr/>
          <a:lstStyle/>
          <a:p>
            <a:pPr>
              <a:defRPr/>
            </a:pPr>
            <a:r>
              <a:rPr lang="en-US" altLang="zh-TW" dirty="0"/>
              <a:t>Design of an Absolute Loader</a:t>
            </a:r>
          </a:p>
        </p:txBody>
      </p:sp>
      <p:sp>
        <p:nvSpPr>
          <p:cNvPr id="37890" name="Content Placeholder 2"/>
          <p:cNvSpPr>
            <a:spLocks noGrp="1"/>
          </p:cNvSpPr>
          <p:nvPr>
            <p:ph idx="1"/>
          </p:nvPr>
        </p:nvSpPr>
        <p:spPr>
          <a:xfrm>
            <a:off x="0" y="1295403"/>
            <a:ext cx="12801600" cy="4625975"/>
          </a:xfrm>
        </p:spPr>
        <p:txBody>
          <a:bodyPr>
            <a:normAutofit fontScale="70000" lnSpcReduction="20000"/>
          </a:bodyPr>
          <a:lstStyle/>
          <a:p>
            <a:pPr>
              <a:defRPr/>
            </a:pPr>
            <a:r>
              <a:rPr lang="en-US" sz="2800" dirty="0" smtClean="0"/>
              <a:t>Algorithm:</a:t>
            </a:r>
          </a:p>
          <a:p>
            <a:pPr marL="633412" indent="-514350">
              <a:buFont typeface="+mj-lt"/>
              <a:buAutoNum type="arabicPeriod"/>
              <a:defRPr/>
            </a:pPr>
            <a:r>
              <a:rPr lang="en-US" sz="2400" dirty="0" smtClean="0"/>
              <a:t>Begin</a:t>
            </a:r>
          </a:p>
          <a:p>
            <a:pPr marL="633412" indent="-514350">
              <a:buFont typeface="+mj-lt"/>
              <a:buAutoNum type="arabicPeriod"/>
              <a:defRPr/>
            </a:pPr>
            <a:r>
              <a:rPr lang="en-US" sz="2400" dirty="0" smtClean="0"/>
              <a:t>Read Header record</a:t>
            </a:r>
          </a:p>
          <a:p>
            <a:pPr marL="633412" indent="-514350">
              <a:buFont typeface="+mj-lt"/>
              <a:buAutoNum type="arabicPeriod"/>
              <a:defRPr/>
            </a:pPr>
            <a:r>
              <a:rPr lang="en-US" sz="2400" dirty="0" smtClean="0"/>
              <a:t>Verify program name and length</a:t>
            </a:r>
          </a:p>
          <a:p>
            <a:pPr marL="633412" indent="-514350">
              <a:buFont typeface="+mj-lt"/>
              <a:buAutoNum type="arabicPeriod"/>
              <a:defRPr/>
            </a:pPr>
            <a:r>
              <a:rPr lang="en-US" sz="2400" dirty="0" smtClean="0"/>
              <a:t>Read first text record</a:t>
            </a:r>
          </a:p>
          <a:p>
            <a:pPr marL="633412" indent="-514350">
              <a:buFont typeface="+mj-lt"/>
              <a:buAutoNum type="arabicPeriod"/>
              <a:defRPr/>
            </a:pPr>
            <a:r>
              <a:rPr lang="en-US" sz="2400" dirty="0" smtClean="0"/>
              <a:t>While record type &lt;&gt; ‘E’ do</a:t>
            </a:r>
          </a:p>
          <a:p>
            <a:pPr marL="633412" indent="-514350">
              <a:buFont typeface="+mj-lt"/>
              <a:buAutoNum type="arabicPeriod"/>
              <a:defRPr/>
            </a:pPr>
            <a:r>
              <a:rPr lang="en-US" sz="2400" dirty="0" smtClean="0"/>
              <a:t>Begin</a:t>
            </a:r>
          </a:p>
          <a:p>
            <a:pPr marL="633412" indent="-514350">
              <a:buFont typeface="+mj-lt"/>
              <a:buAutoNum type="arabicPeriod"/>
              <a:defRPr/>
            </a:pPr>
            <a:r>
              <a:rPr lang="en-US" sz="2400" dirty="0" smtClean="0"/>
              <a:t>{</a:t>
            </a:r>
          </a:p>
          <a:p>
            <a:pPr marL="633412" indent="-514350">
              <a:buFont typeface="+mj-lt"/>
              <a:buAutoNum type="arabicPeriod"/>
              <a:defRPr/>
            </a:pPr>
            <a:r>
              <a:rPr lang="en-US" sz="2400" dirty="0" smtClean="0"/>
              <a:t>If object code is in character form, convert into internal presentation</a:t>
            </a:r>
          </a:p>
          <a:p>
            <a:pPr marL="633412" indent="-514350">
              <a:buFont typeface="+mj-lt"/>
              <a:buAutoNum type="arabicPeriod"/>
              <a:defRPr/>
            </a:pPr>
            <a:r>
              <a:rPr lang="en-US" sz="2400" dirty="0" smtClean="0"/>
              <a:t>}</a:t>
            </a:r>
          </a:p>
          <a:p>
            <a:pPr marL="633412" indent="-514350">
              <a:buFont typeface="+mj-lt"/>
              <a:buAutoNum type="arabicPeriod"/>
              <a:defRPr/>
            </a:pPr>
            <a:r>
              <a:rPr lang="en-US" sz="2400" dirty="0" smtClean="0"/>
              <a:t>Move object code to specified location in memory.</a:t>
            </a:r>
          </a:p>
          <a:p>
            <a:pPr marL="633412" indent="-514350">
              <a:buFont typeface="+mj-lt"/>
              <a:buAutoNum type="arabicPeriod"/>
              <a:defRPr/>
            </a:pPr>
            <a:r>
              <a:rPr lang="en-US" sz="2400" dirty="0" smtClean="0"/>
              <a:t>Read next object program record.</a:t>
            </a:r>
          </a:p>
          <a:p>
            <a:pPr marL="633412" indent="-514350">
              <a:buFont typeface="+mj-lt"/>
              <a:buAutoNum type="arabicPeriod"/>
              <a:defRPr/>
            </a:pPr>
            <a:r>
              <a:rPr lang="en-US" sz="2400" dirty="0" smtClean="0"/>
              <a:t>End</a:t>
            </a:r>
          </a:p>
          <a:p>
            <a:pPr marL="633412" indent="-514350">
              <a:buFont typeface="+mj-lt"/>
              <a:buAutoNum type="arabicPeriod"/>
              <a:defRPr/>
            </a:pPr>
            <a:r>
              <a:rPr lang="en-US" sz="2400" dirty="0" smtClean="0"/>
              <a:t>Jump to address specified in end record</a:t>
            </a:r>
          </a:p>
          <a:p>
            <a:pPr marL="633412" indent="-514350">
              <a:buFont typeface="+mj-lt"/>
              <a:buAutoNum type="arabicPeriod"/>
              <a:defRPr/>
            </a:pPr>
            <a:r>
              <a:rPr lang="en-US" sz="2400" dirty="0" smtClean="0"/>
              <a:t>end</a:t>
            </a:r>
          </a:p>
          <a:p>
            <a:pPr>
              <a:buFont typeface="Wingdings 2" pitchFamily="18" charset="2"/>
              <a:buNone/>
              <a:defRPr/>
            </a:pPr>
            <a:endParaRPr lang="en-US" sz="2800" dirty="0" smtClean="0"/>
          </a:p>
          <a:p>
            <a:pPr lvl="1">
              <a:buFont typeface="Wingdings" pitchFamily="2" charset="2"/>
              <a:buNone/>
              <a:defRPr/>
            </a:pPr>
            <a:endParaRPr lang="en-US" dirty="0" smtClean="0"/>
          </a:p>
        </p:txBody>
      </p:sp>
      <p:sp>
        <p:nvSpPr>
          <p:cNvPr id="2" name="Date Placeholder 1"/>
          <p:cNvSpPr>
            <a:spLocks noGrp="1"/>
          </p:cNvSpPr>
          <p:nvPr>
            <p:ph type="dt" sz="half" idx="10"/>
          </p:nvPr>
        </p:nvSpPr>
        <p:spPr>
          <a:xfrm>
            <a:off x="9347200" y="6583366"/>
            <a:ext cx="2844800" cy="274637"/>
          </a:xfrm>
        </p:spPr>
        <p:txBody>
          <a:bodyPr/>
          <a:lstStyle/>
          <a:p>
            <a:pPr>
              <a:defRPr/>
            </a:pPr>
            <a:fld id="{2847F7B4-A410-4BA8-B0C4-7EDD08F81D5E}" type="datetime1">
              <a:rPr lang="en-US"/>
              <a:pPr>
                <a:defRPr/>
              </a:pPr>
              <a:t>10/28/2022</a:t>
            </a:fld>
            <a:endParaRPr lang="en-US" dirty="0"/>
          </a:p>
        </p:txBody>
      </p:sp>
      <p:sp>
        <p:nvSpPr>
          <p:cNvPr id="6" name="Slide Number Placeholder 5"/>
          <p:cNvSpPr>
            <a:spLocks noGrp="1"/>
          </p:cNvSpPr>
          <p:nvPr>
            <p:ph type="sldNum" sz="quarter" idx="12"/>
          </p:nvPr>
        </p:nvSpPr>
        <p:spPr/>
        <p:txBody>
          <a:bodyPr/>
          <a:lstStyle/>
          <a:p>
            <a:pPr>
              <a:defRPr/>
            </a:pPr>
            <a:fld id="{0D2A9AD2-A338-48F3-9DD9-C9EA7D78796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63600" y="187329"/>
            <a:ext cx="10515600" cy="1019171"/>
          </a:xfrm>
        </p:spPr>
        <p:txBody>
          <a:bodyPr>
            <a:normAutofit fontScale="90000"/>
          </a:bodyPr>
          <a:lstStyle/>
          <a:p>
            <a:pPr>
              <a:defRPr/>
            </a:pPr>
            <a:r>
              <a:rPr lang="en-US" dirty="0" smtClean="0"/>
              <a:t>4. Subroutine </a:t>
            </a:r>
            <a:r>
              <a:rPr lang="en-US" dirty="0" smtClean="0"/>
              <a:t>Linkages/Program Linking Loader</a:t>
            </a:r>
          </a:p>
        </p:txBody>
      </p:sp>
      <p:sp>
        <p:nvSpPr>
          <p:cNvPr id="41987" name="Content Placeholder 2"/>
          <p:cNvSpPr>
            <a:spLocks noGrp="1"/>
          </p:cNvSpPr>
          <p:nvPr>
            <p:ph idx="1"/>
          </p:nvPr>
        </p:nvSpPr>
        <p:spPr>
          <a:xfrm>
            <a:off x="228600" y="1333500"/>
            <a:ext cx="11125200" cy="4843463"/>
          </a:xfrm>
        </p:spPr>
        <p:txBody>
          <a:bodyPr/>
          <a:lstStyle/>
          <a:p>
            <a:r>
              <a:rPr lang="en-US" dirty="0" smtClean="0">
                <a:solidFill>
                  <a:srgbClr val="FF0000"/>
                </a:solidFill>
              </a:rPr>
              <a:t>Subroutine</a:t>
            </a:r>
            <a:r>
              <a:rPr lang="en-US" dirty="0" smtClean="0"/>
              <a:t>: In given program ,it is often needed to perform a particular subtask many times on different data values. such a subtask is usually called a subroutine.</a:t>
            </a:r>
          </a:p>
          <a:p>
            <a:r>
              <a:rPr lang="en-US" dirty="0" smtClean="0">
                <a:solidFill>
                  <a:srgbClr val="FF0000"/>
                </a:solidFill>
              </a:rPr>
              <a:t>Subroutine linkage method</a:t>
            </a:r>
            <a:r>
              <a:rPr lang="en-US" dirty="0" smtClean="0"/>
              <a:t>: The way in which a machine makes it possible to call and return from subroutine is referred to as its Subroutine linkage method</a:t>
            </a:r>
          </a:p>
          <a:p>
            <a:endParaRPr lang="en-US" dirty="0" smtClean="0"/>
          </a:p>
        </p:txBody>
      </p:sp>
      <p:sp>
        <p:nvSpPr>
          <p:cNvPr id="2" name="Date Placeholder 1"/>
          <p:cNvSpPr>
            <a:spLocks noGrp="1"/>
          </p:cNvSpPr>
          <p:nvPr>
            <p:ph type="dt" sz="half" idx="10"/>
          </p:nvPr>
        </p:nvSpPr>
        <p:spPr/>
        <p:txBody>
          <a:bodyPr/>
          <a:lstStyle/>
          <a:p>
            <a:pPr>
              <a:defRPr/>
            </a:pPr>
            <a:fld id="{9825F3CD-99EB-4ACD-84B8-2660A731064F}"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22A028AE-5D9E-4EBC-895F-F009C4A513BB}"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63600" y="187329"/>
            <a:ext cx="10515600" cy="1019171"/>
          </a:xfrm>
        </p:spPr>
        <p:txBody>
          <a:bodyPr>
            <a:normAutofit fontScale="90000"/>
          </a:bodyPr>
          <a:lstStyle/>
          <a:p>
            <a:pPr>
              <a:defRPr/>
            </a:pPr>
            <a:r>
              <a:rPr lang="en-US" dirty="0" smtClean="0"/>
              <a:t>4. Subroutine </a:t>
            </a:r>
            <a:r>
              <a:rPr lang="en-US" dirty="0" smtClean="0"/>
              <a:t>Linkages/Program Linking Loader</a:t>
            </a:r>
          </a:p>
        </p:txBody>
      </p:sp>
      <p:sp>
        <p:nvSpPr>
          <p:cNvPr id="41987" name="Content Placeholder 2"/>
          <p:cNvSpPr>
            <a:spLocks noGrp="1"/>
          </p:cNvSpPr>
          <p:nvPr>
            <p:ph idx="1"/>
          </p:nvPr>
        </p:nvSpPr>
        <p:spPr>
          <a:xfrm>
            <a:off x="241300" y="1206500"/>
            <a:ext cx="11188700" cy="5359400"/>
          </a:xfrm>
        </p:spPr>
        <p:txBody>
          <a:bodyPr>
            <a:noAutofit/>
          </a:bodyPr>
          <a:lstStyle/>
          <a:p>
            <a:pPr algn="just"/>
            <a:r>
              <a:rPr lang="en-US" dirty="0" smtClean="0"/>
              <a:t>To understand the concept of subroutine linkages, first consider the following scenario: </a:t>
            </a:r>
            <a:endParaRPr lang="en-US" dirty="0" smtClean="0"/>
          </a:p>
          <a:p>
            <a:pPr algn="just"/>
            <a:r>
              <a:rPr lang="en-US" dirty="0" smtClean="0"/>
              <a:t>"</a:t>
            </a:r>
            <a:r>
              <a:rPr lang="en-US" dirty="0" smtClean="0"/>
              <a:t>In Program A </a:t>
            </a:r>
            <a:r>
              <a:rPr lang="en-US" dirty="0" err="1" smtClean="0"/>
              <a:t>a</a:t>
            </a:r>
            <a:r>
              <a:rPr lang="en-US" dirty="0" smtClean="0"/>
              <a:t> call to subroutine B is made. </a:t>
            </a:r>
            <a:endParaRPr lang="en-US" dirty="0" smtClean="0"/>
          </a:p>
          <a:p>
            <a:pPr algn="just"/>
            <a:r>
              <a:rPr lang="en-US" dirty="0" smtClean="0"/>
              <a:t>The </a:t>
            </a:r>
            <a:r>
              <a:rPr lang="en-US" dirty="0" smtClean="0"/>
              <a:t>subroutine B is not written in the program segment of A, rather B is defined in some another program segment C" </a:t>
            </a:r>
            <a:endParaRPr lang="en-US" dirty="0" smtClean="0"/>
          </a:p>
          <a:p>
            <a:pPr algn="just"/>
            <a:r>
              <a:rPr lang="en-US" dirty="0" smtClean="0"/>
              <a:t>Nothing </a:t>
            </a:r>
            <a:r>
              <a:rPr lang="en-US" dirty="0" smtClean="0"/>
              <a:t>is wrong in it. </a:t>
            </a:r>
            <a:endParaRPr lang="en-US" dirty="0" smtClean="0"/>
          </a:p>
          <a:p>
            <a:pPr algn="just"/>
            <a:r>
              <a:rPr lang="en-US" dirty="0" smtClean="0"/>
              <a:t>But </a:t>
            </a:r>
            <a:r>
              <a:rPr lang="en-US" dirty="0" smtClean="0"/>
              <a:t>from assembler's point of view while generating the code for B, as B is not defined in the segment A, the assembler cannot find the value of this symbolic reference and hence it will declare it as an error. </a:t>
            </a:r>
            <a:endParaRPr lang="en-US" dirty="0" smtClean="0"/>
          </a:p>
          <a:p>
            <a:pPr algn="just"/>
            <a:r>
              <a:rPr lang="en-US" dirty="0" smtClean="0"/>
              <a:t>To </a:t>
            </a:r>
            <a:r>
              <a:rPr lang="en-US" dirty="0" smtClean="0"/>
              <a:t>overcome problem, there should be some mechanism by which the assembler should be explicitly informed that segment B is really defined in some other segment C. </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63600" y="187329"/>
            <a:ext cx="10515600" cy="1019171"/>
          </a:xfrm>
        </p:spPr>
        <p:txBody>
          <a:bodyPr>
            <a:normAutofit fontScale="90000"/>
          </a:bodyPr>
          <a:lstStyle/>
          <a:p>
            <a:pPr>
              <a:defRPr/>
            </a:pPr>
            <a:r>
              <a:rPr lang="en-US" dirty="0" smtClean="0"/>
              <a:t>4. Subroutine </a:t>
            </a:r>
            <a:r>
              <a:rPr lang="en-US" dirty="0" smtClean="0"/>
              <a:t>Linkages/Program Linking Loader</a:t>
            </a:r>
          </a:p>
        </p:txBody>
      </p:sp>
      <p:sp>
        <p:nvSpPr>
          <p:cNvPr id="41987" name="Content Placeholder 2"/>
          <p:cNvSpPr>
            <a:spLocks noGrp="1"/>
          </p:cNvSpPr>
          <p:nvPr>
            <p:ph idx="1"/>
          </p:nvPr>
        </p:nvSpPr>
        <p:spPr>
          <a:xfrm>
            <a:off x="241300" y="1206500"/>
            <a:ext cx="11188700" cy="5359400"/>
          </a:xfrm>
        </p:spPr>
        <p:txBody>
          <a:bodyPr>
            <a:noAutofit/>
          </a:bodyPr>
          <a:lstStyle/>
          <a:p>
            <a:pPr algn="just"/>
            <a:r>
              <a:rPr lang="en-US" sz="3200" dirty="0" smtClean="0"/>
              <a:t>Therefore </a:t>
            </a:r>
            <a:r>
              <a:rPr lang="en-US" sz="3200" dirty="0" smtClean="0"/>
              <a:t>whenever segment B is used in segment A and if at all B is defined in C, then B must - be declared as an external routine in A. </a:t>
            </a:r>
            <a:endParaRPr lang="en-US" sz="3200" dirty="0" smtClean="0"/>
          </a:p>
          <a:p>
            <a:pPr algn="just"/>
            <a:r>
              <a:rPr lang="en-US" sz="3200" dirty="0" smtClean="0"/>
              <a:t>To </a:t>
            </a:r>
            <a:r>
              <a:rPr lang="en-US" sz="3200" dirty="0" smtClean="0"/>
              <a:t>declare such subroutine as external, we can use the assembler directive EXT. </a:t>
            </a:r>
            <a:endParaRPr lang="en-US" sz="3200" dirty="0" smtClean="0"/>
          </a:p>
          <a:p>
            <a:pPr algn="just"/>
            <a:r>
              <a:rPr lang="en-US" sz="3200" dirty="0" smtClean="0"/>
              <a:t>Thus </a:t>
            </a:r>
            <a:r>
              <a:rPr lang="en-US" sz="3200" dirty="0" smtClean="0"/>
              <a:t>the statement such as EXT B should be added at the beginning of the segment A. </a:t>
            </a:r>
            <a:endParaRPr lang="en-US" sz="3200" dirty="0" smtClean="0"/>
          </a:p>
          <a:p>
            <a:pPr algn="just"/>
            <a:r>
              <a:rPr lang="en-US" sz="3200" dirty="0" smtClean="0"/>
              <a:t>This </a:t>
            </a:r>
            <a:r>
              <a:rPr lang="en-US" sz="3200" dirty="0" smtClean="0"/>
              <a:t>actually helps to inform assembler that B is defined somewhere else. </a:t>
            </a:r>
            <a:endParaRPr lang="en-US" sz="3200" dirty="0" smtClean="0"/>
          </a:p>
          <a:p>
            <a:pPr algn="just"/>
            <a:r>
              <a:rPr lang="en-US" sz="3200" dirty="0" smtClean="0"/>
              <a:t>This </a:t>
            </a:r>
            <a:r>
              <a:rPr lang="en-US" sz="3200" dirty="0" smtClean="0"/>
              <a:t>overall process of establishing the relations between the subroutines can be conceptually called a </a:t>
            </a:r>
            <a:r>
              <a:rPr lang="en-US" sz="3200" b="1" dirty="0" smtClean="0"/>
              <a:t>subroutine linkage.</a:t>
            </a:r>
            <a:endParaRPr lang="en-US" sz="3200"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b="1" dirty="0" smtClean="0">
                <a:solidFill>
                  <a:srgbClr val="FF0000"/>
                </a:solidFill>
              </a:rPr>
              <a:t>5. Relocating </a:t>
            </a:r>
            <a:r>
              <a:rPr lang="en-US" b="1" dirty="0" smtClean="0">
                <a:solidFill>
                  <a:srgbClr val="FF0000"/>
                </a:solidFill>
              </a:rPr>
              <a:t>Loaders</a:t>
            </a:r>
          </a:p>
        </p:txBody>
      </p:sp>
      <p:sp>
        <p:nvSpPr>
          <p:cNvPr id="46083" name="Content Placeholder 2"/>
          <p:cNvSpPr>
            <a:spLocks noGrp="1"/>
          </p:cNvSpPr>
          <p:nvPr>
            <p:ph idx="1"/>
          </p:nvPr>
        </p:nvSpPr>
        <p:spPr>
          <a:xfrm>
            <a:off x="304800" y="1774825"/>
            <a:ext cx="11582400" cy="4625975"/>
          </a:xfrm>
        </p:spPr>
        <p:txBody>
          <a:bodyPr/>
          <a:lstStyle/>
          <a:p>
            <a:r>
              <a:rPr lang="en-US" dirty="0" smtClean="0"/>
              <a:t>Loader that allow for program relocation are called relocating loader/relative loader.</a:t>
            </a:r>
          </a:p>
          <a:p>
            <a:pPr algn="just"/>
            <a:r>
              <a:rPr lang="en-US" dirty="0" smtClean="0"/>
              <a:t>The </a:t>
            </a:r>
            <a:r>
              <a:rPr lang="en-US" dirty="0" smtClean="0"/>
              <a:t>relocating loader will load the program anywhere in memory, altering the various addresses as required to ensure correct referencing</a:t>
            </a:r>
            <a:r>
              <a:rPr lang="en-US" dirty="0" smtClean="0"/>
              <a:t>.</a:t>
            </a:r>
          </a:p>
          <a:p>
            <a:pPr algn="just"/>
            <a:r>
              <a:rPr lang="en-US" dirty="0" smtClean="0"/>
              <a:t>To avoid possible reassembling of all subroutines when a single subroutine is changed and to perform the tasks of allocation and linking for the programmer the relocating loader is created.</a:t>
            </a:r>
          </a:p>
          <a:p>
            <a:pPr algn="just"/>
            <a:endParaRPr lang="en-US" dirty="0" smtClean="0"/>
          </a:p>
        </p:txBody>
      </p:sp>
      <p:sp>
        <p:nvSpPr>
          <p:cNvPr id="2" name="Date Placeholder 1"/>
          <p:cNvSpPr>
            <a:spLocks noGrp="1"/>
          </p:cNvSpPr>
          <p:nvPr>
            <p:ph type="dt" sz="half" idx="10"/>
          </p:nvPr>
        </p:nvSpPr>
        <p:spPr/>
        <p:txBody>
          <a:bodyPr/>
          <a:lstStyle/>
          <a:p>
            <a:pPr>
              <a:defRPr/>
            </a:pPr>
            <a:fld id="{3B0D7C41-4267-40C6-A964-72E737D5C7F4}"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E5E1A203-B71A-44EF-9F79-6C240CB1E10D}"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pPr>
              <a:defRPr/>
            </a:pPr>
            <a:r>
              <a:rPr lang="en-US" dirty="0" smtClean="0"/>
              <a:t>Relocating Loaders….</a:t>
            </a:r>
          </a:p>
        </p:txBody>
      </p:sp>
      <p:sp>
        <p:nvSpPr>
          <p:cNvPr id="47106" name="Content Placeholder 2"/>
          <p:cNvSpPr>
            <a:spLocks noGrp="1"/>
          </p:cNvSpPr>
          <p:nvPr>
            <p:ph idx="1"/>
          </p:nvPr>
        </p:nvSpPr>
        <p:spPr>
          <a:xfrm>
            <a:off x="0" y="1600203"/>
            <a:ext cx="12192000" cy="4625975"/>
          </a:xfrm>
        </p:spPr>
        <p:txBody>
          <a:bodyPr/>
          <a:lstStyle/>
          <a:p>
            <a:r>
              <a:rPr lang="en-US" dirty="0" smtClean="0"/>
              <a:t>Example: BINARY SYMBOLIC SUBROUTINE(BSS)loader used in the IBM 7094,IBM 1130,GE 635.</a:t>
            </a:r>
          </a:p>
          <a:p>
            <a:r>
              <a:rPr lang="en-US" dirty="0" smtClean="0"/>
              <a:t>The output of a relocating assembler using a BSS scheme is the object program &amp; information about all program it reference.</a:t>
            </a:r>
          </a:p>
          <a:p>
            <a:endParaRPr lang="en-US" dirty="0" smtClean="0"/>
          </a:p>
          <a:p>
            <a:endParaRPr lang="en-US" dirty="0" smtClean="0"/>
          </a:p>
        </p:txBody>
      </p:sp>
      <p:sp>
        <p:nvSpPr>
          <p:cNvPr id="4" name="Date Placeholder 3"/>
          <p:cNvSpPr>
            <a:spLocks noGrp="1"/>
          </p:cNvSpPr>
          <p:nvPr>
            <p:ph type="dt" sz="half" idx="10"/>
          </p:nvPr>
        </p:nvSpPr>
        <p:spPr/>
        <p:txBody>
          <a:bodyPr/>
          <a:lstStyle/>
          <a:p>
            <a:pPr>
              <a:defRPr/>
            </a:pPr>
            <a:fld id="{AA63A9A7-091F-4323-8F0F-D92753810238}" type="datetime1">
              <a:rPr lang="en-US" smtClean="0"/>
              <a:pPr>
                <a:defRPr/>
              </a:pPr>
              <a:t>10/28/2022</a:t>
            </a:fld>
            <a:endParaRPr lang="en-US"/>
          </a:p>
        </p:txBody>
      </p:sp>
      <p:sp>
        <p:nvSpPr>
          <p:cNvPr id="5" name="Slide Number Placeholder 4"/>
          <p:cNvSpPr>
            <a:spLocks noGrp="1"/>
          </p:cNvSpPr>
          <p:nvPr>
            <p:ph type="sldNum" sz="quarter" idx="12"/>
          </p:nvPr>
        </p:nvSpPr>
        <p:spPr/>
        <p:txBody>
          <a:bodyPr/>
          <a:lstStyle/>
          <a:p>
            <a:pPr>
              <a:defRPr/>
            </a:pPr>
            <a:fld id="{84FADD29-0809-4E22-9785-F93F89F0BA30}"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pPr>
              <a:defRPr/>
            </a:pPr>
            <a:r>
              <a:rPr lang="en-US" dirty="0" smtClean="0"/>
              <a:t>Relocating Loaders…</a:t>
            </a:r>
          </a:p>
        </p:txBody>
      </p:sp>
      <p:sp>
        <p:nvSpPr>
          <p:cNvPr id="48130" name="Content Placeholder 2"/>
          <p:cNvSpPr>
            <a:spLocks noGrp="1"/>
          </p:cNvSpPr>
          <p:nvPr>
            <p:ph idx="1"/>
          </p:nvPr>
        </p:nvSpPr>
        <p:spPr>
          <a:xfrm>
            <a:off x="304800" y="1524003"/>
            <a:ext cx="11887200" cy="4625975"/>
          </a:xfrm>
        </p:spPr>
        <p:txBody>
          <a:bodyPr>
            <a:normAutofit/>
          </a:bodyPr>
          <a:lstStyle/>
          <a:p>
            <a:r>
              <a:rPr lang="en-US" dirty="0" smtClean="0"/>
              <a:t>Transfer Vector: that consists of address containing names of the subroutines referenced by the source program.</a:t>
            </a:r>
          </a:p>
          <a:p>
            <a:endParaRPr lang="en-US" dirty="0" smtClean="0"/>
          </a:p>
          <a:p>
            <a:r>
              <a:rPr lang="en-US" dirty="0" smtClean="0"/>
              <a:t>After loading the text and the transfer vector into core, the loader would load each subroutine identified in the transfer vector.</a:t>
            </a:r>
          </a:p>
          <a:p>
            <a:endParaRPr lang="en-US" dirty="0" smtClean="0"/>
          </a:p>
        </p:txBody>
      </p:sp>
      <p:sp>
        <p:nvSpPr>
          <p:cNvPr id="5" name="Slide Number Placeholder 4"/>
          <p:cNvSpPr>
            <a:spLocks noGrp="1"/>
          </p:cNvSpPr>
          <p:nvPr>
            <p:ph type="sldNum" sz="quarter" idx="12"/>
          </p:nvPr>
        </p:nvSpPr>
        <p:spPr/>
        <p:txBody>
          <a:bodyPr/>
          <a:lstStyle/>
          <a:p>
            <a:pPr>
              <a:defRPr/>
            </a:pPr>
            <a:fld id="{EDDF6ACE-C0C1-49E8-AA2C-2AC2698FA4CB}"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2B6AFCE5-9901-445E-A783-F3C2AE832049}"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DAB5307F-D6FE-457D-B508-17B6EA8DA008}" type="slidenum">
              <a:rPr lang="en-US" smtClean="0"/>
              <a:pPr>
                <a:defRPr/>
              </a:pPr>
              <a:t>3</a:t>
            </a:fld>
            <a:endParaRPr lang="en-US"/>
          </a:p>
        </p:txBody>
      </p:sp>
      <p:pic>
        <p:nvPicPr>
          <p:cNvPr id="52226" name="Picture 2"/>
          <p:cNvPicPr>
            <a:picLocks noChangeAspect="1" noChangeArrowheads="1"/>
          </p:cNvPicPr>
          <p:nvPr/>
        </p:nvPicPr>
        <p:blipFill>
          <a:blip r:embed="rId2"/>
          <a:srcRect l="26842" t="30382" r="22499" b="8507"/>
          <a:stretch>
            <a:fillRect/>
          </a:stretch>
        </p:blipFill>
        <p:spPr bwMode="auto">
          <a:xfrm>
            <a:off x="2057400" y="596900"/>
            <a:ext cx="8166100" cy="5538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US" dirty="0" smtClean="0"/>
              <a:t>Relocating Loaders :Example</a:t>
            </a:r>
          </a:p>
        </p:txBody>
      </p:sp>
      <p:sp>
        <p:nvSpPr>
          <p:cNvPr id="2" name="Date Placeholder 1"/>
          <p:cNvSpPr>
            <a:spLocks noGrp="1"/>
          </p:cNvSpPr>
          <p:nvPr>
            <p:ph type="dt" sz="half" idx="10"/>
          </p:nvPr>
        </p:nvSpPr>
        <p:spPr/>
        <p:txBody>
          <a:bodyPr/>
          <a:lstStyle/>
          <a:p>
            <a:pPr>
              <a:defRPr/>
            </a:pPr>
            <a:fld id="{BD9978E1-76F1-4ECD-8F87-BE795741F3DB}"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583157E2-DA36-4333-B4FB-0CEFDA219F4B}" type="slidenum">
              <a:rPr lang="en-US" smtClean="0"/>
              <a:pPr>
                <a:defRPr/>
              </a:pPr>
              <a:t>30</a:t>
            </a:fld>
            <a:endParaRPr lang="en-US"/>
          </a:p>
        </p:txBody>
      </p:sp>
      <p:sp>
        <p:nvSpPr>
          <p:cNvPr id="7" name="Rectangle 3"/>
          <p:cNvSpPr txBox="1">
            <a:spLocks noChangeArrowheads="1"/>
          </p:cNvSpPr>
          <p:nvPr/>
        </p:nvSpPr>
        <p:spPr bwMode="auto">
          <a:xfrm>
            <a:off x="711200" y="1600200"/>
            <a:ext cx="5384800" cy="4267200"/>
          </a:xfrm>
          <a:prstGeom prst="rect">
            <a:avLst/>
          </a:prstGeom>
          <a:noFill/>
          <a:ln w="9525">
            <a:solidFill>
              <a:schemeClr val="accent1"/>
            </a:solidFill>
            <a:miter lim="800000"/>
            <a:headEnd/>
            <a:tailEnd/>
          </a:ln>
        </p:spPr>
        <p:txBody>
          <a:bodyPr/>
          <a:lstStyle/>
          <a:p>
            <a:pPr marL="342900" indent="-342900">
              <a:spcBef>
                <a:spcPct val="20000"/>
              </a:spcBef>
              <a:buFont typeface="Arial" charset="0"/>
              <a:buNone/>
              <a:defRPr/>
            </a:pPr>
            <a:r>
              <a:rPr lang="en-US" sz="2000" dirty="0">
                <a:latin typeface="+mn-lt"/>
                <a:cs typeface="+mn-cs"/>
              </a:rPr>
              <a:t>MAIN 	START</a:t>
            </a:r>
          </a:p>
          <a:p>
            <a:pPr marL="342900" indent="-342900">
              <a:spcBef>
                <a:spcPct val="20000"/>
              </a:spcBef>
              <a:buFont typeface="Arial" charset="0"/>
              <a:buNone/>
              <a:defRPr/>
            </a:pPr>
            <a:r>
              <a:rPr lang="en-US" sz="2000" dirty="0">
                <a:latin typeface="+mn-lt"/>
                <a:cs typeface="+mn-cs"/>
              </a:rPr>
              <a:t>		EXTERNAL 	SORT</a:t>
            </a:r>
          </a:p>
          <a:p>
            <a:pPr marL="342900" indent="-342900">
              <a:spcBef>
                <a:spcPct val="20000"/>
              </a:spcBef>
              <a:buFont typeface="Arial" charset="0"/>
              <a:buNone/>
              <a:defRPr/>
            </a:pPr>
            <a:r>
              <a:rPr lang="en-US" sz="2000" dirty="0">
                <a:latin typeface="+mn-lt"/>
                <a:cs typeface="+mn-cs"/>
              </a:rPr>
              <a:t>		EXTERNAL 	ERR4</a:t>
            </a:r>
          </a:p>
          <a:p>
            <a:pPr marL="342900" indent="-342900">
              <a:spcBef>
                <a:spcPct val="20000"/>
              </a:spcBef>
              <a:buFont typeface="Arial" charset="0"/>
              <a:buNone/>
              <a:defRPr/>
            </a:pPr>
            <a:r>
              <a:rPr lang="en-US" sz="2000" dirty="0">
                <a:latin typeface="+mn-lt"/>
                <a:cs typeface="+mn-cs"/>
              </a:rPr>
              <a:t>		LOAD 		1,=F9</a:t>
            </a:r>
          </a:p>
          <a:p>
            <a:pPr marL="342900" indent="-342900">
              <a:spcBef>
                <a:spcPct val="20000"/>
              </a:spcBef>
              <a:buFont typeface="Arial" charset="0"/>
              <a:buNone/>
              <a:defRPr/>
            </a:pPr>
            <a:r>
              <a:rPr lang="en-US" sz="2000" dirty="0">
                <a:latin typeface="+mn-lt"/>
                <a:cs typeface="+mn-cs"/>
              </a:rPr>
              <a:t>		BALINK 		14,SQRT</a:t>
            </a:r>
          </a:p>
          <a:p>
            <a:pPr marL="342900" indent="-342900">
              <a:spcBef>
                <a:spcPct val="20000"/>
              </a:spcBef>
              <a:buFont typeface="Arial" charset="0"/>
              <a:buNone/>
              <a:defRPr/>
            </a:pPr>
            <a:r>
              <a:rPr lang="en-US" sz="2000" dirty="0">
                <a:latin typeface="+mn-lt"/>
                <a:cs typeface="+mn-cs"/>
              </a:rPr>
              <a:t>		COMPARE 	1,=F3</a:t>
            </a:r>
          </a:p>
          <a:p>
            <a:pPr marL="342900" indent="-342900">
              <a:spcBef>
                <a:spcPct val="20000"/>
              </a:spcBef>
              <a:buFont typeface="Arial" charset="0"/>
              <a:buNone/>
              <a:defRPr/>
            </a:pPr>
            <a:r>
              <a:rPr lang="en-US" sz="2000" dirty="0">
                <a:latin typeface="+mn-lt"/>
                <a:cs typeface="+mn-cs"/>
              </a:rPr>
              <a:t>		BNE ERR</a:t>
            </a:r>
          </a:p>
          <a:p>
            <a:pPr marL="342900" indent="-342900">
              <a:spcBef>
                <a:spcPct val="20000"/>
              </a:spcBef>
              <a:buFont typeface="Arial" charset="0"/>
              <a:buNone/>
              <a:defRPr/>
            </a:pPr>
            <a:r>
              <a:rPr lang="en-US" sz="2000" dirty="0">
                <a:latin typeface="+mn-lt"/>
                <a:cs typeface="+mn-cs"/>
              </a:rPr>
              <a:t>		HLT</a:t>
            </a:r>
          </a:p>
          <a:p>
            <a:pPr marL="342900" indent="-342900">
              <a:spcBef>
                <a:spcPct val="20000"/>
              </a:spcBef>
              <a:buFont typeface="Arial" charset="0"/>
              <a:buNone/>
              <a:defRPr/>
            </a:pPr>
            <a:r>
              <a:rPr lang="en-US" sz="2000" dirty="0">
                <a:latin typeface="+mn-lt"/>
                <a:cs typeface="+mn-cs"/>
              </a:rPr>
              <a:t>=9 		DATA 		9</a:t>
            </a:r>
          </a:p>
          <a:p>
            <a:pPr marL="342900" indent="-342900">
              <a:spcBef>
                <a:spcPct val="20000"/>
              </a:spcBef>
              <a:buFont typeface="Arial" charset="0"/>
              <a:buNone/>
              <a:defRPr/>
            </a:pPr>
            <a:r>
              <a:rPr lang="en-US" sz="2000" dirty="0">
                <a:latin typeface="+mn-lt"/>
                <a:cs typeface="+mn-cs"/>
              </a:rPr>
              <a:t>=3 		DATA 		3</a:t>
            </a:r>
          </a:p>
          <a:p>
            <a:pPr marL="342900" indent="-342900">
              <a:spcBef>
                <a:spcPct val="20000"/>
              </a:spcBef>
              <a:buFont typeface="Arial" charset="0"/>
              <a:buNone/>
              <a:defRPr/>
            </a:pPr>
            <a:r>
              <a:rPr lang="en-US" sz="2000" dirty="0">
                <a:latin typeface="+mn-lt"/>
                <a:cs typeface="+mn-cs"/>
              </a:rPr>
              <a:t>END</a:t>
            </a:r>
          </a:p>
        </p:txBody>
      </p:sp>
      <p:sp>
        <p:nvSpPr>
          <p:cNvPr id="8" name="Rectangle 3"/>
          <p:cNvSpPr txBox="1">
            <a:spLocks noChangeArrowheads="1"/>
          </p:cNvSpPr>
          <p:nvPr/>
        </p:nvSpPr>
        <p:spPr bwMode="auto">
          <a:xfrm>
            <a:off x="6400800" y="1600200"/>
            <a:ext cx="5384800" cy="4267200"/>
          </a:xfrm>
          <a:prstGeom prst="rect">
            <a:avLst/>
          </a:prstGeom>
          <a:noFill/>
          <a:ln w="9525">
            <a:solidFill>
              <a:schemeClr val="accent1"/>
            </a:solidFill>
            <a:miter lim="800000"/>
            <a:headEnd/>
            <a:tailEnd/>
          </a:ln>
        </p:spPr>
        <p:txBody>
          <a:bodyPr/>
          <a:lstStyle/>
          <a:p>
            <a:pPr marL="342900" indent="-342900">
              <a:spcBef>
                <a:spcPct val="20000"/>
              </a:spcBef>
              <a:defRPr/>
            </a:pPr>
            <a:r>
              <a:rPr lang="en-US" sz="2000" dirty="0">
                <a:solidFill>
                  <a:prstClr val="black"/>
                </a:solidFill>
                <a:latin typeface="Calibri"/>
              </a:rPr>
              <a:t>LC		r / s / e</a:t>
            </a:r>
          </a:p>
          <a:p>
            <a:pPr marL="342900" indent="-342900">
              <a:spcBef>
                <a:spcPct val="20000"/>
              </a:spcBef>
              <a:buFont typeface="Arial" charset="0"/>
              <a:buNone/>
              <a:defRPr/>
            </a:pPr>
            <a:r>
              <a:rPr lang="en-US" sz="2000" dirty="0">
                <a:solidFill>
                  <a:prstClr val="black"/>
                </a:solidFill>
                <a:latin typeface="Calibri"/>
              </a:rPr>
              <a:t>0 	 	00 	SORT</a:t>
            </a:r>
          </a:p>
          <a:p>
            <a:pPr marL="342900" indent="-342900">
              <a:spcBef>
                <a:spcPct val="20000"/>
              </a:spcBef>
              <a:defRPr/>
            </a:pPr>
            <a:r>
              <a:rPr lang="en-US" sz="2000" dirty="0">
                <a:solidFill>
                  <a:prstClr val="black"/>
                </a:solidFill>
                <a:latin typeface="Calibri"/>
              </a:rPr>
              <a:t>4	  	00 	ERR</a:t>
            </a:r>
          </a:p>
          <a:p>
            <a:pPr marL="457200" indent="-457200">
              <a:spcBef>
                <a:spcPct val="20000"/>
              </a:spcBef>
              <a:defRPr/>
            </a:pPr>
            <a:r>
              <a:rPr lang="en-US" sz="2000" dirty="0">
                <a:solidFill>
                  <a:prstClr val="black"/>
                </a:solidFill>
                <a:latin typeface="Calibri"/>
              </a:rPr>
              <a:t>8		01 	LOAD 1,1C</a:t>
            </a:r>
          </a:p>
          <a:p>
            <a:pPr marL="457200" indent="-457200">
              <a:spcBef>
                <a:spcPct val="20000"/>
              </a:spcBef>
              <a:defRPr/>
            </a:pPr>
            <a:r>
              <a:rPr lang="en-US" sz="2000" dirty="0">
                <a:solidFill>
                  <a:prstClr val="black"/>
                </a:solidFill>
                <a:latin typeface="Calibri"/>
              </a:rPr>
              <a:t>C 		01 	BALINK 14, 0</a:t>
            </a:r>
          </a:p>
          <a:p>
            <a:pPr marL="457200" indent="-457200">
              <a:spcBef>
                <a:spcPct val="20000"/>
              </a:spcBef>
              <a:defRPr/>
            </a:pPr>
            <a:r>
              <a:rPr lang="en-US" sz="2000" dirty="0">
                <a:solidFill>
                  <a:prstClr val="black"/>
                </a:solidFill>
                <a:latin typeface="Calibri"/>
              </a:rPr>
              <a:t>10		01	COMPARE 1,20</a:t>
            </a:r>
          </a:p>
          <a:p>
            <a:pPr marL="457200" indent="-457200">
              <a:spcBef>
                <a:spcPct val="20000"/>
              </a:spcBef>
              <a:defRPr/>
            </a:pPr>
            <a:r>
              <a:rPr lang="en-US" sz="2000" dirty="0">
                <a:solidFill>
                  <a:prstClr val="black"/>
                </a:solidFill>
                <a:latin typeface="Calibri"/>
              </a:rPr>
              <a:t>14		01 	BNE 4</a:t>
            </a:r>
          </a:p>
          <a:p>
            <a:pPr marL="457200" indent="-457200">
              <a:spcBef>
                <a:spcPct val="20000"/>
              </a:spcBef>
              <a:defRPr/>
            </a:pPr>
            <a:r>
              <a:rPr lang="en-US" sz="2000" dirty="0">
                <a:solidFill>
                  <a:prstClr val="black"/>
                </a:solidFill>
                <a:latin typeface="Calibri"/>
              </a:rPr>
              <a:t>18		00 	HLT</a:t>
            </a:r>
          </a:p>
          <a:p>
            <a:pPr marL="457200" indent="-457200">
              <a:spcBef>
                <a:spcPct val="20000"/>
              </a:spcBef>
              <a:defRPr/>
            </a:pPr>
            <a:r>
              <a:rPr lang="en-US" sz="2000" dirty="0">
                <a:solidFill>
                  <a:prstClr val="black"/>
                </a:solidFill>
                <a:latin typeface="Calibri"/>
              </a:rPr>
              <a:t>1C	 	00 	0009</a:t>
            </a:r>
          </a:p>
          <a:p>
            <a:pPr marL="457200" indent="-457200">
              <a:spcBef>
                <a:spcPct val="20000"/>
              </a:spcBef>
              <a:defRPr/>
            </a:pPr>
            <a:r>
              <a:rPr lang="en-US" sz="2000" dirty="0">
                <a:solidFill>
                  <a:prstClr val="black"/>
                </a:solidFill>
                <a:latin typeface="Calibri"/>
              </a:rPr>
              <a:t>20	 	00 	0003</a:t>
            </a:r>
            <a:endParaRPr lang="en-US" sz="2000" dirty="0">
              <a:latin typeface="+mn-lt"/>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dirty="0" smtClean="0"/>
              <a:t>Relocating Loaders :Advantages</a:t>
            </a:r>
          </a:p>
        </p:txBody>
      </p:sp>
      <p:sp>
        <p:nvSpPr>
          <p:cNvPr id="51203" name="Content Placeholder 2"/>
          <p:cNvSpPr>
            <a:spLocks noGrp="1"/>
          </p:cNvSpPr>
          <p:nvPr>
            <p:ph idx="1"/>
          </p:nvPr>
        </p:nvSpPr>
        <p:spPr/>
        <p:txBody>
          <a:bodyPr/>
          <a:lstStyle/>
          <a:p>
            <a:r>
              <a:rPr lang="en-US" smtClean="0"/>
              <a:t>Relocation bits are used to solve the problem of relocation.</a:t>
            </a:r>
          </a:p>
          <a:p>
            <a:r>
              <a:rPr lang="en-US" smtClean="0"/>
              <a:t>Transfer vector is used to solve the problem of linking  &amp; Program length info to solve allocation.</a:t>
            </a:r>
          </a:p>
        </p:txBody>
      </p:sp>
      <p:sp>
        <p:nvSpPr>
          <p:cNvPr id="2" name="Date Placeholder 1"/>
          <p:cNvSpPr>
            <a:spLocks noGrp="1"/>
          </p:cNvSpPr>
          <p:nvPr>
            <p:ph type="dt" sz="half" idx="10"/>
          </p:nvPr>
        </p:nvSpPr>
        <p:spPr/>
        <p:txBody>
          <a:bodyPr/>
          <a:lstStyle/>
          <a:p>
            <a:pPr>
              <a:defRPr/>
            </a:pPr>
            <a:fld id="{9CFAB91F-4588-406C-BDC4-98279367B4F0}" type="datetime1">
              <a:rPr lang="en-US"/>
              <a:pPr>
                <a:defRPr/>
              </a:pPr>
              <a:t>10/28/2022</a:t>
            </a:fld>
            <a:endParaRPr lang="en-US" dirty="0"/>
          </a:p>
        </p:txBody>
      </p:sp>
      <p:sp>
        <p:nvSpPr>
          <p:cNvPr id="6" name="Slide Number Placeholder 5"/>
          <p:cNvSpPr>
            <a:spLocks noGrp="1"/>
          </p:cNvSpPr>
          <p:nvPr>
            <p:ph type="sldNum" sz="quarter" idx="12"/>
          </p:nvPr>
        </p:nvSpPr>
        <p:spPr/>
        <p:txBody>
          <a:bodyPr/>
          <a:lstStyle/>
          <a:p>
            <a:pPr>
              <a:defRPr/>
            </a:pPr>
            <a:fld id="{F73BF556-D97A-4273-82FF-3D2E1E959C61}"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pPr>
              <a:defRPr/>
            </a:pPr>
            <a:r>
              <a:rPr lang="en-US" dirty="0" smtClean="0"/>
              <a:t>Relocating Loaders :</a:t>
            </a:r>
            <a:r>
              <a:rPr lang="en-US" dirty="0" err="1" smtClean="0"/>
              <a:t>DisAdvantages</a:t>
            </a:r>
            <a:endParaRPr lang="en-US" dirty="0" smtClean="0"/>
          </a:p>
        </p:txBody>
      </p:sp>
      <p:sp>
        <p:nvSpPr>
          <p:cNvPr id="52227" name="Content Placeholder 2"/>
          <p:cNvSpPr>
            <a:spLocks noGrp="1"/>
          </p:cNvSpPr>
          <p:nvPr>
            <p:ph idx="1"/>
          </p:nvPr>
        </p:nvSpPr>
        <p:spPr/>
        <p:txBody>
          <a:bodyPr/>
          <a:lstStyle/>
          <a:p>
            <a:r>
              <a:rPr lang="en-US" dirty="0" smtClean="0"/>
              <a:t>No suited for loading external data.</a:t>
            </a:r>
          </a:p>
          <a:p>
            <a:r>
              <a:rPr lang="en-US" dirty="0" smtClean="0"/>
              <a:t>Transfer vector increase the size.</a:t>
            </a:r>
          </a:p>
          <a:p>
            <a:r>
              <a:rPr lang="en-US" dirty="0" smtClean="0"/>
              <a:t>Does not facilitate access to data segment that can be shared.</a:t>
            </a:r>
          </a:p>
        </p:txBody>
      </p:sp>
      <p:sp>
        <p:nvSpPr>
          <p:cNvPr id="2" name="Date Placeholder 1"/>
          <p:cNvSpPr>
            <a:spLocks noGrp="1"/>
          </p:cNvSpPr>
          <p:nvPr>
            <p:ph type="dt" sz="half" idx="10"/>
          </p:nvPr>
        </p:nvSpPr>
        <p:spPr/>
        <p:txBody>
          <a:bodyPr/>
          <a:lstStyle/>
          <a:p>
            <a:pPr>
              <a:defRPr/>
            </a:pPr>
            <a:fld id="{9CFAB91F-4588-406C-BDC4-98279367B4F0}" type="datetime1">
              <a:rPr lang="en-US"/>
              <a:pPr>
                <a:defRPr/>
              </a:pPr>
              <a:t>10/28/2022</a:t>
            </a:fld>
            <a:endParaRPr lang="en-US" dirty="0"/>
          </a:p>
        </p:txBody>
      </p:sp>
      <p:sp>
        <p:nvSpPr>
          <p:cNvPr id="6" name="Slide Number Placeholder 5"/>
          <p:cNvSpPr>
            <a:spLocks noGrp="1"/>
          </p:cNvSpPr>
          <p:nvPr>
            <p:ph type="sldNum" sz="quarter" idx="12"/>
          </p:nvPr>
        </p:nvSpPr>
        <p:spPr/>
        <p:txBody>
          <a:bodyPr/>
          <a:lstStyle/>
          <a:p>
            <a:pPr>
              <a:defRPr/>
            </a:pPr>
            <a:fld id="{3ECEF185-AC28-4E06-ACBD-00B31C6E5E53}"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12800" y="228600"/>
            <a:ext cx="10972800" cy="1219200"/>
          </a:xfrm>
        </p:spPr>
        <p:txBody>
          <a:bodyPr/>
          <a:lstStyle/>
          <a:p>
            <a:pPr eaLnBrk="1" hangingPunct="1">
              <a:defRPr/>
            </a:pPr>
            <a:r>
              <a:rPr lang="en-US" sz="4000" dirty="0" smtClean="0">
                <a:solidFill>
                  <a:srgbClr val="FFC000"/>
                </a:solidFill>
              </a:rPr>
              <a:t>6. Direct </a:t>
            </a:r>
            <a:r>
              <a:rPr lang="en-US" sz="4000" dirty="0" smtClean="0">
                <a:solidFill>
                  <a:srgbClr val="FFC000"/>
                </a:solidFill>
              </a:rPr>
              <a:t>linking loader:</a:t>
            </a:r>
          </a:p>
        </p:txBody>
      </p:sp>
      <p:sp>
        <p:nvSpPr>
          <p:cNvPr id="53251" name="Rectangle 3"/>
          <p:cNvSpPr>
            <a:spLocks noGrp="1" noChangeArrowheads="1"/>
          </p:cNvSpPr>
          <p:nvPr>
            <p:ph idx="1"/>
          </p:nvPr>
        </p:nvSpPr>
        <p:spPr>
          <a:xfrm>
            <a:off x="228600" y="1219200"/>
            <a:ext cx="11963400" cy="5911850"/>
          </a:xfrm>
        </p:spPr>
        <p:txBody>
          <a:bodyPr>
            <a:normAutofit/>
          </a:bodyPr>
          <a:lstStyle/>
          <a:p>
            <a:pPr eaLnBrk="1" hangingPunct="1"/>
            <a:r>
              <a:rPr lang="en-US" sz="3200" dirty="0" smtClean="0"/>
              <a:t>It is type of </a:t>
            </a:r>
            <a:r>
              <a:rPr lang="en-US" sz="3200" dirty="0" smtClean="0">
                <a:solidFill>
                  <a:srgbClr val="993300"/>
                </a:solidFill>
              </a:rPr>
              <a:t>Re-locatable</a:t>
            </a:r>
            <a:r>
              <a:rPr lang="en-US" sz="3200" dirty="0" smtClean="0"/>
              <a:t> Loader.</a:t>
            </a:r>
          </a:p>
          <a:p>
            <a:pPr eaLnBrk="1" hangingPunct="1"/>
            <a:r>
              <a:rPr lang="en-US" sz="3200" dirty="0" smtClean="0"/>
              <a:t>It is most common type of loader.</a:t>
            </a:r>
          </a:p>
          <a:p>
            <a:pPr eaLnBrk="1" hangingPunct="1"/>
            <a:r>
              <a:rPr lang="en-US" sz="3200" dirty="0" smtClean="0"/>
              <a:t>It allows the programmer to use </a:t>
            </a:r>
            <a:r>
              <a:rPr lang="en-US" sz="3200" dirty="0" smtClean="0">
                <a:solidFill>
                  <a:srgbClr val="993300"/>
                </a:solidFill>
              </a:rPr>
              <a:t>multiple procedure segments and multiple data segments</a:t>
            </a:r>
            <a:r>
              <a:rPr lang="en-US" sz="3200" dirty="0" smtClean="0">
                <a:solidFill>
                  <a:srgbClr val="993300"/>
                </a:solidFill>
              </a:rPr>
              <a:t>.</a:t>
            </a:r>
          </a:p>
          <a:p>
            <a:r>
              <a:rPr lang="en-US" sz="3200" dirty="0" smtClean="0"/>
              <a:t>The </a:t>
            </a:r>
            <a:r>
              <a:rPr lang="en-US" sz="3200" dirty="0" smtClean="0"/>
              <a:t>loader cannot have the direct access to the source code. </a:t>
            </a:r>
            <a:endParaRPr lang="en-US" sz="3200" dirty="0" smtClean="0">
              <a:solidFill>
                <a:srgbClr val="993300"/>
              </a:solidFill>
            </a:endParaRPr>
          </a:p>
          <a:p>
            <a:pPr eaLnBrk="1" hangingPunct="1">
              <a:buFont typeface="Wingdings 2" pitchFamily="18" charset="2"/>
              <a:buNone/>
            </a:pPr>
            <a:endParaRPr lang="en-US" sz="3200" dirty="0" smtClean="0"/>
          </a:p>
        </p:txBody>
      </p:sp>
      <p:sp>
        <p:nvSpPr>
          <p:cNvPr id="2" name="Date Placeholder 1"/>
          <p:cNvSpPr>
            <a:spLocks noGrp="1"/>
          </p:cNvSpPr>
          <p:nvPr>
            <p:ph type="dt" sz="half" idx="10"/>
          </p:nvPr>
        </p:nvSpPr>
        <p:spPr/>
        <p:txBody>
          <a:bodyPr/>
          <a:lstStyle/>
          <a:p>
            <a:pPr>
              <a:defRPr/>
            </a:pPr>
            <a:fld id="{49B1BC77-D91C-41E3-8CBC-98B1CB3C8EDC}" type="datetime1">
              <a:rPr lang="en-US"/>
              <a:pPr>
                <a:defRPr/>
              </a:pPr>
              <a:t>10/28/2022</a:t>
            </a:fld>
            <a:endParaRPr lang="en-US" dirty="0"/>
          </a:p>
        </p:txBody>
      </p:sp>
      <p:sp>
        <p:nvSpPr>
          <p:cNvPr id="3" name="Slide Number Placeholder 2"/>
          <p:cNvSpPr>
            <a:spLocks noGrp="1"/>
          </p:cNvSpPr>
          <p:nvPr>
            <p:ph type="sldNum" sz="quarter" idx="12"/>
          </p:nvPr>
        </p:nvSpPr>
        <p:spPr/>
        <p:txBody>
          <a:bodyPr/>
          <a:lstStyle/>
          <a:p>
            <a:pPr>
              <a:defRPr/>
            </a:pPr>
            <a:fld id="{BEA7E1A8-21EB-4CC9-912F-7035A51F2BF8}"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65200" y="161929"/>
            <a:ext cx="10515600" cy="1325563"/>
          </a:xfrm>
        </p:spPr>
        <p:txBody>
          <a:bodyPr/>
          <a:lstStyle/>
          <a:p>
            <a:pPr>
              <a:defRPr/>
            </a:pPr>
            <a:r>
              <a:rPr lang="en-US" dirty="0" smtClean="0"/>
              <a:t>Direct Linking Loader…</a:t>
            </a:r>
          </a:p>
        </p:txBody>
      </p:sp>
      <p:sp>
        <p:nvSpPr>
          <p:cNvPr id="54274" name="Content Placeholder 2"/>
          <p:cNvSpPr>
            <a:spLocks noGrp="1"/>
          </p:cNvSpPr>
          <p:nvPr>
            <p:ph idx="1"/>
          </p:nvPr>
        </p:nvSpPr>
        <p:spPr>
          <a:xfrm>
            <a:off x="50800" y="1346201"/>
            <a:ext cx="12192000" cy="4879978"/>
          </a:xfrm>
        </p:spPr>
        <p:txBody>
          <a:bodyPr>
            <a:normAutofit fontScale="92500" lnSpcReduction="10000"/>
          </a:bodyPr>
          <a:lstStyle/>
          <a:p>
            <a:pPr>
              <a:buNone/>
            </a:pPr>
            <a:r>
              <a:rPr lang="en-US" b="1" dirty="0" smtClean="0"/>
              <a:t>The assembler should give the following information to the loader:</a:t>
            </a:r>
          </a:p>
          <a:p>
            <a:pPr>
              <a:buNone/>
            </a:pPr>
            <a:r>
              <a:rPr lang="en-US" dirty="0" smtClean="0"/>
              <a:t>1.The length of the object code segment.</a:t>
            </a:r>
          </a:p>
          <a:p>
            <a:pPr>
              <a:buNone/>
            </a:pPr>
            <a:r>
              <a:rPr lang="en-US" dirty="0" smtClean="0"/>
              <a:t>2.A list of all symbols which are not defined in the current segment but can be used in the current segment.</a:t>
            </a:r>
          </a:p>
          <a:p>
            <a:pPr eaLnBrk="1" hangingPunct="1">
              <a:buFont typeface="Wingdings 2" pitchFamily="18" charset="2"/>
              <a:buNone/>
            </a:pPr>
            <a:r>
              <a:rPr lang="en-US" dirty="0" smtClean="0"/>
              <a:t>3.A </a:t>
            </a:r>
            <a:r>
              <a:rPr lang="en-US" dirty="0" smtClean="0"/>
              <a:t>list of all symbols which are defined in the current segment but can be referred in the current segment.</a:t>
            </a:r>
          </a:p>
          <a:p>
            <a:pPr eaLnBrk="1" hangingPunct="1">
              <a:buFont typeface="Wingdings 2" pitchFamily="18" charset="2"/>
              <a:buNone/>
            </a:pPr>
            <a:r>
              <a:rPr lang="en-US" dirty="0" smtClean="0"/>
              <a:t>4.Information about address constants.</a:t>
            </a:r>
          </a:p>
          <a:p>
            <a:pPr eaLnBrk="1" hangingPunct="1">
              <a:buFont typeface="Wingdings 2" pitchFamily="18" charset="2"/>
              <a:buNone/>
            </a:pPr>
            <a:r>
              <a:rPr lang="en-US" dirty="0" smtClean="0"/>
              <a:t>5.Machine code translation of the source program and relative address.</a:t>
            </a:r>
          </a:p>
          <a:p>
            <a:pPr eaLnBrk="1" hangingPunct="1">
              <a:buNone/>
            </a:pPr>
            <a:endParaRPr lang="en-US" dirty="0" smtClean="0"/>
          </a:p>
          <a:p>
            <a:pPr eaLnBrk="1" hangingPunct="1">
              <a:buNone/>
            </a:pPr>
            <a:r>
              <a:rPr lang="en-US" dirty="0" smtClean="0"/>
              <a:t>To </a:t>
            </a:r>
            <a:r>
              <a:rPr lang="en-US" dirty="0" smtClean="0"/>
              <a:t>place the object code in the memory there are two situations</a:t>
            </a:r>
            <a:r>
              <a:rPr lang="en-US" dirty="0" smtClean="0"/>
              <a:t>:</a:t>
            </a:r>
          </a:p>
          <a:p>
            <a:pPr lvl="1"/>
            <a:r>
              <a:rPr lang="en-US" dirty="0" smtClean="0"/>
              <a:t>1</a:t>
            </a:r>
            <a:r>
              <a:rPr lang="en-US" dirty="0" smtClean="0"/>
              <a:t>. Address of the object code could be absolute</a:t>
            </a:r>
            <a:r>
              <a:rPr lang="en-US" dirty="0" smtClean="0"/>
              <a:t>.</a:t>
            </a:r>
          </a:p>
          <a:p>
            <a:pPr lvl="1"/>
            <a:r>
              <a:rPr lang="en-US" dirty="0" smtClean="0"/>
              <a:t>2</a:t>
            </a:r>
            <a:r>
              <a:rPr lang="en-US" dirty="0" smtClean="0"/>
              <a:t>. The address of object code can be relative.</a:t>
            </a:r>
          </a:p>
          <a:p>
            <a:pPr eaLnBrk="1" hangingPunct="1">
              <a:buFont typeface="Wingdings 2" pitchFamily="18" charset="2"/>
              <a:buNone/>
            </a:pPr>
            <a:endParaRPr lang="en-US" dirty="0" smtClean="0"/>
          </a:p>
        </p:txBody>
      </p:sp>
      <p:sp>
        <p:nvSpPr>
          <p:cNvPr id="4" name="Date Placeholder 3"/>
          <p:cNvSpPr>
            <a:spLocks noGrp="1"/>
          </p:cNvSpPr>
          <p:nvPr>
            <p:ph type="dt" sz="half" idx="10"/>
          </p:nvPr>
        </p:nvSpPr>
        <p:spPr/>
        <p:txBody>
          <a:bodyPr/>
          <a:lstStyle/>
          <a:p>
            <a:pPr>
              <a:defRPr/>
            </a:pPr>
            <a:fld id="{AA63A9A7-091F-4323-8F0F-D92753810238}" type="datetime1">
              <a:rPr lang="en-US" smtClean="0"/>
              <a:pPr>
                <a:defRPr/>
              </a:pPr>
              <a:t>10/28/2022</a:t>
            </a:fld>
            <a:endParaRPr lang="en-US"/>
          </a:p>
        </p:txBody>
      </p:sp>
      <p:sp>
        <p:nvSpPr>
          <p:cNvPr id="5" name="Slide Number Placeholder 4"/>
          <p:cNvSpPr>
            <a:spLocks noGrp="1"/>
          </p:cNvSpPr>
          <p:nvPr>
            <p:ph type="sldNum" sz="quarter" idx="12"/>
          </p:nvPr>
        </p:nvSpPr>
        <p:spPr/>
        <p:txBody>
          <a:bodyPr/>
          <a:lstStyle/>
          <a:p>
            <a:pPr>
              <a:defRPr/>
            </a:pPr>
            <a:fld id="{61446A5B-A3D1-4809-96EE-ABC93AE81E3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800" dirty="0" smtClean="0">
                <a:solidFill>
                  <a:srgbClr val="FFC000"/>
                </a:solidFill>
              </a:rPr>
              <a:t>Direct linking loader:</a:t>
            </a:r>
            <a:endParaRPr lang="en-US" dirty="0"/>
          </a:p>
        </p:txBody>
      </p:sp>
      <p:sp>
        <p:nvSpPr>
          <p:cNvPr id="55299" name="Content Placeholder 2"/>
          <p:cNvSpPr>
            <a:spLocks noGrp="1"/>
          </p:cNvSpPr>
          <p:nvPr>
            <p:ph idx="1"/>
          </p:nvPr>
        </p:nvSpPr>
        <p:spPr/>
        <p:txBody>
          <a:bodyPr>
            <a:normAutofit/>
          </a:bodyPr>
          <a:lstStyle/>
          <a:p>
            <a:pPr algn="just"/>
            <a:r>
              <a:rPr lang="en-US" sz="3200" dirty="0" smtClean="0"/>
              <a:t>The list of symbols not defined in the current segment but used in the current segment are stored in a data structure called </a:t>
            </a:r>
            <a:r>
              <a:rPr lang="en-US" sz="3200" i="1" u="sng" dirty="0" smtClean="0">
                <a:solidFill>
                  <a:srgbClr val="FF0000"/>
                </a:solidFill>
              </a:rPr>
              <a:t>USE table.</a:t>
            </a:r>
          </a:p>
          <a:p>
            <a:pPr algn="just"/>
            <a:r>
              <a:rPr lang="en-US" sz="3200" dirty="0" smtClean="0"/>
              <a:t>The lists of symbols defined in the current segment and referred by the other segments are stored in a data structure called </a:t>
            </a:r>
            <a:r>
              <a:rPr lang="en-US" sz="3200" i="1" u="sng" dirty="0" smtClean="0">
                <a:solidFill>
                  <a:srgbClr val="FF0000"/>
                </a:solidFill>
              </a:rPr>
              <a:t>DEFINITION table.</a:t>
            </a:r>
          </a:p>
          <a:p>
            <a:pPr algn="just"/>
            <a:endParaRPr lang="en-US" sz="3200" dirty="0" smtClean="0"/>
          </a:p>
        </p:txBody>
      </p:sp>
      <p:sp>
        <p:nvSpPr>
          <p:cNvPr id="4" name="Date Placeholder 3"/>
          <p:cNvSpPr>
            <a:spLocks noGrp="1"/>
          </p:cNvSpPr>
          <p:nvPr>
            <p:ph type="dt" sz="half" idx="10"/>
          </p:nvPr>
        </p:nvSpPr>
        <p:spPr/>
        <p:txBody>
          <a:bodyPr/>
          <a:lstStyle/>
          <a:p>
            <a:pPr>
              <a:defRPr/>
            </a:pPr>
            <a:fld id="{AA63A9A7-091F-4323-8F0F-D92753810238}" type="datetime1">
              <a:rPr lang="en-US" smtClean="0"/>
              <a:pPr>
                <a:defRPr/>
              </a:pPr>
              <a:t>10/28/2022</a:t>
            </a:fld>
            <a:endParaRPr lang="en-US"/>
          </a:p>
        </p:txBody>
      </p:sp>
      <p:sp>
        <p:nvSpPr>
          <p:cNvPr id="5" name="Slide Number Placeholder 4"/>
          <p:cNvSpPr>
            <a:spLocks noGrp="1"/>
          </p:cNvSpPr>
          <p:nvPr>
            <p:ph type="sldNum" sz="quarter" idx="12"/>
          </p:nvPr>
        </p:nvSpPr>
        <p:spPr/>
        <p:txBody>
          <a:bodyPr/>
          <a:lstStyle/>
          <a:p>
            <a:pPr>
              <a:defRPr/>
            </a:pPr>
            <a:fld id="{8B5DB0DC-C3B3-4A99-960B-5EBF9F7E714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smtClean="0"/>
              <a:t>Assembler records</a:t>
            </a:r>
          </a:p>
        </p:txBody>
      </p:sp>
      <p:sp>
        <p:nvSpPr>
          <p:cNvPr id="56323" name="Content Placeholder 2"/>
          <p:cNvSpPr>
            <a:spLocks noGrp="1"/>
          </p:cNvSpPr>
          <p:nvPr>
            <p:ph idx="1"/>
          </p:nvPr>
        </p:nvSpPr>
        <p:spPr>
          <a:xfrm>
            <a:off x="304800" y="1600203"/>
            <a:ext cx="11887200" cy="4625975"/>
          </a:xfrm>
        </p:spPr>
        <p:txBody>
          <a:bodyPr/>
          <a:lstStyle/>
          <a:p>
            <a:r>
              <a:rPr lang="en-US" smtClean="0">
                <a:solidFill>
                  <a:srgbClr val="FF0000"/>
                </a:solidFill>
              </a:rPr>
              <a:t>Assembler </a:t>
            </a:r>
            <a:r>
              <a:rPr lang="en-US" smtClean="0"/>
              <a:t>generates</a:t>
            </a:r>
            <a:r>
              <a:rPr lang="en-US" smtClean="0">
                <a:solidFill>
                  <a:srgbClr val="FF0000"/>
                </a:solidFill>
              </a:rPr>
              <a:t> 4 types of cards in the object desk:</a:t>
            </a:r>
            <a:endParaRPr lang="en-US" smtClean="0"/>
          </a:p>
          <a:p>
            <a:r>
              <a:rPr lang="en-US" smtClean="0">
                <a:solidFill>
                  <a:srgbClr val="FF0000"/>
                </a:solidFill>
              </a:rPr>
              <a:t>ESD:</a:t>
            </a:r>
            <a:r>
              <a:rPr lang="en-US" smtClean="0"/>
              <a:t>E</a:t>
            </a:r>
            <a:r>
              <a:rPr lang="en-US" sz="2800" smtClean="0"/>
              <a:t>xternal Symbol Dictionary (ESD) record:</a:t>
            </a:r>
            <a:endParaRPr lang="en-US" smtClean="0"/>
          </a:p>
          <a:p>
            <a:r>
              <a:rPr lang="en-US" smtClean="0">
                <a:solidFill>
                  <a:srgbClr val="FF0000"/>
                </a:solidFill>
              </a:rPr>
              <a:t>TXT:</a:t>
            </a:r>
            <a:r>
              <a:rPr lang="en-US" smtClean="0"/>
              <a:t> (TXT) records. </a:t>
            </a:r>
            <a:endParaRPr lang="en-US" smtClean="0">
              <a:solidFill>
                <a:srgbClr val="FF0000"/>
              </a:solidFill>
            </a:endParaRPr>
          </a:p>
          <a:p>
            <a:r>
              <a:rPr lang="en-US" smtClean="0">
                <a:solidFill>
                  <a:srgbClr val="FF0000"/>
                </a:solidFill>
              </a:rPr>
              <a:t>RLD:</a:t>
            </a:r>
            <a:r>
              <a:rPr lang="en-US" smtClean="0"/>
              <a:t> Relocation and Linkage Directory (RLD):</a:t>
            </a:r>
            <a:endParaRPr lang="en-US" smtClean="0">
              <a:solidFill>
                <a:srgbClr val="FF0000"/>
              </a:solidFill>
            </a:endParaRPr>
          </a:p>
          <a:p>
            <a:r>
              <a:rPr lang="en-US" smtClean="0">
                <a:solidFill>
                  <a:srgbClr val="FF0000"/>
                </a:solidFill>
              </a:rPr>
              <a:t>END :</a:t>
            </a:r>
            <a:r>
              <a:rPr lang="en-US" smtClean="0"/>
              <a:t>End of object deck</a:t>
            </a:r>
          </a:p>
          <a:p>
            <a:endParaRPr lang="en-US" smtClean="0">
              <a:solidFill>
                <a:srgbClr val="FF0000"/>
              </a:solidFill>
            </a:endParaRPr>
          </a:p>
        </p:txBody>
      </p:sp>
      <p:sp>
        <p:nvSpPr>
          <p:cNvPr id="3" name="Date Placeholder 2"/>
          <p:cNvSpPr>
            <a:spLocks noGrp="1"/>
          </p:cNvSpPr>
          <p:nvPr>
            <p:ph type="dt" sz="half" idx="10"/>
          </p:nvPr>
        </p:nvSpPr>
        <p:spPr/>
        <p:txBody>
          <a:bodyPr/>
          <a:lstStyle/>
          <a:p>
            <a:pPr>
              <a:defRPr/>
            </a:pPr>
            <a:fld id="{110E6AEB-A349-47DC-8AB7-25F79FADC8CD}"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F2991385-03C0-4583-A746-3ACDA0BD7615}" type="slidenum">
              <a:rPr lang="en-US" smtClean="0"/>
              <a:pPr>
                <a:defRPr/>
              </a:pPr>
              <a:t>36</a:t>
            </a:fld>
            <a:endParaRPr lang="en-US"/>
          </a:p>
        </p:txBody>
      </p:sp>
      <p:pic>
        <p:nvPicPr>
          <p:cNvPr id="56325" name="Picture 1"/>
          <p:cNvPicPr>
            <a:picLocks noChangeAspect="1"/>
          </p:cNvPicPr>
          <p:nvPr/>
        </p:nvPicPr>
        <p:blipFill>
          <a:blip r:embed="rId3"/>
          <a:srcRect l="22661" t="64285" b="8749"/>
          <a:stretch>
            <a:fillRect/>
          </a:stretch>
        </p:blipFill>
        <p:spPr bwMode="auto">
          <a:xfrm>
            <a:off x="6451602" y="3721100"/>
            <a:ext cx="5543551" cy="2743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50900" y="0"/>
            <a:ext cx="10515600" cy="1325563"/>
          </a:xfrm>
        </p:spPr>
        <p:txBody>
          <a:bodyPr/>
          <a:lstStyle/>
          <a:p>
            <a:pPr>
              <a:defRPr/>
            </a:pPr>
            <a:r>
              <a:rPr lang="en-US" dirty="0" smtClean="0"/>
              <a:t>Assembler records…ESD</a:t>
            </a:r>
          </a:p>
        </p:txBody>
      </p:sp>
      <p:sp>
        <p:nvSpPr>
          <p:cNvPr id="57347" name="Content Placeholder 2"/>
          <p:cNvSpPr>
            <a:spLocks noGrp="1"/>
          </p:cNvSpPr>
          <p:nvPr>
            <p:ph idx="1"/>
          </p:nvPr>
        </p:nvSpPr>
        <p:spPr>
          <a:xfrm>
            <a:off x="304800" y="1193803"/>
            <a:ext cx="11887200" cy="5372097"/>
          </a:xfrm>
        </p:spPr>
        <p:txBody>
          <a:bodyPr>
            <a:noAutofit/>
          </a:bodyPr>
          <a:lstStyle/>
          <a:p>
            <a:pPr algn="just">
              <a:buFont typeface="Wingdings 2" pitchFamily="18" charset="2"/>
              <a:buNone/>
            </a:pPr>
            <a:r>
              <a:rPr lang="en-US" sz="3600" dirty="0" smtClean="0">
                <a:solidFill>
                  <a:srgbClr val="FF0000"/>
                </a:solidFill>
              </a:rPr>
              <a:t>1.ESD:</a:t>
            </a:r>
            <a:r>
              <a:rPr lang="en-US" sz="3600" dirty="0" smtClean="0"/>
              <a:t>External Symbol Dictionary (ESD) record:</a:t>
            </a:r>
          </a:p>
          <a:p>
            <a:pPr algn="just">
              <a:buFont typeface="Wingdings 2" pitchFamily="18" charset="2"/>
              <a:buNone/>
            </a:pPr>
            <a:r>
              <a:rPr lang="en-US" sz="3600" dirty="0" smtClean="0"/>
              <a:t>Card contain information about all symbol that are </a:t>
            </a:r>
            <a:r>
              <a:rPr lang="en-US" sz="3600" dirty="0" smtClean="0">
                <a:solidFill>
                  <a:srgbClr val="FF0000"/>
                </a:solidFill>
              </a:rPr>
              <a:t>defined in this program</a:t>
            </a:r>
            <a:r>
              <a:rPr lang="en-US" sz="3600" dirty="0" smtClean="0"/>
              <a:t>, but that </a:t>
            </a:r>
            <a:r>
              <a:rPr lang="en-US" sz="3600" dirty="0" smtClean="0">
                <a:solidFill>
                  <a:srgbClr val="FF0000"/>
                </a:solidFill>
              </a:rPr>
              <a:t>may reference elsewhere, </a:t>
            </a:r>
            <a:r>
              <a:rPr lang="en-US" sz="3600" dirty="0" smtClean="0"/>
              <a:t>and all symbol </a:t>
            </a:r>
            <a:r>
              <a:rPr lang="en-US" sz="3600" dirty="0" smtClean="0">
                <a:solidFill>
                  <a:srgbClr val="FF0000"/>
                </a:solidFill>
              </a:rPr>
              <a:t>referenced in this </a:t>
            </a:r>
            <a:r>
              <a:rPr lang="en-US" sz="3600" dirty="0" smtClean="0"/>
              <a:t>program but </a:t>
            </a:r>
            <a:r>
              <a:rPr lang="en-US" sz="3600" dirty="0" smtClean="0">
                <a:solidFill>
                  <a:srgbClr val="FF0000"/>
                </a:solidFill>
              </a:rPr>
              <a:t>defined elsewhere</a:t>
            </a:r>
            <a:r>
              <a:rPr lang="en-US" sz="3600" dirty="0" smtClean="0">
                <a:solidFill>
                  <a:srgbClr val="FF0000"/>
                </a:solidFill>
              </a:rPr>
              <a:t>.</a:t>
            </a:r>
          </a:p>
          <a:p>
            <a:pPr algn="just">
              <a:buFont typeface="Wingdings 2" pitchFamily="18" charset="2"/>
              <a:buNone/>
            </a:pPr>
            <a:endParaRPr lang="en-US" sz="3600" dirty="0" smtClean="0">
              <a:solidFill>
                <a:srgbClr val="FF0000"/>
              </a:solidFill>
            </a:endParaRPr>
          </a:p>
          <a:p>
            <a:pPr algn="just">
              <a:buFont typeface="Wingdings 2" pitchFamily="18" charset="2"/>
              <a:buNone/>
            </a:pPr>
            <a:endParaRPr lang="en-US" sz="3600" dirty="0" smtClean="0">
              <a:solidFill>
                <a:srgbClr val="FF0000"/>
              </a:solidFill>
            </a:endParaRPr>
          </a:p>
          <a:p>
            <a:pPr algn="just">
              <a:buFont typeface="Wingdings 2" pitchFamily="18" charset="2"/>
              <a:buNone/>
            </a:pPr>
            <a:endParaRPr lang="en-US" sz="3600" dirty="0" smtClean="0">
              <a:solidFill>
                <a:srgbClr val="FF0000"/>
              </a:solidFill>
            </a:endParaRPr>
          </a:p>
          <a:p>
            <a:pPr algn="just">
              <a:buFont typeface="Wingdings 2" pitchFamily="18" charset="2"/>
              <a:buNone/>
            </a:pPr>
            <a:endParaRPr lang="en-US" sz="3600" dirty="0" smtClean="0">
              <a:solidFill>
                <a:srgbClr val="FF0000"/>
              </a:solidFill>
            </a:endParaRPr>
          </a:p>
          <a:p>
            <a:pPr algn="just">
              <a:buFont typeface="Wingdings 2" pitchFamily="18" charset="2"/>
              <a:buNone/>
            </a:pPr>
            <a:endParaRPr lang="en-US" sz="3600" dirty="0" smtClean="0">
              <a:solidFill>
                <a:srgbClr val="FF0000"/>
              </a:solidFill>
            </a:endParaRPr>
          </a:p>
          <a:p>
            <a:pPr algn="just">
              <a:buFont typeface="Wingdings 2" pitchFamily="18" charset="2"/>
              <a:buNone/>
            </a:pPr>
            <a:endParaRPr lang="en-US" sz="3600" dirty="0" smtClean="0">
              <a:solidFill>
                <a:srgbClr val="FF0000"/>
              </a:solidFill>
            </a:endParaRPr>
          </a:p>
          <a:p>
            <a:pPr algn="just"/>
            <a:endParaRPr lang="en-US" sz="3600" dirty="0" smtClean="0">
              <a:solidFill>
                <a:srgbClr val="FF0000"/>
              </a:solidFill>
            </a:endParaRPr>
          </a:p>
        </p:txBody>
      </p:sp>
      <p:sp>
        <p:nvSpPr>
          <p:cNvPr id="2" name="Date Placeholder 1"/>
          <p:cNvSpPr>
            <a:spLocks noGrp="1"/>
          </p:cNvSpPr>
          <p:nvPr>
            <p:ph type="dt" sz="half" idx="10"/>
          </p:nvPr>
        </p:nvSpPr>
        <p:spPr/>
        <p:txBody>
          <a:bodyPr/>
          <a:lstStyle/>
          <a:p>
            <a:pPr>
              <a:defRPr/>
            </a:pPr>
            <a:fld id="{5652CBC8-3D08-4CCF-A378-6AD0EE943C74}"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C7528451-9FBF-4F93-A21B-C9AF3163E309}"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50900" y="0"/>
            <a:ext cx="10515600" cy="1325563"/>
          </a:xfrm>
        </p:spPr>
        <p:txBody>
          <a:bodyPr/>
          <a:lstStyle/>
          <a:p>
            <a:pPr>
              <a:defRPr/>
            </a:pPr>
            <a:r>
              <a:rPr lang="en-US" dirty="0" smtClean="0"/>
              <a:t>Assembler records…ESD</a:t>
            </a:r>
          </a:p>
        </p:txBody>
      </p:sp>
      <p:sp>
        <p:nvSpPr>
          <p:cNvPr id="57347" name="Content Placeholder 2"/>
          <p:cNvSpPr>
            <a:spLocks noGrp="1"/>
          </p:cNvSpPr>
          <p:nvPr>
            <p:ph idx="1"/>
          </p:nvPr>
        </p:nvSpPr>
        <p:spPr>
          <a:xfrm>
            <a:off x="304800" y="1193803"/>
            <a:ext cx="11887200" cy="5372097"/>
          </a:xfrm>
        </p:spPr>
        <p:txBody>
          <a:bodyPr>
            <a:noAutofit/>
          </a:bodyPr>
          <a:lstStyle/>
          <a:p>
            <a:pPr>
              <a:buFont typeface="Wingdings 2" pitchFamily="18" charset="2"/>
              <a:buNone/>
            </a:pPr>
            <a:r>
              <a:rPr lang="en-US" sz="2400" dirty="0" smtClean="0">
                <a:solidFill>
                  <a:srgbClr val="FF0000"/>
                </a:solidFill>
              </a:rPr>
              <a:t>1.ESD:</a:t>
            </a:r>
            <a:r>
              <a:rPr lang="en-US" sz="2400" dirty="0" smtClean="0"/>
              <a:t>External Symbol Dictionary (ESD) record:</a:t>
            </a:r>
          </a:p>
          <a:p>
            <a:pPr>
              <a:buFont typeface="Wingdings 2" pitchFamily="18" charset="2"/>
              <a:buNone/>
            </a:pPr>
            <a:r>
              <a:rPr lang="en-US" sz="2400" dirty="0" smtClean="0"/>
              <a:t>Card contain information about all symbol that are </a:t>
            </a:r>
            <a:r>
              <a:rPr lang="en-US" sz="2400" dirty="0" smtClean="0">
                <a:solidFill>
                  <a:srgbClr val="FF0000"/>
                </a:solidFill>
              </a:rPr>
              <a:t>defined in this program</a:t>
            </a:r>
            <a:r>
              <a:rPr lang="en-US" sz="2400" dirty="0" smtClean="0"/>
              <a:t>, but that </a:t>
            </a:r>
            <a:r>
              <a:rPr lang="en-US" sz="2400" dirty="0" smtClean="0">
                <a:solidFill>
                  <a:srgbClr val="FF0000"/>
                </a:solidFill>
              </a:rPr>
              <a:t>may reference elsewhere, </a:t>
            </a:r>
            <a:r>
              <a:rPr lang="en-US" sz="2400" dirty="0" smtClean="0"/>
              <a:t>and all symbol </a:t>
            </a:r>
            <a:r>
              <a:rPr lang="en-US" sz="2400" dirty="0" smtClean="0">
                <a:solidFill>
                  <a:srgbClr val="FF0000"/>
                </a:solidFill>
              </a:rPr>
              <a:t>referenced in this </a:t>
            </a:r>
            <a:r>
              <a:rPr lang="en-US" sz="2400" dirty="0" smtClean="0"/>
              <a:t>program but </a:t>
            </a:r>
            <a:r>
              <a:rPr lang="en-US" sz="2400" dirty="0" smtClean="0">
                <a:solidFill>
                  <a:srgbClr val="FF0000"/>
                </a:solidFill>
              </a:rPr>
              <a:t>defined elsewhere</a:t>
            </a:r>
            <a:r>
              <a:rPr lang="en-US" sz="2400" dirty="0" smtClean="0">
                <a:solidFill>
                  <a:srgbClr val="FF0000"/>
                </a:solidFill>
              </a:rPr>
              <a:t>.</a:t>
            </a:r>
          </a:p>
          <a:p>
            <a:pPr>
              <a:buFont typeface="Wingdings 2" pitchFamily="18" charset="2"/>
              <a:buNone/>
            </a:pPr>
            <a:endParaRPr lang="en-US" sz="2400" dirty="0" smtClean="0">
              <a:solidFill>
                <a:srgbClr val="FF0000"/>
              </a:solidFill>
            </a:endParaRPr>
          </a:p>
          <a:p>
            <a:pPr>
              <a:buFont typeface="Wingdings 2" pitchFamily="18" charset="2"/>
              <a:buNone/>
            </a:pPr>
            <a:endParaRPr lang="en-US" sz="2400" dirty="0" smtClean="0">
              <a:solidFill>
                <a:srgbClr val="FF0000"/>
              </a:solidFill>
            </a:endParaRPr>
          </a:p>
          <a:p>
            <a:pPr>
              <a:buFont typeface="Wingdings 2" pitchFamily="18" charset="2"/>
              <a:buNone/>
            </a:pPr>
            <a:endParaRPr lang="en-US" sz="2400" dirty="0" smtClean="0">
              <a:solidFill>
                <a:srgbClr val="FF0000"/>
              </a:solidFill>
            </a:endParaRPr>
          </a:p>
          <a:p>
            <a:pPr>
              <a:buFont typeface="Wingdings 2" pitchFamily="18" charset="2"/>
              <a:buNone/>
            </a:pPr>
            <a:endParaRPr lang="en-US" sz="2400" dirty="0" smtClean="0">
              <a:solidFill>
                <a:srgbClr val="FF0000"/>
              </a:solidFill>
            </a:endParaRPr>
          </a:p>
          <a:p>
            <a:pPr>
              <a:buFont typeface="Wingdings 2" pitchFamily="18" charset="2"/>
              <a:buNone/>
            </a:pPr>
            <a:endParaRPr lang="en-US" sz="2400" dirty="0" smtClean="0">
              <a:solidFill>
                <a:srgbClr val="FF0000"/>
              </a:solidFill>
            </a:endParaRPr>
          </a:p>
          <a:p>
            <a:pPr>
              <a:buNone/>
            </a:pPr>
            <a:r>
              <a:rPr lang="en-US" sz="2400" b="1" dirty="0" smtClean="0"/>
              <a:t>Type</a:t>
            </a:r>
            <a:r>
              <a:rPr lang="en-US" sz="2400" b="1" dirty="0" smtClean="0"/>
              <a:t>:</a:t>
            </a:r>
          </a:p>
          <a:p>
            <a:r>
              <a:rPr lang="en-US" sz="2400" b="1" dirty="0" smtClean="0">
                <a:solidFill>
                  <a:srgbClr val="FF0000"/>
                </a:solidFill>
              </a:rPr>
              <a:t>SD</a:t>
            </a:r>
            <a:r>
              <a:rPr lang="en-US" sz="2400" dirty="0" smtClean="0">
                <a:solidFill>
                  <a:srgbClr val="FF0000"/>
                </a:solidFill>
              </a:rPr>
              <a:t>: segment definition: </a:t>
            </a:r>
            <a:r>
              <a:rPr lang="en-US" sz="2400" dirty="0" smtClean="0"/>
              <a:t>symbol in segment</a:t>
            </a:r>
          </a:p>
          <a:p>
            <a:r>
              <a:rPr lang="en-US" sz="2400" b="1" dirty="0" smtClean="0">
                <a:solidFill>
                  <a:srgbClr val="FF0000"/>
                </a:solidFill>
              </a:rPr>
              <a:t>LD</a:t>
            </a:r>
            <a:r>
              <a:rPr lang="en-US" sz="2400" dirty="0" smtClean="0">
                <a:solidFill>
                  <a:srgbClr val="FF0000"/>
                </a:solidFill>
              </a:rPr>
              <a:t>: Local definition: </a:t>
            </a:r>
            <a:r>
              <a:rPr lang="en-US" sz="2400" dirty="0" smtClean="0"/>
              <a:t>symbol is defined in this program but it can be referenced by other program.</a:t>
            </a:r>
          </a:p>
          <a:p>
            <a:r>
              <a:rPr lang="en-US" sz="2400" dirty="0" smtClean="0">
                <a:solidFill>
                  <a:srgbClr val="FF0000"/>
                </a:solidFill>
              </a:rPr>
              <a:t>ER: External symbo</a:t>
            </a:r>
            <a:r>
              <a:rPr lang="en-US" sz="2400" dirty="0" smtClean="0"/>
              <a:t>l: defined in some external program.</a:t>
            </a:r>
          </a:p>
          <a:p>
            <a:pPr>
              <a:buFont typeface="Wingdings 2" pitchFamily="18" charset="2"/>
              <a:buNone/>
            </a:pPr>
            <a:endParaRPr lang="en-US" sz="2400" dirty="0" smtClean="0">
              <a:solidFill>
                <a:srgbClr val="FF0000"/>
              </a:solidFill>
            </a:endParaRPr>
          </a:p>
          <a:p>
            <a:endParaRPr lang="en-US" sz="2400" dirty="0" smtClean="0">
              <a:solidFill>
                <a:srgbClr val="FF0000"/>
              </a:solidFill>
            </a:endParaRPr>
          </a:p>
        </p:txBody>
      </p:sp>
      <p:sp>
        <p:nvSpPr>
          <p:cNvPr id="2" name="Date Placeholder 1"/>
          <p:cNvSpPr>
            <a:spLocks noGrp="1"/>
          </p:cNvSpPr>
          <p:nvPr>
            <p:ph type="dt" sz="half" idx="10"/>
          </p:nvPr>
        </p:nvSpPr>
        <p:spPr/>
        <p:txBody>
          <a:bodyPr/>
          <a:lstStyle/>
          <a:p>
            <a:pPr>
              <a:defRPr/>
            </a:pPr>
            <a:fld id="{5652CBC8-3D08-4CCF-A378-6AD0EE943C74}"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C7528451-9FBF-4F93-A21B-C9AF3163E309}" type="slidenum">
              <a:rPr lang="en-US" smtClean="0"/>
              <a:pPr>
                <a:defRPr/>
              </a:pPr>
              <a:t>38</a:t>
            </a:fld>
            <a:endParaRPr lang="en-US"/>
          </a:p>
        </p:txBody>
      </p:sp>
      <p:graphicFrame>
        <p:nvGraphicFramePr>
          <p:cNvPr id="8" name="Table 7"/>
          <p:cNvGraphicFramePr>
            <a:graphicFrameLocks noGrp="1"/>
          </p:cNvGraphicFramePr>
          <p:nvPr/>
        </p:nvGraphicFramePr>
        <p:xfrm>
          <a:off x="342900" y="2400303"/>
          <a:ext cx="11582400" cy="2446337"/>
        </p:xfrm>
        <a:graphic>
          <a:graphicData uri="http://schemas.openxmlformats.org/drawingml/2006/table">
            <a:tbl>
              <a:tblPr firstRow="1" bandRow="1">
                <a:tableStyleId>{5DA37D80-6434-44D0-A028-1B22A696006F}</a:tableStyleId>
              </a:tblPr>
              <a:tblGrid>
                <a:gridCol w="2641600"/>
                <a:gridCol w="1991360"/>
                <a:gridCol w="2316480"/>
                <a:gridCol w="2316480"/>
                <a:gridCol w="2316480"/>
              </a:tblGrid>
              <a:tr h="1188875">
                <a:tc>
                  <a:txBody>
                    <a:bodyPr/>
                    <a:lstStyle/>
                    <a:p>
                      <a:r>
                        <a:rPr lang="en-US" sz="2400" b="1" dirty="0" smtClean="0">
                          <a:solidFill>
                            <a:srgbClr val="7030A0"/>
                          </a:solidFill>
                        </a:rPr>
                        <a:t>Source object record no./card no.</a:t>
                      </a:r>
                      <a:endParaRPr lang="en-US" sz="2400" b="1" dirty="0">
                        <a:solidFill>
                          <a:srgbClr val="7030A0"/>
                        </a:solidFill>
                      </a:endParaRPr>
                    </a:p>
                  </a:txBody>
                  <a:tcPr marL="121920" marR="121920" marT="45726" marB="45726"/>
                </a:tc>
                <a:tc>
                  <a:txBody>
                    <a:bodyPr/>
                    <a:lstStyle/>
                    <a:p>
                      <a:r>
                        <a:rPr lang="en-US" sz="2400" b="1" dirty="0" smtClean="0">
                          <a:solidFill>
                            <a:srgbClr val="7030A0"/>
                          </a:solidFill>
                        </a:rPr>
                        <a:t>symbol</a:t>
                      </a:r>
                      <a:endParaRPr lang="en-US" sz="2400" b="1" dirty="0">
                        <a:solidFill>
                          <a:srgbClr val="7030A0"/>
                        </a:solidFill>
                      </a:endParaRPr>
                    </a:p>
                  </a:txBody>
                  <a:tcPr marL="121920" marR="121920" marT="45726" marB="45726"/>
                </a:tc>
                <a:tc>
                  <a:txBody>
                    <a:bodyPr/>
                    <a:lstStyle/>
                    <a:p>
                      <a:r>
                        <a:rPr lang="en-US" sz="2400" b="1" dirty="0" smtClean="0">
                          <a:solidFill>
                            <a:srgbClr val="7030A0"/>
                          </a:solidFill>
                        </a:rPr>
                        <a:t>Type</a:t>
                      </a:r>
                      <a:endParaRPr lang="en-US" sz="2400" b="1" dirty="0">
                        <a:solidFill>
                          <a:srgbClr val="7030A0"/>
                        </a:solidFill>
                      </a:endParaRPr>
                    </a:p>
                  </a:txBody>
                  <a:tcPr marL="121920" marR="121920" marT="45726" marB="45726"/>
                </a:tc>
                <a:tc>
                  <a:txBody>
                    <a:bodyPr/>
                    <a:lstStyle/>
                    <a:p>
                      <a:r>
                        <a:rPr lang="en-US" sz="2400" b="1" dirty="0" smtClean="0">
                          <a:solidFill>
                            <a:srgbClr val="7030A0"/>
                          </a:solidFill>
                        </a:rPr>
                        <a:t>Relative Location</a:t>
                      </a:r>
                      <a:endParaRPr lang="en-US" sz="2400" b="1" dirty="0">
                        <a:solidFill>
                          <a:srgbClr val="7030A0"/>
                        </a:solidFill>
                      </a:endParaRPr>
                    </a:p>
                  </a:txBody>
                  <a:tcPr marL="121920" marR="121920" marT="45726" marB="45726"/>
                </a:tc>
                <a:tc>
                  <a:txBody>
                    <a:bodyPr/>
                    <a:lstStyle/>
                    <a:p>
                      <a:r>
                        <a:rPr lang="en-US" sz="2400" b="1" dirty="0" smtClean="0">
                          <a:solidFill>
                            <a:srgbClr val="7030A0"/>
                          </a:solidFill>
                        </a:rPr>
                        <a:t>Length</a:t>
                      </a:r>
                      <a:endParaRPr lang="en-US" sz="2400" b="1" dirty="0">
                        <a:solidFill>
                          <a:srgbClr val="7030A0"/>
                        </a:solidFill>
                      </a:endParaRPr>
                    </a:p>
                  </a:txBody>
                  <a:tcPr marL="121920" marR="121920" marT="45726" marB="45726"/>
                </a:tc>
              </a:tr>
              <a:tr h="419154">
                <a:tc>
                  <a:txBody>
                    <a:bodyPr/>
                    <a:lstStyle/>
                    <a:p>
                      <a:r>
                        <a:rPr lang="en-US" sz="1800" dirty="0" smtClean="0"/>
                        <a:t>1</a:t>
                      </a:r>
                      <a:endParaRPr lang="en-US" sz="1800" dirty="0"/>
                    </a:p>
                  </a:txBody>
                  <a:tcPr marL="121920" marR="121920" marT="45726" marB="45726"/>
                </a:tc>
                <a:tc>
                  <a:txBody>
                    <a:bodyPr/>
                    <a:lstStyle/>
                    <a:p>
                      <a:r>
                        <a:rPr lang="en-US" sz="1800" dirty="0" smtClean="0"/>
                        <a:t>MAIN</a:t>
                      </a:r>
                      <a:endParaRPr lang="en-US" sz="1800" dirty="0"/>
                    </a:p>
                  </a:txBody>
                  <a:tcPr marL="121920" marR="121920" marT="45726" marB="45726"/>
                </a:tc>
                <a:tc>
                  <a:txBody>
                    <a:bodyPr/>
                    <a:lstStyle/>
                    <a:p>
                      <a:r>
                        <a:rPr lang="en-US" sz="1800" dirty="0" smtClean="0"/>
                        <a:t>SD</a:t>
                      </a:r>
                      <a:endParaRPr lang="en-US" sz="1800" dirty="0"/>
                    </a:p>
                  </a:txBody>
                  <a:tcPr marL="121920" marR="121920" marT="45726" marB="45726"/>
                </a:tc>
                <a:tc>
                  <a:txBody>
                    <a:bodyPr/>
                    <a:lstStyle/>
                    <a:p>
                      <a:r>
                        <a:rPr lang="en-US" sz="1800" dirty="0" smtClean="0"/>
                        <a:t>0</a:t>
                      </a:r>
                      <a:endParaRPr lang="en-US" sz="1800" dirty="0"/>
                    </a:p>
                  </a:txBody>
                  <a:tcPr marL="121920" marR="121920" marT="45726" marB="45726"/>
                </a:tc>
                <a:tc>
                  <a:txBody>
                    <a:bodyPr/>
                    <a:lstStyle/>
                    <a:p>
                      <a:r>
                        <a:rPr lang="en-US" sz="1800" dirty="0" smtClean="0"/>
                        <a:t>36</a:t>
                      </a:r>
                      <a:endParaRPr lang="en-US" sz="1800" dirty="0"/>
                    </a:p>
                  </a:txBody>
                  <a:tcPr marL="121920" marR="121920" marT="45726" marB="45726"/>
                </a:tc>
              </a:tr>
              <a:tr h="419154">
                <a:tc>
                  <a:txBody>
                    <a:bodyPr/>
                    <a:lstStyle/>
                    <a:p>
                      <a:r>
                        <a:rPr lang="en-US" sz="1800" dirty="0" smtClean="0"/>
                        <a:t>2</a:t>
                      </a:r>
                      <a:endParaRPr lang="en-US" sz="1800" dirty="0"/>
                    </a:p>
                  </a:txBody>
                  <a:tcPr marL="121920" marR="121920" marT="45726" marB="45726"/>
                </a:tc>
                <a:tc>
                  <a:txBody>
                    <a:bodyPr/>
                    <a:lstStyle/>
                    <a:p>
                      <a:r>
                        <a:rPr lang="en-US" sz="1800" dirty="0" smtClean="0"/>
                        <a:t>RESULT</a:t>
                      </a:r>
                      <a:endParaRPr lang="en-US" sz="1800" dirty="0"/>
                    </a:p>
                  </a:txBody>
                  <a:tcPr marL="121920" marR="121920" marT="45726" marB="45726"/>
                </a:tc>
                <a:tc>
                  <a:txBody>
                    <a:bodyPr/>
                    <a:lstStyle/>
                    <a:p>
                      <a:r>
                        <a:rPr lang="en-US" sz="1800" dirty="0" smtClean="0"/>
                        <a:t>LD</a:t>
                      </a:r>
                      <a:endParaRPr lang="en-US" sz="1800" dirty="0"/>
                    </a:p>
                  </a:txBody>
                  <a:tcPr marL="121920" marR="121920" marT="45726" marB="45726"/>
                </a:tc>
                <a:tc>
                  <a:txBody>
                    <a:bodyPr/>
                    <a:lstStyle/>
                    <a:p>
                      <a:r>
                        <a:rPr lang="en-US" sz="1800" dirty="0" smtClean="0"/>
                        <a:t>32</a:t>
                      </a:r>
                      <a:endParaRPr lang="en-US" sz="1800" dirty="0"/>
                    </a:p>
                  </a:txBody>
                  <a:tcPr marL="121920" marR="121920" marT="45726" marB="45726"/>
                </a:tc>
                <a:tc>
                  <a:txBody>
                    <a:bodyPr/>
                    <a:lstStyle/>
                    <a:p>
                      <a:r>
                        <a:rPr lang="en-US" sz="1800" dirty="0" smtClean="0"/>
                        <a:t>-</a:t>
                      </a:r>
                      <a:endParaRPr lang="en-US" sz="1800" dirty="0"/>
                    </a:p>
                  </a:txBody>
                  <a:tcPr marL="121920" marR="121920" marT="45726" marB="45726"/>
                </a:tc>
              </a:tr>
              <a:tr h="419154">
                <a:tc>
                  <a:txBody>
                    <a:bodyPr/>
                    <a:lstStyle/>
                    <a:p>
                      <a:r>
                        <a:rPr lang="en-US" sz="1800" dirty="0" smtClean="0"/>
                        <a:t>3</a:t>
                      </a:r>
                      <a:endParaRPr lang="en-US" sz="1800" dirty="0"/>
                    </a:p>
                  </a:txBody>
                  <a:tcPr marL="121920" marR="121920" marT="45726" marB="45726"/>
                </a:tc>
                <a:tc>
                  <a:txBody>
                    <a:bodyPr/>
                    <a:lstStyle/>
                    <a:p>
                      <a:r>
                        <a:rPr lang="en-US" sz="1800" dirty="0" smtClean="0"/>
                        <a:t>SUM</a:t>
                      </a:r>
                      <a:endParaRPr lang="en-US" sz="1800" dirty="0"/>
                    </a:p>
                  </a:txBody>
                  <a:tcPr marL="121920" marR="121920" marT="45726" marB="45726"/>
                </a:tc>
                <a:tc>
                  <a:txBody>
                    <a:bodyPr/>
                    <a:lstStyle/>
                    <a:p>
                      <a:r>
                        <a:rPr lang="en-US" sz="1800" dirty="0" smtClean="0"/>
                        <a:t>ER</a:t>
                      </a:r>
                      <a:endParaRPr lang="en-US" sz="1800" dirty="0"/>
                    </a:p>
                  </a:txBody>
                  <a:tcPr marL="121920" marR="121920" marT="45726" marB="45726"/>
                </a:tc>
                <a:tc>
                  <a:txBody>
                    <a:bodyPr/>
                    <a:lstStyle/>
                    <a:p>
                      <a:r>
                        <a:rPr lang="en-US" sz="1800" dirty="0" smtClean="0"/>
                        <a:t>-</a:t>
                      </a:r>
                      <a:endParaRPr lang="en-US" sz="1800" dirty="0"/>
                    </a:p>
                  </a:txBody>
                  <a:tcPr marL="121920" marR="121920" marT="45726" marB="45726"/>
                </a:tc>
                <a:tc>
                  <a:txBody>
                    <a:bodyPr/>
                    <a:lstStyle/>
                    <a:p>
                      <a:r>
                        <a:rPr lang="en-US" sz="1800" dirty="0" smtClean="0"/>
                        <a:t>-</a:t>
                      </a:r>
                      <a:endParaRPr lang="en-US" sz="1800" dirty="0"/>
                    </a:p>
                  </a:txBody>
                  <a:tcPr marL="121920" marR="121920" marT="45726" marB="45726"/>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dirty="0" smtClean="0"/>
              <a:t>Assembler records…TXT</a:t>
            </a:r>
          </a:p>
        </p:txBody>
      </p:sp>
      <p:sp>
        <p:nvSpPr>
          <p:cNvPr id="59395" name="Content Placeholder 2"/>
          <p:cNvSpPr>
            <a:spLocks noGrp="1"/>
          </p:cNvSpPr>
          <p:nvPr>
            <p:ph idx="1"/>
          </p:nvPr>
        </p:nvSpPr>
        <p:spPr>
          <a:xfrm>
            <a:off x="304800" y="1600203"/>
            <a:ext cx="11887200" cy="4625975"/>
          </a:xfrm>
        </p:spPr>
        <p:txBody>
          <a:bodyPr/>
          <a:lstStyle/>
          <a:p>
            <a:r>
              <a:rPr lang="en-US" smtClean="0">
                <a:solidFill>
                  <a:srgbClr val="FF0000"/>
                </a:solidFill>
              </a:rPr>
              <a:t>2. TXT:</a:t>
            </a:r>
            <a:r>
              <a:rPr lang="en-US" smtClean="0"/>
              <a:t> (TEXT) records.</a:t>
            </a:r>
          </a:p>
          <a:p>
            <a:r>
              <a:rPr lang="en-US" smtClean="0"/>
              <a:t>Text card contains actual object code.(translated source code).</a:t>
            </a:r>
            <a:r>
              <a:rPr lang="en-US" smtClean="0">
                <a:solidFill>
                  <a:srgbClr val="7030A0"/>
                </a:solidFill>
              </a:rPr>
              <a:t> </a:t>
            </a:r>
          </a:p>
          <a:p>
            <a:endParaRPr lang="en-US" smtClean="0">
              <a:solidFill>
                <a:srgbClr val="FF0000"/>
              </a:solidFill>
            </a:endParaRPr>
          </a:p>
        </p:txBody>
      </p:sp>
      <p:sp>
        <p:nvSpPr>
          <p:cNvPr id="2" name="Date Placeholder 1"/>
          <p:cNvSpPr>
            <a:spLocks noGrp="1"/>
          </p:cNvSpPr>
          <p:nvPr>
            <p:ph type="dt" sz="half" idx="10"/>
          </p:nvPr>
        </p:nvSpPr>
        <p:spPr/>
        <p:txBody>
          <a:bodyPr/>
          <a:lstStyle/>
          <a:p>
            <a:pPr>
              <a:defRPr/>
            </a:pPr>
            <a:fld id="{849879C3-726C-4092-BB1B-869D32DCE874}"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F5A86C69-CFF3-496C-AC26-C7B7009C13B5}"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Loading Scheme</a:t>
            </a:r>
            <a:endParaRPr lang="en-US" dirty="0">
              <a:solidFill>
                <a:schemeClr val="accent1">
                  <a:satMod val="150000"/>
                </a:schemeClr>
              </a:solidFill>
            </a:endParaRPr>
          </a:p>
        </p:txBody>
      </p:sp>
      <p:sp>
        <p:nvSpPr>
          <p:cNvPr id="3" name="Date Placeholder 2"/>
          <p:cNvSpPr>
            <a:spLocks noGrp="1"/>
          </p:cNvSpPr>
          <p:nvPr>
            <p:ph type="dt" sz="half" idx="10"/>
          </p:nvPr>
        </p:nvSpPr>
        <p:spPr/>
        <p:txBody>
          <a:bodyPr/>
          <a:lstStyle/>
          <a:p>
            <a:pPr>
              <a:defRPr/>
            </a:pPr>
            <a:fld id="{4F6D4415-AC6D-4A92-9ECE-550024939024}" type="datetime1">
              <a:rPr lang="en-US"/>
              <a:pPr>
                <a:defRPr/>
              </a:pPr>
              <a:t>10/28/2022</a:t>
            </a:fld>
            <a:endParaRPr lang="en-US"/>
          </a:p>
        </p:txBody>
      </p:sp>
      <p:sp>
        <p:nvSpPr>
          <p:cNvPr id="44" name="Slide Number Placeholder 43"/>
          <p:cNvSpPr>
            <a:spLocks noGrp="1"/>
          </p:cNvSpPr>
          <p:nvPr>
            <p:ph type="sldNum" sz="quarter" idx="12"/>
          </p:nvPr>
        </p:nvSpPr>
        <p:spPr/>
        <p:txBody>
          <a:bodyPr/>
          <a:lstStyle/>
          <a:p>
            <a:pPr>
              <a:defRPr/>
            </a:pPr>
            <a:fld id="{7CDAA101-5DD1-47FF-8074-D3BC26F54ECC}" type="slidenum">
              <a:rPr lang="en-US" smtClean="0"/>
              <a:pPr>
                <a:defRPr/>
              </a:pPr>
              <a:t>4</a:t>
            </a:fld>
            <a:endParaRPr lang="en-US"/>
          </a:p>
        </p:txBody>
      </p:sp>
      <p:cxnSp>
        <p:nvCxnSpPr>
          <p:cNvPr id="11" name="Straight Arrow Connector 10"/>
          <p:cNvCxnSpPr>
            <a:endCxn id="8" idx="1"/>
          </p:cNvCxnSpPr>
          <p:nvPr/>
        </p:nvCxnSpPr>
        <p:spPr>
          <a:xfrm>
            <a:off x="3429000" y="3541713"/>
            <a:ext cx="1272117" cy="546100"/>
          </a:xfrm>
          <a:prstGeom prst="straightConnector1">
            <a:avLst/>
          </a:prstGeom>
          <a:ln w="3492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24580" name="TextBox 78"/>
          <p:cNvSpPr txBox="1">
            <a:spLocks noChangeArrowheads="1"/>
          </p:cNvSpPr>
          <p:nvPr/>
        </p:nvSpPr>
        <p:spPr bwMode="auto">
          <a:xfrm>
            <a:off x="2641601" y="6019800"/>
            <a:ext cx="5215467" cy="381000"/>
          </a:xfrm>
          <a:prstGeom prst="rect">
            <a:avLst/>
          </a:prstGeom>
          <a:noFill/>
          <a:ln w="9525">
            <a:noFill/>
            <a:miter lim="800000"/>
            <a:headEnd/>
            <a:tailEnd/>
          </a:ln>
        </p:spPr>
        <p:txBody>
          <a:bodyPr>
            <a:spAutoFit/>
          </a:bodyPr>
          <a:lstStyle/>
          <a:p>
            <a:endParaRPr lang="en-US"/>
          </a:p>
        </p:txBody>
      </p:sp>
      <p:grpSp>
        <p:nvGrpSpPr>
          <p:cNvPr id="5" name="Group 82"/>
          <p:cNvGrpSpPr>
            <a:grpSpLocks/>
          </p:cNvGrpSpPr>
          <p:nvPr/>
        </p:nvGrpSpPr>
        <p:grpSpPr bwMode="auto">
          <a:xfrm>
            <a:off x="1524000" y="2351088"/>
            <a:ext cx="7924800" cy="4442494"/>
            <a:chOff x="1219200" y="2251493"/>
            <a:chExt cx="4752977" cy="3902222"/>
          </a:xfrm>
        </p:grpSpPr>
        <p:cxnSp>
          <p:nvCxnSpPr>
            <p:cNvPr id="12" name="Straight Arrow Connector 11"/>
            <p:cNvCxnSpPr/>
            <p:nvPr/>
          </p:nvCxnSpPr>
          <p:spPr>
            <a:xfrm flipV="1">
              <a:off x="2361743" y="3997328"/>
              <a:ext cx="762965" cy="870129"/>
            </a:xfrm>
            <a:prstGeom prst="straightConnector1">
              <a:avLst/>
            </a:prstGeom>
            <a:ln w="3492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05115" y="3874618"/>
              <a:ext cx="844212" cy="785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1219200" y="2515041"/>
              <a:ext cx="1142543" cy="1303799"/>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8" name="TextBox 4"/>
            <p:cNvSpPr txBox="1">
              <a:spLocks noChangeArrowheads="1"/>
            </p:cNvSpPr>
            <p:nvPr/>
          </p:nvSpPr>
          <p:spPr bwMode="auto">
            <a:xfrm>
              <a:off x="1295400" y="2705100"/>
              <a:ext cx="1066800" cy="567728"/>
            </a:xfrm>
            <a:prstGeom prst="rect">
              <a:avLst/>
            </a:prstGeom>
            <a:noFill/>
            <a:ln w="9525">
              <a:noFill/>
              <a:miter lim="800000"/>
              <a:headEnd/>
              <a:tailEnd/>
            </a:ln>
          </p:spPr>
          <p:txBody>
            <a:bodyPr>
              <a:spAutoFit/>
            </a:bodyPr>
            <a:lstStyle/>
            <a:p>
              <a:r>
                <a:rPr lang="en-US" b="1"/>
                <a:t>Object Module             </a:t>
              </a:r>
            </a:p>
            <a:p>
              <a:r>
                <a:rPr lang="en-US" b="1"/>
                <a:t>     A</a:t>
              </a:r>
            </a:p>
          </p:txBody>
        </p:sp>
        <p:sp>
          <p:nvSpPr>
            <p:cNvPr id="6" name="Rectangle 5"/>
            <p:cNvSpPr/>
            <p:nvPr/>
          </p:nvSpPr>
          <p:spPr>
            <a:xfrm>
              <a:off x="1219200" y="4267849"/>
              <a:ext cx="1142543" cy="130379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0" name="TextBox 6"/>
            <p:cNvSpPr txBox="1">
              <a:spLocks noChangeArrowheads="1"/>
            </p:cNvSpPr>
            <p:nvPr/>
          </p:nvSpPr>
          <p:spPr bwMode="auto">
            <a:xfrm>
              <a:off x="1295400" y="4457700"/>
              <a:ext cx="1066800" cy="567728"/>
            </a:xfrm>
            <a:prstGeom prst="rect">
              <a:avLst/>
            </a:prstGeom>
            <a:noFill/>
            <a:ln w="9525">
              <a:noFill/>
              <a:miter lim="800000"/>
              <a:headEnd/>
              <a:tailEnd/>
            </a:ln>
          </p:spPr>
          <p:txBody>
            <a:bodyPr>
              <a:spAutoFit/>
            </a:bodyPr>
            <a:lstStyle/>
            <a:p>
              <a:r>
                <a:rPr lang="en-US" b="1"/>
                <a:t>Object Module             </a:t>
              </a:r>
            </a:p>
            <a:p>
              <a:r>
                <a:rPr lang="en-US" b="1"/>
                <a:t>     B</a:t>
              </a:r>
            </a:p>
          </p:txBody>
        </p:sp>
        <p:sp>
          <p:nvSpPr>
            <p:cNvPr id="8" name="Rectangle 7"/>
            <p:cNvSpPr/>
            <p:nvPr/>
          </p:nvSpPr>
          <p:spPr>
            <a:xfrm>
              <a:off x="3124707" y="3438158"/>
              <a:ext cx="1218712" cy="676302"/>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2" name="TextBox 8"/>
            <p:cNvSpPr txBox="1">
              <a:spLocks noChangeArrowheads="1"/>
            </p:cNvSpPr>
            <p:nvPr/>
          </p:nvSpPr>
          <p:spPr bwMode="auto">
            <a:xfrm>
              <a:off x="3200400" y="3628430"/>
              <a:ext cx="1066800" cy="324416"/>
            </a:xfrm>
            <a:prstGeom prst="rect">
              <a:avLst/>
            </a:prstGeom>
            <a:noFill/>
            <a:ln w="9525">
              <a:noFill/>
              <a:miter lim="800000"/>
              <a:headEnd/>
              <a:tailEnd/>
            </a:ln>
          </p:spPr>
          <p:txBody>
            <a:bodyPr>
              <a:spAutoFit/>
            </a:bodyPr>
            <a:lstStyle/>
            <a:p>
              <a:r>
                <a:rPr lang="en-US" b="1"/>
                <a:t>Loader</a:t>
              </a:r>
            </a:p>
          </p:txBody>
        </p:sp>
        <p:cxnSp>
          <p:nvCxnSpPr>
            <p:cNvPr id="14" name="Straight Arrow Connector 13"/>
            <p:cNvCxnSpPr/>
            <p:nvPr/>
          </p:nvCxnSpPr>
          <p:spPr>
            <a:xfrm>
              <a:off x="4343420" y="3777007"/>
              <a:ext cx="761695" cy="0"/>
            </a:xfrm>
            <a:prstGeom prst="straightConnector1">
              <a:avLst/>
            </a:prstGeom>
            <a:ln w="3492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16540" y="3044927"/>
              <a:ext cx="842943" cy="785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64"/>
            <p:cNvGrpSpPr>
              <a:grpSpLocks/>
            </p:cNvGrpSpPr>
            <p:nvPr/>
          </p:nvGrpSpPr>
          <p:grpSpPr bwMode="auto">
            <a:xfrm>
              <a:off x="5116285" y="2251493"/>
              <a:ext cx="855892" cy="793680"/>
              <a:chOff x="5116285" y="2251493"/>
              <a:chExt cx="855892" cy="793680"/>
            </a:xfrm>
          </p:grpSpPr>
          <p:sp>
            <p:nvSpPr>
              <p:cNvPr id="17" name="Rectangle 16"/>
              <p:cNvSpPr/>
              <p:nvPr/>
            </p:nvSpPr>
            <p:spPr>
              <a:xfrm>
                <a:off x="5116539" y="2259860"/>
                <a:ext cx="842943" cy="78506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1" name="Straight Connector 30"/>
              <p:cNvCxnSpPr/>
              <p:nvPr/>
            </p:nvCxnSpPr>
            <p:spPr>
              <a:xfrm flipH="1">
                <a:off x="5116539" y="2259860"/>
                <a:ext cx="217084" cy="255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1"/>
              </p:cNvCxnSpPr>
              <p:nvPr/>
            </p:nvCxnSpPr>
            <p:spPr>
              <a:xfrm flipH="1">
                <a:off x="5116539" y="2293326"/>
                <a:ext cx="326260" cy="358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116539" y="2251493"/>
                <a:ext cx="478599" cy="525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116539" y="2282171"/>
                <a:ext cx="566193" cy="68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225716" y="2276593"/>
                <a:ext cx="609356" cy="768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356474" y="2282171"/>
                <a:ext cx="603008" cy="762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2"/>
              </p:cNvCxnSpPr>
              <p:nvPr/>
            </p:nvCxnSpPr>
            <p:spPr>
              <a:xfrm flipH="1">
                <a:off x="5538011" y="2434164"/>
                <a:ext cx="421471" cy="610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7" idx="3"/>
              </p:cNvCxnSpPr>
              <p:nvPr/>
            </p:nvCxnSpPr>
            <p:spPr>
              <a:xfrm flipH="1">
                <a:off x="5682733" y="2651696"/>
                <a:ext cx="276749" cy="393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835072" y="2773012"/>
                <a:ext cx="137105" cy="271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65"/>
            <p:cNvGrpSpPr>
              <a:grpSpLocks/>
            </p:cNvGrpSpPr>
            <p:nvPr/>
          </p:nvGrpSpPr>
          <p:grpSpPr bwMode="auto">
            <a:xfrm>
              <a:off x="5105399" y="4678519"/>
              <a:ext cx="855892" cy="793680"/>
              <a:chOff x="5116285" y="2251493"/>
              <a:chExt cx="855892" cy="793680"/>
            </a:xfrm>
          </p:grpSpPr>
          <p:sp>
            <p:nvSpPr>
              <p:cNvPr id="67" name="Rectangle 66"/>
              <p:cNvSpPr/>
              <p:nvPr/>
            </p:nvSpPr>
            <p:spPr>
              <a:xfrm>
                <a:off x="5116000" y="2260548"/>
                <a:ext cx="842943" cy="785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p:nvPr/>
            </p:nvCxnSpPr>
            <p:spPr>
              <a:xfrm flipH="1">
                <a:off x="5116000" y="2260548"/>
                <a:ext cx="217083" cy="255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67" idx="1"/>
              </p:cNvCxnSpPr>
              <p:nvPr/>
            </p:nvCxnSpPr>
            <p:spPr>
              <a:xfrm flipH="1">
                <a:off x="5116000" y="2294015"/>
                <a:ext cx="326259" cy="358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5116000" y="2252182"/>
                <a:ext cx="478598" cy="525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116000" y="2282859"/>
                <a:ext cx="566193" cy="68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225177" y="2277282"/>
                <a:ext cx="609356" cy="768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5355934" y="2282859"/>
                <a:ext cx="603009" cy="762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67" idx="2"/>
              </p:cNvCxnSpPr>
              <p:nvPr/>
            </p:nvCxnSpPr>
            <p:spPr>
              <a:xfrm flipH="1">
                <a:off x="5537472" y="2434853"/>
                <a:ext cx="421471" cy="610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3"/>
              </p:cNvCxnSpPr>
              <p:nvPr/>
            </p:nvCxnSpPr>
            <p:spPr>
              <a:xfrm flipH="1">
                <a:off x="5682194" y="2652385"/>
                <a:ext cx="276749" cy="393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5834533" y="2773701"/>
                <a:ext cx="137105" cy="271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597" name="TextBox 76"/>
            <p:cNvSpPr txBox="1">
              <a:spLocks noChangeArrowheads="1"/>
            </p:cNvSpPr>
            <p:nvPr/>
          </p:nvSpPr>
          <p:spPr bwMode="auto">
            <a:xfrm>
              <a:off x="5279571" y="3160677"/>
              <a:ext cx="458561" cy="513658"/>
            </a:xfrm>
            <a:prstGeom prst="rect">
              <a:avLst/>
            </a:prstGeom>
            <a:noFill/>
            <a:ln w="9525">
              <a:noFill/>
              <a:miter lim="800000"/>
              <a:headEnd/>
              <a:tailEnd/>
            </a:ln>
          </p:spPr>
          <p:txBody>
            <a:bodyPr>
              <a:spAutoFit/>
            </a:bodyPr>
            <a:lstStyle/>
            <a:p>
              <a:r>
                <a:rPr lang="en-US" sz="3200" b="1"/>
                <a:t>A</a:t>
              </a:r>
            </a:p>
          </p:txBody>
        </p:sp>
        <p:sp>
          <p:nvSpPr>
            <p:cNvPr id="24598" name="TextBox 77"/>
            <p:cNvSpPr txBox="1">
              <a:spLocks noChangeArrowheads="1"/>
            </p:cNvSpPr>
            <p:nvPr/>
          </p:nvSpPr>
          <p:spPr bwMode="auto">
            <a:xfrm>
              <a:off x="5334000" y="3972840"/>
              <a:ext cx="458561" cy="513658"/>
            </a:xfrm>
            <a:prstGeom prst="rect">
              <a:avLst/>
            </a:prstGeom>
            <a:noFill/>
            <a:ln w="9525">
              <a:noFill/>
              <a:miter lim="800000"/>
              <a:headEnd/>
              <a:tailEnd/>
            </a:ln>
          </p:spPr>
          <p:txBody>
            <a:bodyPr>
              <a:spAutoFit/>
            </a:bodyPr>
            <a:lstStyle/>
            <a:p>
              <a:r>
                <a:rPr lang="en-US" sz="3200" b="1"/>
                <a:t>B</a:t>
              </a:r>
            </a:p>
          </p:txBody>
        </p:sp>
        <p:sp>
          <p:nvSpPr>
            <p:cNvPr id="24599" name="TextBox 79"/>
            <p:cNvSpPr txBox="1">
              <a:spLocks noChangeArrowheads="1"/>
            </p:cNvSpPr>
            <p:nvPr/>
          </p:nvSpPr>
          <p:spPr bwMode="auto">
            <a:xfrm>
              <a:off x="2036990" y="5829299"/>
              <a:ext cx="3755571" cy="324416"/>
            </a:xfrm>
            <a:prstGeom prst="rect">
              <a:avLst/>
            </a:prstGeom>
            <a:noFill/>
            <a:ln w="9525">
              <a:noFill/>
              <a:miter lim="800000"/>
              <a:headEnd/>
              <a:tailEnd/>
            </a:ln>
          </p:spPr>
          <p:txBody>
            <a:bodyPr>
              <a:spAutoFit/>
            </a:bodyPr>
            <a:lstStyle/>
            <a:p>
              <a:r>
                <a:rPr lang="en-US" b="1"/>
                <a:t>Fig.: General Loading scheme</a:t>
              </a:r>
            </a:p>
          </p:txBody>
        </p:sp>
      </p:grpSp>
      <p:sp>
        <p:nvSpPr>
          <p:cNvPr id="24582" name="Rectangle 40"/>
          <p:cNvSpPr>
            <a:spLocks noChangeArrowheads="1"/>
          </p:cNvSpPr>
          <p:nvPr/>
        </p:nvSpPr>
        <p:spPr bwMode="auto">
          <a:xfrm>
            <a:off x="0" y="1600203"/>
            <a:ext cx="12192000" cy="461665"/>
          </a:xfrm>
          <a:prstGeom prst="rect">
            <a:avLst/>
          </a:prstGeom>
          <a:noFill/>
          <a:ln w="9525">
            <a:noFill/>
            <a:miter lim="800000"/>
            <a:headEnd/>
            <a:tailEnd/>
          </a:ln>
        </p:spPr>
        <p:txBody>
          <a:bodyPr>
            <a:spAutoFit/>
          </a:bodyPr>
          <a:lstStyle/>
          <a:p>
            <a:r>
              <a:rPr lang="en-US" sz="2400" b="1"/>
              <a:t>Program modules A and B are loaded in memory after linking. It is ready for execution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dirty="0" smtClean="0"/>
              <a:t>Assembler records…RLD</a:t>
            </a:r>
          </a:p>
        </p:txBody>
      </p:sp>
      <p:sp>
        <p:nvSpPr>
          <p:cNvPr id="60419" name="Content Placeholder 2"/>
          <p:cNvSpPr>
            <a:spLocks noGrp="1"/>
          </p:cNvSpPr>
          <p:nvPr>
            <p:ph idx="1"/>
          </p:nvPr>
        </p:nvSpPr>
        <p:spPr>
          <a:xfrm>
            <a:off x="304800" y="1600203"/>
            <a:ext cx="11887200" cy="4625975"/>
          </a:xfrm>
        </p:spPr>
        <p:txBody>
          <a:bodyPr>
            <a:normAutofit fontScale="85000" lnSpcReduction="20000"/>
          </a:bodyPr>
          <a:lstStyle/>
          <a:p>
            <a:pPr>
              <a:buFont typeface="Wingdings 2" pitchFamily="18" charset="2"/>
              <a:buNone/>
            </a:pPr>
            <a:r>
              <a:rPr lang="en-US" dirty="0" smtClean="0">
                <a:solidFill>
                  <a:srgbClr val="FF0000"/>
                </a:solidFill>
              </a:rPr>
              <a:t>3. RLD:</a:t>
            </a:r>
            <a:r>
              <a:rPr lang="en-US" dirty="0" smtClean="0"/>
              <a:t> Relocation and Linkage Directory (RLD):</a:t>
            </a:r>
            <a:endParaRPr lang="en-US" dirty="0" smtClean="0">
              <a:solidFill>
                <a:srgbClr val="FF0000"/>
              </a:solidFill>
            </a:endParaRPr>
          </a:p>
          <a:p>
            <a:pPr>
              <a:buFont typeface="Wingdings 2" pitchFamily="18" charset="2"/>
              <a:buNone/>
            </a:pPr>
            <a:r>
              <a:rPr lang="en-US" dirty="0" smtClean="0"/>
              <a:t> </a:t>
            </a:r>
            <a:r>
              <a:rPr lang="en-US" dirty="0" smtClean="0"/>
              <a:t>This card contains information about location in the program whose contexts depends on the address at which the program is placed. </a:t>
            </a:r>
            <a:endParaRPr lang="en-US" dirty="0" smtClean="0"/>
          </a:p>
          <a:p>
            <a:pPr>
              <a:buFont typeface="Wingdings 2" pitchFamily="18" charset="2"/>
              <a:buNone/>
            </a:pPr>
            <a:r>
              <a:rPr lang="en-US" dirty="0" smtClean="0"/>
              <a:t>In </a:t>
            </a:r>
            <a:r>
              <a:rPr lang="en-US" dirty="0" smtClean="0"/>
              <a:t>this we are used ‘+’ and ‘–‘sign, </a:t>
            </a:r>
            <a:endParaRPr lang="en-US" dirty="0" smtClean="0"/>
          </a:p>
          <a:p>
            <a:pPr>
              <a:buFont typeface="Wingdings 2" pitchFamily="18" charset="2"/>
              <a:buNone/>
            </a:pPr>
            <a:r>
              <a:rPr lang="en-US" dirty="0" smtClean="0"/>
              <a:t>when </a:t>
            </a:r>
            <a:r>
              <a:rPr lang="en-US" dirty="0" smtClean="0"/>
              <a:t>we are using the ‘+’ sign then no need of relocation, </a:t>
            </a:r>
            <a:endParaRPr lang="en-US" dirty="0" smtClean="0"/>
          </a:p>
          <a:p>
            <a:pPr>
              <a:buFont typeface="Wingdings 2" pitchFamily="18" charset="2"/>
              <a:buNone/>
            </a:pPr>
            <a:r>
              <a:rPr lang="en-US" dirty="0" smtClean="0"/>
              <a:t>when </a:t>
            </a:r>
            <a:r>
              <a:rPr lang="en-US" dirty="0" smtClean="0"/>
              <a:t>we are using ‘-‘sign relocation is necessary. </a:t>
            </a:r>
            <a:endParaRPr lang="en-US" dirty="0" smtClean="0"/>
          </a:p>
          <a:p>
            <a:pPr>
              <a:buFont typeface="Wingdings 2" pitchFamily="18" charset="2"/>
              <a:buNone/>
            </a:pPr>
            <a:r>
              <a:rPr lang="en-US" dirty="0" smtClean="0"/>
              <a:t>The format of RLD contains: </a:t>
            </a:r>
            <a:endParaRPr lang="en-US" dirty="0" smtClean="0"/>
          </a:p>
          <a:p>
            <a:pPr marL="571500" indent="-571500">
              <a:buFont typeface="Wingdings 2" pitchFamily="18" charset="2"/>
              <a:buAutoNum type="romanLcPeriod"/>
            </a:pPr>
            <a:r>
              <a:rPr lang="en-US" dirty="0" smtClean="0"/>
              <a:t>Reference number</a:t>
            </a:r>
          </a:p>
          <a:p>
            <a:pPr marL="571500" indent="-571500">
              <a:buFont typeface="Wingdings 2" pitchFamily="18" charset="2"/>
              <a:buAutoNum type="romanLcPeriod"/>
            </a:pPr>
            <a:r>
              <a:rPr lang="en-US" dirty="0" smtClean="0"/>
              <a:t> </a:t>
            </a:r>
            <a:r>
              <a:rPr lang="en-US" dirty="0" smtClean="0"/>
              <a:t>ii. Symbol </a:t>
            </a:r>
            <a:endParaRPr lang="en-US" dirty="0" smtClean="0"/>
          </a:p>
          <a:p>
            <a:pPr marL="571500" indent="-571500">
              <a:buFont typeface="Wingdings 2" pitchFamily="18" charset="2"/>
              <a:buAutoNum type="romanLcPeriod"/>
            </a:pPr>
            <a:r>
              <a:rPr lang="en-US" dirty="0" smtClean="0"/>
              <a:t>iii</a:t>
            </a:r>
            <a:r>
              <a:rPr lang="en-US" dirty="0" smtClean="0"/>
              <a:t>. Flag </a:t>
            </a:r>
            <a:endParaRPr lang="en-US" dirty="0" smtClean="0"/>
          </a:p>
          <a:p>
            <a:pPr marL="571500" indent="-571500">
              <a:buFont typeface="Wingdings 2" pitchFamily="18" charset="2"/>
              <a:buAutoNum type="romanLcPeriod"/>
            </a:pPr>
            <a:r>
              <a:rPr lang="en-US" dirty="0" smtClean="0"/>
              <a:t>iv</a:t>
            </a:r>
            <a:r>
              <a:rPr lang="en-US" dirty="0" smtClean="0"/>
              <a:t>. </a:t>
            </a:r>
            <a:r>
              <a:rPr lang="en-US" dirty="0" smtClean="0"/>
              <a:t>Length</a:t>
            </a:r>
          </a:p>
          <a:p>
            <a:pPr marL="571500" indent="-571500">
              <a:buFont typeface="Wingdings 2" pitchFamily="18" charset="2"/>
              <a:buAutoNum type="romanLcPeriod"/>
            </a:pPr>
            <a:r>
              <a:rPr lang="en-US" dirty="0" smtClean="0"/>
              <a:t> </a:t>
            </a:r>
            <a:r>
              <a:rPr lang="en-US" dirty="0" smtClean="0"/>
              <a:t>v. Relative location</a:t>
            </a:r>
            <a:endParaRPr lang="en-US" dirty="0" smtClean="0">
              <a:solidFill>
                <a:srgbClr val="FF0000"/>
              </a:solidFill>
            </a:endParaRPr>
          </a:p>
        </p:txBody>
      </p:sp>
      <p:sp>
        <p:nvSpPr>
          <p:cNvPr id="2" name="Date Placeholder 1"/>
          <p:cNvSpPr>
            <a:spLocks noGrp="1"/>
          </p:cNvSpPr>
          <p:nvPr>
            <p:ph type="dt" sz="half" idx="10"/>
          </p:nvPr>
        </p:nvSpPr>
        <p:spPr>
          <a:xfrm>
            <a:off x="812800" y="6667500"/>
            <a:ext cx="9956800" cy="381000"/>
          </a:xfrm>
        </p:spPr>
        <p:txBody>
          <a:bodyPr/>
          <a:lstStyle/>
          <a:p>
            <a:pPr>
              <a:defRPr/>
            </a:pPr>
            <a:r>
              <a:rPr lang="en-US" sz="2000" b="1" dirty="0" smtClean="0"/>
              <a:t>+ sign denote that something must be added to the constant</a:t>
            </a:r>
          </a:p>
          <a:p>
            <a:pPr>
              <a:defRPr/>
            </a:pPr>
            <a:endParaRPr lang="en-US" sz="2000" b="1" dirty="0"/>
          </a:p>
        </p:txBody>
      </p:sp>
      <p:sp>
        <p:nvSpPr>
          <p:cNvPr id="6" name="Slide Number Placeholder 5"/>
          <p:cNvSpPr>
            <a:spLocks noGrp="1"/>
          </p:cNvSpPr>
          <p:nvPr>
            <p:ph type="sldNum" sz="quarter" idx="12"/>
          </p:nvPr>
        </p:nvSpPr>
        <p:spPr/>
        <p:txBody>
          <a:bodyPr/>
          <a:lstStyle/>
          <a:p>
            <a:pPr>
              <a:defRPr/>
            </a:pPr>
            <a:fld id="{B1637DF2-59E8-4544-8F13-A3D5C19DC812}"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dirty="0" smtClean="0"/>
              <a:t>Assembler records…END</a:t>
            </a:r>
          </a:p>
        </p:txBody>
      </p:sp>
      <p:sp>
        <p:nvSpPr>
          <p:cNvPr id="61443" name="Content Placeholder 2"/>
          <p:cNvSpPr>
            <a:spLocks noGrp="1"/>
          </p:cNvSpPr>
          <p:nvPr>
            <p:ph idx="1"/>
          </p:nvPr>
        </p:nvSpPr>
        <p:spPr>
          <a:xfrm>
            <a:off x="304800" y="1600203"/>
            <a:ext cx="11887200" cy="4625975"/>
          </a:xfrm>
        </p:spPr>
        <p:txBody>
          <a:bodyPr/>
          <a:lstStyle/>
          <a:p>
            <a:pPr>
              <a:buFont typeface="Wingdings 2" pitchFamily="18" charset="2"/>
              <a:buNone/>
            </a:pPr>
            <a:r>
              <a:rPr lang="en-US" dirty="0" smtClean="0">
                <a:solidFill>
                  <a:srgbClr val="FF0000"/>
                </a:solidFill>
              </a:rPr>
              <a:t>4.END</a:t>
            </a:r>
            <a:r>
              <a:rPr lang="en-US" dirty="0" smtClean="0"/>
              <a:t>: card indicate the end of object </a:t>
            </a:r>
            <a:r>
              <a:rPr lang="en-US" dirty="0" smtClean="0"/>
              <a:t>deck</a:t>
            </a:r>
            <a:r>
              <a:rPr lang="en-US" dirty="0" smtClean="0">
                <a:solidFill>
                  <a:srgbClr val="FF0000"/>
                </a:solidFill>
              </a:rPr>
              <a:t>.</a:t>
            </a:r>
            <a:endParaRPr lang="en-US" dirty="0" smtClean="0">
              <a:solidFill>
                <a:srgbClr val="FF0000"/>
              </a:solidFill>
            </a:endParaRPr>
          </a:p>
        </p:txBody>
      </p:sp>
      <p:sp>
        <p:nvSpPr>
          <p:cNvPr id="2" name="Date Placeholder 1"/>
          <p:cNvSpPr>
            <a:spLocks noGrp="1"/>
          </p:cNvSpPr>
          <p:nvPr>
            <p:ph type="dt" sz="half" idx="10"/>
          </p:nvPr>
        </p:nvSpPr>
        <p:spPr/>
        <p:txBody>
          <a:bodyPr/>
          <a:lstStyle/>
          <a:p>
            <a:pPr>
              <a:defRPr/>
            </a:pPr>
            <a:fld id="{DF1F19C6-24A5-4C4C-928D-D48BBB66AEFF}"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F447E789-2CB3-4D6C-8624-DFF2F44186B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US" dirty="0" smtClean="0"/>
              <a:t>advantages of Direct Linking</a:t>
            </a:r>
          </a:p>
        </p:txBody>
      </p:sp>
      <p:sp>
        <p:nvSpPr>
          <p:cNvPr id="62467" name="Content Placeholder 2"/>
          <p:cNvSpPr>
            <a:spLocks noGrp="1"/>
          </p:cNvSpPr>
          <p:nvPr>
            <p:ph idx="1"/>
          </p:nvPr>
        </p:nvSpPr>
        <p:spPr>
          <a:xfrm>
            <a:off x="609600" y="1447801"/>
            <a:ext cx="11582400" cy="4625975"/>
          </a:xfrm>
        </p:spPr>
        <p:txBody>
          <a:bodyPr/>
          <a:lstStyle/>
          <a:p>
            <a:pPr marL="117475" indent="0"/>
            <a:r>
              <a:rPr lang="en-US" smtClean="0"/>
              <a:t>Allow multiple procedure and data segment.</a:t>
            </a:r>
          </a:p>
          <a:p>
            <a:pPr marL="117475" indent="0"/>
            <a:r>
              <a:rPr lang="en-US" smtClean="0"/>
              <a:t>Allow independent translation of the program.</a:t>
            </a:r>
          </a:p>
          <a:p>
            <a:pPr marL="117475" indent="0"/>
            <a:r>
              <a:rPr lang="en-US" smtClean="0"/>
              <a:t>Relocation Faclility</a:t>
            </a:r>
          </a:p>
        </p:txBody>
      </p:sp>
      <p:sp>
        <p:nvSpPr>
          <p:cNvPr id="2" name="Date Placeholder 1"/>
          <p:cNvSpPr>
            <a:spLocks noGrp="1"/>
          </p:cNvSpPr>
          <p:nvPr>
            <p:ph type="dt" sz="half" idx="10"/>
          </p:nvPr>
        </p:nvSpPr>
        <p:spPr/>
        <p:txBody>
          <a:bodyPr/>
          <a:lstStyle/>
          <a:p>
            <a:pPr>
              <a:defRPr/>
            </a:pPr>
            <a:fld id="{0B0782AC-9E93-4123-918A-9A9C9DB7427E}"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F0E1F8CA-0C9F-46A8-896C-3CFF9B0EEF74}"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US" dirty="0" smtClean="0"/>
              <a:t>Disadvantages of Direct Linking</a:t>
            </a:r>
          </a:p>
        </p:txBody>
      </p:sp>
      <p:sp>
        <p:nvSpPr>
          <p:cNvPr id="58371" name="Content Placeholder 2"/>
          <p:cNvSpPr>
            <a:spLocks noGrp="1"/>
          </p:cNvSpPr>
          <p:nvPr>
            <p:ph idx="1"/>
          </p:nvPr>
        </p:nvSpPr>
        <p:spPr>
          <a:xfrm>
            <a:off x="609600" y="1447801"/>
            <a:ext cx="10972800" cy="4625975"/>
          </a:xfrm>
        </p:spPr>
        <p:txBody>
          <a:bodyPr/>
          <a:lstStyle/>
          <a:p>
            <a:pPr>
              <a:defRPr/>
            </a:pPr>
            <a:r>
              <a:rPr lang="en-US" dirty="0" smtClean="0"/>
              <a:t>Not suitable in multitasking.</a:t>
            </a:r>
          </a:p>
          <a:p>
            <a:pPr>
              <a:defRPr/>
            </a:pPr>
            <a:r>
              <a:rPr lang="en-US" dirty="0" smtClean="0"/>
              <a:t>It is necessary to allocate, relocate, link, and load all of the subroutines each time in order to execute a program</a:t>
            </a:r>
          </a:p>
          <a:p>
            <a:pPr>
              <a:defRPr/>
            </a:pPr>
            <a:r>
              <a:rPr lang="en-US" dirty="0" smtClean="0"/>
              <a:t>loading process can be extremely time consuming.</a:t>
            </a:r>
          </a:p>
          <a:p>
            <a:pPr marL="119062" indent="0">
              <a:buFont typeface="Wingdings 2" pitchFamily="18" charset="2"/>
              <a:buNone/>
              <a:defRPr/>
            </a:pPr>
            <a:endParaRPr lang="en-US" dirty="0" smtClean="0"/>
          </a:p>
        </p:txBody>
      </p:sp>
      <p:sp>
        <p:nvSpPr>
          <p:cNvPr id="2" name="Date Placeholder 1"/>
          <p:cNvSpPr>
            <a:spLocks noGrp="1"/>
          </p:cNvSpPr>
          <p:nvPr>
            <p:ph type="dt" sz="half" idx="10"/>
          </p:nvPr>
        </p:nvSpPr>
        <p:spPr/>
        <p:txBody>
          <a:bodyPr/>
          <a:lstStyle/>
          <a:p>
            <a:pPr>
              <a:defRPr/>
            </a:pPr>
            <a:fld id="{0B0782AC-9E93-4123-918A-9A9C9DB7427E}"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FDCBCBDF-3D5F-42FC-B571-6C0C5387D794}"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Design of Direct Linking Loader</a:t>
            </a:r>
            <a:endParaRPr lang="en-US" dirty="0"/>
          </a:p>
        </p:txBody>
      </p:sp>
      <p:sp>
        <p:nvSpPr>
          <p:cNvPr id="64515" name="Content Placeholder 2"/>
          <p:cNvSpPr>
            <a:spLocks noGrp="1"/>
          </p:cNvSpPr>
          <p:nvPr>
            <p:ph idx="1"/>
          </p:nvPr>
        </p:nvSpPr>
        <p:spPr>
          <a:xfrm>
            <a:off x="203200" y="1676403"/>
            <a:ext cx="11785600" cy="4778375"/>
          </a:xfrm>
        </p:spPr>
        <p:txBody>
          <a:bodyPr/>
          <a:lstStyle/>
          <a:p>
            <a:pPr lvl="1"/>
            <a:r>
              <a:rPr lang="en-US" smtClean="0"/>
              <a:t>Design of direct linking loader is more complicated than absolute loader.</a:t>
            </a:r>
          </a:p>
          <a:p>
            <a:pPr lvl="1"/>
            <a:r>
              <a:rPr lang="en-US" smtClean="0"/>
              <a:t>Input to loader is object module and this is divide into 4 section ESD,TXT,RLD,END</a:t>
            </a:r>
          </a:p>
          <a:p>
            <a:pPr lvl="1"/>
            <a:r>
              <a:rPr lang="en-US" smtClean="0"/>
              <a:t>It requires </a:t>
            </a:r>
            <a:r>
              <a:rPr lang="en-US" b="1" smtClean="0">
                <a:solidFill>
                  <a:srgbClr val="FF0000"/>
                </a:solidFill>
              </a:rPr>
              <a:t>two passes </a:t>
            </a:r>
            <a:r>
              <a:rPr lang="en-US" smtClean="0"/>
              <a:t>to complete the linking process</a:t>
            </a:r>
          </a:p>
          <a:p>
            <a:r>
              <a:rPr lang="en-US" smtClean="0">
                <a:solidFill>
                  <a:srgbClr val="FF0000"/>
                </a:solidFill>
              </a:rPr>
              <a:t>Pass I: </a:t>
            </a:r>
            <a:r>
              <a:rPr lang="en-US" smtClean="0"/>
              <a:t>assigns addresses to all external symbols (Uses </a:t>
            </a:r>
            <a:r>
              <a:rPr lang="en-US" smtClean="0">
                <a:solidFill>
                  <a:srgbClr val="0070C0"/>
                </a:solidFill>
              </a:rPr>
              <a:t>Global EST</a:t>
            </a:r>
            <a:r>
              <a:rPr lang="en-US" smtClean="0"/>
              <a:t>:  GEST)</a:t>
            </a:r>
          </a:p>
          <a:p>
            <a:r>
              <a:rPr lang="en-US" smtClean="0">
                <a:solidFill>
                  <a:srgbClr val="FF0000"/>
                </a:solidFill>
              </a:rPr>
              <a:t>Pass II: </a:t>
            </a:r>
            <a:r>
              <a:rPr lang="en-US" smtClean="0"/>
              <a:t>performs actual loading, relocation and linking.</a:t>
            </a:r>
          </a:p>
          <a:p>
            <a:pPr lvl="1"/>
            <a:endParaRPr lang="en-US" smtClean="0"/>
          </a:p>
          <a:p>
            <a:pPr lvl="1"/>
            <a:endParaRPr lang="en-US" smtClean="0"/>
          </a:p>
        </p:txBody>
      </p:sp>
      <p:sp>
        <p:nvSpPr>
          <p:cNvPr id="3" name="Date Placeholder 2"/>
          <p:cNvSpPr>
            <a:spLocks noGrp="1"/>
          </p:cNvSpPr>
          <p:nvPr>
            <p:ph type="dt" sz="half" idx="10"/>
          </p:nvPr>
        </p:nvSpPr>
        <p:spPr/>
        <p:txBody>
          <a:bodyPr/>
          <a:lstStyle/>
          <a:p>
            <a:pPr>
              <a:defRPr/>
            </a:pPr>
            <a:fld id="{E92FCFD3-CC25-44CF-A4AC-8BE620C3DF27}" type="datetime1">
              <a:rPr lang="en-US"/>
              <a:pPr>
                <a:defRPr/>
              </a:pPr>
              <a:t>10/28/2022</a:t>
            </a:fld>
            <a:endParaRPr lang="en-US"/>
          </a:p>
        </p:txBody>
      </p:sp>
      <p:sp>
        <p:nvSpPr>
          <p:cNvPr id="9" name="Slide Number Placeholder 8"/>
          <p:cNvSpPr>
            <a:spLocks noGrp="1"/>
          </p:cNvSpPr>
          <p:nvPr>
            <p:ph type="sldNum" sz="quarter" idx="12"/>
          </p:nvPr>
        </p:nvSpPr>
        <p:spPr/>
        <p:txBody>
          <a:bodyPr/>
          <a:lstStyle/>
          <a:p>
            <a:pPr>
              <a:defRPr/>
            </a:pPr>
            <a:fld id="{EB85C8FB-222A-4E84-A9A5-158489EF91A3}"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Design of Direct linking loader…</a:t>
            </a:r>
            <a:endParaRPr lang="en-US" dirty="0"/>
          </a:p>
        </p:txBody>
      </p:sp>
      <p:sp>
        <p:nvSpPr>
          <p:cNvPr id="65539" name="Content Placeholder 2"/>
          <p:cNvSpPr>
            <a:spLocks noGrp="1"/>
          </p:cNvSpPr>
          <p:nvPr>
            <p:ph idx="1"/>
          </p:nvPr>
        </p:nvSpPr>
        <p:spPr>
          <a:xfrm>
            <a:off x="0" y="1600203"/>
            <a:ext cx="12700000" cy="4625975"/>
          </a:xfrm>
        </p:spPr>
        <p:txBody>
          <a:bodyPr/>
          <a:lstStyle/>
          <a:p>
            <a:r>
              <a:rPr lang="en-US" smtClean="0"/>
              <a:t>In </a:t>
            </a:r>
            <a:r>
              <a:rPr lang="en-US" smtClean="0">
                <a:solidFill>
                  <a:srgbClr val="FF0000"/>
                </a:solidFill>
              </a:rPr>
              <a:t>Pass I </a:t>
            </a:r>
            <a:r>
              <a:rPr lang="en-US" smtClean="0"/>
              <a:t>,a Global External Symbol table(</a:t>
            </a:r>
            <a:r>
              <a:rPr lang="en-US" smtClean="0">
                <a:solidFill>
                  <a:srgbClr val="FF0000"/>
                </a:solidFill>
              </a:rPr>
              <a:t>GEST</a:t>
            </a:r>
            <a:r>
              <a:rPr lang="en-US" smtClean="0"/>
              <a:t>) is prepared.</a:t>
            </a:r>
          </a:p>
          <a:p>
            <a:r>
              <a:rPr lang="en-US" smtClean="0"/>
              <a:t>It contain  every external symbol and corresponding absolute address value.</a:t>
            </a:r>
          </a:p>
        </p:txBody>
      </p:sp>
      <p:sp>
        <p:nvSpPr>
          <p:cNvPr id="3" name="Date Placeholder 2"/>
          <p:cNvSpPr>
            <a:spLocks noGrp="1"/>
          </p:cNvSpPr>
          <p:nvPr>
            <p:ph type="dt" sz="half" idx="10"/>
          </p:nvPr>
        </p:nvSpPr>
        <p:spPr/>
        <p:txBody>
          <a:bodyPr/>
          <a:lstStyle/>
          <a:p>
            <a:pPr>
              <a:defRPr/>
            </a:pPr>
            <a:fld id="{99EAB610-9B83-44E0-87FF-B5AB6B09CE63}"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EDB5F7D6-1CD3-4B14-9959-7AB6FB64CF9C}"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5"/>
          <p:cNvGrpSpPr>
            <a:grpSpLocks/>
          </p:cNvGrpSpPr>
          <p:nvPr/>
        </p:nvGrpSpPr>
        <p:grpSpPr bwMode="auto">
          <a:xfrm>
            <a:off x="1016000" y="1371600"/>
            <a:ext cx="10464800" cy="4953000"/>
            <a:chOff x="685800" y="533400"/>
            <a:chExt cx="7848600" cy="4953000"/>
          </a:xfrm>
        </p:grpSpPr>
        <p:sp>
          <p:nvSpPr>
            <p:cNvPr id="4" name="Rounded Rectangle 3"/>
            <p:cNvSpPr/>
            <p:nvPr/>
          </p:nvSpPr>
          <p:spPr>
            <a:xfrm>
              <a:off x="685800" y="914400"/>
              <a:ext cx="1600200" cy="762000"/>
            </a:xfrm>
            <a:prstGeom prst="roundRect">
              <a:avLst/>
            </a:prstGeom>
            <a:ln w="76200"/>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2000" b="1" dirty="0"/>
                <a:t>Object Module</a:t>
              </a:r>
            </a:p>
          </p:txBody>
        </p:sp>
        <p:sp>
          <p:nvSpPr>
            <p:cNvPr id="6" name="Rounded Rectangle 5"/>
            <p:cNvSpPr/>
            <p:nvPr/>
          </p:nvSpPr>
          <p:spPr>
            <a:xfrm>
              <a:off x="3048000" y="4419600"/>
              <a:ext cx="1828800" cy="10668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2400" b="1" dirty="0">
                  <a:solidFill>
                    <a:schemeClr val="bg1"/>
                  </a:solidFill>
                </a:rPr>
                <a:t>GEST</a:t>
              </a:r>
            </a:p>
          </p:txBody>
        </p:sp>
        <p:sp>
          <p:nvSpPr>
            <p:cNvPr id="7" name="Rounded Rectangle 6"/>
            <p:cNvSpPr/>
            <p:nvPr/>
          </p:nvSpPr>
          <p:spPr>
            <a:xfrm>
              <a:off x="2971800" y="533400"/>
              <a:ext cx="1828800" cy="10668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2400" b="1" dirty="0">
                  <a:solidFill>
                    <a:schemeClr val="bg1"/>
                  </a:solidFill>
                </a:rPr>
                <a:t>Copy of object records</a:t>
              </a:r>
            </a:p>
          </p:txBody>
        </p:sp>
        <p:sp>
          <p:nvSpPr>
            <p:cNvPr id="8" name="Rounded Rectangle 7"/>
            <p:cNvSpPr/>
            <p:nvPr/>
          </p:nvSpPr>
          <p:spPr>
            <a:xfrm>
              <a:off x="4876800" y="2667000"/>
              <a:ext cx="1600200" cy="762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b="1" dirty="0">
                  <a:latin typeface="Arial Unicode MS" pitchFamily="34" charset="-128"/>
                  <a:ea typeface="Arial Unicode MS" pitchFamily="34" charset="-128"/>
                  <a:cs typeface="Arial Unicode MS" pitchFamily="34" charset="-128"/>
                </a:rPr>
                <a:t>Pass II</a:t>
              </a:r>
            </a:p>
          </p:txBody>
        </p:sp>
        <p:sp>
          <p:nvSpPr>
            <p:cNvPr id="9" name="Rounded Rectangle 8"/>
            <p:cNvSpPr/>
            <p:nvPr/>
          </p:nvSpPr>
          <p:spPr>
            <a:xfrm>
              <a:off x="2971800" y="2667000"/>
              <a:ext cx="1600200" cy="762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b="1" dirty="0">
                  <a:latin typeface="Arial Unicode MS" pitchFamily="34" charset="-128"/>
                  <a:ea typeface="Arial Unicode MS" pitchFamily="34" charset="-128"/>
                  <a:cs typeface="Arial Unicode MS" pitchFamily="34" charset="-128"/>
                </a:rPr>
                <a:t>Pass I</a:t>
              </a:r>
            </a:p>
          </p:txBody>
        </p:sp>
        <p:sp>
          <p:nvSpPr>
            <p:cNvPr id="10" name="Rounded Rectangle 9"/>
            <p:cNvSpPr/>
            <p:nvPr/>
          </p:nvSpPr>
          <p:spPr>
            <a:xfrm>
              <a:off x="6781800" y="1600200"/>
              <a:ext cx="1752600" cy="3581400"/>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2800" b="1" dirty="0"/>
                <a:t>Main Memory</a:t>
              </a:r>
            </a:p>
          </p:txBody>
        </p:sp>
        <p:sp>
          <p:nvSpPr>
            <p:cNvPr id="11" name="Rounded Rectangle 10"/>
            <p:cNvSpPr/>
            <p:nvPr/>
          </p:nvSpPr>
          <p:spPr>
            <a:xfrm>
              <a:off x="762000" y="4724400"/>
              <a:ext cx="1600200" cy="762000"/>
            </a:xfrm>
            <a:prstGeom prst="roundRect">
              <a:avLst/>
            </a:prstGeom>
            <a:ln w="76200"/>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2000" b="1" dirty="0"/>
                <a:t>Object Module</a:t>
              </a:r>
            </a:p>
          </p:txBody>
        </p:sp>
        <p:cxnSp>
          <p:nvCxnSpPr>
            <p:cNvPr id="14" name="Straight Arrow Connector 13"/>
            <p:cNvCxnSpPr/>
            <p:nvPr/>
          </p:nvCxnSpPr>
          <p:spPr>
            <a:xfrm rot="16200000" flipH="1">
              <a:off x="2133600" y="1752600"/>
              <a:ext cx="9906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16200000" flipH="1">
              <a:off x="4343400" y="1676400"/>
              <a:ext cx="1066800" cy="914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16200000" flipH="1">
              <a:off x="3352800" y="3505200"/>
              <a:ext cx="9906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rot="5400000" flipH="1" flipV="1">
              <a:off x="2057400" y="3733800"/>
              <a:ext cx="121920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rot="5400000" flipH="1" flipV="1">
              <a:off x="3200400" y="1828800"/>
              <a:ext cx="10668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rot="5400000" flipH="1" flipV="1">
              <a:off x="4533900" y="3848100"/>
              <a:ext cx="13716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9" idx="3"/>
              <a:endCxn id="8" idx="1"/>
            </p:cNvCxnSpPr>
            <p:nvPr/>
          </p:nvCxnSpPr>
          <p:spPr>
            <a:xfrm>
              <a:off x="4572000" y="3048000"/>
              <a:ext cx="304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6477000" y="3048000"/>
              <a:ext cx="304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4" idx="2"/>
              <a:endCxn id="11" idx="0"/>
            </p:cNvCxnSpPr>
            <p:nvPr/>
          </p:nvCxnSpPr>
          <p:spPr>
            <a:xfrm rot="16200000" flipH="1">
              <a:off x="0" y="3162300"/>
              <a:ext cx="3048000" cy="76200"/>
            </a:xfrm>
            <a:prstGeom prst="line">
              <a:avLst/>
            </a:prstGeom>
            <a:ln>
              <a:prstDash val="dashDot"/>
            </a:ln>
          </p:spPr>
          <p:style>
            <a:lnRef idx="3">
              <a:schemeClr val="accent1"/>
            </a:lnRef>
            <a:fillRef idx="0">
              <a:schemeClr val="accent1"/>
            </a:fillRef>
            <a:effectRef idx="2">
              <a:schemeClr val="accent1"/>
            </a:effectRef>
            <a:fontRef idx="minor">
              <a:schemeClr val="tx1"/>
            </a:fontRef>
          </p:style>
        </p:cxnSp>
      </p:grpSp>
      <p:sp>
        <p:nvSpPr>
          <p:cNvPr id="21" name="Title 1"/>
          <p:cNvSpPr>
            <a:spLocks noGrp="1"/>
          </p:cNvSpPr>
          <p:nvPr>
            <p:ph type="title"/>
          </p:nvPr>
        </p:nvSpPr>
        <p:spPr/>
        <p:txBody>
          <a:bodyPr>
            <a:normAutofit/>
          </a:bodyPr>
          <a:lstStyle/>
          <a:p>
            <a:pPr>
              <a:defRPr/>
            </a:pPr>
            <a:r>
              <a:rPr lang="en-US" dirty="0" smtClean="0"/>
              <a:t>Fig. Two pass direct linking loader scheme</a:t>
            </a:r>
          </a:p>
        </p:txBody>
      </p:sp>
      <p:sp>
        <p:nvSpPr>
          <p:cNvPr id="2" name="Date Placeholder 1"/>
          <p:cNvSpPr>
            <a:spLocks noGrp="1"/>
          </p:cNvSpPr>
          <p:nvPr>
            <p:ph type="dt" sz="half" idx="10"/>
          </p:nvPr>
        </p:nvSpPr>
        <p:spPr/>
        <p:txBody>
          <a:bodyPr/>
          <a:lstStyle/>
          <a:p>
            <a:pPr>
              <a:defRPr/>
            </a:pPr>
            <a:fld id="{A3E0380A-6F0F-4473-98DE-2153290BE5E1}" type="datetime1">
              <a:rPr lang="en-US"/>
              <a:pPr>
                <a:defRPr/>
              </a:pPr>
              <a:t>10/28/2022</a:t>
            </a:fld>
            <a:endParaRPr lang="en-US"/>
          </a:p>
        </p:txBody>
      </p:sp>
      <p:sp>
        <p:nvSpPr>
          <p:cNvPr id="24" name="Slide Number Placeholder 23"/>
          <p:cNvSpPr>
            <a:spLocks noGrp="1"/>
          </p:cNvSpPr>
          <p:nvPr>
            <p:ph type="sldNum" sz="quarter" idx="12"/>
          </p:nvPr>
        </p:nvSpPr>
        <p:spPr/>
        <p:txBody>
          <a:bodyPr/>
          <a:lstStyle/>
          <a:p>
            <a:pPr>
              <a:defRPr/>
            </a:pPr>
            <a:fld id="{D6880336-B4FA-4D27-849D-82FB7D14FC1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67587" name="Content Placeholder 2"/>
          <p:cNvSpPr>
            <a:spLocks noGrp="1"/>
          </p:cNvSpPr>
          <p:nvPr>
            <p:ph idx="1"/>
          </p:nvPr>
        </p:nvSpPr>
        <p:spPr/>
        <p:txBody>
          <a:bodyPr/>
          <a:lstStyle/>
          <a:p>
            <a:endParaRPr lang="en-US" smtClean="0"/>
          </a:p>
          <a:p>
            <a:r>
              <a:rPr lang="en-US" smtClean="0"/>
              <a:t>Write entries of ESD,TXT,RLD,&amp; Global External Symbol Table(GEST) for PG1,PG2 given below</a:t>
            </a:r>
          </a:p>
        </p:txBody>
      </p:sp>
      <p:sp>
        <p:nvSpPr>
          <p:cNvPr id="5" name="Date Placeholder 4"/>
          <p:cNvSpPr>
            <a:spLocks noGrp="1"/>
          </p:cNvSpPr>
          <p:nvPr>
            <p:ph type="dt" sz="half" idx="10"/>
          </p:nvPr>
        </p:nvSpPr>
        <p:spPr/>
        <p:txBody>
          <a:bodyPr/>
          <a:lstStyle/>
          <a:p>
            <a:pPr>
              <a:defRPr/>
            </a:pPr>
            <a:fld id="{DEE1C650-E361-40AC-AD20-E6375E01BC2B}"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8F55641A-9FB1-46AC-BF9A-463B0A622394}"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400" y="228603"/>
          <a:ext cx="11480800" cy="6950077"/>
        </p:xfrm>
        <a:graphic>
          <a:graphicData uri="http://schemas.openxmlformats.org/drawingml/2006/table">
            <a:tbl>
              <a:tblPr firstRow="1" bandRow="1">
                <a:tableStyleId>{5C22544A-7EE6-4342-B048-85BDC9FD1C3A}</a:tableStyleId>
              </a:tblPr>
              <a:tblGrid>
                <a:gridCol w="1930400"/>
                <a:gridCol w="1727200"/>
                <a:gridCol w="2235200"/>
                <a:gridCol w="5588000"/>
              </a:tblGrid>
              <a:tr h="1188829">
                <a:tc>
                  <a:txBody>
                    <a:bodyPr/>
                    <a:lstStyle/>
                    <a:p>
                      <a:r>
                        <a:rPr lang="en-US" sz="2400" b="1" dirty="0" smtClean="0"/>
                        <a:t>Object Record no.</a:t>
                      </a:r>
                      <a:endParaRPr lang="en-US" sz="2400" b="1" dirty="0"/>
                    </a:p>
                  </a:txBody>
                  <a:tcPr marL="121920" marR="121920" marT="45724" marB="45724"/>
                </a:tc>
                <a:tc>
                  <a:txBody>
                    <a:bodyPr/>
                    <a:lstStyle/>
                    <a:p>
                      <a:r>
                        <a:rPr lang="en-US" sz="2400" b="1" dirty="0" smtClean="0"/>
                        <a:t>Relative Address</a:t>
                      </a:r>
                      <a:endParaRPr lang="en-US" sz="2400" b="1" dirty="0"/>
                    </a:p>
                  </a:txBody>
                  <a:tcPr marL="121920" marR="121920" marT="45724" marB="45724"/>
                </a:tc>
                <a:tc>
                  <a:txBody>
                    <a:bodyPr/>
                    <a:lstStyle/>
                    <a:p>
                      <a:r>
                        <a:rPr lang="en-US" sz="2400" b="1" dirty="0" smtClean="0"/>
                        <a:t>Source Program</a:t>
                      </a:r>
                      <a:endParaRPr lang="en-US" sz="2400" b="1" dirty="0"/>
                    </a:p>
                  </a:txBody>
                  <a:tcPr marL="121920" marR="121920" marT="45724" marB="45724"/>
                </a:tc>
                <a:tc>
                  <a:txBody>
                    <a:bodyPr/>
                    <a:lstStyle/>
                    <a:p>
                      <a:endParaRPr lang="en-US" sz="2400" b="1" dirty="0"/>
                    </a:p>
                  </a:txBody>
                  <a:tcPr marL="121920" marR="121920" marT="45724" marB="45724"/>
                </a:tc>
              </a:tr>
              <a:tr h="457242">
                <a:tc>
                  <a:txBody>
                    <a:bodyPr/>
                    <a:lstStyle/>
                    <a:p>
                      <a:pPr marL="342900" indent="-342900">
                        <a:buFont typeface="+mj-lt"/>
                        <a:buNone/>
                      </a:pPr>
                      <a:r>
                        <a:rPr lang="en-US" sz="2400" b="1" dirty="0" smtClean="0"/>
                        <a:t>1.</a:t>
                      </a:r>
                      <a:endParaRPr lang="en-US" sz="2400" b="1" dirty="0"/>
                    </a:p>
                  </a:txBody>
                  <a:tcPr marL="121920" marR="121920" marT="45724" marB="45724"/>
                </a:tc>
                <a:tc>
                  <a:txBody>
                    <a:bodyPr/>
                    <a:lstStyle/>
                    <a:p>
                      <a:r>
                        <a:rPr lang="en-US" sz="2400" b="1" dirty="0" smtClean="0"/>
                        <a:t>0</a:t>
                      </a:r>
                      <a:endParaRPr lang="en-US" sz="2400" b="1" dirty="0"/>
                    </a:p>
                  </a:txBody>
                  <a:tcPr marL="121920" marR="121920" marT="45724" marB="45724"/>
                </a:tc>
                <a:tc>
                  <a:txBody>
                    <a:bodyPr/>
                    <a:lstStyle/>
                    <a:p>
                      <a:r>
                        <a:rPr lang="en-US" sz="2400" b="1" dirty="0" smtClean="0"/>
                        <a:t>PG1</a:t>
                      </a:r>
                      <a:endParaRPr lang="en-US" sz="2400" b="1" dirty="0"/>
                    </a:p>
                  </a:txBody>
                  <a:tcPr marL="121920" marR="121920" marT="45724" marB="45724"/>
                </a:tc>
                <a:tc>
                  <a:txBody>
                    <a:bodyPr/>
                    <a:lstStyle/>
                    <a:p>
                      <a:r>
                        <a:rPr lang="en-US" sz="2400" b="1" dirty="0" smtClean="0"/>
                        <a:t>START</a:t>
                      </a:r>
                      <a:endParaRPr lang="en-US" sz="2400" b="1" dirty="0"/>
                    </a:p>
                  </a:txBody>
                  <a:tcPr marL="121920" marR="121920" marT="45724" marB="45724"/>
                </a:tc>
              </a:tr>
              <a:tr h="457242">
                <a:tc>
                  <a:txBody>
                    <a:bodyPr/>
                    <a:lstStyle/>
                    <a:p>
                      <a:pPr marL="342900" indent="-342900">
                        <a:buFont typeface="+mj-lt"/>
                        <a:buNone/>
                      </a:pPr>
                      <a:r>
                        <a:rPr lang="en-US" sz="2400" b="1" dirty="0" smtClean="0"/>
                        <a:t>2.</a:t>
                      </a:r>
                      <a:endParaRPr lang="en-US" sz="2400" b="1" dirty="0"/>
                    </a:p>
                  </a:txBody>
                  <a:tcPr marL="121920" marR="121920" marT="45724" marB="45724"/>
                </a:tc>
                <a:tc>
                  <a:txBody>
                    <a:bodyPr/>
                    <a:lstStyle/>
                    <a:p>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ENTRY PG1EN1,PG1EN2</a:t>
                      </a:r>
                      <a:endParaRPr lang="en-US" sz="2400" b="1" dirty="0"/>
                    </a:p>
                  </a:txBody>
                  <a:tcPr marL="121920" marR="121920" marT="45724" marB="45724"/>
                </a:tc>
              </a:tr>
              <a:tr h="457242">
                <a:tc>
                  <a:txBody>
                    <a:bodyPr/>
                    <a:lstStyle/>
                    <a:p>
                      <a:pPr marL="342900" indent="-342900">
                        <a:buFont typeface="+mj-lt"/>
                        <a:buNone/>
                      </a:pPr>
                      <a:r>
                        <a:rPr lang="en-US" sz="2400" b="1" dirty="0" smtClean="0"/>
                        <a:t>3.</a:t>
                      </a:r>
                      <a:endParaRPr lang="en-US" sz="2400" b="1" dirty="0"/>
                    </a:p>
                  </a:txBody>
                  <a:tcPr marL="121920" marR="121920" marT="45724" marB="45724"/>
                </a:tc>
                <a:tc>
                  <a:txBody>
                    <a:bodyPr/>
                    <a:lstStyle/>
                    <a:p>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EXTRN PG2EN1, PG2</a:t>
                      </a:r>
                      <a:endParaRPr lang="en-US" sz="2400" b="1" dirty="0"/>
                    </a:p>
                  </a:txBody>
                  <a:tcPr marL="121920" marR="121920" marT="45724" marB="45724"/>
                </a:tc>
              </a:tr>
              <a:tr h="457242">
                <a:tc>
                  <a:txBody>
                    <a:bodyPr/>
                    <a:lstStyle/>
                    <a:p>
                      <a:pPr marL="342900" indent="-342900">
                        <a:buFont typeface="+mj-lt"/>
                        <a:buNone/>
                      </a:pPr>
                      <a:r>
                        <a:rPr lang="en-US" sz="2400" b="1" dirty="0" smtClean="0"/>
                        <a:t>4.</a:t>
                      </a:r>
                      <a:endParaRPr lang="en-US" sz="2400" b="1" dirty="0"/>
                    </a:p>
                  </a:txBody>
                  <a:tcPr marL="121920" marR="121920" marT="45724" marB="45724"/>
                </a:tc>
                <a:tc>
                  <a:txBody>
                    <a:bodyPr/>
                    <a:lstStyle/>
                    <a:p>
                      <a:r>
                        <a:rPr lang="en-US" sz="2400" b="1" dirty="0" smtClean="0"/>
                        <a:t>20</a:t>
                      </a:r>
                      <a:endParaRPr lang="en-US" sz="2400" b="1" dirty="0"/>
                    </a:p>
                  </a:txBody>
                  <a:tcPr marL="121920" marR="121920" marT="45724" marB="45724"/>
                </a:tc>
                <a:tc>
                  <a:txBody>
                    <a:bodyPr/>
                    <a:lstStyle/>
                    <a:p>
                      <a:r>
                        <a:rPr lang="en-US" sz="2400" b="1" dirty="0" smtClean="0"/>
                        <a:t>PG1EN1</a:t>
                      </a:r>
                      <a:endParaRPr lang="en-US" sz="2400" b="1" dirty="0"/>
                    </a:p>
                  </a:txBody>
                  <a:tcPr marL="121920" marR="121920" marT="45724" marB="45724"/>
                </a:tc>
                <a:tc>
                  <a:txBody>
                    <a:bodyPr/>
                    <a:lstStyle/>
                    <a:p>
                      <a:r>
                        <a:rPr lang="en-US" sz="2400" b="1" dirty="0" smtClean="0"/>
                        <a:t>=</a:t>
                      </a:r>
                      <a:endParaRPr lang="en-US" sz="2400" b="1" dirty="0"/>
                    </a:p>
                  </a:txBody>
                  <a:tcPr marL="121920" marR="121920" marT="45724" marB="45724"/>
                </a:tc>
              </a:tr>
              <a:tr h="457242">
                <a:tc>
                  <a:txBody>
                    <a:bodyPr/>
                    <a:lstStyle/>
                    <a:p>
                      <a:pPr marL="342900" indent="-342900">
                        <a:buFont typeface="+mj-lt"/>
                        <a:buNone/>
                      </a:pPr>
                      <a:r>
                        <a:rPr lang="en-US" sz="2400" b="1" dirty="0" smtClean="0"/>
                        <a:t>5.</a:t>
                      </a:r>
                      <a:endParaRPr lang="en-US" sz="2400" b="1" dirty="0"/>
                    </a:p>
                  </a:txBody>
                  <a:tcPr marL="121920" marR="121920" marT="45724" marB="45724"/>
                </a:tc>
                <a:tc>
                  <a:txBody>
                    <a:bodyPr/>
                    <a:lstStyle/>
                    <a:p>
                      <a:r>
                        <a:rPr lang="en-US" sz="2400" b="1" dirty="0" smtClean="0"/>
                        <a:t>30</a:t>
                      </a:r>
                      <a:endParaRPr lang="en-US" sz="2400" b="1" dirty="0"/>
                    </a:p>
                  </a:txBody>
                  <a:tcPr marL="121920" marR="121920" marT="45724" marB="45724"/>
                </a:tc>
                <a:tc>
                  <a:txBody>
                    <a:bodyPr/>
                    <a:lstStyle/>
                    <a:p>
                      <a:r>
                        <a:rPr lang="en-US" sz="2400" b="1" dirty="0" smtClean="0"/>
                        <a:t>PG1EN2</a:t>
                      </a:r>
                      <a:endParaRPr lang="en-US" sz="2400" b="1" dirty="0"/>
                    </a:p>
                  </a:txBody>
                  <a:tcPr marL="121920" marR="121920" marT="45724" marB="45724"/>
                </a:tc>
                <a:tc>
                  <a:txBody>
                    <a:bodyPr/>
                    <a:lstStyle/>
                    <a:p>
                      <a:r>
                        <a:rPr lang="en-US" sz="2400" b="1" dirty="0" smtClean="0"/>
                        <a:t>=</a:t>
                      </a:r>
                      <a:endParaRPr lang="en-US" sz="2400" b="1" dirty="0"/>
                    </a:p>
                  </a:txBody>
                  <a:tcPr marL="121920" marR="121920" marT="45724" marB="45724"/>
                </a:tc>
              </a:tr>
              <a:tr h="457242">
                <a:tc>
                  <a:txBody>
                    <a:bodyPr/>
                    <a:lstStyle/>
                    <a:p>
                      <a:pPr marL="342900" indent="-342900">
                        <a:buFont typeface="+mj-lt"/>
                        <a:buNone/>
                      </a:pPr>
                      <a:r>
                        <a:rPr lang="en-US" sz="2400" b="1" dirty="0" smtClean="0"/>
                        <a:t>6.</a:t>
                      </a:r>
                      <a:endParaRPr lang="en-US" sz="2400" b="1" dirty="0"/>
                    </a:p>
                  </a:txBody>
                  <a:tcPr marL="121920" marR="121920" marT="45724" marB="45724"/>
                </a:tc>
                <a:tc>
                  <a:txBody>
                    <a:bodyPr/>
                    <a:lstStyle/>
                    <a:p>
                      <a:r>
                        <a:rPr lang="en-US" sz="2400" b="1" dirty="0" smtClean="0"/>
                        <a:t>40</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DC</a:t>
                      </a:r>
                      <a:r>
                        <a:rPr lang="en-US" sz="2400" b="1" baseline="0" dirty="0" smtClean="0"/>
                        <a:t>     A     (PG1EN1)</a:t>
                      </a:r>
                      <a:endParaRPr lang="en-US" sz="2400" b="1" dirty="0"/>
                    </a:p>
                  </a:txBody>
                  <a:tcPr marL="121920" marR="121920" marT="45724" marB="45724"/>
                </a:tc>
              </a:tr>
              <a:tr h="457242">
                <a:tc>
                  <a:txBody>
                    <a:bodyPr/>
                    <a:lstStyle/>
                    <a:p>
                      <a:pPr marL="342900" indent="-342900">
                        <a:buFont typeface="+mj-lt"/>
                        <a:buNone/>
                      </a:pPr>
                      <a:r>
                        <a:rPr lang="en-US" sz="2400" b="1" dirty="0" smtClean="0"/>
                        <a:t>7.</a:t>
                      </a:r>
                      <a:endParaRPr lang="en-US" sz="2400" b="1" dirty="0"/>
                    </a:p>
                  </a:txBody>
                  <a:tcPr marL="121920" marR="121920" marT="45724" marB="45724"/>
                </a:tc>
                <a:tc>
                  <a:txBody>
                    <a:bodyPr/>
                    <a:lstStyle/>
                    <a:p>
                      <a:r>
                        <a:rPr lang="en-US" sz="2400" b="1" dirty="0" smtClean="0"/>
                        <a:t>44</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DC      A     (PG1EN2+15)</a:t>
                      </a:r>
                      <a:endParaRPr lang="en-US" sz="2400" b="1" dirty="0"/>
                    </a:p>
                  </a:txBody>
                  <a:tcPr marL="121920" marR="121920" marT="45724" marB="45724"/>
                </a:tc>
              </a:tr>
              <a:tr h="823035">
                <a:tc>
                  <a:txBody>
                    <a:bodyPr/>
                    <a:lstStyle/>
                    <a:p>
                      <a:pPr marL="342900" indent="-342900">
                        <a:buFont typeface="+mj-lt"/>
                        <a:buNone/>
                      </a:pPr>
                      <a:r>
                        <a:rPr lang="en-US" sz="2400" b="1" dirty="0" smtClean="0"/>
                        <a:t>8.</a:t>
                      </a:r>
                      <a:endParaRPr lang="en-US" sz="2400" b="1" dirty="0"/>
                    </a:p>
                  </a:txBody>
                  <a:tcPr marL="121920" marR="121920" marT="45724" marB="45724"/>
                </a:tc>
                <a:tc>
                  <a:txBody>
                    <a:bodyPr/>
                    <a:lstStyle/>
                    <a:p>
                      <a:r>
                        <a:rPr lang="en-US" sz="2400" b="1" dirty="0" smtClean="0"/>
                        <a:t>48</a:t>
                      </a:r>
                      <a:endParaRPr lang="en-US" sz="2400" b="1" dirty="0"/>
                    </a:p>
                  </a:txBody>
                  <a:tcPr marL="121920" marR="121920" marT="45724" marB="45724"/>
                </a:tc>
                <a:tc>
                  <a:txBody>
                    <a:bodyPr/>
                    <a:lstStyle/>
                    <a:p>
                      <a:endParaRPr lang="en-US" sz="2400" b="1" dirty="0"/>
                    </a:p>
                  </a:txBody>
                  <a:tcPr marL="121920" marR="121920"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DC      A     (PG1EN2-PG1EN1-3)</a:t>
                      </a:r>
                      <a:endParaRPr lang="en-US" sz="2400" b="1" dirty="0"/>
                    </a:p>
                  </a:txBody>
                  <a:tcPr marL="121920" marR="121920" marT="45724" marB="45724"/>
                </a:tc>
              </a:tr>
              <a:tr h="457242">
                <a:tc>
                  <a:txBody>
                    <a:bodyPr/>
                    <a:lstStyle/>
                    <a:p>
                      <a:pPr marL="342900" indent="-342900">
                        <a:buFont typeface="+mj-lt"/>
                        <a:buNone/>
                      </a:pPr>
                      <a:r>
                        <a:rPr lang="en-US" sz="2400" b="1" dirty="0" smtClean="0"/>
                        <a:t>9.</a:t>
                      </a:r>
                      <a:endParaRPr lang="en-US" sz="2400" b="1" dirty="0"/>
                    </a:p>
                  </a:txBody>
                  <a:tcPr marL="121920" marR="121920" marT="45724" marB="45724"/>
                </a:tc>
                <a:tc>
                  <a:txBody>
                    <a:bodyPr/>
                    <a:lstStyle/>
                    <a:p>
                      <a:r>
                        <a:rPr lang="en-US" sz="2400" b="1" dirty="0" smtClean="0"/>
                        <a:t>52</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DC       A      (PG2)</a:t>
                      </a:r>
                      <a:endParaRPr lang="en-US" sz="2400" b="1" dirty="0"/>
                    </a:p>
                  </a:txBody>
                  <a:tcPr marL="121920" marR="121920" marT="45724" marB="45724"/>
                </a:tc>
              </a:tr>
              <a:tr h="823035">
                <a:tc>
                  <a:txBody>
                    <a:bodyPr/>
                    <a:lstStyle/>
                    <a:p>
                      <a:pPr marL="342900" indent="-342900">
                        <a:buFont typeface="+mj-lt"/>
                        <a:buNone/>
                      </a:pPr>
                      <a:r>
                        <a:rPr lang="en-US" sz="2400" b="1" dirty="0" smtClean="0"/>
                        <a:t>10.</a:t>
                      </a:r>
                      <a:endParaRPr lang="en-US" sz="2400" b="1" dirty="0"/>
                    </a:p>
                  </a:txBody>
                  <a:tcPr marL="121920" marR="121920" marT="45724" marB="45724"/>
                </a:tc>
                <a:tc>
                  <a:txBody>
                    <a:bodyPr/>
                    <a:lstStyle/>
                    <a:p>
                      <a:r>
                        <a:rPr lang="en-US" sz="2400" b="1" dirty="0" smtClean="0"/>
                        <a:t>56</a:t>
                      </a:r>
                      <a:endParaRPr lang="en-US" sz="2400" b="1" dirty="0"/>
                    </a:p>
                  </a:txBody>
                  <a:tcPr marL="121920" marR="121920" marT="45724" marB="45724"/>
                </a:tc>
                <a:tc>
                  <a:txBody>
                    <a:bodyPr/>
                    <a:lstStyle/>
                    <a:p>
                      <a:endParaRPr lang="en-US" sz="2400" b="1" dirty="0"/>
                    </a:p>
                  </a:txBody>
                  <a:tcPr marL="121920" marR="121920"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DC      A     (PG2EN1+PG1EN1+4)</a:t>
                      </a:r>
                      <a:endParaRPr lang="en-US" sz="2400" b="1" dirty="0"/>
                    </a:p>
                  </a:txBody>
                  <a:tcPr marL="121920" marR="121920" marT="45724" marB="45724"/>
                </a:tc>
              </a:tr>
              <a:tr h="457242">
                <a:tc>
                  <a:txBody>
                    <a:bodyPr/>
                    <a:lstStyle/>
                    <a:p>
                      <a:pPr marL="342900" indent="-342900">
                        <a:buFont typeface="+mj-lt"/>
                        <a:buNone/>
                      </a:pPr>
                      <a:r>
                        <a:rPr lang="en-US" sz="2400" b="1" dirty="0" smtClean="0"/>
                        <a:t>11.</a:t>
                      </a:r>
                      <a:endParaRPr lang="en-US" sz="2400" b="1" dirty="0"/>
                    </a:p>
                  </a:txBody>
                  <a:tcPr marL="121920" marR="121920" marT="45724" marB="45724"/>
                </a:tc>
                <a:tc>
                  <a:txBody>
                    <a:bodyPr/>
                    <a:lstStyle/>
                    <a:p>
                      <a:r>
                        <a:rPr lang="en-US" sz="2400" b="1" dirty="0" smtClean="0"/>
                        <a:t>60</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END</a:t>
                      </a:r>
                      <a:endParaRPr lang="en-US" sz="2400" b="1" dirty="0"/>
                    </a:p>
                  </a:txBody>
                  <a:tcPr marL="121920" marR="121920" marT="45724" marB="45724"/>
                </a:tc>
              </a:tr>
            </a:tbl>
          </a:graphicData>
        </a:graphic>
      </p:graphicFrame>
      <p:sp>
        <p:nvSpPr>
          <p:cNvPr id="2" name="Date Placeholder 1"/>
          <p:cNvSpPr>
            <a:spLocks noGrp="1"/>
          </p:cNvSpPr>
          <p:nvPr>
            <p:ph type="dt" sz="half" idx="10"/>
          </p:nvPr>
        </p:nvSpPr>
        <p:spPr/>
        <p:txBody>
          <a:bodyPr/>
          <a:lstStyle/>
          <a:p>
            <a:pPr>
              <a:defRPr/>
            </a:pPr>
            <a:fld id="{B8D73C76-D12F-458C-B729-53DF5D4EC20B}"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5ABDE1E6-7705-4C4E-A16D-603D51149487}"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402" y="152400"/>
          <a:ext cx="11582399" cy="6573836"/>
        </p:xfrm>
        <a:graphic>
          <a:graphicData uri="http://schemas.openxmlformats.org/drawingml/2006/table">
            <a:tbl>
              <a:tblPr firstRow="1" bandRow="1">
                <a:tableStyleId>{5C22544A-7EE6-4342-B048-85BDC9FD1C3A}</a:tableStyleId>
              </a:tblPr>
              <a:tblGrid>
                <a:gridCol w="1857555"/>
                <a:gridCol w="2185359"/>
                <a:gridCol w="2403893"/>
                <a:gridCol w="5135592"/>
              </a:tblGrid>
              <a:tr h="1246565">
                <a:tc>
                  <a:txBody>
                    <a:bodyPr/>
                    <a:lstStyle/>
                    <a:p>
                      <a:r>
                        <a:rPr lang="en-US" sz="2400" b="1" dirty="0" smtClean="0"/>
                        <a:t>Object Record no.</a:t>
                      </a:r>
                      <a:endParaRPr lang="en-US" sz="2400" b="1" dirty="0"/>
                    </a:p>
                  </a:txBody>
                  <a:tcPr marL="121920" marR="121920" marT="45722" marB="45722"/>
                </a:tc>
                <a:tc>
                  <a:txBody>
                    <a:bodyPr/>
                    <a:lstStyle/>
                    <a:p>
                      <a:r>
                        <a:rPr lang="en-US" sz="2400" b="1" dirty="0" smtClean="0"/>
                        <a:t>Relative Address</a:t>
                      </a:r>
                      <a:endParaRPr lang="en-US" sz="2400" b="1" dirty="0"/>
                    </a:p>
                  </a:txBody>
                  <a:tcPr marL="121920" marR="121920" marT="45722" marB="45722"/>
                </a:tc>
                <a:tc>
                  <a:txBody>
                    <a:bodyPr/>
                    <a:lstStyle/>
                    <a:p>
                      <a:r>
                        <a:rPr lang="en-US" sz="2400" b="1" dirty="0" smtClean="0"/>
                        <a:t>Source Program</a:t>
                      </a:r>
                      <a:endParaRPr lang="en-US" sz="2400" b="1" dirty="0"/>
                    </a:p>
                  </a:txBody>
                  <a:tcPr marL="121920" marR="121920" marT="45722" marB="45722"/>
                </a:tc>
                <a:tc>
                  <a:txBody>
                    <a:bodyPr/>
                    <a:lstStyle/>
                    <a:p>
                      <a:endParaRPr lang="en-US" sz="2400" b="1" dirty="0"/>
                    </a:p>
                  </a:txBody>
                  <a:tcPr marL="121920" marR="121920" marT="45722" marB="45722"/>
                </a:tc>
              </a:tr>
              <a:tr h="637752">
                <a:tc>
                  <a:txBody>
                    <a:bodyPr/>
                    <a:lstStyle/>
                    <a:p>
                      <a:pPr marL="342900" indent="-342900">
                        <a:buFont typeface="+mj-lt"/>
                        <a:buNone/>
                      </a:pPr>
                      <a:r>
                        <a:rPr lang="en-US" sz="2400" b="1" dirty="0" smtClean="0"/>
                        <a:t>12.</a:t>
                      </a:r>
                      <a:endParaRPr lang="en-US" sz="2400" b="1" dirty="0"/>
                    </a:p>
                  </a:txBody>
                  <a:tcPr marL="121920" marR="121920" marT="45722" marB="45722"/>
                </a:tc>
                <a:tc>
                  <a:txBody>
                    <a:bodyPr/>
                    <a:lstStyle/>
                    <a:p>
                      <a:r>
                        <a:rPr lang="en-US" sz="2400" b="1" dirty="0" smtClean="0"/>
                        <a:t>0</a:t>
                      </a:r>
                      <a:endParaRPr lang="en-US" sz="2400" b="1" dirty="0"/>
                    </a:p>
                  </a:txBody>
                  <a:tcPr marL="121920" marR="121920" marT="45722" marB="45722"/>
                </a:tc>
                <a:tc>
                  <a:txBody>
                    <a:bodyPr/>
                    <a:lstStyle/>
                    <a:p>
                      <a:r>
                        <a:rPr lang="en-US" sz="2400" b="1" dirty="0" smtClean="0"/>
                        <a:t>PG2</a:t>
                      </a:r>
                      <a:endParaRPr lang="en-US" sz="2400" b="1" dirty="0"/>
                    </a:p>
                  </a:txBody>
                  <a:tcPr marL="121920" marR="121920" marT="45722" marB="45722"/>
                </a:tc>
                <a:tc>
                  <a:txBody>
                    <a:bodyPr/>
                    <a:lstStyle/>
                    <a:p>
                      <a:r>
                        <a:rPr lang="en-US" sz="2400" b="1" dirty="0" smtClean="0"/>
                        <a:t>START</a:t>
                      </a:r>
                      <a:endParaRPr lang="en-US" sz="2400" b="1" dirty="0"/>
                    </a:p>
                  </a:txBody>
                  <a:tcPr marL="121920" marR="121920" marT="45722" marB="45722"/>
                </a:tc>
              </a:tr>
              <a:tr h="637752">
                <a:tc>
                  <a:txBody>
                    <a:bodyPr/>
                    <a:lstStyle/>
                    <a:p>
                      <a:pPr marL="342900" indent="-342900">
                        <a:buFont typeface="+mj-lt"/>
                        <a:buNone/>
                      </a:pPr>
                      <a:r>
                        <a:rPr lang="en-US" sz="2400" b="1" dirty="0" smtClean="0"/>
                        <a:t>13.</a:t>
                      </a:r>
                      <a:endParaRPr lang="en-US" sz="2400" b="1" dirty="0"/>
                    </a:p>
                  </a:txBody>
                  <a:tcPr marL="121920" marR="121920" marT="45722" marB="45722"/>
                </a:tc>
                <a:tc>
                  <a:txBody>
                    <a:bodyPr/>
                    <a:lstStyle/>
                    <a:p>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ENTRY PG2EN2</a:t>
                      </a:r>
                      <a:endParaRPr lang="en-US" sz="2400" b="1" dirty="0"/>
                    </a:p>
                  </a:txBody>
                  <a:tcPr marL="121920" marR="121920" marT="45722" marB="45722"/>
                </a:tc>
              </a:tr>
              <a:tr h="637752">
                <a:tc>
                  <a:txBody>
                    <a:bodyPr/>
                    <a:lstStyle/>
                    <a:p>
                      <a:pPr marL="342900" indent="-342900">
                        <a:buFont typeface="+mj-lt"/>
                        <a:buNone/>
                      </a:pPr>
                      <a:r>
                        <a:rPr lang="en-US" sz="2400" b="1" dirty="0" smtClean="0"/>
                        <a:t>14.</a:t>
                      </a:r>
                      <a:endParaRPr lang="en-US" sz="2400" b="1" dirty="0"/>
                    </a:p>
                  </a:txBody>
                  <a:tcPr marL="121920" marR="121920" marT="45722" marB="45722"/>
                </a:tc>
                <a:tc>
                  <a:txBody>
                    <a:bodyPr/>
                    <a:lstStyle/>
                    <a:p>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EXTRN PG1EN1, PG1EN2</a:t>
                      </a:r>
                      <a:endParaRPr lang="en-US" sz="2400" b="1" dirty="0"/>
                    </a:p>
                  </a:txBody>
                  <a:tcPr marL="121920" marR="121920" marT="45722" marB="45722"/>
                </a:tc>
              </a:tr>
              <a:tr h="637752">
                <a:tc>
                  <a:txBody>
                    <a:bodyPr/>
                    <a:lstStyle/>
                    <a:p>
                      <a:pPr marL="342900" indent="-342900">
                        <a:buFont typeface="+mj-lt"/>
                        <a:buNone/>
                      </a:pPr>
                      <a:r>
                        <a:rPr lang="en-US" sz="2400" b="1" dirty="0" smtClean="0"/>
                        <a:t>15.</a:t>
                      </a:r>
                      <a:endParaRPr lang="en-US" sz="2400" b="1" dirty="0"/>
                    </a:p>
                  </a:txBody>
                  <a:tcPr marL="121920" marR="121920" marT="45722" marB="45722"/>
                </a:tc>
                <a:tc>
                  <a:txBody>
                    <a:bodyPr/>
                    <a:lstStyle/>
                    <a:p>
                      <a:r>
                        <a:rPr lang="en-US" sz="2400" b="1" dirty="0" smtClean="0"/>
                        <a:t>16</a:t>
                      </a:r>
                      <a:endParaRPr lang="en-US" sz="2400" b="1" dirty="0"/>
                    </a:p>
                  </a:txBody>
                  <a:tcPr marL="121920" marR="121920" marT="45722" marB="45722"/>
                </a:tc>
                <a:tc>
                  <a:txBody>
                    <a:bodyPr/>
                    <a:lstStyle/>
                    <a:p>
                      <a:r>
                        <a:rPr lang="en-US" sz="2400" b="1" dirty="0" smtClean="0"/>
                        <a:t>PG2EN1</a:t>
                      </a:r>
                      <a:endParaRPr lang="en-US" sz="2400" b="1" dirty="0"/>
                    </a:p>
                  </a:txBody>
                  <a:tcPr marL="121920" marR="121920" marT="45722" marB="45722"/>
                </a:tc>
                <a:tc>
                  <a:txBody>
                    <a:bodyPr/>
                    <a:lstStyle/>
                    <a:p>
                      <a:r>
                        <a:rPr lang="en-US" sz="2400" b="1" dirty="0" smtClean="0"/>
                        <a:t>=</a:t>
                      </a:r>
                      <a:endParaRPr lang="en-US" sz="2400" b="1" dirty="0"/>
                    </a:p>
                  </a:txBody>
                  <a:tcPr marL="121920" marR="121920" marT="45722" marB="45722"/>
                </a:tc>
              </a:tr>
              <a:tr h="637752">
                <a:tc>
                  <a:txBody>
                    <a:bodyPr/>
                    <a:lstStyle/>
                    <a:p>
                      <a:r>
                        <a:rPr lang="en-US" sz="2400" b="1" dirty="0" smtClean="0"/>
                        <a:t>16.</a:t>
                      </a:r>
                      <a:endParaRPr lang="en-US" sz="2400" b="1" dirty="0"/>
                    </a:p>
                  </a:txBody>
                  <a:tcPr marL="121920" marR="121920" marT="45722" marB="45722"/>
                </a:tc>
                <a:tc>
                  <a:txBody>
                    <a:bodyPr/>
                    <a:lstStyle/>
                    <a:p>
                      <a:r>
                        <a:rPr lang="en-US" sz="2400" b="1" dirty="0" smtClean="0"/>
                        <a:t>24</a:t>
                      </a:r>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DC</a:t>
                      </a:r>
                      <a:r>
                        <a:rPr lang="en-US" sz="2400" b="1" baseline="0" dirty="0" smtClean="0"/>
                        <a:t>     A     (PG1EN1)</a:t>
                      </a:r>
                      <a:endParaRPr lang="en-US" sz="2400" b="1" dirty="0"/>
                    </a:p>
                  </a:txBody>
                  <a:tcPr marL="121920" marR="121920" marT="45722" marB="45722"/>
                </a:tc>
              </a:tr>
              <a:tr h="637752">
                <a:tc>
                  <a:txBody>
                    <a:bodyPr/>
                    <a:lstStyle/>
                    <a:p>
                      <a:r>
                        <a:rPr lang="en-US" sz="2400" b="1" dirty="0" smtClean="0"/>
                        <a:t>17.</a:t>
                      </a:r>
                      <a:endParaRPr lang="en-US" sz="2400" b="1" dirty="0"/>
                    </a:p>
                  </a:txBody>
                  <a:tcPr marL="121920" marR="121920" marT="45722" marB="45722"/>
                </a:tc>
                <a:tc>
                  <a:txBody>
                    <a:bodyPr/>
                    <a:lstStyle/>
                    <a:p>
                      <a:r>
                        <a:rPr lang="en-US" sz="2400" b="1" dirty="0" smtClean="0"/>
                        <a:t>28</a:t>
                      </a:r>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DC      A     (PG1EN2+15)</a:t>
                      </a:r>
                      <a:endParaRPr lang="en-US" sz="2400" b="1" dirty="0"/>
                    </a:p>
                  </a:txBody>
                  <a:tcPr marL="121920" marR="121920" marT="45722" marB="45722"/>
                </a:tc>
              </a:tr>
              <a:tr h="863007">
                <a:tc>
                  <a:txBody>
                    <a:bodyPr/>
                    <a:lstStyle/>
                    <a:p>
                      <a:r>
                        <a:rPr lang="en-US" sz="2400" b="1" dirty="0" smtClean="0"/>
                        <a:t>18.</a:t>
                      </a:r>
                      <a:endParaRPr lang="en-US" sz="2400" b="1" dirty="0"/>
                    </a:p>
                  </a:txBody>
                  <a:tcPr marL="121920" marR="121920" marT="45722" marB="45722"/>
                </a:tc>
                <a:tc>
                  <a:txBody>
                    <a:bodyPr/>
                    <a:lstStyle/>
                    <a:p>
                      <a:r>
                        <a:rPr lang="en-US" sz="2400" b="1" dirty="0" smtClean="0"/>
                        <a:t>32</a:t>
                      </a:r>
                      <a:endParaRPr lang="en-US" sz="2400" b="1" dirty="0"/>
                    </a:p>
                  </a:txBody>
                  <a:tcPr marL="121920" marR="121920" marT="45722" marB="45722"/>
                </a:tc>
                <a:tc>
                  <a:txBody>
                    <a:bodyPr/>
                    <a:lstStyle/>
                    <a:p>
                      <a:endParaRPr lang="en-US" sz="2400" b="1" dirty="0"/>
                    </a:p>
                  </a:txBody>
                  <a:tcPr marL="121920" marR="121920"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DC      A     (PG1EN2-PG1EN1-3)</a:t>
                      </a:r>
                      <a:endParaRPr lang="en-US" sz="2400" b="1" dirty="0"/>
                    </a:p>
                  </a:txBody>
                  <a:tcPr marL="121920" marR="121920" marT="45722" marB="45722"/>
                </a:tc>
              </a:tr>
              <a:tr h="637752">
                <a:tc>
                  <a:txBody>
                    <a:bodyPr/>
                    <a:lstStyle/>
                    <a:p>
                      <a:r>
                        <a:rPr lang="en-US" sz="2400" b="1" dirty="0" smtClean="0"/>
                        <a:t>19.</a:t>
                      </a:r>
                      <a:endParaRPr lang="en-US" sz="2400" b="1" dirty="0"/>
                    </a:p>
                  </a:txBody>
                  <a:tcPr marL="121920" marR="121920" marT="45722" marB="45722"/>
                </a:tc>
                <a:tc>
                  <a:txBody>
                    <a:bodyPr/>
                    <a:lstStyle/>
                    <a:p>
                      <a:r>
                        <a:rPr lang="en-US" sz="2400" b="1" dirty="0" smtClean="0"/>
                        <a:t>36</a:t>
                      </a:r>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END</a:t>
                      </a:r>
                      <a:endParaRPr lang="en-US" sz="2400" b="1" dirty="0"/>
                    </a:p>
                  </a:txBody>
                  <a:tcPr marL="121920" marR="121920" marT="45722" marB="45722"/>
                </a:tc>
              </a:tr>
            </a:tbl>
          </a:graphicData>
        </a:graphic>
      </p:graphicFrame>
      <p:sp>
        <p:nvSpPr>
          <p:cNvPr id="2" name="Date Placeholder 1"/>
          <p:cNvSpPr>
            <a:spLocks noGrp="1"/>
          </p:cNvSpPr>
          <p:nvPr>
            <p:ph type="dt" sz="half" idx="10"/>
          </p:nvPr>
        </p:nvSpPr>
        <p:spPr/>
        <p:txBody>
          <a:bodyPr/>
          <a:lstStyle/>
          <a:p>
            <a:pPr>
              <a:defRPr/>
            </a:pPr>
            <a:fld id="{707AA5EE-588B-41F5-8501-8F677F34D0CB}"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938D1DB1-10FC-46C3-9F3D-FBCB4788F41B}"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Functions of Loader</a:t>
            </a:r>
            <a:endParaRPr lang="en-US" dirty="0"/>
          </a:p>
        </p:txBody>
      </p:sp>
      <p:sp>
        <p:nvSpPr>
          <p:cNvPr id="25603" name="Content Placeholder 2"/>
          <p:cNvSpPr>
            <a:spLocks noGrp="1"/>
          </p:cNvSpPr>
          <p:nvPr>
            <p:ph idx="1"/>
          </p:nvPr>
        </p:nvSpPr>
        <p:spPr/>
        <p:txBody>
          <a:bodyPr>
            <a:normAutofit lnSpcReduction="10000"/>
          </a:bodyPr>
          <a:lstStyle/>
          <a:p>
            <a:pPr algn="just">
              <a:buNone/>
            </a:pPr>
            <a:r>
              <a:rPr lang="en-US" dirty="0" smtClean="0"/>
              <a:t>The </a:t>
            </a:r>
            <a:r>
              <a:rPr lang="en-US" dirty="0" smtClean="0"/>
              <a:t>loader is responsible for the activities such as allocation, linking, relocation and loading </a:t>
            </a:r>
            <a:endParaRPr lang="en-US" dirty="0" smtClean="0"/>
          </a:p>
          <a:p>
            <a:pPr algn="just"/>
            <a:r>
              <a:rPr lang="en-US" dirty="0" smtClean="0"/>
              <a:t>Allocation</a:t>
            </a:r>
            <a:r>
              <a:rPr lang="en-US" dirty="0" smtClean="0"/>
              <a:t>: allocating the space for program in the memory, by calculating the size of the program. </a:t>
            </a:r>
            <a:endParaRPr lang="en-US" dirty="0" smtClean="0"/>
          </a:p>
          <a:p>
            <a:pPr algn="just"/>
            <a:r>
              <a:rPr lang="en-US" dirty="0" smtClean="0"/>
              <a:t>Linking</a:t>
            </a:r>
            <a:r>
              <a:rPr lang="en-US" dirty="0" smtClean="0"/>
              <a:t>: It resolves the symbolic references (code/data) between the object </a:t>
            </a:r>
            <a:endParaRPr lang="en-US" dirty="0" smtClean="0"/>
          </a:p>
          <a:p>
            <a:pPr algn="just"/>
            <a:r>
              <a:rPr lang="en-US" dirty="0" smtClean="0"/>
              <a:t>Relocation</a:t>
            </a:r>
            <a:r>
              <a:rPr lang="en-US" dirty="0" smtClean="0"/>
              <a:t>: Address dependent locations in the program, such address constants must be adjusted according to allocated </a:t>
            </a:r>
            <a:r>
              <a:rPr lang="en-US" dirty="0" smtClean="0"/>
              <a:t>space</a:t>
            </a:r>
          </a:p>
          <a:p>
            <a:pPr algn="just"/>
            <a:r>
              <a:rPr lang="en-US" dirty="0" smtClean="0"/>
              <a:t>Loading</a:t>
            </a:r>
            <a:r>
              <a:rPr lang="en-US" dirty="0" smtClean="0"/>
              <a:t>: Physically places all the machine instructions and data into the memory</a:t>
            </a:r>
            <a:endParaRPr lang="en-US"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1582400" cy="1252728"/>
          </a:xfrm>
        </p:spPr>
        <p:txBody>
          <a:bodyPr>
            <a:normAutofit/>
          </a:bodyPr>
          <a:lstStyle/>
          <a:p>
            <a:pPr>
              <a:defRPr/>
            </a:pPr>
            <a:r>
              <a:rPr lang="en-US" dirty="0" smtClean="0"/>
              <a:t>Object Records For Module PG1:1.ESD record</a:t>
            </a:r>
            <a:endParaRPr lang="en-US" dirty="0"/>
          </a:p>
        </p:txBody>
      </p:sp>
      <p:sp>
        <p:nvSpPr>
          <p:cNvPr id="70659" name="Content Placeholder 2"/>
          <p:cNvSpPr>
            <a:spLocks noGrp="1"/>
          </p:cNvSpPr>
          <p:nvPr>
            <p:ph idx="1"/>
          </p:nvPr>
        </p:nvSpPr>
        <p:spPr/>
        <p:txBody>
          <a:bodyPr/>
          <a:lstStyle/>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endParaRPr lang="en-US" smtClean="0"/>
          </a:p>
        </p:txBody>
      </p:sp>
      <p:sp>
        <p:nvSpPr>
          <p:cNvPr id="3" name="Date Placeholder 2"/>
          <p:cNvSpPr>
            <a:spLocks noGrp="1"/>
          </p:cNvSpPr>
          <p:nvPr>
            <p:ph type="dt" sz="half" idx="10"/>
          </p:nvPr>
        </p:nvSpPr>
        <p:spPr/>
        <p:txBody>
          <a:bodyPr/>
          <a:lstStyle/>
          <a:p>
            <a:pPr>
              <a:defRPr/>
            </a:pPr>
            <a:fld id="{6167A741-C293-4855-AD70-E3286A35E042}"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C2C745DA-B6F2-44BC-951B-61381E2FCA18}" type="slidenum">
              <a:rPr lang="en-US" smtClean="0"/>
              <a:pPr>
                <a:defRPr/>
              </a:pPr>
              <a:t>50</a:t>
            </a:fld>
            <a:endParaRPr lang="en-US"/>
          </a:p>
        </p:txBody>
      </p:sp>
      <p:graphicFrame>
        <p:nvGraphicFramePr>
          <p:cNvPr id="4" name="Table 3"/>
          <p:cNvGraphicFramePr>
            <a:graphicFrameLocks noGrp="1"/>
          </p:cNvGraphicFramePr>
          <p:nvPr/>
        </p:nvGraphicFramePr>
        <p:xfrm>
          <a:off x="508000" y="1752600"/>
          <a:ext cx="11379198" cy="4530723"/>
        </p:xfrm>
        <a:graphic>
          <a:graphicData uri="http://schemas.openxmlformats.org/drawingml/2006/table">
            <a:tbl>
              <a:tblPr firstRow="1" bandRow="1">
                <a:tableStyleId>{2A488322-F2BA-4B5B-9748-0D474271808F}</a:tableStyleId>
              </a:tblPr>
              <a:tblGrid>
                <a:gridCol w="1896533"/>
                <a:gridCol w="1896533"/>
                <a:gridCol w="1896533"/>
                <a:gridCol w="1896533"/>
                <a:gridCol w="1896533"/>
                <a:gridCol w="1896533"/>
              </a:tblGrid>
              <a:tr h="1554478">
                <a:tc>
                  <a:txBody>
                    <a:bodyPr/>
                    <a:lstStyle/>
                    <a:p>
                      <a:r>
                        <a:rPr lang="en-US" sz="2400" dirty="0" smtClean="0"/>
                        <a:t>Source</a:t>
                      </a:r>
                      <a:r>
                        <a:rPr lang="en-US" sz="2400" baseline="0" dirty="0" smtClean="0"/>
                        <a:t> object record no.</a:t>
                      </a:r>
                      <a:endParaRPr lang="en-US" sz="2400" b="1" dirty="0"/>
                    </a:p>
                  </a:txBody>
                  <a:tcPr marL="121920" marR="121920"/>
                </a:tc>
                <a:tc>
                  <a:txBody>
                    <a:bodyPr/>
                    <a:lstStyle/>
                    <a:p>
                      <a:r>
                        <a:rPr lang="en-US" sz="2400" b="1" dirty="0" smtClean="0"/>
                        <a:t>Name</a:t>
                      </a:r>
                      <a:endParaRPr lang="en-US" sz="2400" b="1" dirty="0"/>
                    </a:p>
                  </a:txBody>
                  <a:tcPr marL="121920" marR="121920"/>
                </a:tc>
                <a:tc>
                  <a:txBody>
                    <a:bodyPr/>
                    <a:lstStyle/>
                    <a:p>
                      <a:r>
                        <a:rPr lang="en-US" sz="2400" dirty="0" smtClean="0"/>
                        <a:t>Type</a:t>
                      </a:r>
                      <a:endParaRPr lang="en-US" sz="2400" b="1" dirty="0"/>
                    </a:p>
                  </a:txBody>
                  <a:tcPr marL="121920" marR="121920"/>
                </a:tc>
                <a:tc>
                  <a:txBody>
                    <a:bodyPr/>
                    <a:lstStyle/>
                    <a:p>
                      <a:r>
                        <a:rPr lang="en-US" sz="2400" dirty="0" smtClean="0"/>
                        <a:t>ID</a:t>
                      </a:r>
                      <a:endParaRPr lang="en-US" sz="2400" b="1" dirty="0"/>
                    </a:p>
                  </a:txBody>
                  <a:tcPr marL="121920" marR="121920"/>
                </a:tc>
                <a:tc>
                  <a:txBody>
                    <a:bodyPr/>
                    <a:lstStyle/>
                    <a:p>
                      <a:r>
                        <a:rPr lang="en-US" sz="2400" dirty="0" smtClean="0"/>
                        <a:t>Relative</a:t>
                      </a:r>
                      <a:r>
                        <a:rPr lang="en-US" sz="2400" baseline="0" dirty="0" smtClean="0"/>
                        <a:t> Address</a:t>
                      </a:r>
                      <a:endParaRPr lang="en-US" sz="2400" b="1" dirty="0"/>
                    </a:p>
                  </a:txBody>
                  <a:tcPr marL="121920" marR="121920"/>
                </a:tc>
                <a:tc>
                  <a:txBody>
                    <a:bodyPr/>
                    <a:lstStyle/>
                    <a:p>
                      <a:r>
                        <a:rPr lang="en-US" sz="2400" dirty="0" smtClean="0"/>
                        <a:t>length</a:t>
                      </a:r>
                      <a:endParaRPr lang="en-US" sz="2400" b="1" dirty="0"/>
                    </a:p>
                  </a:txBody>
                  <a:tcPr marL="121920" marR="121920"/>
                </a:tc>
              </a:tr>
              <a:tr h="595249">
                <a:tc>
                  <a:txBody>
                    <a:bodyPr/>
                    <a:lstStyle/>
                    <a:p>
                      <a:r>
                        <a:rPr lang="en-US" sz="2400" dirty="0" smtClean="0"/>
                        <a:t>1.</a:t>
                      </a:r>
                      <a:endParaRPr lang="en-US" sz="2400" b="1" dirty="0"/>
                    </a:p>
                  </a:txBody>
                  <a:tcPr marL="121920" marR="121920"/>
                </a:tc>
                <a:tc>
                  <a:txBody>
                    <a:bodyPr/>
                    <a:lstStyle/>
                    <a:p>
                      <a:r>
                        <a:rPr lang="en-US" sz="2400" dirty="0" smtClean="0"/>
                        <a:t>PG1</a:t>
                      </a:r>
                      <a:endParaRPr lang="en-US" sz="2400" b="1" dirty="0"/>
                    </a:p>
                  </a:txBody>
                  <a:tcPr marL="121920" marR="121920"/>
                </a:tc>
                <a:tc>
                  <a:txBody>
                    <a:bodyPr/>
                    <a:lstStyle/>
                    <a:p>
                      <a:r>
                        <a:rPr lang="en-US" sz="2400" dirty="0" smtClean="0"/>
                        <a:t>SD</a:t>
                      </a:r>
                      <a:endParaRPr lang="en-US" sz="2400" b="1" dirty="0"/>
                    </a:p>
                  </a:txBody>
                  <a:tcPr marL="121920" marR="121920"/>
                </a:tc>
                <a:tc>
                  <a:txBody>
                    <a:bodyPr/>
                    <a:lstStyle/>
                    <a:p>
                      <a:r>
                        <a:rPr lang="en-US" sz="2400" dirty="0" smtClean="0"/>
                        <a:t>01</a:t>
                      </a:r>
                      <a:endParaRPr lang="en-US" sz="2400" b="1" dirty="0"/>
                    </a:p>
                  </a:txBody>
                  <a:tcPr marL="121920" marR="121920"/>
                </a:tc>
                <a:tc>
                  <a:txBody>
                    <a:bodyPr/>
                    <a:lstStyle/>
                    <a:p>
                      <a:r>
                        <a:rPr lang="en-US" sz="2400" dirty="0" smtClean="0"/>
                        <a:t>0</a:t>
                      </a:r>
                      <a:endParaRPr lang="en-US" sz="2400" b="1" dirty="0"/>
                    </a:p>
                  </a:txBody>
                  <a:tcPr marL="121920" marR="121920"/>
                </a:tc>
                <a:tc>
                  <a:txBody>
                    <a:bodyPr/>
                    <a:lstStyle/>
                    <a:p>
                      <a:r>
                        <a:rPr lang="en-US" sz="2400" dirty="0" smtClean="0"/>
                        <a:t>60</a:t>
                      </a:r>
                      <a:endParaRPr lang="en-US" sz="2400" b="1" dirty="0"/>
                    </a:p>
                  </a:txBody>
                  <a:tcPr marL="121920" marR="121920"/>
                </a:tc>
              </a:tr>
              <a:tr h="595249">
                <a:tc>
                  <a:txBody>
                    <a:bodyPr/>
                    <a:lstStyle/>
                    <a:p>
                      <a:r>
                        <a:rPr lang="en-US" sz="2400" dirty="0" smtClean="0"/>
                        <a:t>2.</a:t>
                      </a:r>
                      <a:endParaRPr lang="en-US" sz="2400" b="1" dirty="0"/>
                    </a:p>
                  </a:txBody>
                  <a:tcPr marL="121920" marR="121920"/>
                </a:tc>
                <a:tc>
                  <a:txBody>
                    <a:bodyPr/>
                    <a:lstStyle/>
                    <a:p>
                      <a:r>
                        <a:rPr lang="en-US" sz="2400" dirty="0" smtClean="0"/>
                        <a:t>PG1EN1</a:t>
                      </a:r>
                      <a:endParaRPr lang="en-US" sz="2400" b="1" dirty="0"/>
                    </a:p>
                  </a:txBody>
                  <a:tcPr marL="121920" marR="121920"/>
                </a:tc>
                <a:tc>
                  <a:txBody>
                    <a:bodyPr/>
                    <a:lstStyle/>
                    <a:p>
                      <a:r>
                        <a:rPr lang="en-US" sz="2400" dirty="0" smtClean="0"/>
                        <a:t>LD</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r>
                        <a:rPr lang="en-US" sz="2400" dirty="0" smtClean="0"/>
                        <a:t>20</a:t>
                      </a:r>
                      <a:endParaRPr lang="en-US" sz="2400" b="1" dirty="0"/>
                    </a:p>
                  </a:txBody>
                  <a:tcPr marL="121920" marR="121920"/>
                </a:tc>
                <a:tc>
                  <a:txBody>
                    <a:bodyPr/>
                    <a:lstStyle/>
                    <a:p>
                      <a:endParaRPr lang="en-US" sz="2400" b="1"/>
                    </a:p>
                  </a:txBody>
                  <a:tcPr marL="121920" marR="121920"/>
                </a:tc>
              </a:tr>
              <a:tr h="595249">
                <a:tc>
                  <a:txBody>
                    <a:bodyPr/>
                    <a:lstStyle/>
                    <a:p>
                      <a:r>
                        <a:rPr lang="en-US" sz="2400" dirty="0" smtClean="0"/>
                        <a:t>3.</a:t>
                      </a:r>
                      <a:endParaRPr lang="en-US" sz="2400" b="1" dirty="0"/>
                    </a:p>
                  </a:txBody>
                  <a:tcPr marL="121920" marR="121920"/>
                </a:tc>
                <a:tc>
                  <a:txBody>
                    <a:bodyPr/>
                    <a:lstStyle/>
                    <a:p>
                      <a:r>
                        <a:rPr lang="en-US" sz="2400" dirty="0" smtClean="0"/>
                        <a:t>PG1EN2</a:t>
                      </a:r>
                      <a:endParaRPr lang="en-US" sz="2400" b="1" dirty="0"/>
                    </a:p>
                  </a:txBody>
                  <a:tcPr marL="121920" marR="121920"/>
                </a:tc>
                <a:tc>
                  <a:txBody>
                    <a:bodyPr/>
                    <a:lstStyle/>
                    <a:p>
                      <a:r>
                        <a:rPr lang="en-US" sz="2400" dirty="0" smtClean="0"/>
                        <a:t>LD</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r>
                        <a:rPr lang="en-US" sz="2400" dirty="0" smtClean="0"/>
                        <a:t>30</a:t>
                      </a:r>
                      <a:endParaRPr lang="en-US" sz="2400" b="1" dirty="0"/>
                    </a:p>
                  </a:txBody>
                  <a:tcPr marL="121920" marR="121920"/>
                </a:tc>
                <a:tc>
                  <a:txBody>
                    <a:bodyPr/>
                    <a:lstStyle/>
                    <a:p>
                      <a:endParaRPr lang="en-US" sz="2400" b="1"/>
                    </a:p>
                  </a:txBody>
                  <a:tcPr marL="121920" marR="121920"/>
                </a:tc>
              </a:tr>
              <a:tr h="595249">
                <a:tc>
                  <a:txBody>
                    <a:bodyPr/>
                    <a:lstStyle/>
                    <a:p>
                      <a:r>
                        <a:rPr lang="en-US" sz="2400" dirty="0" smtClean="0"/>
                        <a:t>4.</a:t>
                      </a:r>
                      <a:endParaRPr lang="en-US" sz="2400" b="1" dirty="0"/>
                    </a:p>
                  </a:txBody>
                  <a:tcPr marL="121920" marR="121920"/>
                </a:tc>
                <a:tc>
                  <a:txBody>
                    <a:bodyPr/>
                    <a:lstStyle/>
                    <a:p>
                      <a:r>
                        <a:rPr lang="en-US" sz="2400" dirty="0" smtClean="0"/>
                        <a:t>PG2</a:t>
                      </a:r>
                      <a:endParaRPr lang="en-US" sz="2400" b="1" dirty="0"/>
                    </a:p>
                  </a:txBody>
                  <a:tcPr marL="121920" marR="121920"/>
                </a:tc>
                <a:tc>
                  <a:txBody>
                    <a:bodyPr/>
                    <a:lstStyle/>
                    <a:p>
                      <a:r>
                        <a:rPr lang="en-US" sz="2400" dirty="0" smtClean="0"/>
                        <a:t>ER</a:t>
                      </a:r>
                      <a:endParaRPr lang="en-US" sz="2400" b="1" dirty="0"/>
                    </a:p>
                  </a:txBody>
                  <a:tcPr marL="121920" marR="121920"/>
                </a:tc>
                <a:tc>
                  <a:txBody>
                    <a:bodyPr/>
                    <a:lstStyle/>
                    <a:p>
                      <a:r>
                        <a:rPr lang="en-US" sz="2400" dirty="0" smtClean="0"/>
                        <a:t>02</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endParaRPr lang="en-US" sz="2400" b="1"/>
                    </a:p>
                  </a:txBody>
                  <a:tcPr marL="121920" marR="121920"/>
                </a:tc>
              </a:tr>
              <a:tr h="595249">
                <a:tc>
                  <a:txBody>
                    <a:bodyPr/>
                    <a:lstStyle/>
                    <a:p>
                      <a:r>
                        <a:rPr lang="en-US" sz="2400" dirty="0" smtClean="0"/>
                        <a:t>5.</a:t>
                      </a:r>
                      <a:endParaRPr lang="en-US" sz="2400" b="1" dirty="0"/>
                    </a:p>
                  </a:txBody>
                  <a:tcPr marL="121920" marR="121920"/>
                </a:tc>
                <a:tc>
                  <a:txBody>
                    <a:bodyPr/>
                    <a:lstStyle/>
                    <a:p>
                      <a:r>
                        <a:rPr lang="en-US" sz="2400" dirty="0" smtClean="0"/>
                        <a:t>PG2EN1</a:t>
                      </a:r>
                      <a:endParaRPr lang="en-US" sz="2400" b="1" dirty="0"/>
                    </a:p>
                  </a:txBody>
                  <a:tcPr marL="121920" marR="121920"/>
                </a:tc>
                <a:tc>
                  <a:txBody>
                    <a:bodyPr/>
                    <a:lstStyle/>
                    <a:p>
                      <a:r>
                        <a:rPr lang="en-US" sz="2400" dirty="0" smtClean="0"/>
                        <a:t>ER</a:t>
                      </a:r>
                      <a:endParaRPr lang="en-US" sz="2400" b="1" dirty="0"/>
                    </a:p>
                  </a:txBody>
                  <a:tcPr marL="121920" marR="121920"/>
                </a:tc>
                <a:tc>
                  <a:txBody>
                    <a:bodyPr/>
                    <a:lstStyle/>
                    <a:p>
                      <a:r>
                        <a:rPr lang="en-US" sz="2400" dirty="0" smtClean="0"/>
                        <a:t>03</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endParaRPr lang="en-US" sz="2400" b="1" dirty="0"/>
                    </a:p>
                  </a:txBody>
                  <a:tcPr marL="121920" marR="12192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Explanation</a:t>
            </a:r>
            <a:endParaRPr lang="en-US" dirty="0"/>
          </a:p>
        </p:txBody>
      </p:sp>
      <p:sp>
        <p:nvSpPr>
          <p:cNvPr id="3" name="Content Placeholder 2"/>
          <p:cNvSpPr>
            <a:spLocks noGrp="1"/>
          </p:cNvSpPr>
          <p:nvPr>
            <p:ph idx="1"/>
          </p:nvPr>
        </p:nvSpPr>
        <p:spPr/>
        <p:txBody>
          <a:bodyPr/>
          <a:lstStyle/>
          <a:p>
            <a:pPr>
              <a:defRPr/>
            </a:pPr>
            <a:r>
              <a:rPr lang="en-US" dirty="0" smtClean="0"/>
              <a:t>SD: Segment definition</a:t>
            </a:r>
          </a:p>
          <a:p>
            <a:pPr>
              <a:defRPr/>
            </a:pPr>
            <a:r>
              <a:rPr lang="en-US" dirty="0" smtClean="0"/>
              <a:t>LD: Local definition </a:t>
            </a:r>
            <a:r>
              <a:rPr lang="en-US" i="1" u="sng" dirty="0" smtClean="0">
                <a:solidFill>
                  <a:schemeClr val="accent6">
                    <a:lumMod val="75000"/>
                  </a:schemeClr>
                </a:solidFill>
              </a:rPr>
              <a:t>(declared in this </a:t>
            </a:r>
            <a:r>
              <a:rPr lang="en-US" i="1" u="sng" dirty="0" err="1" smtClean="0">
                <a:solidFill>
                  <a:schemeClr val="accent6">
                    <a:lumMod val="75000"/>
                  </a:schemeClr>
                </a:solidFill>
              </a:rPr>
              <a:t>seg</a:t>
            </a:r>
            <a:r>
              <a:rPr lang="en-US" i="1" u="sng" dirty="0" smtClean="0">
                <a:solidFill>
                  <a:schemeClr val="accent6">
                    <a:lumMod val="75000"/>
                  </a:schemeClr>
                </a:solidFill>
              </a:rPr>
              <a:t>, can be used by others)</a:t>
            </a:r>
          </a:p>
          <a:p>
            <a:pPr>
              <a:defRPr/>
            </a:pPr>
            <a:r>
              <a:rPr lang="en-US" dirty="0" smtClean="0"/>
              <a:t>ER: External definition </a:t>
            </a:r>
            <a:r>
              <a:rPr lang="en-US" i="1" u="sng" dirty="0" smtClean="0">
                <a:solidFill>
                  <a:schemeClr val="accent6">
                    <a:lumMod val="75000"/>
                  </a:schemeClr>
                </a:solidFill>
              </a:rPr>
              <a:t>(declared in other , can be used by this)</a:t>
            </a:r>
          </a:p>
          <a:p>
            <a:pPr>
              <a:defRPr/>
            </a:pPr>
            <a:r>
              <a:rPr lang="en-US" b="1" i="1" u="sng" dirty="0" smtClean="0">
                <a:solidFill>
                  <a:srgbClr val="C00000"/>
                </a:solidFill>
                <a:latin typeface="Californian FB" pitchFamily="18" charset="0"/>
              </a:rPr>
              <a:t>Each SD and ER symbol is given unique </a:t>
            </a:r>
            <a:r>
              <a:rPr lang="en-US" b="1" i="1" u="sng" dirty="0" err="1" smtClean="0">
                <a:solidFill>
                  <a:srgbClr val="C00000"/>
                </a:solidFill>
                <a:latin typeface="Californian FB" pitchFamily="18" charset="0"/>
              </a:rPr>
              <a:t>numeber</a:t>
            </a:r>
            <a:r>
              <a:rPr lang="en-US" b="1" i="1" u="sng" dirty="0" smtClean="0">
                <a:solidFill>
                  <a:srgbClr val="C00000"/>
                </a:solidFill>
                <a:latin typeface="Californian FB" pitchFamily="18" charset="0"/>
              </a:rPr>
              <a:t> which is to used in RLD</a:t>
            </a:r>
            <a:endParaRPr lang="en-US" b="1" i="1" u="sng" dirty="0">
              <a:solidFill>
                <a:srgbClr val="C00000"/>
              </a:solidFill>
              <a:latin typeface="Californian FB" pitchFamily="18" charset="0"/>
            </a:endParaRPr>
          </a:p>
        </p:txBody>
      </p:sp>
      <p:sp>
        <p:nvSpPr>
          <p:cNvPr id="4" name="Date Placeholder 3"/>
          <p:cNvSpPr>
            <a:spLocks noGrp="1"/>
          </p:cNvSpPr>
          <p:nvPr>
            <p:ph type="dt" sz="half" idx="10"/>
          </p:nvPr>
        </p:nvSpPr>
        <p:spPr/>
        <p:txBody>
          <a:bodyPr/>
          <a:lstStyle/>
          <a:p>
            <a:pPr>
              <a:defRPr/>
            </a:pPr>
            <a:fld id="{87180983-5376-43E7-B27C-FDFFECF5001C}"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70EBD764-83E2-4A40-A57B-3D9CC11E9DBB}"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TEXT records</a:t>
            </a:r>
            <a:endParaRPr lang="en-US" dirty="0"/>
          </a:p>
        </p:txBody>
      </p:sp>
      <p:graphicFrame>
        <p:nvGraphicFramePr>
          <p:cNvPr id="4" name="Content Placeholder 3"/>
          <p:cNvGraphicFramePr>
            <a:graphicFrameLocks noGrp="1"/>
          </p:cNvGraphicFramePr>
          <p:nvPr>
            <p:ph idx="1"/>
          </p:nvPr>
        </p:nvGraphicFramePr>
        <p:xfrm>
          <a:off x="304800" y="1600200"/>
          <a:ext cx="11684000" cy="4206240"/>
        </p:xfrm>
        <a:graphic>
          <a:graphicData uri="http://schemas.openxmlformats.org/drawingml/2006/table">
            <a:tbl>
              <a:tblPr firstRow="1" bandRow="1">
                <a:tableStyleId>{00A15C55-8517-42AA-B614-E9B94910E393}</a:tableStyleId>
              </a:tblPr>
              <a:tblGrid>
                <a:gridCol w="2032000"/>
                <a:gridCol w="2641600"/>
                <a:gridCol w="2032000"/>
                <a:gridCol w="4978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Source</a:t>
                      </a:r>
                      <a:r>
                        <a:rPr lang="en-US" sz="2400" baseline="0" dirty="0" smtClean="0"/>
                        <a:t> object record no.</a:t>
                      </a:r>
                      <a:endParaRPr lang="en-US" sz="2400" dirty="0" smtClean="0"/>
                    </a:p>
                    <a:p>
                      <a:endParaRPr lang="en-US" sz="2400" b="1" i="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Relative</a:t>
                      </a:r>
                      <a:r>
                        <a:rPr lang="en-US" sz="2400" baseline="0" dirty="0" smtClean="0"/>
                        <a:t> Address</a:t>
                      </a:r>
                      <a:endParaRPr lang="en-US" sz="2400" dirty="0" smtClean="0"/>
                    </a:p>
                    <a:p>
                      <a:endParaRPr lang="en-US" sz="2400" b="1" i="0" dirty="0"/>
                    </a:p>
                  </a:txBody>
                  <a:tcPr marL="121920" marR="121920"/>
                </a:tc>
                <a:tc>
                  <a:txBody>
                    <a:bodyPr/>
                    <a:lstStyle/>
                    <a:p>
                      <a:r>
                        <a:rPr lang="en-US" sz="2400" dirty="0" smtClean="0"/>
                        <a:t>Contents</a:t>
                      </a:r>
                      <a:endParaRPr lang="en-US" sz="2400" b="1" i="0" dirty="0"/>
                    </a:p>
                  </a:txBody>
                  <a:tcPr marL="121920" marR="121920"/>
                </a:tc>
                <a:tc>
                  <a:txBody>
                    <a:bodyPr/>
                    <a:lstStyle/>
                    <a:p>
                      <a:r>
                        <a:rPr lang="en-US" sz="2400" dirty="0" smtClean="0"/>
                        <a:t>Comments</a:t>
                      </a:r>
                      <a:endParaRPr lang="en-US" sz="2400" b="1" i="0" dirty="0"/>
                    </a:p>
                  </a:txBody>
                  <a:tcPr marL="121920" marR="121920"/>
                </a:tc>
              </a:tr>
              <a:tr h="370840">
                <a:tc>
                  <a:txBody>
                    <a:bodyPr/>
                    <a:lstStyle/>
                    <a:p>
                      <a:r>
                        <a:rPr lang="en-US" sz="2400" dirty="0" smtClean="0"/>
                        <a:t>6</a:t>
                      </a:r>
                      <a:endParaRPr lang="en-US" sz="2400" b="1" i="0" dirty="0"/>
                    </a:p>
                  </a:txBody>
                  <a:tcPr marL="121920" marR="121920"/>
                </a:tc>
                <a:tc>
                  <a:txBody>
                    <a:bodyPr/>
                    <a:lstStyle/>
                    <a:p>
                      <a:r>
                        <a:rPr lang="en-US" sz="2400" dirty="0" smtClean="0"/>
                        <a:t>40-43</a:t>
                      </a:r>
                      <a:endParaRPr lang="en-US" sz="2400" b="1" i="0" dirty="0"/>
                    </a:p>
                  </a:txBody>
                  <a:tcPr marL="121920" marR="121920"/>
                </a:tc>
                <a:tc>
                  <a:txBody>
                    <a:bodyPr/>
                    <a:lstStyle/>
                    <a:p>
                      <a:r>
                        <a:rPr lang="en-US" sz="2400" dirty="0" smtClean="0"/>
                        <a:t>20</a:t>
                      </a:r>
                      <a:endParaRPr lang="en-US" sz="2400" b="1" i="0" dirty="0"/>
                    </a:p>
                  </a:txBody>
                  <a:tcPr marL="121920" marR="121920"/>
                </a:tc>
                <a:tc>
                  <a:txBody>
                    <a:bodyPr/>
                    <a:lstStyle/>
                    <a:p>
                      <a:r>
                        <a:rPr lang="en-US" sz="2400" dirty="0" err="1" smtClean="0"/>
                        <a:t>ADDr</a:t>
                      </a:r>
                      <a:r>
                        <a:rPr lang="en-US" sz="2400" dirty="0" smtClean="0"/>
                        <a:t>  PG1EN1=20</a:t>
                      </a:r>
                      <a:endParaRPr lang="en-US" sz="2400" b="1" i="0" dirty="0"/>
                    </a:p>
                  </a:txBody>
                  <a:tcPr marL="121920" marR="121920"/>
                </a:tc>
              </a:tr>
              <a:tr h="370840">
                <a:tc>
                  <a:txBody>
                    <a:bodyPr/>
                    <a:lstStyle/>
                    <a:p>
                      <a:r>
                        <a:rPr lang="en-US" sz="2400" dirty="0" smtClean="0"/>
                        <a:t>7</a:t>
                      </a:r>
                      <a:endParaRPr lang="en-US" sz="2400" b="1" i="0" dirty="0"/>
                    </a:p>
                  </a:txBody>
                  <a:tcPr marL="121920" marR="121920"/>
                </a:tc>
                <a:tc>
                  <a:txBody>
                    <a:bodyPr/>
                    <a:lstStyle/>
                    <a:p>
                      <a:r>
                        <a:rPr lang="en-US" sz="2400" dirty="0" smtClean="0"/>
                        <a:t>44-47</a:t>
                      </a:r>
                      <a:endParaRPr lang="en-US" sz="2400" b="1" i="0" dirty="0"/>
                    </a:p>
                  </a:txBody>
                  <a:tcPr marL="121920" marR="121920"/>
                </a:tc>
                <a:tc>
                  <a:txBody>
                    <a:bodyPr/>
                    <a:lstStyle/>
                    <a:p>
                      <a:r>
                        <a:rPr lang="en-US" sz="2400" dirty="0" smtClean="0"/>
                        <a:t>45</a:t>
                      </a:r>
                      <a:endParaRPr lang="en-US" sz="2400" b="1" i="0" dirty="0"/>
                    </a:p>
                  </a:txBody>
                  <a:tcPr marL="121920" marR="121920"/>
                </a:tc>
                <a:tc>
                  <a:txBody>
                    <a:bodyPr/>
                    <a:lstStyle/>
                    <a:p>
                      <a:r>
                        <a:rPr lang="en-US" sz="2400" dirty="0" err="1" smtClean="0"/>
                        <a:t>Addr</a:t>
                      </a:r>
                      <a:r>
                        <a:rPr lang="en-US" sz="2400" dirty="0" smtClean="0"/>
                        <a:t> PG1EN2+15=45</a:t>
                      </a:r>
                      <a:endParaRPr lang="en-US" sz="2400" b="1" i="0" dirty="0"/>
                    </a:p>
                  </a:txBody>
                  <a:tcPr marL="121920" marR="121920"/>
                </a:tc>
              </a:tr>
              <a:tr h="370840">
                <a:tc>
                  <a:txBody>
                    <a:bodyPr/>
                    <a:lstStyle/>
                    <a:p>
                      <a:r>
                        <a:rPr lang="en-US" sz="2400" dirty="0" smtClean="0"/>
                        <a:t>8</a:t>
                      </a:r>
                      <a:endParaRPr lang="en-US" sz="2400" b="1" i="0" dirty="0"/>
                    </a:p>
                  </a:txBody>
                  <a:tcPr marL="121920" marR="121920"/>
                </a:tc>
                <a:tc>
                  <a:txBody>
                    <a:bodyPr/>
                    <a:lstStyle/>
                    <a:p>
                      <a:r>
                        <a:rPr lang="en-US" sz="2400" dirty="0" smtClean="0"/>
                        <a:t>48-51</a:t>
                      </a:r>
                      <a:endParaRPr lang="en-US" sz="2400" b="1" i="0" dirty="0"/>
                    </a:p>
                  </a:txBody>
                  <a:tcPr marL="121920" marR="121920"/>
                </a:tc>
                <a:tc>
                  <a:txBody>
                    <a:bodyPr/>
                    <a:lstStyle/>
                    <a:p>
                      <a:r>
                        <a:rPr lang="en-US" sz="2400" dirty="0" smtClean="0"/>
                        <a:t>7</a:t>
                      </a:r>
                      <a:endParaRPr lang="en-US" sz="2400" b="1" i="0" dirty="0"/>
                    </a:p>
                  </a:txBody>
                  <a:tcPr marL="121920" marR="121920"/>
                </a:tc>
                <a:tc>
                  <a:txBody>
                    <a:bodyPr/>
                    <a:lstStyle/>
                    <a:p>
                      <a:r>
                        <a:rPr lang="en-US" sz="2400" dirty="0" err="1" smtClean="0"/>
                        <a:t>Addr</a:t>
                      </a:r>
                      <a:r>
                        <a:rPr lang="en-US" sz="2400" dirty="0" smtClean="0"/>
                        <a:t> PG1EN2-PG1EN1-3= 7</a:t>
                      </a:r>
                      <a:endParaRPr lang="en-US" sz="2400" b="1" i="0" dirty="0"/>
                    </a:p>
                  </a:txBody>
                  <a:tcPr marL="121920" marR="121920"/>
                </a:tc>
              </a:tr>
              <a:tr h="370840">
                <a:tc>
                  <a:txBody>
                    <a:bodyPr/>
                    <a:lstStyle/>
                    <a:p>
                      <a:r>
                        <a:rPr lang="en-US" sz="2400" dirty="0" smtClean="0"/>
                        <a:t>9</a:t>
                      </a:r>
                      <a:endParaRPr lang="en-US" sz="2400" b="1" i="0" dirty="0"/>
                    </a:p>
                  </a:txBody>
                  <a:tcPr marL="121920" marR="121920"/>
                </a:tc>
                <a:tc>
                  <a:txBody>
                    <a:bodyPr/>
                    <a:lstStyle/>
                    <a:p>
                      <a:r>
                        <a:rPr lang="en-US" sz="2400" dirty="0" smtClean="0"/>
                        <a:t>52-55</a:t>
                      </a:r>
                      <a:endParaRPr lang="en-US" sz="2400" b="1" i="0" dirty="0"/>
                    </a:p>
                  </a:txBody>
                  <a:tcPr marL="121920" marR="121920"/>
                </a:tc>
                <a:tc>
                  <a:txBody>
                    <a:bodyPr/>
                    <a:lstStyle/>
                    <a:p>
                      <a:r>
                        <a:rPr lang="en-US" sz="2400" dirty="0" smtClean="0"/>
                        <a:t>0</a:t>
                      </a:r>
                      <a:endParaRPr lang="en-US" sz="2400" b="1" i="0" dirty="0"/>
                    </a:p>
                  </a:txBody>
                  <a:tcPr marL="121920" marR="121920"/>
                </a:tc>
                <a:tc>
                  <a:txBody>
                    <a:bodyPr/>
                    <a:lstStyle/>
                    <a:p>
                      <a:r>
                        <a:rPr lang="en-US" sz="2400" dirty="0" err="1" smtClean="0"/>
                        <a:t>Addr</a:t>
                      </a:r>
                      <a:r>
                        <a:rPr lang="en-US" sz="2400" dirty="0" smtClean="0"/>
                        <a:t> PG2</a:t>
                      </a:r>
                      <a:r>
                        <a:rPr lang="en-US" sz="2400" baseline="0" dirty="0" smtClean="0"/>
                        <a:t> is not known</a:t>
                      </a:r>
                      <a:endParaRPr lang="en-US" sz="2400" b="1" i="0" dirty="0"/>
                    </a:p>
                  </a:txBody>
                  <a:tcPr marL="121920" marR="121920"/>
                </a:tc>
              </a:tr>
              <a:tr h="370840">
                <a:tc>
                  <a:txBody>
                    <a:bodyPr/>
                    <a:lstStyle/>
                    <a:p>
                      <a:r>
                        <a:rPr lang="en-US" sz="2400" dirty="0" smtClean="0"/>
                        <a:t>10</a:t>
                      </a:r>
                      <a:endParaRPr lang="en-US" sz="2400" b="1" i="0" dirty="0"/>
                    </a:p>
                  </a:txBody>
                  <a:tcPr marL="121920" marR="121920"/>
                </a:tc>
                <a:tc>
                  <a:txBody>
                    <a:bodyPr/>
                    <a:lstStyle/>
                    <a:p>
                      <a:r>
                        <a:rPr lang="en-US" sz="2400" dirty="0" smtClean="0"/>
                        <a:t>56-59</a:t>
                      </a:r>
                      <a:endParaRPr lang="en-US" sz="2400" b="1" i="0" dirty="0"/>
                    </a:p>
                  </a:txBody>
                  <a:tcPr marL="121920" marR="121920"/>
                </a:tc>
                <a:tc>
                  <a:txBody>
                    <a:bodyPr/>
                    <a:lstStyle/>
                    <a:p>
                      <a:r>
                        <a:rPr lang="en-US" sz="2400" dirty="0" smtClean="0"/>
                        <a:t>-16</a:t>
                      </a:r>
                      <a:endParaRPr lang="en-US" sz="2400" b="1" i="0" dirty="0"/>
                    </a:p>
                  </a:txBody>
                  <a:tcPr marL="121920" marR="121920"/>
                </a:tc>
                <a:tc>
                  <a:txBody>
                    <a:bodyPr/>
                    <a:lstStyle/>
                    <a:p>
                      <a:r>
                        <a:rPr lang="en-US" sz="2400" dirty="0" err="1" smtClean="0"/>
                        <a:t>Addr</a:t>
                      </a:r>
                      <a:r>
                        <a:rPr lang="en-US" sz="2400" dirty="0" smtClean="0"/>
                        <a:t> of PG2EN1 +PG2-PG1EN1+4</a:t>
                      </a:r>
                    </a:p>
                    <a:p>
                      <a:r>
                        <a:rPr lang="en-US" sz="2400" dirty="0" smtClean="0"/>
                        <a:t>=0+0-20+4 = -16</a:t>
                      </a:r>
                      <a:endParaRPr lang="en-US" sz="2400" b="1" i="0" dirty="0"/>
                    </a:p>
                  </a:txBody>
                  <a:tcPr marL="121920" marR="121920"/>
                </a:tc>
              </a:tr>
            </a:tbl>
          </a:graphicData>
        </a:graphic>
      </p:graphicFrame>
      <p:sp>
        <p:nvSpPr>
          <p:cNvPr id="3" name="Date Placeholder 2"/>
          <p:cNvSpPr>
            <a:spLocks noGrp="1"/>
          </p:cNvSpPr>
          <p:nvPr>
            <p:ph type="dt" sz="half" idx="10"/>
          </p:nvPr>
        </p:nvSpPr>
        <p:spPr/>
        <p:txBody>
          <a:bodyPr/>
          <a:lstStyle/>
          <a:p>
            <a:pPr>
              <a:defRPr/>
            </a:pPr>
            <a:fld id="{C555497A-8D15-4035-A60E-C7D738570D7A}"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6E4030AA-5DD7-4667-83F4-863AD31DF2AD}"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1582400" cy="1252728"/>
          </a:xfrm>
        </p:spPr>
        <p:txBody>
          <a:bodyPr>
            <a:normAutofit/>
          </a:bodyPr>
          <a:lstStyle/>
          <a:p>
            <a:pPr>
              <a:defRPr/>
            </a:pPr>
            <a:r>
              <a:rPr lang="en-US" dirty="0" smtClean="0"/>
              <a:t>Object Records For Module PG1: 3.RLD record</a:t>
            </a:r>
            <a:endParaRPr lang="en-US" dirty="0"/>
          </a:p>
        </p:txBody>
      </p:sp>
      <p:sp>
        <p:nvSpPr>
          <p:cNvPr id="73731" name="Content Placeholder 2"/>
          <p:cNvSpPr>
            <a:spLocks noGrp="1"/>
          </p:cNvSpPr>
          <p:nvPr>
            <p:ph idx="1"/>
          </p:nvPr>
        </p:nvSpPr>
        <p:spPr/>
        <p:txBody>
          <a:bodyPr/>
          <a:lstStyle/>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endParaRPr lang="en-US" smtClean="0"/>
          </a:p>
        </p:txBody>
      </p:sp>
      <p:sp>
        <p:nvSpPr>
          <p:cNvPr id="3" name="Date Placeholder 2"/>
          <p:cNvSpPr>
            <a:spLocks noGrp="1"/>
          </p:cNvSpPr>
          <p:nvPr>
            <p:ph type="dt" sz="half" idx="10"/>
          </p:nvPr>
        </p:nvSpPr>
        <p:spPr/>
        <p:txBody>
          <a:bodyPr/>
          <a:lstStyle/>
          <a:p>
            <a:pPr>
              <a:defRPr/>
            </a:pPr>
            <a:fld id="{E495AFE8-B36E-4C2F-B45C-5D8DBB6DF80E}"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BB2A0FF1-ECCC-4159-85D0-63781FDF5F6E}" type="slidenum">
              <a:rPr lang="en-US" smtClean="0"/>
              <a:pPr>
                <a:defRPr/>
              </a:pPr>
              <a:t>53</a:t>
            </a:fld>
            <a:endParaRPr lang="en-US"/>
          </a:p>
        </p:txBody>
      </p:sp>
      <p:graphicFrame>
        <p:nvGraphicFramePr>
          <p:cNvPr id="4" name="Table 3"/>
          <p:cNvGraphicFramePr>
            <a:graphicFrameLocks noGrp="1"/>
          </p:cNvGraphicFramePr>
          <p:nvPr/>
        </p:nvGraphicFramePr>
        <p:xfrm>
          <a:off x="609601" y="1676403"/>
          <a:ext cx="9990666" cy="5345093"/>
        </p:xfrm>
        <a:graphic>
          <a:graphicData uri="http://schemas.openxmlformats.org/drawingml/2006/table">
            <a:tbl>
              <a:tblPr firstRow="1" bandRow="1">
                <a:tableStyleId>{2A488322-F2BA-4B5B-9748-0D474271808F}</a:tableStyleId>
              </a:tblPr>
              <a:tblGrid>
                <a:gridCol w="1998133"/>
                <a:gridCol w="1998133"/>
                <a:gridCol w="1998133"/>
                <a:gridCol w="2133600"/>
                <a:gridCol w="1862667"/>
              </a:tblGrid>
              <a:tr h="1620929">
                <a:tc>
                  <a:txBody>
                    <a:bodyPr/>
                    <a:lstStyle/>
                    <a:p>
                      <a:r>
                        <a:rPr lang="en-US" sz="2400" dirty="0" smtClean="0"/>
                        <a:t>Source</a:t>
                      </a:r>
                      <a:r>
                        <a:rPr lang="en-US" sz="2400" baseline="0" dirty="0" smtClean="0"/>
                        <a:t> object record no.</a:t>
                      </a:r>
                      <a:endParaRPr lang="en-US" sz="2400" b="1" dirty="0"/>
                    </a:p>
                  </a:txBody>
                  <a:tcPr marL="121920" marR="121920"/>
                </a:tc>
                <a:tc>
                  <a:txBody>
                    <a:bodyPr/>
                    <a:lstStyle/>
                    <a:p>
                      <a:r>
                        <a:rPr lang="en-US" sz="2400" dirty="0" smtClean="0"/>
                        <a:t>ESD_ID</a:t>
                      </a:r>
                      <a:endParaRPr lang="en-US" sz="2400" b="1" dirty="0"/>
                    </a:p>
                  </a:txBody>
                  <a:tcPr marL="121920" marR="121920"/>
                </a:tc>
                <a:tc>
                  <a:txBody>
                    <a:bodyPr/>
                    <a:lstStyle/>
                    <a:p>
                      <a:r>
                        <a:rPr lang="en-US" sz="2400" dirty="0" smtClean="0"/>
                        <a:t>Length(in</a:t>
                      </a:r>
                      <a:r>
                        <a:rPr lang="en-US" sz="2400" baseline="0" dirty="0" smtClean="0"/>
                        <a:t> Byte)</a:t>
                      </a:r>
                      <a:endParaRPr lang="en-US" sz="2400" b="1" dirty="0"/>
                    </a:p>
                  </a:txBody>
                  <a:tcPr marL="121920" marR="121920"/>
                </a:tc>
                <a:tc>
                  <a:txBody>
                    <a:bodyPr/>
                    <a:lstStyle/>
                    <a:p>
                      <a:r>
                        <a:rPr lang="en-US" sz="2400" dirty="0" smtClean="0"/>
                        <a:t>Flag + or -</a:t>
                      </a:r>
                      <a:endParaRPr lang="en-US" sz="2400" b="1" dirty="0"/>
                    </a:p>
                  </a:txBody>
                  <a:tcPr marL="121920" marR="121920"/>
                </a:tc>
                <a:tc>
                  <a:txBody>
                    <a:bodyPr/>
                    <a:lstStyle/>
                    <a:p>
                      <a:r>
                        <a:rPr lang="en-US" sz="2400" dirty="0" smtClean="0"/>
                        <a:t>Relative</a:t>
                      </a:r>
                      <a:r>
                        <a:rPr lang="en-US" sz="2400" baseline="0" dirty="0" smtClean="0"/>
                        <a:t> Address</a:t>
                      </a:r>
                      <a:endParaRPr lang="en-US" sz="2400" b="1" dirty="0"/>
                    </a:p>
                  </a:txBody>
                  <a:tcPr marL="121920" marR="121920"/>
                </a:tc>
              </a:tr>
              <a:tr h="620694">
                <a:tc>
                  <a:txBody>
                    <a:bodyPr/>
                    <a:lstStyle/>
                    <a:p>
                      <a:r>
                        <a:rPr lang="en-US" sz="2400" b="0" dirty="0" smtClean="0"/>
                        <a:t>6</a:t>
                      </a:r>
                      <a:endParaRPr lang="en-US" sz="2400" b="1" dirty="0"/>
                    </a:p>
                  </a:txBody>
                  <a:tcPr marL="121920" marR="121920"/>
                </a:tc>
                <a:tc>
                  <a:txBody>
                    <a:bodyPr/>
                    <a:lstStyle/>
                    <a:p>
                      <a:r>
                        <a:rPr lang="en-US" sz="2400" dirty="0" smtClean="0"/>
                        <a:t>01</a:t>
                      </a:r>
                      <a:endParaRPr lang="en-US" sz="2400" b="1" dirty="0"/>
                    </a:p>
                  </a:txBody>
                  <a:tcPr marL="121920" marR="121920"/>
                </a:tc>
                <a:tc>
                  <a:txBody>
                    <a:bodyPr/>
                    <a:lstStyle/>
                    <a:p>
                      <a:r>
                        <a:rPr lang="en-US" sz="2400" dirty="0" smtClean="0"/>
                        <a:t>4</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r>
                        <a:rPr lang="en-US" sz="2400" dirty="0" smtClean="0"/>
                        <a:t>40</a:t>
                      </a:r>
                      <a:endParaRPr lang="en-US" sz="2400" b="1" dirty="0"/>
                    </a:p>
                  </a:txBody>
                  <a:tcPr marL="121920" marR="121920"/>
                </a:tc>
              </a:tr>
              <a:tr h="620694">
                <a:tc>
                  <a:txBody>
                    <a:bodyPr/>
                    <a:lstStyle/>
                    <a:p>
                      <a:r>
                        <a:rPr lang="en-US" sz="2400" b="1" dirty="0" smtClean="0"/>
                        <a:t>7</a:t>
                      </a:r>
                      <a:endParaRPr lang="en-US" sz="2400" b="1" dirty="0"/>
                    </a:p>
                  </a:txBody>
                  <a:tcPr marL="121920" marR="121920"/>
                </a:tc>
                <a:tc>
                  <a:txBody>
                    <a:bodyPr/>
                    <a:lstStyle/>
                    <a:p>
                      <a:r>
                        <a:rPr lang="en-US" sz="2400" b="1" dirty="0" smtClean="0"/>
                        <a:t>01</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44</a:t>
                      </a:r>
                      <a:endParaRPr lang="en-US" sz="2400" b="1" dirty="0"/>
                    </a:p>
                  </a:txBody>
                  <a:tcPr marL="121920" marR="121920"/>
                </a:tc>
              </a:tr>
              <a:tr h="620694">
                <a:tc>
                  <a:txBody>
                    <a:bodyPr/>
                    <a:lstStyle/>
                    <a:p>
                      <a:r>
                        <a:rPr lang="en-US" sz="2400" b="1" dirty="0" smtClean="0"/>
                        <a:t>9</a:t>
                      </a:r>
                      <a:endParaRPr lang="en-US" sz="2400" b="1" dirty="0"/>
                    </a:p>
                  </a:txBody>
                  <a:tcPr marL="121920" marR="121920"/>
                </a:tc>
                <a:tc>
                  <a:txBody>
                    <a:bodyPr/>
                    <a:lstStyle/>
                    <a:p>
                      <a:r>
                        <a:rPr lang="en-US" sz="2400" b="1" dirty="0" smtClean="0"/>
                        <a:t>02</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52</a:t>
                      </a:r>
                      <a:endParaRPr lang="en-US" sz="2400" b="1" dirty="0"/>
                    </a:p>
                  </a:txBody>
                  <a:tcPr marL="121920" marR="121920"/>
                </a:tc>
              </a:tr>
              <a:tr h="620694">
                <a:tc>
                  <a:txBody>
                    <a:bodyPr/>
                    <a:lstStyle/>
                    <a:p>
                      <a:r>
                        <a:rPr lang="en-US" sz="2400" b="1" dirty="0" smtClean="0"/>
                        <a:t>10</a:t>
                      </a:r>
                      <a:endParaRPr lang="en-US" sz="2400" b="1" dirty="0"/>
                    </a:p>
                  </a:txBody>
                  <a:tcPr marL="121920" marR="121920"/>
                </a:tc>
                <a:tc>
                  <a:txBody>
                    <a:bodyPr/>
                    <a:lstStyle/>
                    <a:p>
                      <a:r>
                        <a:rPr lang="en-US" sz="2400" b="1" dirty="0" smtClean="0"/>
                        <a:t>03</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56</a:t>
                      </a:r>
                      <a:endParaRPr lang="en-US" sz="2400" b="1" dirty="0"/>
                    </a:p>
                  </a:txBody>
                  <a:tcPr marL="121920" marR="121920"/>
                </a:tc>
              </a:tr>
              <a:tr h="620694">
                <a:tc>
                  <a:txBody>
                    <a:bodyPr/>
                    <a:lstStyle/>
                    <a:p>
                      <a:r>
                        <a:rPr lang="en-US" sz="2400" b="1" dirty="0" smtClean="0"/>
                        <a:t>10</a:t>
                      </a:r>
                      <a:endParaRPr lang="en-US" sz="2400" b="1" dirty="0"/>
                    </a:p>
                  </a:txBody>
                  <a:tcPr marL="121920" marR="121920"/>
                </a:tc>
                <a:tc>
                  <a:txBody>
                    <a:bodyPr/>
                    <a:lstStyle/>
                    <a:p>
                      <a:r>
                        <a:rPr lang="en-US" sz="2400" b="1" dirty="0" smtClean="0"/>
                        <a:t>02</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dirty="0" smtClean="0"/>
                        <a:t>56</a:t>
                      </a:r>
                      <a:endParaRPr lang="en-US" sz="2400" b="1" dirty="0"/>
                    </a:p>
                  </a:txBody>
                  <a:tcPr marL="121920" marR="121920"/>
                </a:tc>
              </a:tr>
              <a:tr h="620694">
                <a:tc>
                  <a:txBody>
                    <a:bodyPr/>
                    <a:lstStyle/>
                    <a:p>
                      <a:r>
                        <a:rPr lang="en-US" sz="2400" b="1" dirty="0" smtClean="0"/>
                        <a:t>10</a:t>
                      </a:r>
                      <a:endParaRPr lang="en-US" sz="2400" b="1" dirty="0"/>
                    </a:p>
                  </a:txBody>
                  <a:tcPr marL="121920" marR="121920"/>
                </a:tc>
                <a:tc>
                  <a:txBody>
                    <a:bodyPr/>
                    <a:lstStyle/>
                    <a:p>
                      <a:r>
                        <a:rPr lang="en-US" sz="2400" b="1" dirty="0" smtClean="0"/>
                        <a:t>01</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56</a:t>
                      </a:r>
                      <a:endParaRPr lang="en-US" sz="2400" b="1" dirty="0"/>
                    </a:p>
                  </a:txBody>
                  <a:tcPr marL="121920" marR="12192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1582400" cy="1252728"/>
          </a:xfrm>
        </p:spPr>
        <p:txBody>
          <a:bodyPr>
            <a:normAutofit/>
          </a:bodyPr>
          <a:lstStyle/>
          <a:p>
            <a:pPr>
              <a:defRPr/>
            </a:pPr>
            <a:r>
              <a:rPr lang="en-US" dirty="0" smtClean="0"/>
              <a:t>Object Records For Module PG2:1.ESD record</a:t>
            </a:r>
            <a:endParaRPr lang="en-US" dirty="0"/>
          </a:p>
        </p:txBody>
      </p:sp>
      <p:sp>
        <p:nvSpPr>
          <p:cNvPr id="74755" name="Content Placeholder 2"/>
          <p:cNvSpPr>
            <a:spLocks noGrp="1"/>
          </p:cNvSpPr>
          <p:nvPr>
            <p:ph idx="1"/>
          </p:nvPr>
        </p:nvSpPr>
        <p:spPr/>
        <p:txBody>
          <a:bodyPr/>
          <a:lstStyle/>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endParaRPr lang="en-US" smtClean="0"/>
          </a:p>
        </p:txBody>
      </p:sp>
      <p:sp>
        <p:nvSpPr>
          <p:cNvPr id="3" name="Date Placeholder 2"/>
          <p:cNvSpPr>
            <a:spLocks noGrp="1"/>
          </p:cNvSpPr>
          <p:nvPr>
            <p:ph type="dt" sz="half" idx="10"/>
          </p:nvPr>
        </p:nvSpPr>
        <p:spPr/>
        <p:txBody>
          <a:bodyPr/>
          <a:lstStyle/>
          <a:p>
            <a:pPr>
              <a:defRPr/>
            </a:pPr>
            <a:fld id="{4C348217-5375-41E7-ACB6-9C095ED8AA29}"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B443E451-C746-479F-90F8-C1C55DDD6033}" type="slidenum">
              <a:rPr lang="en-US" smtClean="0"/>
              <a:pPr>
                <a:defRPr/>
              </a:pPr>
              <a:t>54</a:t>
            </a:fld>
            <a:endParaRPr lang="en-US"/>
          </a:p>
        </p:txBody>
      </p:sp>
      <p:graphicFrame>
        <p:nvGraphicFramePr>
          <p:cNvPr id="4" name="Table 3"/>
          <p:cNvGraphicFramePr>
            <a:graphicFrameLocks noGrp="1"/>
          </p:cNvGraphicFramePr>
          <p:nvPr/>
        </p:nvGraphicFramePr>
        <p:xfrm>
          <a:off x="508000" y="1752600"/>
          <a:ext cx="11379198" cy="3935474"/>
        </p:xfrm>
        <a:graphic>
          <a:graphicData uri="http://schemas.openxmlformats.org/drawingml/2006/table">
            <a:tbl>
              <a:tblPr firstRow="1" bandRow="1">
                <a:tableStyleId>{2A488322-F2BA-4B5B-9748-0D474271808F}</a:tableStyleId>
              </a:tblPr>
              <a:tblGrid>
                <a:gridCol w="1896533"/>
                <a:gridCol w="1896533"/>
                <a:gridCol w="1896533"/>
                <a:gridCol w="1896533"/>
                <a:gridCol w="1896533"/>
                <a:gridCol w="1896533"/>
              </a:tblGrid>
              <a:tr h="1554478">
                <a:tc>
                  <a:txBody>
                    <a:bodyPr/>
                    <a:lstStyle/>
                    <a:p>
                      <a:r>
                        <a:rPr lang="en-US" sz="2400" dirty="0" smtClean="0"/>
                        <a:t>Source</a:t>
                      </a:r>
                      <a:r>
                        <a:rPr lang="en-US" sz="2400" baseline="0" dirty="0" smtClean="0"/>
                        <a:t> object record no.</a:t>
                      </a:r>
                      <a:endParaRPr lang="en-US" sz="2400" b="1" dirty="0"/>
                    </a:p>
                  </a:txBody>
                  <a:tcPr marL="121920" marR="121920"/>
                </a:tc>
                <a:tc>
                  <a:txBody>
                    <a:bodyPr/>
                    <a:lstStyle/>
                    <a:p>
                      <a:r>
                        <a:rPr lang="en-US" sz="2400" b="1" dirty="0" smtClean="0"/>
                        <a:t>Name</a:t>
                      </a:r>
                      <a:endParaRPr lang="en-US" sz="2400" b="1" dirty="0"/>
                    </a:p>
                  </a:txBody>
                  <a:tcPr marL="121920" marR="121920"/>
                </a:tc>
                <a:tc>
                  <a:txBody>
                    <a:bodyPr/>
                    <a:lstStyle/>
                    <a:p>
                      <a:r>
                        <a:rPr lang="en-US" sz="2400" dirty="0" smtClean="0"/>
                        <a:t>Type</a:t>
                      </a:r>
                      <a:endParaRPr lang="en-US" sz="2400" b="1" dirty="0"/>
                    </a:p>
                  </a:txBody>
                  <a:tcPr marL="121920" marR="121920"/>
                </a:tc>
                <a:tc>
                  <a:txBody>
                    <a:bodyPr/>
                    <a:lstStyle/>
                    <a:p>
                      <a:r>
                        <a:rPr lang="en-US" sz="2400" dirty="0" smtClean="0"/>
                        <a:t>ID</a:t>
                      </a:r>
                      <a:endParaRPr lang="en-US" sz="2400" b="1" dirty="0"/>
                    </a:p>
                  </a:txBody>
                  <a:tcPr marL="121920" marR="121920"/>
                </a:tc>
                <a:tc>
                  <a:txBody>
                    <a:bodyPr/>
                    <a:lstStyle/>
                    <a:p>
                      <a:r>
                        <a:rPr lang="en-US" sz="2400" dirty="0" smtClean="0"/>
                        <a:t>Relative</a:t>
                      </a:r>
                      <a:r>
                        <a:rPr lang="en-US" sz="2400" baseline="0" dirty="0" smtClean="0"/>
                        <a:t> Address</a:t>
                      </a:r>
                      <a:endParaRPr lang="en-US" sz="2400" b="1" dirty="0"/>
                    </a:p>
                  </a:txBody>
                  <a:tcPr marL="121920" marR="121920"/>
                </a:tc>
                <a:tc>
                  <a:txBody>
                    <a:bodyPr/>
                    <a:lstStyle/>
                    <a:p>
                      <a:r>
                        <a:rPr lang="en-US" sz="2400" dirty="0" smtClean="0"/>
                        <a:t>length</a:t>
                      </a:r>
                      <a:endParaRPr lang="en-US" sz="2400" b="1" dirty="0"/>
                    </a:p>
                  </a:txBody>
                  <a:tcPr marL="121920" marR="121920"/>
                </a:tc>
              </a:tr>
              <a:tr h="595249">
                <a:tc>
                  <a:txBody>
                    <a:bodyPr/>
                    <a:lstStyle/>
                    <a:p>
                      <a:r>
                        <a:rPr lang="en-US" sz="2400" dirty="0" smtClean="0"/>
                        <a:t>12.</a:t>
                      </a:r>
                      <a:endParaRPr lang="en-US" sz="2400" b="1" dirty="0"/>
                    </a:p>
                  </a:txBody>
                  <a:tcPr marL="121920" marR="121920"/>
                </a:tc>
                <a:tc>
                  <a:txBody>
                    <a:bodyPr/>
                    <a:lstStyle/>
                    <a:p>
                      <a:r>
                        <a:rPr lang="en-US" sz="2400" dirty="0" smtClean="0"/>
                        <a:t>PG2</a:t>
                      </a:r>
                      <a:endParaRPr lang="en-US" sz="2400" b="1" dirty="0"/>
                    </a:p>
                  </a:txBody>
                  <a:tcPr marL="121920" marR="121920"/>
                </a:tc>
                <a:tc>
                  <a:txBody>
                    <a:bodyPr/>
                    <a:lstStyle/>
                    <a:p>
                      <a:r>
                        <a:rPr lang="en-US" sz="2400" dirty="0" smtClean="0"/>
                        <a:t>SD</a:t>
                      </a:r>
                      <a:endParaRPr lang="en-US" sz="2400" b="1" dirty="0"/>
                    </a:p>
                  </a:txBody>
                  <a:tcPr marL="121920" marR="121920"/>
                </a:tc>
                <a:tc>
                  <a:txBody>
                    <a:bodyPr/>
                    <a:lstStyle/>
                    <a:p>
                      <a:r>
                        <a:rPr lang="en-US" sz="2400" dirty="0" smtClean="0"/>
                        <a:t>01</a:t>
                      </a:r>
                      <a:endParaRPr lang="en-US" sz="2400" b="1" dirty="0"/>
                    </a:p>
                  </a:txBody>
                  <a:tcPr marL="121920" marR="121920"/>
                </a:tc>
                <a:tc>
                  <a:txBody>
                    <a:bodyPr/>
                    <a:lstStyle/>
                    <a:p>
                      <a:r>
                        <a:rPr lang="en-US" sz="2400" dirty="0" smtClean="0"/>
                        <a:t>0</a:t>
                      </a:r>
                      <a:endParaRPr lang="en-US" sz="2400" b="1" dirty="0"/>
                    </a:p>
                  </a:txBody>
                  <a:tcPr marL="121920" marR="121920"/>
                </a:tc>
                <a:tc>
                  <a:txBody>
                    <a:bodyPr/>
                    <a:lstStyle/>
                    <a:p>
                      <a:r>
                        <a:rPr lang="en-US" sz="2400" b="0" dirty="0" smtClean="0"/>
                        <a:t>36</a:t>
                      </a:r>
                      <a:endParaRPr lang="en-US" sz="2400" b="1" dirty="0"/>
                    </a:p>
                  </a:txBody>
                  <a:tcPr marL="121920" marR="121920"/>
                </a:tc>
              </a:tr>
              <a:tr h="595249">
                <a:tc>
                  <a:txBody>
                    <a:bodyPr/>
                    <a:lstStyle/>
                    <a:p>
                      <a:r>
                        <a:rPr lang="en-US" sz="2400" dirty="0" smtClean="0"/>
                        <a:t>13.</a:t>
                      </a:r>
                      <a:endParaRPr lang="en-US" sz="2400" b="1" dirty="0"/>
                    </a:p>
                  </a:txBody>
                  <a:tcPr marL="121920" marR="121920"/>
                </a:tc>
                <a:tc>
                  <a:txBody>
                    <a:bodyPr/>
                    <a:lstStyle/>
                    <a:p>
                      <a:r>
                        <a:rPr lang="en-US" sz="2400" dirty="0" smtClean="0"/>
                        <a:t>PG2ENT1</a:t>
                      </a:r>
                      <a:endParaRPr lang="en-US" sz="2400" b="1" dirty="0"/>
                    </a:p>
                  </a:txBody>
                  <a:tcPr marL="121920" marR="121920"/>
                </a:tc>
                <a:tc>
                  <a:txBody>
                    <a:bodyPr/>
                    <a:lstStyle/>
                    <a:p>
                      <a:r>
                        <a:rPr lang="en-US" sz="2400" dirty="0" smtClean="0"/>
                        <a:t>LD</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r>
                        <a:rPr lang="en-US" sz="2400" b="0" dirty="0" smtClean="0"/>
                        <a:t>16</a:t>
                      </a:r>
                      <a:endParaRPr lang="en-US" sz="2400" b="1" dirty="0"/>
                    </a:p>
                  </a:txBody>
                  <a:tcPr marL="121920" marR="121920"/>
                </a:tc>
                <a:tc>
                  <a:txBody>
                    <a:bodyPr/>
                    <a:lstStyle/>
                    <a:p>
                      <a:r>
                        <a:rPr lang="en-US" sz="2400" b="1" dirty="0" smtClean="0"/>
                        <a:t>-</a:t>
                      </a:r>
                      <a:endParaRPr lang="en-US" sz="2400" b="1" dirty="0"/>
                    </a:p>
                  </a:txBody>
                  <a:tcPr marL="121920" marR="121920"/>
                </a:tc>
              </a:tr>
              <a:tr h="595249">
                <a:tc>
                  <a:txBody>
                    <a:bodyPr/>
                    <a:lstStyle/>
                    <a:p>
                      <a:r>
                        <a:rPr lang="en-US" sz="2400" b="0" dirty="0" smtClean="0"/>
                        <a:t>14</a:t>
                      </a:r>
                      <a:endParaRPr lang="en-US" sz="2400" b="1" dirty="0"/>
                    </a:p>
                  </a:txBody>
                  <a:tcPr marL="121920" marR="121920"/>
                </a:tc>
                <a:tc>
                  <a:txBody>
                    <a:bodyPr/>
                    <a:lstStyle/>
                    <a:p>
                      <a:r>
                        <a:rPr lang="en-US" sz="2400" dirty="0" smtClean="0"/>
                        <a:t>PG1EN1</a:t>
                      </a:r>
                      <a:endParaRPr lang="en-US" sz="2400" b="1" dirty="0"/>
                    </a:p>
                  </a:txBody>
                  <a:tcPr marL="121920" marR="121920"/>
                </a:tc>
                <a:tc>
                  <a:txBody>
                    <a:bodyPr/>
                    <a:lstStyle/>
                    <a:p>
                      <a:r>
                        <a:rPr lang="en-US" sz="2400" b="0" dirty="0" smtClean="0"/>
                        <a:t>ER</a:t>
                      </a:r>
                      <a:endParaRPr lang="en-US" sz="2400" b="1" dirty="0"/>
                    </a:p>
                  </a:txBody>
                  <a:tcPr marL="121920" marR="121920"/>
                </a:tc>
                <a:tc>
                  <a:txBody>
                    <a:bodyPr/>
                    <a:lstStyle/>
                    <a:p>
                      <a:r>
                        <a:rPr lang="en-US" sz="2400" b="0" dirty="0" smtClean="0"/>
                        <a:t>02</a:t>
                      </a:r>
                      <a:endParaRPr lang="en-US" sz="2400" b="1" dirty="0"/>
                    </a:p>
                  </a:txBody>
                  <a:tcPr marL="121920" marR="121920"/>
                </a:tc>
                <a:tc>
                  <a:txBody>
                    <a:bodyPr/>
                    <a:lstStyle/>
                    <a:p>
                      <a:r>
                        <a:rPr lang="en-US" sz="2400" b="0" dirty="0" smtClean="0"/>
                        <a:t>-</a:t>
                      </a:r>
                      <a:endParaRPr lang="en-US" sz="2400" b="1" dirty="0"/>
                    </a:p>
                  </a:txBody>
                  <a:tcPr marL="121920" marR="121920"/>
                </a:tc>
                <a:tc>
                  <a:txBody>
                    <a:bodyPr/>
                    <a:lstStyle/>
                    <a:p>
                      <a:r>
                        <a:rPr lang="en-US" sz="2400" b="1" dirty="0" smtClean="0"/>
                        <a:t>-</a:t>
                      </a:r>
                      <a:endParaRPr lang="en-US" sz="2400" b="1" dirty="0"/>
                    </a:p>
                  </a:txBody>
                  <a:tcPr marL="121920" marR="121920"/>
                </a:tc>
              </a:tr>
              <a:tr h="595249">
                <a:tc>
                  <a:txBody>
                    <a:bodyPr/>
                    <a:lstStyle/>
                    <a:p>
                      <a:r>
                        <a:rPr lang="en-US" sz="2400" b="0" dirty="0" smtClean="0"/>
                        <a:t>14</a:t>
                      </a:r>
                      <a:endParaRPr lang="en-US" sz="2400" b="1" dirty="0"/>
                    </a:p>
                  </a:txBody>
                  <a:tcPr marL="121920" marR="121920"/>
                </a:tc>
                <a:tc>
                  <a:txBody>
                    <a:bodyPr/>
                    <a:lstStyle/>
                    <a:p>
                      <a:r>
                        <a:rPr lang="en-US" sz="2400" dirty="0" smtClean="0"/>
                        <a:t>PG1ENT2</a:t>
                      </a:r>
                      <a:endParaRPr lang="en-US" sz="2400" b="1" dirty="0"/>
                    </a:p>
                  </a:txBody>
                  <a:tcPr marL="121920" marR="121920"/>
                </a:tc>
                <a:tc>
                  <a:txBody>
                    <a:bodyPr/>
                    <a:lstStyle/>
                    <a:p>
                      <a:r>
                        <a:rPr lang="en-US" sz="2400" dirty="0" smtClean="0"/>
                        <a:t>ER</a:t>
                      </a:r>
                      <a:endParaRPr lang="en-US" sz="2400" b="1" dirty="0"/>
                    </a:p>
                  </a:txBody>
                  <a:tcPr marL="121920" marR="121920"/>
                </a:tc>
                <a:tc>
                  <a:txBody>
                    <a:bodyPr/>
                    <a:lstStyle/>
                    <a:p>
                      <a:r>
                        <a:rPr lang="en-US" sz="2400" dirty="0" smtClean="0"/>
                        <a:t>03</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r>
                        <a:rPr lang="en-US" sz="2400" b="1" dirty="0" smtClean="0"/>
                        <a:t>-</a:t>
                      </a:r>
                      <a:endParaRPr lang="en-US" sz="2400" b="1" dirty="0"/>
                    </a:p>
                  </a:txBody>
                  <a:tcPr marL="121920" marR="12192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TEXT records</a:t>
            </a:r>
            <a:endParaRPr lang="en-US" dirty="0"/>
          </a:p>
        </p:txBody>
      </p:sp>
      <p:graphicFrame>
        <p:nvGraphicFramePr>
          <p:cNvPr id="4" name="Content Placeholder 3"/>
          <p:cNvGraphicFramePr>
            <a:graphicFrameLocks noGrp="1"/>
          </p:cNvGraphicFramePr>
          <p:nvPr>
            <p:ph idx="1"/>
          </p:nvPr>
        </p:nvGraphicFramePr>
        <p:xfrm>
          <a:off x="304800" y="1600200"/>
          <a:ext cx="11379201" cy="3464718"/>
        </p:xfrm>
        <a:graphic>
          <a:graphicData uri="http://schemas.openxmlformats.org/drawingml/2006/table">
            <a:tbl>
              <a:tblPr firstRow="1" bandRow="1">
                <a:tableStyleId>{00A15C55-8517-42AA-B614-E9B94910E393}</a:tableStyleId>
              </a:tblPr>
              <a:tblGrid>
                <a:gridCol w="3448243"/>
                <a:gridCol w="4482715"/>
                <a:gridCol w="3448243"/>
              </a:tblGrid>
              <a:tr h="1143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Source</a:t>
                      </a:r>
                      <a:r>
                        <a:rPr lang="en-US" sz="2400" baseline="0" dirty="0" smtClean="0"/>
                        <a:t> object record no.</a:t>
                      </a:r>
                      <a:endParaRPr lang="en-US" sz="2400" dirty="0" smtClean="0"/>
                    </a:p>
                    <a:p>
                      <a:endParaRPr lang="en-US" sz="2400" b="1" i="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Relative</a:t>
                      </a:r>
                      <a:r>
                        <a:rPr lang="en-US" sz="2400" baseline="0" dirty="0" smtClean="0"/>
                        <a:t> Address</a:t>
                      </a:r>
                      <a:endParaRPr lang="en-US" sz="2400" dirty="0" smtClean="0"/>
                    </a:p>
                    <a:p>
                      <a:endParaRPr lang="en-US" sz="2400" b="1" i="0" dirty="0"/>
                    </a:p>
                  </a:txBody>
                  <a:tcPr marL="121920" marR="121920"/>
                </a:tc>
                <a:tc>
                  <a:txBody>
                    <a:bodyPr/>
                    <a:lstStyle/>
                    <a:p>
                      <a:r>
                        <a:rPr lang="en-US" sz="2400" dirty="0" smtClean="0"/>
                        <a:t>Contents</a:t>
                      </a:r>
                      <a:endParaRPr lang="en-US" sz="2400" b="1" i="0" dirty="0"/>
                    </a:p>
                  </a:txBody>
                  <a:tcPr marL="121920" marR="121920"/>
                </a:tc>
              </a:tr>
              <a:tr h="773906">
                <a:tc>
                  <a:txBody>
                    <a:bodyPr/>
                    <a:lstStyle/>
                    <a:p>
                      <a:r>
                        <a:rPr lang="en-US" sz="2400" dirty="0" smtClean="0"/>
                        <a:t>16</a:t>
                      </a:r>
                      <a:endParaRPr lang="en-US" sz="2400" b="1" i="0" dirty="0"/>
                    </a:p>
                  </a:txBody>
                  <a:tcPr marL="121920" marR="121920"/>
                </a:tc>
                <a:tc>
                  <a:txBody>
                    <a:bodyPr/>
                    <a:lstStyle/>
                    <a:p>
                      <a:r>
                        <a:rPr lang="en-US" sz="2400" dirty="0" smtClean="0"/>
                        <a:t>24-27</a:t>
                      </a:r>
                      <a:endParaRPr lang="en-US" sz="2400" b="1" i="0" dirty="0"/>
                    </a:p>
                  </a:txBody>
                  <a:tcPr marL="121920" marR="121920"/>
                </a:tc>
                <a:tc>
                  <a:txBody>
                    <a:bodyPr/>
                    <a:lstStyle/>
                    <a:p>
                      <a:r>
                        <a:rPr lang="en-US" sz="2400" dirty="0" smtClean="0"/>
                        <a:t>0</a:t>
                      </a:r>
                      <a:endParaRPr lang="en-US" sz="2400" b="1" i="0" dirty="0"/>
                    </a:p>
                  </a:txBody>
                  <a:tcPr marL="121920" marR="121920"/>
                </a:tc>
              </a:tr>
              <a:tr h="773906">
                <a:tc>
                  <a:txBody>
                    <a:bodyPr/>
                    <a:lstStyle/>
                    <a:p>
                      <a:r>
                        <a:rPr lang="en-US" sz="2400" dirty="0" smtClean="0"/>
                        <a:t>17</a:t>
                      </a:r>
                      <a:endParaRPr lang="en-US" sz="2400" b="1" i="0" dirty="0"/>
                    </a:p>
                  </a:txBody>
                  <a:tcPr marL="121920" marR="121920"/>
                </a:tc>
                <a:tc>
                  <a:txBody>
                    <a:bodyPr/>
                    <a:lstStyle/>
                    <a:p>
                      <a:r>
                        <a:rPr lang="en-US" sz="2400" dirty="0" smtClean="0"/>
                        <a:t>28-31</a:t>
                      </a:r>
                      <a:endParaRPr lang="en-US" sz="2400" b="1" i="0" dirty="0"/>
                    </a:p>
                  </a:txBody>
                  <a:tcPr marL="121920" marR="121920"/>
                </a:tc>
                <a:tc>
                  <a:txBody>
                    <a:bodyPr/>
                    <a:lstStyle/>
                    <a:p>
                      <a:r>
                        <a:rPr lang="en-US" sz="2400" dirty="0" smtClean="0"/>
                        <a:t>15</a:t>
                      </a:r>
                      <a:endParaRPr lang="en-US" sz="2400" b="1" i="0" dirty="0"/>
                    </a:p>
                  </a:txBody>
                  <a:tcPr marL="121920" marR="121920"/>
                </a:tc>
              </a:tr>
              <a:tr h="773906">
                <a:tc>
                  <a:txBody>
                    <a:bodyPr/>
                    <a:lstStyle/>
                    <a:p>
                      <a:r>
                        <a:rPr lang="en-US" sz="2400" dirty="0" smtClean="0"/>
                        <a:t>18</a:t>
                      </a:r>
                      <a:endParaRPr lang="en-US" sz="2400" b="1" i="0" dirty="0"/>
                    </a:p>
                  </a:txBody>
                  <a:tcPr marL="121920" marR="121920"/>
                </a:tc>
                <a:tc>
                  <a:txBody>
                    <a:bodyPr/>
                    <a:lstStyle/>
                    <a:p>
                      <a:r>
                        <a:rPr lang="en-US" sz="2400" b="0" i="0" dirty="0" smtClean="0"/>
                        <a:t>32-35</a:t>
                      </a:r>
                      <a:endParaRPr lang="en-US" sz="2400" b="1" i="0" dirty="0"/>
                    </a:p>
                  </a:txBody>
                  <a:tcPr marL="121920" marR="121920"/>
                </a:tc>
                <a:tc>
                  <a:txBody>
                    <a:bodyPr/>
                    <a:lstStyle/>
                    <a:p>
                      <a:r>
                        <a:rPr lang="en-US" sz="2400" b="0" i="0" dirty="0" smtClean="0"/>
                        <a:t>-3</a:t>
                      </a:r>
                      <a:endParaRPr lang="en-US" sz="2400" b="1" i="0" dirty="0"/>
                    </a:p>
                  </a:txBody>
                  <a:tcPr marL="121920" marR="121920"/>
                </a:tc>
              </a:tr>
            </a:tbl>
          </a:graphicData>
        </a:graphic>
      </p:graphicFrame>
      <p:sp>
        <p:nvSpPr>
          <p:cNvPr id="3" name="Date Placeholder 2"/>
          <p:cNvSpPr>
            <a:spLocks noGrp="1"/>
          </p:cNvSpPr>
          <p:nvPr>
            <p:ph type="dt" sz="half" idx="10"/>
          </p:nvPr>
        </p:nvSpPr>
        <p:spPr/>
        <p:txBody>
          <a:bodyPr/>
          <a:lstStyle/>
          <a:p>
            <a:pPr>
              <a:defRPr/>
            </a:pPr>
            <a:fld id="{E4ED8738-06A3-4527-BCEE-52C6FE68FE1D}"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A7CA0531-AA32-4C8E-A8D0-5F8277DBBE0F}"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1582400" cy="1252728"/>
          </a:xfrm>
        </p:spPr>
        <p:txBody>
          <a:bodyPr>
            <a:normAutofit/>
          </a:bodyPr>
          <a:lstStyle/>
          <a:p>
            <a:pPr>
              <a:defRPr/>
            </a:pPr>
            <a:r>
              <a:rPr lang="en-US" dirty="0" smtClean="0"/>
              <a:t>Object Records For Module PG1: 3.RLD record</a:t>
            </a:r>
            <a:endParaRPr lang="en-US" dirty="0"/>
          </a:p>
        </p:txBody>
      </p:sp>
      <p:sp>
        <p:nvSpPr>
          <p:cNvPr id="76803" name="Content Placeholder 2"/>
          <p:cNvSpPr>
            <a:spLocks noGrp="1"/>
          </p:cNvSpPr>
          <p:nvPr>
            <p:ph idx="1"/>
          </p:nvPr>
        </p:nvSpPr>
        <p:spPr/>
        <p:txBody>
          <a:bodyPr/>
          <a:lstStyle/>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b="1"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pPr fontAlgn="t"/>
            <a:endParaRPr lang="en-US" smtClean="0"/>
          </a:p>
          <a:p>
            <a:endParaRPr lang="en-US" smtClean="0"/>
          </a:p>
        </p:txBody>
      </p:sp>
      <p:sp>
        <p:nvSpPr>
          <p:cNvPr id="3" name="Date Placeholder 2"/>
          <p:cNvSpPr>
            <a:spLocks noGrp="1"/>
          </p:cNvSpPr>
          <p:nvPr>
            <p:ph type="dt" sz="half" idx="10"/>
          </p:nvPr>
        </p:nvSpPr>
        <p:spPr/>
        <p:txBody>
          <a:bodyPr/>
          <a:lstStyle/>
          <a:p>
            <a:pPr>
              <a:defRPr/>
            </a:pPr>
            <a:fld id="{6CE580CD-C082-45AD-9050-9079714C30C1}"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EE55F64B-2155-40C3-9F43-F25958CA0C30}" type="slidenum">
              <a:rPr lang="en-US" smtClean="0"/>
              <a:pPr>
                <a:defRPr/>
              </a:pPr>
              <a:t>56</a:t>
            </a:fld>
            <a:endParaRPr lang="en-US"/>
          </a:p>
        </p:txBody>
      </p:sp>
      <p:graphicFrame>
        <p:nvGraphicFramePr>
          <p:cNvPr id="4" name="Table 3"/>
          <p:cNvGraphicFramePr>
            <a:graphicFrameLocks noGrp="1"/>
          </p:cNvGraphicFramePr>
          <p:nvPr/>
        </p:nvGraphicFramePr>
        <p:xfrm>
          <a:off x="609601" y="1676403"/>
          <a:ext cx="9990666" cy="4103705"/>
        </p:xfrm>
        <a:graphic>
          <a:graphicData uri="http://schemas.openxmlformats.org/drawingml/2006/table">
            <a:tbl>
              <a:tblPr firstRow="1" bandRow="1">
                <a:tableStyleId>{2A488322-F2BA-4B5B-9748-0D474271808F}</a:tableStyleId>
              </a:tblPr>
              <a:tblGrid>
                <a:gridCol w="1998133"/>
                <a:gridCol w="1998133"/>
                <a:gridCol w="1998133"/>
                <a:gridCol w="2133600"/>
                <a:gridCol w="1862667"/>
              </a:tblGrid>
              <a:tr h="1620929">
                <a:tc>
                  <a:txBody>
                    <a:bodyPr/>
                    <a:lstStyle/>
                    <a:p>
                      <a:r>
                        <a:rPr lang="en-US" sz="2400" dirty="0" smtClean="0"/>
                        <a:t>Source</a:t>
                      </a:r>
                      <a:r>
                        <a:rPr lang="en-US" sz="2400" baseline="0" dirty="0" smtClean="0"/>
                        <a:t> object record no.</a:t>
                      </a:r>
                      <a:endParaRPr lang="en-US" sz="2400" b="1" dirty="0"/>
                    </a:p>
                  </a:txBody>
                  <a:tcPr marL="121920" marR="121920"/>
                </a:tc>
                <a:tc>
                  <a:txBody>
                    <a:bodyPr/>
                    <a:lstStyle/>
                    <a:p>
                      <a:r>
                        <a:rPr lang="en-US" sz="2400" dirty="0" smtClean="0"/>
                        <a:t>ESD_ID</a:t>
                      </a:r>
                      <a:endParaRPr lang="en-US" sz="2400" b="1" dirty="0"/>
                    </a:p>
                  </a:txBody>
                  <a:tcPr marL="121920" marR="121920"/>
                </a:tc>
                <a:tc>
                  <a:txBody>
                    <a:bodyPr/>
                    <a:lstStyle/>
                    <a:p>
                      <a:r>
                        <a:rPr lang="en-US" sz="2400" dirty="0" smtClean="0"/>
                        <a:t>Length(in</a:t>
                      </a:r>
                      <a:r>
                        <a:rPr lang="en-US" sz="2400" baseline="0" dirty="0" smtClean="0"/>
                        <a:t> Byte)</a:t>
                      </a:r>
                      <a:endParaRPr lang="en-US" sz="2400" b="1" dirty="0"/>
                    </a:p>
                  </a:txBody>
                  <a:tcPr marL="121920" marR="121920"/>
                </a:tc>
                <a:tc>
                  <a:txBody>
                    <a:bodyPr/>
                    <a:lstStyle/>
                    <a:p>
                      <a:r>
                        <a:rPr lang="en-US" sz="2400" dirty="0" smtClean="0"/>
                        <a:t>Flag + or -</a:t>
                      </a:r>
                      <a:endParaRPr lang="en-US" sz="2400" b="1" dirty="0"/>
                    </a:p>
                  </a:txBody>
                  <a:tcPr marL="121920" marR="121920"/>
                </a:tc>
                <a:tc>
                  <a:txBody>
                    <a:bodyPr/>
                    <a:lstStyle/>
                    <a:p>
                      <a:r>
                        <a:rPr lang="en-US" sz="2400" dirty="0" smtClean="0"/>
                        <a:t>Relative</a:t>
                      </a:r>
                      <a:r>
                        <a:rPr lang="en-US" sz="2400" baseline="0" dirty="0" smtClean="0"/>
                        <a:t> Address</a:t>
                      </a:r>
                      <a:endParaRPr lang="en-US" sz="2400" b="1" dirty="0"/>
                    </a:p>
                  </a:txBody>
                  <a:tcPr marL="121920" marR="121920"/>
                </a:tc>
              </a:tr>
              <a:tr h="620694">
                <a:tc>
                  <a:txBody>
                    <a:bodyPr/>
                    <a:lstStyle/>
                    <a:p>
                      <a:r>
                        <a:rPr lang="en-US" sz="2400" b="0" dirty="0" smtClean="0"/>
                        <a:t>16</a:t>
                      </a:r>
                      <a:endParaRPr lang="en-US" sz="2400" b="1" dirty="0"/>
                    </a:p>
                  </a:txBody>
                  <a:tcPr marL="121920" marR="121920"/>
                </a:tc>
                <a:tc>
                  <a:txBody>
                    <a:bodyPr/>
                    <a:lstStyle/>
                    <a:p>
                      <a:r>
                        <a:rPr lang="en-US" sz="2400" dirty="0" smtClean="0"/>
                        <a:t>02</a:t>
                      </a:r>
                      <a:endParaRPr lang="en-US" sz="2400" b="1" dirty="0"/>
                    </a:p>
                  </a:txBody>
                  <a:tcPr marL="121920" marR="121920"/>
                </a:tc>
                <a:tc>
                  <a:txBody>
                    <a:bodyPr/>
                    <a:lstStyle/>
                    <a:p>
                      <a:r>
                        <a:rPr lang="en-US" sz="2400" dirty="0" smtClean="0"/>
                        <a:t>4</a:t>
                      </a:r>
                      <a:endParaRPr lang="en-US" sz="2400" b="1" dirty="0"/>
                    </a:p>
                  </a:txBody>
                  <a:tcPr marL="121920" marR="121920"/>
                </a:tc>
                <a:tc>
                  <a:txBody>
                    <a:bodyPr/>
                    <a:lstStyle/>
                    <a:p>
                      <a:r>
                        <a:rPr lang="en-US" sz="2400" dirty="0" smtClean="0"/>
                        <a:t>+</a:t>
                      </a:r>
                      <a:endParaRPr lang="en-US" sz="2400" b="1" dirty="0"/>
                    </a:p>
                  </a:txBody>
                  <a:tcPr marL="121920" marR="121920"/>
                </a:tc>
                <a:tc>
                  <a:txBody>
                    <a:bodyPr/>
                    <a:lstStyle/>
                    <a:p>
                      <a:r>
                        <a:rPr lang="en-US" sz="2400" b="0" dirty="0" smtClean="0"/>
                        <a:t>24</a:t>
                      </a:r>
                      <a:endParaRPr lang="en-US" sz="2400" b="1" dirty="0"/>
                    </a:p>
                  </a:txBody>
                  <a:tcPr marL="121920" marR="121920"/>
                </a:tc>
              </a:tr>
              <a:tr h="620694">
                <a:tc>
                  <a:txBody>
                    <a:bodyPr/>
                    <a:lstStyle/>
                    <a:p>
                      <a:r>
                        <a:rPr lang="en-US" sz="2400" b="1" dirty="0" smtClean="0"/>
                        <a:t>17</a:t>
                      </a:r>
                      <a:endParaRPr lang="en-US" sz="2400" b="1" dirty="0"/>
                    </a:p>
                  </a:txBody>
                  <a:tcPr marL="121920" marR="121920"/>
                </a:tc>
                <a:tc>
                  <a:txBody>
                    <a:bodyPr/>
                    <a:lstStyle/>
                    <a:p>
                      <a:r>
                        <a:rPr lang="en-US" sz="2400" b="1" dirty="0" smtClean="0"/>
                        <a:t>03</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28</a:t>
                      </a:r>
                      <a:endParaRPr lang="en-US" sz="2400" b="1" dirty="0"/>
                    </a:p>
                  </a:txBody>
                  <a:tcPr marL="121920" marR="121920"/>
                </a:tc>
              </a:tr>
              <a:tr h="620694">
                <a:tc>
                  <a:txBody>
                    <a:bodyPr/>
                    <a:lstStyle/>
                    <a:p>
                      <a:r>
                        <a:rPr lang="en-US" sz="2400" b="1" dirty="0" smtClean="0"/>
                        <a:t>18</a:t>
                      </a:r>
                      <a:endParaRPr lang="en-US" sz="2400" b="1" dirty="0"/>
                    </a:p>
                  </a:txBody>
                  <a:tcPr marL="121920" marR="121920"/>
                </a:tc>
                <a:tc>
                  <a:txBody>
                    <a:bodyPr/>
                    <a:lstStyle/>
                    <a:p>
                      <a:r>
                        <a:rPr lang="en-US" sz="2400" b="1" dirty="0" smtClean="0"/>
                        <a:t>03</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32</a:t>
                      </a:r>
                      <a:endParaRPr lang="en-US" sz="2400" b="1" dirty="0"/>
                    </a:p>
                  </a:txBody>
                  <a:tcPr marL="121920" marR="121920"/>
                </a:tc>
              </a:tr>
              <a:tr h="620694">
                <a:tc>
                  <a:txBody>
                    <a:bodyPr/>
                    <a:lstStyle/>
                    <a:p>
                      <a:r>
                        <a:rPr lang="en-US" sz="2400" b="1" dirty="0" smtClean="0"/>
                        <a:t>18</a:t>
                      </a:r>
                      <a:endParaRPr lang="en-US" sz="2400" b="1" dirty="0"/>
                    </a:p>
                  </a:txBody>
                  <a:tcPr marL="121920" marR="121920"/>
                </a:tc>
                <a:tc>
                  <a:txBody>
                    <a:bodyPr/>
                    <a:lstStyle/>
                    <a:p>
                      <a:r>
                        <a:rPr lang="en-US" sz="2400" b="1" dirty="0" smtClean="0"/>
                        <a:t>02</a:t>
                      </a:r>
                      <a:endParaRPr lang="en-US" sz="2400" b="1" dirty="0"/>
                    </a:p>
                  </a:txBody>
                  <a:tcPr marL="121920" marR="121920"/>
                </a:tc>
                <a:tc>
                  <a:txBody>
                    <a:bodyPr/>
                    <a:lstStyle/>
                    <a:p>
                      <a:r>
                        <a:rPr lang="en-US" sz="2400" b="1" dirty="0" smtClean="0"/>
                        <a:t>4</a:t>
                      </a:r>
                      <a:endParaRPr lang="en-US" sz="2400" b="1" dirty="0"/>
                    </a:p>
                  </a:txBody>
                  <a:tcPr marL="121920" marR="121920"/>
                </a:tc>
                <a:tc>
                  <a:txBody>
                    <a:bodyPr/>
                    <a:lstStyle/>
                    <a:p>
                      <a:r>
                        <a:rPr lang="en-US" sz="2400" b="1" dirty="0" smtClean="0"/>
                        <a:t>-</a:t>
                      </a:r>
                      <a:endParaRPr lang="en-US" sz="2400" b="1" dirty="0"/>
                    </a:p>
                  </a:txBody>
                  <a:tcPr marL="121920" marR="121920"/>
                </a:tc>
                <a:tc>
                  <a:txBody>
                    <a:bodyPr/>
                    <a:lstStyle/>
                    <a:p>
                      <a:r>
                        <a:rPr lang="en-US" sz="2400" b="1" dirty="0" smtClean="0"/>
                        <a:t>32</a:t>
                      </a:r>
                      <a:endParaRPr lang="en-US" sz="2400" b="1" dirty="0"/>
                    </a:p>
                  </a:txBody>
                  <a:tcPr marL="121920" marR="121920"/>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GEST</a:t>
            </a:r>
            <a:endParaRPr lang="en-US" dirty="0"/>
          </a:p>
        </p:txBody>
      </p:sp>
      <p:sp>
        <p:nvSpPr>
          <p:cNvPr id="77827" name="Content Placeholder 2"/>
          <p:cNvSpPr>
            <a:spLocks noGrp="1"/>
          </p:cNvSpPr>
          <p:nvPr>
            <p:ph idx="1"/>
          </p:nvPr>
        </p:nvSpPr>
        <p:spPr>
          <a:xfrm>
            <a:off x="609600" y="1774825"/>
            <a:ext cx="11582400" cy="4625975"/>
          </a:xfrm>
        </p:spPr>
        <p:txBody>
          <a:bodyPr/>
          <a:lstStyle/>
          <a:p>
            <a:r>
              <a:rPr lang="en-US" smtClean="0"/>
              <a:t>Contain external symbol and its corresponding address.</a:t>
            </a:r>
          </a:p>
          <a:p>
            <a:r>
              <a:rPr lang="en-US" smtClean="0"/>
              <a:t>If we assume that PG2 is loaded at location 268.</a:t>
            </a:r>
          </a:p>
        </p:txBody>
      </p:sp>
      <p:sp>
        <p:nvSpPr>
          <p:cNvPr id="6" name="Date Placeholder 5"/>
          <p:cNvSpPr>
            <a:spLocks noGrp="1"/>
          </p:cNvSpPr>
          <p:nvPr>
            <p:ph type="dt" sz="half" idx="10"/>
          </p:nvPr>
        </p:nvSpPr>
        <p:spPr/>
        <p:txBody>
          <a:bodyPr/>
          <a:lstStyle/>
          <a:p>
            <a:pPr>
              <a:defRPr/>
            </a:pPr>
            <a:fld id="{E2408023-12DA-410E-89A4-EC853658514C}"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209784AF-D80D-43D1-ADF5-96587100BB06}" type="slidenum">
              <a:rPr lang="en-US" smtClean="0"/>
              <a:pPr>
                <a:defRPr/>
              </a:pPr>
              <a:t>57</a:t>
            </a:fld>
            <a:endParaRPr lang="en-US"/>
          </a:p>
        </p:txBody>
      </p:sp>
      <p:graphicFrame>
        <p:nvGraphicFramePr>
          <p:cNvPr id="5" name="Table 4"/>
          <p:cNvGraphicFramePr>
            <a:graphicFrameLocks noGrp="1"/>
          </p:cNvGraphicFramePr>
          <p:nvPr/>
        </p:nvGraphicFramePr>
        <p:xfrm>
          <a:off x="711200" y="3581400"/>
          <a:ext cx="8128000" cy="2819400"/>
        </p:xfrm>
        <a:graphic>
          <a:graphicData uri="http://schemas.openxmlformats.org/drawingml/2006/table">
            <a:tbl>
              <a:tblPr firstRow="1" bandRow="1">
                <a:tableStyleId>{5C22544A-7EE6-4342-B048-85BDC9FD1C3A}</a:tableStyleId>
              </a:tblPr>
              <a:tblGrid>
                <a:gridCol w="4064000"/>
                <a:gridCol w="4064000"/>
              </a:tblGrid>
              <a:tr h="469900">
                <a:tc>
                  <a:txBody>
                    <a:bodyPr/>
                    <a:lstStyle/>
                    <a:p>
                      <a:r>
                        <a:rPr lang="en-US" dirty="0" smtClean="0"/>
                        <a:t>External Symbol</a:t>
                      </a:r>
                      <a:endParaRPr lang="en-US" dirty="0"/>
                    </a:p>
                  </a:txBody>
                  <a:tcPr marL="121920" marR="121920"/>
                </a:tc>
                <a:tc>
                  <a:txBody>
                    <a:bodyPr/>
                    <a:lstStyle/>
                    <a:p>
                      <a:r>
                        <a:rPr lang="en-US" dirty="0" smtClean="0"/>
                        <a:t>Assigned</a:t>
                      </a:r>
                      <a:r>
                        <a:rPr lang="en-US" baseline="0" dirty="0" smtClean="0"/>
                        <a:t> Memory Address</a:t>
                      </a:r>
                      <a:endParaRPr lang="en-US" dirty="0"/>
                    </a:p>
                  </a:txBody>
                  <a:tcPr marL="121920" marR="121920"/>
                </a:tc>
              </a:tr>
              <a:tr h="469900">
                <a:tc>
                  <a:txBody>
                    <a:bodyPr/>
                    <a:lstStyle/>
                    <a:p>
                      <a:r>
                        <a:rPr lang="en-US" dirty="0" smtClean="0"/>
                        <a:t>PG1</a:t>
                      </a:r>
                      <a:endParaRPr lang="en-US" dirty="0"/>
                    </a:p>
                  </a:txBody>
                  <a:tcPr marL="121920" marR="121920"/>
                </a:tc>
                <a:tc>
                  <a:txBody>
                    <a:bodyPr/>
                    <a:lstStyle/>
                    <a:p>
                      <a:r>
                        <a:rPr lang="en-US" dirty="0" smtClean="0"/>
                        <a:t>208</a:t>
                      </a:r>
                      <a:endParaRPr lang="en-US" dirty="0"/>
                    </a:p>
                  </a:txBody>
                  <a:tcPr marL="121920" marR="121920"/>
                </a:tc>
              </a:tr>
              <a:tr h="469900">
                <a:tc>
                  <a:txBody>
                    <a:bodyPr/>
                    <a:lstStyle/>
                    <a:p>
                      <a:r>
                        <a:rPr lang="en-US" dirty="0" smtClean="0"/>
                        <a:t>PG1ENT1</a:t>
                      </a:r>
                      <a:endParaRPr lang="en-US" dirty="0"/>
                    </a:p>
                  </a:txBody>
                  <a:tcPr marL="121920" marR="121920"/>
                </a:tc>
                <a:tc>
                  <a:txBody>
                    <a:bodyPr/>
                    <a:lstStyle/>
                    <a:p>
                      <a:r>
                        <a:rPr lang="en-US" dirty="0" smtClean="0"/>
                        <a:t>228</a:t>
                      </a:r>
                      <a:endParaRPr lang="en-US" dirty="0"/>
                    </a:p>
                  </a:txBody>
                  <a:tcPr marL="121920" marR="121920"/>
                </a:tc>
              </a:tr>
              <a:tr h="469900">
                <a:tc>
                  <a:txBody>
                    <a:bodyPr/>
                    <a:lstStyle/>
                    <a:p>
                      <a:r>
                        <a:rPr lang="en-US" dirty="0" smtClean="0"/>
                        <a:t>PG1ENT2</a:t>
                      </a:r>
                      <a:endParaRPr lang="en-US" dirty="0"/>
                    </a:p>
                  </a:txBody>
                  <a:tcPr marL="121920" marR="121920"/>
                </a:tc>
                <a:tc>
                  <a:txBody>
                    <a:bodyPr/>
                    <a:lstStyle/>
                    <a:p>
                      <a:r>
                        <a:rPr lang="en-US" dirty="0" smtClean="0"/>
                        <a:t>238</a:t>
                      </a:r>
                      <a:endParaRPr lang="en-US" dirty="0"/>
                    </a:p>
                  </a:txBody>
                  <a:tcPr marL="121920" marR="121920"/>
                </a:tc>
              </a:tr>
              <a:tr h="469900">
                <a:tc>
                  <a:txBody>
                    <a:bodyPr/>
                    <a:lstStyle/>
                    <a:p>
                      <a:r>
                        <a:rPr lang="en-US" dirty="0" smtClean="0"/>
                        <a:t>PG2</a:t>
                      </a:r>
                      <a:endParaRPr lang="en-US" dirty="0"/>
                    </a:p>
                  </a:txBody>
                  <a:tcPr marL="121920" marR="121920"/>
                </a:tc>
                <a:tc>
                  <a:txBody>
                    <a:bodyPr/>
                    <a:lstStyle/>
                    <a:p>
                      <a:r>
                        <a:rPr lang="en-US" dirty="0" smtClean="0"/>
                        <a:t>268</a:t>
                      </a:r>
                      <a:endParaRPr lang="en-US" dirty="0"/>
                    </a:p>
                  </a:txBody>
                  <a:tcPr marL="121920" marR="121920"/>
                </a:tc>
              </a:tr>
              <a:tr h="469900">
                <a:tc>
                  <a:txBody>
                    <a:bodyPr/>
                    <a:lstStyle/>
                    <a:p>
                      <a:r>
                        <a:rPr lang="en-US" dirty="0" smtClean="0"/>
                        <a:t>PG2ENT1</a:t>
                      </a:r>
                      <a:endParaRPr lang="en-US" dirty="0"/>
                    </a:p>
                  </a:txBody>
                  <a:tcPr marL="121920" marR="121920"/>
                </a:tc>
                <a:tc>
                  <a:txBody>
                    <a:bodyPr/>
                    <a:lstStyle/>
                    <a:p>
                      <a:r>
                        <a:rPr lang="en-US" dirty="0" smtClean="0"/>
                        <a:t>284</a:t>
                      </a:r>
                      <a:endParaRPr lang="en-US" dirty="0"/>
                    </a:p>
                  </a:txBody>
                  <a:tcPr marL="121920" marR="12192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err="1" smtClean="0"/>
              <a:t>LESA:Local</a:t>
            </a:r>
            <a:r>
              <a:rPr lang="en-US" dirty="0" smtClean="0"/>
              <a:t> External Symbol Array</a:t>
            </a:r>
            <a:endParaRPr lang="en-US" dirty="0"/>
          </a:p>
        </p:txBody>
      </p:sp>
      <p:sp>
        <p:nvSpPr>
          <p:cNvPr id="78851" name="Content Placeholder 2"/>
          <p:cNvSpPr>
            <a:spLocks noGrp="1"/>
          </p:cNvSpPr>
          <p:nvPr>
            <p:ph idx="1"/>
          </p:nvPr>
        </p:nvSpPr>
        <p:spPr>
          <a:xfrm>
            <a:off x="609600" y="1774825"/>
            <a:ext cx="11582400" cy="4625975"/>
          </a:xfrm>
        </p:spPr>
        <p:txBody>
          <a:bodyPr/>
          <a:lstStyle/>
          <a:p>
            <a:r>
              <a:rPr lang="en-US" smtClean="0"/>
              <a:t>LESA is created for each segment.it contains SD &amp; LD type entries of each segment.</a:t>
            </a:r>
          </a:p>
          <a:p>
            <a:r>
              <a:rPr lang="en-US" smtClean="0"/>
              <a:t>LESA for PG1</a:t>
            </a:r>
          </a:p>
          <a:p>
            <a:endParaRPr lang="en-US" smtClean="0"/>
          </a:p>
          <a:p>
            <a:endParaRPr lang="en-US" smtClean="0"/>
          </a:p>
          <a:p>
            <a:r>
              <a:rPr lang="en-US" smtClean="0"/>
              <a:t>LESA for PG2</a:t>
            </a:r>
          </a:p>
          <a:p>
            <a:endParaRPr lang="en-US" smtClean="0"/>
          </a:p>
          <a:p>
            <a:endParaRPr lang="en-US" smtClean="0"/>
          </a:p>
          <a:p>
            <a:endParaRPr lang="en-US" smtClean="0"/>
          </a:p>
        </p:txBody>
      </p:sp>
      <p:sp>
        <p:nvSpPr>
          <p:cNvPr id="7" name="Date Placeholder 6"/>
          <p:cNvSpPr>
            <a:spLocks noGrp="1"/>
          </p:cNvSpPr>
          <p:nvPr>
            <p:ph type="dt" sz="half" idx="10"/>
          </p:nvPr>
        </p:nvSpPr>
        <p:spPr/>
        <p:txBody>
          <a:bodyPr/>
          <a:lstStyle/>
          <a:p>
            <a:pPr>
              <a:defRPr/>
            </a:pPr>
            <a:fld id="{706FDC43-2AEB-4290-B22A-0C2A8C80668E}"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4840A787-0FDB-4C58-B92E-6D7B1AC3204E}" type="slidenum">
              <a:rPr lang="en-US" smtClean="0"/>
              <a:pPr>
                <a:defRPr/>
              </a:pPr>
              <a:t>58</a:t>
            </a:fld>
            <a:endParaRPr lang="en-US"/>
          </a:p>
        </p:txBody>
      </p:sp>
      <p:graphicFrame>
        <p:nvGraphicFramePr>
          <p:cNvPr id="5" name="Table 4"/>
          <p:cNvGraphicFramePr>
            <a:graphicFrameLocks noGrp="1"/>
          </p:cNvGraphicFramePr>
          <p:nvPr/>
        </p:nvGraphicFramePr>
        <p:xfrm>
          <a:off x="4673600" y="2819400"/>
          <a:ext cx="7315200" cy="1676400"/>
        </p:xfrm>
        <a:graphic>
          <a:graphicData uri="http://schemas.openxmlformats.org/drawingml/2006/table">
            <a:tbl>
              <a:tblPr firstRow="1" bandRow="1">
                <a:tableStyleId>{5C22544A-7EE6-4342-B048-85BDC9FD1C3A}</a:tableStyleId>
              </a:tblPr>
              <a:tblGrid>
                <a:gridCol w="3657600"/>
                <a:gridCol w="3657600"/>
              </a:tblGrid>
              <a:tr h="504723">
                <a:tc>
                  <a:txBody>
                    <a:bodyPr/>
                    <a:lstStyle/>
                    <a:p>
                      <a:endParaRPr lang="en-US" dirty="0"/>
                    </a:p>
                  </a:txBody>
                  <a:tcPr marL="121920" marR="121920"/>
                </a:tc>
                <a:tc>
                  <a:txBody>
                    <a:bodyPr/>
                    <a:lstStyle/>
                    <a:p>
                      <a:r>
                        <a:rPr lang="en-US" dirty="0" smtClean="0"/>
                        <a:t>Assigned</a:t>
                      </a:r>
                      <a:r>
                        <a:rPr lang="en-US" baseline="0" dirty="0" smtClean="0"/>
                        <a:t> Memory Address</a:t>
                      </a:r>
                      <a:endParaRPr lang="en-US" dirty="0"/>
                    </a:p>
                  </a:txBody>
                  <a:tcPr marL="121920" marR="121920"/>
                </a:tc>
              </a:tr>
              <a:tr h="390559">
                <a:tc>
                  <a:txBody>
                    <a:bodyPr/>
                    <a:lstStyle/>
                    <a:p>
                      <a:r>
                        <a:rPr lang="en-US" dirty="0" smtClean="0"/>
                        <a:t>PG1</a:t>
                      </a:r>
                      <a:endParaRPr lang="en-US" dirty="0"/>
                    </a:p>
                  </a:txBody>
                  <a:tcPr marL="121920" marR="121920"/>
                </a:tc>
                <a:tc>
                  <a:txBody>
                    <a:bodyPr/>
                    <a:lstStyle/>
                    <a:p>
                      <a:r>
                        <a:rPr lang="en-US" dirty="0" smtClean="0"/>
                        <a:t>208</a:t>
                      </a:r>
                      <a:endParaRPr lang="en-US" dirty="0"/>
                    </a:p>
                  </a:txBody>
                  <a:tcPr marL="121920" marR="121920"/>
                </a:tc>
              </a:tr>
              <a:tr h="390559">
                <a:tc>
                  <a:txBody>
                    <a:bodyPr/>
                    <a:lstStyle/>
                    <a:p>
                      <a:r>
                        <a:rPr lang="en-US" dirty="0" smtClean="0"/>
                        <a:t>PG1ENT1</a:t>
                      </a:r>
                      <a:endParaRPr lang="en-US" dirty="0"/>
                    </a:p>
                  </a:txBody>
                  <a:tcPr marL="121920" marR="121920"/>
                </a:tc>
                <a:tc>
                  <a:txBody>
                    <a:bodyPr/>
                    <a:lstStyle/>
                    <a:p>
                      <a:r>
                        <a:rPr lang="en-US" dirty="0" smtClean="0"/>
                        <a:t>228</a:t>
                      </a:r>
                      <a:endParaRPr lang="en-US" dirty="0"/>
                    </a:p>
                  </a:txBody>
                  <a:tcPr marL="121920" marR="121920"/>
                </a:tc>
              </a:tr>
              <a:tr h="390559">
                <a:tc>
                  <a:txBody>
                    <a:bodyPr/>
                    <a:lstStyle/>
                    <a:p>
                      <a:r>
                        <a:rPr lang="en-US" dirty="0" smtClean="0"/>
                        <a:t>PG1ENT2</a:t>
                      </a:r>
                      <a:endParaRPr lang="en-US" dirty="0"/>
                    </a:p>
                  </a:txBody>
                  <a:tcPr marL="121920" marR="121920"/>
                </a:tc>
                <a:tc>
                  <a:txBody>
                    <a:bodyPr/>
                    <a:lstStyle/>
                    <a:p>
                      <a:r>
                        <a:rPr lang="en-US" dirty="0" smtClean="0"/>
                        <a:t>238</a:t>
                      </a:r>
                      <a:endParaRPr lang="en-US" dirty="0"/>
                    </a:p>
                  </a:txBody>
                  <a:tcPr marL="121920" marR="121920"/>
                </a:tc>
              </a:tr>
            </a:tbl>
          </a:graphicData>
        </a:graphic>
      </p:graphicFrame>
      <p:graphicFrame>
        <p:nvGraphicFramePr>
          <p:cNvPr id="6" name="Table 5"/>
          <p:cNvGraphicFramePr>
            <a:graphicFrameLocks noGrp="1"/>
          </p:cNvGraphicFramePr>
          <p:nvPr/>
        </p:nvGraphicFramePr>
        <p:xfrm>
          <a:off x="4673600" y="4876800"/>
          <a:ext cx="7315200" cy="1285841"/>
        </p:xfrm>
        <a:graphic>
          <a:graphicData uri="http://schemas.openxmlformats.org/drawingml/2006/table">
            <a:tbl>
              <a:tblPr firstRow="1" bandRow="1">
                <a:tableStyleId>{5C22544A-7EE6-4342-B048-85BDC9FD1C3A}</a:tableStyleId>
              </a:tblPr>
              <a:tblGrid>
                <a:gridCol w="3657600"/>
                <a:gridCol w="3657600"/>
              </a:tblGrid>
              <a:tr h="504723">
                <a:tc>
                  <a:txBody>
                    <a:bodyPr/>
                    <a:lstStyle/>
                    <a:p>
                      <a:endParaRPr lang="en-US" dirty="0"/>
                    </a:p>
                  </a:txBody>
                  <a:tcPr marL="121920" marR="121920"/>
                </a:tc>
                <a:tc>
                  <a:txBody>
                    <a:bodyPr/>
                    <a:lstStyle/>
                    <a:p>
                      <a:r>
                        <a:rPr lang="en-US" dirty="0" smtClean="0"/>
                        <a:t>Assigned</a:t>
                      </a:r>
                      <a:r>
                        <a:rPr lang="en-US" baseline="0" dirty="0" smtClean="0"/>
                        <a:t> Memory Address</a:t>
                      </a:r>
                      <a:endParaRPr lang="en-US" dirty="0"/>
                    </a:p>
                  </a:txBody>
                  <a:tcPr marL="121920" marR="121920"/>
                </a:tc>
              </a:tr>
              <a:tr h="390559">
                <a:tc>
                  <a:txBody>
                    <a:bodyPr/>
                    <a:lstStyle/>
                    <a:p>
                      <a:r>
                        <a:rPr lang="en-US" dirty="0" smtClean="0"/>
                        <a:t>PG2</a:t>
                      </a:r>
                      <a:endParaRPr lang="en-US" dirty="0"/>
                    </a:p>
                  </a:txBody>
                  <a:tcPr marL="121920" marR="121920"/>
                </a:tc>
                <a:tc>
                  <a:txBody>
                    <a:bodyPr/>
                    <a:lstStyle/>
                    <a:p>
                      <a:r>
                        <a:rPr lang="en-US" dirty="0" smtClean="0"/>
                        <a:t>268</a:t>
                      </a:r>
                      <a:endParaRPr lang="en-US" dirty="0"/>
                    </a:p>
                  </a:txBody>
                  <a:tcPr marL="121920" marR="121920"/>
                </a:tc>
              </a:tr>
              <a:tr h="390559">
                <a:tc>
                  <a:txBody>
                    <a:bodyPr/>
                    <a:lstStyle/>
                    <a:p>
                      <a:r>
                        <a:rPr lang="en-US" dirty="0" smtClean="0"/>
                        <a:t>PG2ENT1</a:t>
                      </a:r>
                      <a:endParaRPr lang="en-US" dirty="0"/>
                    </a:p>
                  </a:txBody>
                  <a:tcPr marL="121920" marR="121920"/>
                </a:tc>
                <a:tc>
                  <a:txBody>
                    <a:bodyPr/>
                    <a:lstStyle/>
                    <a:p>
                      <a:r>
                        <a:rPr lang="en-US" smtClean="0"/>
                        <a:t>284</a:t>
                      </a:r>
                      <a:endParaRPr lang="en-US" dirty="0"/>
                    </a:p>
                  </a:txBody>
                  <a:tcPr marL="121920" marR="12192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 Question</a:t>
            </a:r>
            <a:endParaRPr lang="en-US" dirty="0"/>
          </a:p>
        </p:txBody>
      </p:sp>
      <p:sp>
        <p:nvSpPr>
          <p:cNvPr id="79875" name="Content Placeholder 2"/>
          <p:cNvSpPr>
            <a:spLocks noGrp="1"/>
          </p:cNvSpPr>
          <p:nvPr>
            <p:ph idx="1"/>
          </p:nvPr>
        </p:nvSpPr>
        <p:spPr/>
        <p:txBody>
          <a:bodyPr/>
          <a:lstStyle/>
          <a:p>
            <a:r>
              <a:rPr lang="en-US" smtClean="0"/>
              <a:t>Write entries of ESD,TXT,RLD,&amp; Global External Symbol Table(GEST) for MAIN,PRO given below</a:t>
            </a:r>
          </a:p>
          <a:p>
            <a:r>
              <a:rPr lang="en-US" smtClean="0"/>
              <a:t>Assume initial program load address as 400.</a:t>
            </a:r>
          </a:p>
        </p:txBody>
      </p:sp>
      <p:sp>
        <p:nvSpPr>
          <p:cNvPr id="5" name="Date Placeholder 4"/>
          <p:cNvSpPr>
            <a:spLocks noGrp="1"/>
          </p:cNvSpPr>
          <p:nvPr>
            <p:ph type="dt" sz="half" idx="10"/>
          </p:nvPr>
        </p:nvSpPr>
        <p:spPr/>
        <p:txBody>
          <a:bodyPr/>
          <a:lstStyle/>
          <a:p>
            <a:pPr>
              <a:defRPr/>
            </a:pPr>
            <a:fld id="{EA88AEC5-8F23-4AF4-9123-FA4FEF07DF28}"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8C863A7A-AD4C-4490-BB09-6F62984AF59E}"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Loading Schemes…</a:t>
            </a:r>
            <a:endParaRPr lang="en-US" dirty="0">
              <a:solidFill>
                <a:schemeClr val="accent1">
                  <a:satMod val="150000"/>
                </a:schemeClr>
              </a:solidFill>
            </a:endParaRPr>
          </a:p>
        </p:txBody>
      </p:sp>
      <p:sp>
        <p:nvSpPr>
          <p:cNvPr id="3" name="Content Placeholder 2"/>
          <p:cNvSpPr>
            <a:spLocks noGrp="1"/>
          </p:cNvSpPr>
          <p:nvPr>
            <p:ph idx="1"/>
          </p:nvPr>
        </p:nvSpPr>
        <p:spPr>
          <a:xfrm>
            <a:off x="304800" y="1524000"/>
            <a:ext cx="11582400" cy="5334000"/>
          </a:xfrm>
        </p:spPr>
        <p:txBody>
          <a:bodyPr rtlCol="0">
            <a:normAutofit/>
          </a:bodyPr>
          <a:lstStyle/>
          <a:p>
            <a:pPr marL="438912" indent="-32004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Various types of loader ,based on various functionalities </a:t>
            </a:r>
          </a:p>
          <a:p>
            <a:pPr marL="633222" indent="-514350">
              <a:spcBef>
                <a:spcPts val="0"/>
              </a:spcBef>
              <a:buFont typeface="+mj-lt"/>
              <a:buAutoNum type="arabicPeriod"/>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Compile and go </a:t>
            </a:r>
            <a:r>
              <a:rPr lang="en-US" sz="2800" dirty="0" smtClean="0">
                <a:latin typeface="Times New Roman" pitchFamily="18" charset="0"/>
                <a:cs typeface="Times New Roman" pitchFamily="18" charset="0"/>
              </a:rPr>
              <a:t>loader   /  </a:t>
            </a:r>
            <a:r>
              <a:rPr lang="en-US" dirty="0" smtClean="0"/>
              <a:t>Assemble </a:t>
            </a:r>
            <a:r>
              <a:rPr lang="en-US" dirty="0" smtClean="0"/>
              <a:t>and go loader</a:t>
            </a:r>
            <a:endParaRPr lang="en-US" sz="2800" dirty="0" smtClean="0">
              <a:latin typeface="Times New Roman" pitchFamily="18" charset="0"/>
              <a:cs typeface="Times New Roman" pitchFamily="18" charset="0"/>
            </a:endParaRPr>
          </a:p>
          <a:p>
            <a:pPr marL="633222" indent="-514350"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General loader scheme</a:t>
            </a:r>
          </a:p>
          <a:p>
            <a:pPr marL="633222" indent="-514350"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Absolute loader</a:t>
            </a:r>
          </a:p>
          <a:p>
            <a:pPr marL="633222" indent="-514350" eaLnBrk="1" fontAlgn="auto" hangingPunct="1">
              <a:spcBef>
                <a:spcPts val="0"/>
              </a:spcBef>
              <a:spcAft>
                <a:spcPts val="0"/>
              </a:spcAft>
              <a:buFont typeface="+mj-lt"/>
              <a:buAutoNum type="arabicPeriod"/>
              <a:defRPr/>
            </a:pPr>
            <a:r>
              <a:rPr lang="en-US" sz="2800" dirty="0" smtClean="0">
                <a:latin typeface="Times New Roman" pitchFamily="18" charset="0"/>
                <a:cs typeface="Times New Roman" pitchFamily="18" charset="0"/>
              </a:rPr>
              <a:t>  subroutine linkage</a:t>
            </a:r>
          </a:p>
          <a:p>
            <a:pPr marL="633222" indent="-514350"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Relocating loader</a:t>
            </a:r>
          </a:p>
          <a:p>
            <a:pPr marL="633222" indent="-514350"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Direct linking loader</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2B6AFCE5-9901-445E-A783-F3C2AE832049}"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DAB5307F-D6FE-457D-B508-17B6EA8DA008}"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400" y="228603"/>
          <a:ext cx="11480800" cy="6950077"/>
        </p:xfrm>
        <a:graphic>
          <a:graphicData uri="http://schemas.openxmlformats.org/drawingml/2006/table">
            <a:tbl>
              <a:tblPr firstRow="1" bandRow="1">
                <a:tableStyleId>{5C22544A-7EE6-4342-B048-85BDC9FD1C3A}</a:tableStyleId>
              </a:tblPr>
              <a:tblGrid>
                <a:gridCol w="1930400"/>
                <a:gridCol w="1727200"/>
                <a:gridCol w="2235200"/>
                <a:gridCol w="5588000"/>
              </a:tblGrid>
              <a:tr h="1188829">
                <a:tc>
                  <a:txBody>
                    <a:bodyPr/>
                    <a:lstStyle/>
                    <a:p>
                      <a:r>
                        <a:rPr lang="en-US" sz="2400" b="1" dirty="0" smtClean="0"/>
                        <a:t>Object Record no.</a:t>
                      </a:r>
                      <a:endParaRPr lang="en-US" sz="2400" b="1" dirty="0"/>
                    </a:p>
                  </a:txBody>
                  <a:tcPr marL="121920" marR="121920" marT="45724" marB="45724"/>
                </a:tc>
                <a:tc>
                  <a:txBody>
                    <a:bodyPr/>
                    <a:lstStyle/>
                    <a:p>
                      <a:r>
                        <a:rPr lang="en-US" sz="2400" b="1" dirty="0" smtClean="0"/>
                        <a:t>Relative Address</a:t>
                      </a:r>
                      <a:endParaRPr lang="en-US" sz="2400" b="1" dirty="0"/>
                    </a:p>
                  </a:txBody>
                  <a:tcPr marL="121920" marR="121920" marT="45724" marB="45724"/>
                </a:tc>
                <a:tc>
                  <a:txBody>
                    <a:bodyPr/>
                    <a:lstStyle/>
                    <a:p>
                      <a:r>
                        <a:rPr lang="en-US" sz="2400" b="1" dirty="0" smtClean="0"/>
                        <a:t>Source Program</a:t>
                      </a:r>
                      <a:endParaRPr lang="en-US" sz="2400" b="1" dirty="0"/>
                    </a:p>
                  </a:txBody>
                  <a:tcPr marL="121920" marR="121920" marT="45724" marB="45724"/>
                </a:tc>
                <a:tc>
                  <a:txBody>
                    <a:bodyPr/>
                    <a:lstStyle/>
                    <a:p>
                      <a:endParaRPr lang="en-US" sz="2400" b="1" dirty="0"/>
                    </a:p>
                  </a:txBody>
                  <a:tcPr marL="121920" marR="121920" marT="45724" marB="45724"/>
                </a:tc>
              </a:tr>
              <a:tr h="457242">
                <a:tc>
                  <a:txBody>
                    <a:bodyPr/>
                    <a:lstStyle/>
                    <a:p>
                      <a:pPr marL="342900" indent="-342900">
                        <a:buFont typeface="+mj-lt"/>
                        <a:buNone/>
                      </a:pPr>
                      <a:r>
                        <a:rPr lang="en-US" sz="2400" b="1" dirty="0" smtClean="0"/>
                        <a:t>1.</a:t>
                      </a:r>
                      <a:endParaRPr lang="en-US" sz="2400" b="1" dirty="0"/>
                    </a:p>
                  </a:txBody>
                  <a:tcPr marL="121920" marR="121920" marT="45724" marB="45724"/>
                </a:tc>
                <a:tc>
                  <a:txBody>
                    <a:bodyPr/>
                    <a:lstStyle/>
                    <a:p>
                      <a:r>
                        <a:rPr lang="en-US" sz="2400" b="1" dirty="0" smtClean="0"/>
                        <a:t>0</a:t>
                      </a:r>
                      <a:endParaRPr lang="en-US" sz="2400" b="1" dirty="0"/>
                    </a:p>
                  </a:txBody>
                  <a:tcPr marL="121920" marR="121920" marT="45724" marB="45724"/>
                </a:tc>
                <a:tc>
                  <a:txBody>
                    <a:bodyPr/>
                    <a:lstStyle/>
                    <a:p>
                      <a:r>
                        <a:rPr lang="en-US" sz="2400" b="1" dirty="0" smtClean="0"/>
                        <a:t>MAIN</a:t>
                      </a:r>
                      <a:endParaRPr lang="en-US" sz="2400" b="1" dirty="0"/>
                    </a:p>
                  </a:txBody>
                  <a:tcPr marL="121920" marR="121920" marT="45724" marB="45724"/>
                </a:tc>
                <a:tc>
                  <a:txBody>
                    <a:bodyPr/>
                    <a:lstStyle/>
                    <a:p>
                      <a:r>
                        <a:rPr lang="en-US" sz="2400" b="1" dirty="0" smtClean="0"/>
                        <a:t>START</a:t>
                      </a:r>
                      <a:endParaRPr lang="en-US" sz="2400" b="1" dirty="0"/>
                    </a:p>
                  </a:txBody>
                  <a:tcPr marL="121920" marR="121920" marT="45724" marB="45724"/>
                </a:tc>
              </a:tr>
              <a:tr h="457242">
                <a:tc>
                  <a:txBody>
                    <a:bodyPr/>
                    <a:lstStyle/>
                    <a:p>
                      <a:pPr marL="342900" indent="-342900">
                        <a:buFont typeface="+mj-lt"/>
                        <a:buNone/>
                      </a:pPr>
                      <a:r>
                        <a:rPr lang="en-US" sz="2400" b="1" dirty="0" smtClean="0"/>
                        <a:t>2.</a:t>
                      </a:r>
                      <a:endParaRPr lang="en-US" sz="2400" b="1" dirty="0"/>
                    </a:p>
                  </a:txBody>
                  <a:tcPr marL="121920" marR="121920" marT="45724" marB="45724"/>
                </a:tc>
                <a:tc>
                  <a:txBody>
                    <a:bodyPr/>
                    <a:lstStyle/>
                    <a:p>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ENTRY M1,M2</a:t>
                      </a:r>
                      <a:endParaRPr lang="en-US" sz="2400" b="1" dirty="0"/>
                    </a:p>
                  </a:txBody>
                  <a:tcPr marL="121920" marR="121920" marT="45724" marB="45724"/>
                </a:tc>
              </a:tr>
              <a:tr h="457242">
                <a:tc>
                  <a:txBody>
                    <a:bodyPr/>
                    <a:lstStyle/>
                    <a:p>
                      <a:pPr marL="342900" indent="-342900">
                        <a:buFont typeface="+mj-lt"/>
                        <a:buNone/>
                      </a:pPr>
                      <a:r>
                        <a:rPr lang="en-US" sz="2400" b="1" dirty="0" smtClean="0"/>
                        <a:t>3.</a:t>
                      </a:r>
                      <a:endParaRPr lang="en-US" sz="2400" b="1" dirty="0"/>
                    </a:p>
                  </a:txBody>
                  <a:tcPr marL="121920" marR="121920" marT="45724" marB="45724"/>
                </a:tc>
                <a:tc>
                  <a:txBody>
                    <a:bodyPr/>
                    <a:lstStyle/>
                    <a:p>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EXTRN PROG, P1,P2</a:t>
                      </a:r>
                      <a:endParaRPr lang="en-US" sz="2400" b="1" dirty="0"/>
                    </a:p>
                  </a:txBody>
                  <a:tcPr marL="121920" marR="121920" marT="45724" marB="45724"/>
                </a:tc>
              </a:tr>
              <a:tr h="457242">
                <a:tc>
                  <a:txBody>
                    <a:bodyPr/>
                    <a:lstStyle/>
                    <a:p>
                      <a:pPr marL="342900" indent="-342900">
                        <a:buFont typeface="+mj-lt"/>
                        <a:buNone/>
                      </a:pPr>
                      <a:r>
                        <a:rPr lang="en-US" sz="2400" b="1" dirty="0" smtClean="0"/>
                        <a:t>4.</a:t>
                      </a:r>
                      <a:endParaRPr lang="en-US" sz="2400" b="1" dirty="0"/>
                    </a:p>
                  </a:txBody>
                  <a:tcPr marL="121920" marR="121920" marT="45724" marB="45724"/>
                </a:tc>
                <a:tc>
                  <a:txBody>
                    <a:bodyPr/>
                    <a:lstStyle/>
                    <a:p>
                      <a:r>
                        <a:rPr lang="en-US" sz="2400" b="1" dirty="0" smtClean="0"/>
                        <a:t>20</a:t>
                      </a:r>
                      <a:endParaRPr lang="en-US" sz="2400" b="1" dirty="0"/>
                    </a:p>
                  </a:txBody>
                  <a:tcPr marL="121920" marR="121920" marT="45724" marB="45724"/>
                </a:tc>
                <a:tc>
                  <a:txBody>
                    <a:bodyPr/>
                    <a:lstStyle/>
                    <a:p>
                      <a:r>
                        <a:rPr lang="en-US" sz="2400" b="1" dirty="0" smtClean="0"/>
                        <a:t>M1</a:t>
                      </a:r>
                      <a:endParaRPr lang="en-US" sz="2400" b="1" dirty="0"/>
                    </a:p>
                  </a:txBody>
                  <a:tcPr marL="121920" marR="121920" marT="45724" marB="45724"/>
                </a:tc>
                <a:tc>
                  <a:txBody>
                    <a:bodyPr/>
                    <a:lstStyle/>
                    <a:p>
                      <a:r>
                        <a:rPr lang="en-US" sz="2400" b="1" dirty="0" smtClean="0"/>
                        <a:t>=</a:t>
                      </a:r>
                      <a:endParaRPr lang="en-US" sz="2400" b="1" dirty="0"/>
                    </a:p>
                  </a:txBody>
                  <a:tcPr marL="121920" marR="121920" marT="45724" marB="45724"/>
                </a:tc>
              </a:tr>
              <a:tr h="457242">
                <a:tc>
                  <a:txBody>
                    <a:bodyPr/>
                    <a:lstStyle/>
                    <a:p>
                      <a:pPr marL="342900" indent="-342900">
                        <a:buFont typeface="+mj-lt"/>
                        <a:buNone/>
                      </a:pPr>
                      <a:r>
                        <a:rPr lang="en-US" sz="2400" b="1" dirty="0" smtClean="0"/>
                        <a:t>5.</a:t>
                      </a:r>
                      <a:endParaRPr lang="en-US" sz="2400" b="1" dirty="0"/>
                    </a:p>
                  </a:txBody>
                  <a:tcPr marL="121920" marR="121920" marT="45724" marB="45724"/>
                </a:tc>
                <a:tc>
                  <a:txBody>
                    <a:bodyPr/>
                    <a:lstStyle/>
                    <a:p>
                      <a:r>
                        <a:rPr lang="en-US" sz="2400" b="1" dirty="0" smtClean="0"/>
                        <a:t>30</a:t>
                      </a:r>
                      <a:endParaRPr lang="en-US" sz="2400" b="1" dirty="0"/>
                    </a:p>
                  </a:txBody>
                  <a:tcPr marL="121920" marR="121920" marT="45724" marB="45724"/>
                </a:tc>
                <a:tc>
                  <a:txBody>
                    <a:bodyPr/>
                    <a:lstStyle/>
                    <a:p>
                      <a:r>
                        <a:rPr lang="en-US" sz="2400" b="1" dirty="0" smtClean="0"/>
                        <a:t>M2</a:t>
                      </a:r>
                      <a:endParaRPr lang="en-US" sz="2400" b="1" dirty="0"/>
                    </a:p>
                  </a:txBody>
                  <a:tcPr marL="121920" marR="121920" marT="45724" marB="45724"/>
                </a:tc>
                <a:tc>
                  <a:txBody>
                    <a:bodyPr/>
                    <a:lstStyle/>
                    <a:p>
                      <a:r>
                        <a:rPr lang="en-US" sz="2400" b="1" dirty="0" smtClean="0"/>
                        <a:t>=</a:t>
                      </a:r>
                      <a:endParaRPr lang="en-US" sz="2400" b="1" dirty="0"/>
                    </a:p>
                  </a:txBody>
                  <a:tcPr marL="121920" marR="121920" marT="45724" marB="45724"/>
                </a:tc>
              </a:tr>
              <a:tr h="457242">
                <a:tc>
                  <a:txBody>
                    <a:bodyPr/>
                    <a:lstStyle/>
                    <a:p>
                      <a:pPr marL="342900" indent="-342900">
                        <a:buFont typeface="+mj-lt"/>
                        <a:buNone/>
                      </a:pPr>
                      <a:r>
                        <a:rPr lang="en-US" sz="2400" b="1" dirty="0" smtClean="0"/>
                        <a:t>6.</a:t>
                      </a:r>
                      <a:endParaRPr lang="en-US" sz="2400" b="1" dirty="0"/>
                    </a:p>
                  </a:txBody>
                  <a:tcPr marL="121920" marR="121920" marT="45724" marB="45724"/>
                </a:tc>
                <a:tc>
                  <a:txBody>
                    <a:bodyPr/>
                    <a:lstStyle/>
                    <a:p>
                      <a:r>
                        <a:rPr lang="en-US" sz="2400" b="1" dirty="0" smtClean="0"/>
                        <a:t>50</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DC</a:t>
                      </a:r>
                      <a:r>
                        <a:rPr lang="en-US" sz="2400" b="1" baseline="0" dirty="0" smtClean="0"/>
                        <a:t>     A     (M2)</a:t>
                      </a:r>
                      <a:endParaRPr lang="en-US" sz="2400" b="1" dirty="0"/>
                    </a:p>
                  </a:txBody>
                  <a:tcPr marL="121920" marR="121920" marT="45724" marB="45724"/>
                </a:tc>
              </a:tr>
              <a:tr h="457242">
                <a:tc>
                  <a:txBody>
                    <a:bodyPr/>
                    <a:lstStyle/>
                    <a:p>
                      <a:pPr marL="342900" indent="-342900">
                        <a:buFont typeface="+mj-lt"/>
                        <a:buNone/>
                      </a:pPr>
                      <a:r>
                        <a:rPr lang="en-US" sz="2400" b="1" dirty="0" smtClean="0"/>
                        <a:t>7.</a:t>
                      </a:r>
                      <a:endParaRPr lang="en-US" sz="2400" b="1" dirty="0"/>
                    </a:p>
                  </a:txBody>
                  <a:tcPr marL="121920" marR="121920" marT="45724" marB="45724"/>
                </a:tc>
                <a:tc>
                  <a:txBody>
                    <a:bodyPr/>
                    <a:lstStyle/>
                    <a:p>
                      <a:r>
                        <a:rPr lang="en-US" sz="2400" b="1" dirty="0" smtClean="0"/>
                        <a:t>54</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DC      A     (M1+5)</a:t>
                      </a:r>
                      <a:endParaRPr lang="en-US" sz="2400" b="1" dirty="0"/>
                    </a:p>
                  </a:txBody>
                  <a:tcPr marL="121920" marR="121920" marT="45724" marB="45724"/>
                </a:tc>
              </a:tr>
              <a:tr h="823035">
                <a:tc>
                  <a:txBody>
                    <a:bodyPr/>
                    <a:lstStyle/>
                    <a:p>
                      <a:pPr marL="342900" indent="-342900">
                        <a:buFont typeface="+mj-lt"/>
                        <a:buNone/>
                      </a:pPr>
                      <a:r>
                        <a:rPr lang="en-US" sz="2400" b="1" dirty="0" smtClean="0"/>
                        <a:t>8.</a:t>
                      </a:r>
                      <a:endParaRPr lang="en-US" sz="2400" b="1" dirty="0"/>
                    </a:p>
                  </a:txBody>
                  <a:tcPr marL="121920" marR="121920" marT="45724" marB="45724"/>
                </a:tc>
                <a:tc>
                  <a:txBody>
                    <a:bodyPr/>
                    <a:lstStyle/>
                    <a:p>
                      <a:r>
                        <a:rPr lang="en-US" sz="2400" b="1" dirty="0" smtClean="0"/>
                        <a:t>58</a:t>
                      </a:r>
                      <a:endParaRPr lang="en-US" sz="2400" b="1" dirty="0"/>
                    </a:p>
                  </a:txBody>
                  <a:tcPr marL="121920" marR="121920" marT="45724" marB="45724"/>
                </a:tc>
                <a:tc>
                  <a:txBody>
                    <a:bodyPr/>
                    <a:lstStyle/>
                    <a:p>
                      <a:endParaRPr lang="en-US" sz="2400" b="1" dirty="0"/>
                    </a:p>
                  </a:txBody>
                  <a:tcPr marL="121920" marR="121920"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DC      A     (M2-M1-4)</a:t>
                      </a:r>
                      <a:endParaRPr lang="en-US" sz="2400" b="1" dirty="0"/>
                    </a:p>
                  </a:txBody>
                  <a:tcPr marL="121920" marR="121920" marT="45724" marB="45724"/>
                </a:tc>
              </a:tr>
              <a:tr h="457242">
                <a:tc>
                  <a:txBody>
                    <a:bodyPr/>
                    <a:lstStyle/>
                    <a:p>
                      <a:pPr marL="342900" indent="-342900">
                        <a:buFont typeface="+mj-lt"/>
                        <a:buNone/>
                      </a:pPr>
                      <a:r>
                        <a:rPr lang="en-US" sz="2400" b="1" dirty="0" smtClean="0"/>
                        <a:t>9.</a:t>
                      </a:r>
                      <a:endParaRPr lang="en-US" sz="2400" b="1" dirty="0"/>
                    </a:p>
                  </a:txBody>
                  <a:tcPr marL="121920" marR="121920" marT="45724" marB="45724"/>
                </a:tc>
                <a:tc>
                  <a:txBody>
                    <a:bodyPr/>
                    <a:lstStyle/>
                    <a:p>
                      <a:r>
                        <a:rPr lang="en-US" sz="2400" b="1" dirty="0" smtClean="0"/>
                        <a:t>62</a:t>
                      </a:r>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DC       A      (PROG)</a:t>
                      </a:r>
                      <a:endParaRPr lang="en-US" sz="2400" b="1" dirty="0"/>
                    </a:p>
                  </a:txBody>
                  <a:tcPr marL="121920" marR="121920" marT="45724" marB="45724"/>
                </a:tc>
              </a:tr>
              <a:tr h="823035">
                <a:tc>
                  <a:txBody>
                    <a:bodyPr/>
                    <a:lstStyle/>
                    <a:p>
                      <a:pPr marL="342900" indent="-342900">
                        <a:buFont typeface="+mj-lt"/>
                        <a:buNone/>
                      </a:pPr>
                      <a:r>
                        <a:rPr lang="en-US" sz="2400" b="1" dirty="0" smtClean="0"/>
                        <a:t>10.</a:t>
                      </a:r>
                      <a:endParaRPr lang="en-US" sz="2400" b="1" dirty="0"/>
                    </a:p>
                  </a:txBody>
                  <a:tcPr marL="121920" marR="121920" marT="45724" marB="45724"/>
                </a:tc>
                <a:tc>
                  <a:txBody>
                    <a:bodyPr/>
                    <a:lstStyle/>
                    <a:p>
                      <a:r>
                        <a:rPr lang="en-US" sz="2400" b="1" dirty="0" smtClean="0"/>
                        <a:t>66</a:t>
                      </a:r>
                      <a:endParaRPr lang="en-US" sz="2400" b="1" dirty="0"/>
                    </a:p>
                  </a:txBody>
                  <a:tcPr marL="121920" marR="121920" marT="45724" marB="45724"/>
                </a:tc>
                <a:tc>
                  <a:txBody>
                    <a:bodyPr/>
                    <a:lstStyle/>
                    <a:p>
                      <a:endParaRPr lang="en-US" sz="2400" b="1" dirty="0"/>
                    </a:p>
                  </a:txBody>
                  <a:tcPr marL="121920" marR="121920"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DC      A    (P1+P2-PROG)</a:t>
                      </a:r>
                      <a:endParaRPr lang="en-US" sz="2400" b="1" dirty="0"/>
                    </a:p>
                  </a:txBody>
                  <a:tcPr marL="121920" marR="121920" marT="45724" marB="45724"/>
                </a:tc>
              </a:tr>
              <a:tr h="457242">
                <a:tc>
                  <a:txBody>
                    <a:bodyPr/>
                    <a:lstStyle/>
                    <a:p>
                      <a:pPr marL="342900" indent="-342900">
                        <a:buFont typeface="+mj-lt"/>
                        <a:buNone/>
                      </a:pPr>
                      <a:r>
                        <a:rPr lang="en-US" sz="2400" b="1" dirty="0" smtClean="0"/>
                        <a:t>11.</a:t>
                      </a:r>
                      <a:endParaRPr lang="en-US" sz="2400" b="1" dirty="0"/>
                    </a:p>
                  </a:txBody>
                  <a:tcPr marL="121920" marR="121920" marT="45724" marB="45724"/>
                </a:tc>
                <a:tc>
                  <a:txBody>
                    <a:bodyPr/>
                    <a:lstStyle/>
                    <a:p>
                      <a:endParaRPr lang="en-US" sz="2400" b="1" dirty="0"/>
                    </a:p>
                  </a:txBody>
                  <a:tcPr marL="121920" marR="121920" marT="45724" marB="45724"/>
                </a:tc>
                <a:tc>
                  <a:txBody>
                    <a:bodyPr/>
                    <a:lstStyle/>
                    <a:p>
                      <a:endParaRPr lang="en-US" sz="2400" b="1" dirty="0"/>
                    </a:p>
                  </a:txBody>
                  <a:tcPr marL="121920" marR="121920" marT="45724" marB="45724"/>
                </a:tc>
                <a:tc>
                  <a:txBody>
                    <a:bodyPr/>
                    <a:lstStyle/>
                    <a:p>
                      <a:r>
                        <a:rPr lang="en-US" sz="2400" b="1" dirty="0" smtClean="0"/>
                        <a:t>END</a:t>
                      </a:r>
                      <a:endParaRPr lang="en-US" sz="2400" b="1" dirty="0"/>
                    </a:p>
                  </a:txBody>
                  <a:tcPr marL="121920" marR="121920" marT="45724" marB="45724"/>
                </a:tc>
              </a:tr>
            </a:tbl>
          </a:graphicData>
        </a:graphic>
      </p:graphicFrame>
      <p:sp>
        <p:nvSpPr>
          <p:cNvPr id="2" name="Date Placeholder 1"/>
          <p:cNvSpPr>
            <a:spLocks noGrp="1"/>
          </p:cNvSpPr>
          <p:nvPr>
            <p:ph type="dt" sz="half" idx="10"/>
          </p:nvPr>
        </p:nvSpPr>
        <p:spPr/>
        <p:txBody>
          <a:bodyPr/>
          <a:lstStyle/>
          <a:p>
            <a:pPr>
              <a:defRPr/>
            </a:pPr>
            <a:fld id="{41317142-4E4F-4E66-B4CA-4915D3F592BD}"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14C51F5D-2560-4E2E-B6F2-4E127B2A58F4}"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6402" y="152400"/>
          <a:ext cx="11582399" cy="7211588"/>
        </p:xfrm>
        <a:graphic>
          <a:graphicData uri="http://schemas.openxmlformats.org/drawingml/2006/table">
            <a:tbl>
              <a:tblPr firstRow="1" bandRow="1">
                <a:tableStyleId>{5C22544A-7EE6-4342-B048-85BDC9FD1C3A}</a:tableStyleId>
              </a:tblPr>
              <a:tblGrid>
                <a:gridCol w="1857555"/>
                <a:gridCol w="2185359"/>
                <a:gridCol w="2403893"/>
                <a:gridCol w="5135592"/>
              </a:tblGrid>
              <a:tr h="1246565">
                <a:tc>
                  <a:txBody>
                    <a:bodyPr/>
                    <a:lstStyle/>
                    <a:p>
                      <a:r>
                        <a:rPr lang="en-US" sz="2400" b="1" dirty="0" smtClean="0"/>
                        <a:t>Object Record no.</a:t>
                      </a:r>
                      <a:endParaRPr lang="en-US" sz="2400" b="1" dirty="0"/>
                    </a:p>
                  </a:txBody>
                  <a:tcPr marL="121920" marR="121920" marT="45722" marB="45722"/>
                </a:tc>
                <a:tc>
                  <a:txBody>
                    <a:bodyPr/>
                    <a:lstStyle/>
                    <a:p>
                      <a:r>
                        <a:rPr lang="en-US" sz="2400" b="1" dirty="0" smtClean="0"/>
                        <a:t>Relative Address</a:t>
                      </a:r>
                      <a:endParaRPr lang="en-US" sz="2400" b="1" dirty="0"/>
                    </a:p>
                  </a:txBody>
                  <a:tcPr marL="121920" marR="121920" marT="45722" marB="45722"/>
                </a:tc>
                <a:tc>
                  <a:txBody>
                    <a:bodyPr/>
                    <a:lstStyle/>
                    <a:p>
                      <a:r>
                        <a:rPr lang="en-US" sz="2400" b="1" dirty="0" smtClean="0"/>
                        <a:t>Source Program</a:t>
                      </a:r>
                      <a:endParaRPr lang="en-US" sz="2400" b="1" dirty="0"/>
                    </a:p>
                  </a:txBody>
                  <a:tcPr marL="121920" marR="121920" marT="45722" marB="45722"/>
                </a:tc>
                <a:tc>
                  <a:txBody>
                    <a:bodyPr/>
                    <a:lstStyle/>
                    <a:p>
                      <a:endParaRPr lang="en-US" sz="2400" b="1" dirty="0"/>
                    </a:p>
                  </a:txBody>
                  <a:tcPr marL="121920" marR="121920" marT="45722" marB="45722"/>
                </a:tc>
              </a:tr>
              <a:tr h="637752">
                <a:tc>
                  <a:txBody>
                    <a:bodyPr/>
                    <a:lstStyle/>
                    <a:p>
                      <a:pPr marL="342900" indent="-342900">
                        <a:buFont typeface="+mj-lt"/>
                        <a:buNone/>
                      </a:pPr>
                      <a:r>
                        <a:rPr lang="en-US" sz="2400" b="1" dirty="0" smtClean="0"/>
                        <a:t>12.</a:t>
                      </a:r>
                      <a:endParaRPr lang="en-US" sz="2400" b="1" dirty="0"/>
                    </a:p>
                  </a:txBody>
                  <a:tcPr marL="121920" marR="121920" marT="45722" marB="45722"/>
                </a:tc>
                <a:tc>
                  <a:txBody>
                    <a:bodyPr/>
                    <a:lstStyle/>
                    <a:p>
                      <a:r>
                        <a:rPr lang="en-US" sz="2400" b="1" dirty="0" smtClean="0"/>
                        <a:t>0</a:t>
                      </a:r>
                      <a:endParaRPr lang="en-US" sz="2400" b="1" dirty="0"/>
                    </a:p>
                  </a:txBody>
                  <a:tcPr marL="121920" marR="121920" marT="45722" marB="45722"/>
                </a:tc>
                <a:tc>
                  <a:txBody>
                    <a:bodyPr/>
                    <a:lstStyle/>
                    <a:p>
                      <a:r>
                        <a:rPr lang="en-US" sz="2400" b="1" dirty="0" smtClean="0"/>
                        <a:t>PROG</a:t>
                      </a:r>
                      <a:endParaRPr lang="en-US" sz="2400" b="1" dirty="0"/>
                    </a:p>
                  </a:txBody>
                  <a:tcPr marL="121920" marR="121920" marT="45722" marB="45722"/>
                </a:tc>
                <a:tc>
                  <a:txBody>
                    <a:bodyPr/>
                    <a:lstStyle/>
                    <a:p>
                      <a:r>
                        <a:rPr lang="en-US" sz="2400" b="1" dirty="0" smtClean="0"/>
                        <a:t>START</a:t>
                      </a:r>
                      <a:endParaRPr lang="en-US" sz="2400" b="1" dirty="0"/>
                    </a:p>
                  </a:txBody>
                  <a:tcPr marL="121920" marR="121920" marT="45722" marB="45722"/>
                </a:tc>
              </a:tr>
              <a:tr h="637752">
                <a:tc>
                  <a:txBody>
                    <a:bodyPr/>
                    <a:lstStyle/>
                    <a:p>
                      <a:pPr marL="342900" indent="-342900">
                        <a:buFont typeface="+mj-lt"/>
                        <a:buNone/>
                      </a:pPr>
                      <a:r>
                        <a:rPr lang="en-US" sz="2400" b="1" dirty="0" smtClean="0"/>
                        <a:t>13.</a:t>
                      </a:r>
                      <a:endParaRPr lang="en-US" sz="2400" b="1" dirty="0"/>
                    </a:p>
                  </a:txBody>
                  <a:tcPr marL="121920" marR="121920" marT="45722" marB="45722"/>
                </a:tc>
                <a:tc>
                  <a:txBody>
                    <a:bodyPr/>
                    <a:lstStyle/>
                    <a:p>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ENTRY P1,P2</a:t>
                      </a:r>
                      <a:endParaRPr lang="en-US" sz="2400" b="1" dirty="0"/>
                    </a:p>
                  </a:txBody>
                  <a:tcPr marL="121920" marR="121920" marT="45722" marB="45722"/>
                </a:tc>
              </a:tr>
              <a:tr h="637752">
                <a:tc>
                  <a:txBody>
                    <a:bodyPr/>
                    <a:lstStyle/>
                    <a:p>
                      <a:pPr marL="342900" indent="-342900">
                        <a:buFont typeface="+mj-lt"/>
                        <a:buNone/>
                      </a:pPr>
                      <a:r>
                        <a:rPr lang="en-US" sz="2400" b="1" dirty="0" smtClean="0"/>
                        <a:t>14.</a:t>
                      </a:r>
                      <a:endParaRPr lang="en-US" sz="2400" b="1" dirty="0"/>
                    </a:p>
                  </a:txBody>
                  <a:tcPr marL="121920" marR="121920" marT="45722" marB="45722"/>
                </a:tc>
                <a:tc>
                  <a:txBody>
                    <a:bodyPr/>
                    <a:lstStyle/>
                    <a:p>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EXTRN M1,M2</a:t>
                      </a:r>
                      <a:endParaRPr lang="en-US" sz="2400" b="1" dirty="0"/>
                    </a:p>
                  </a:txBody>
                  <a:tcPr marL="121920" marR="121920" marT="45722" marB="45722"/>
                </a:tc>
              </a:tr>
              <a:tr h="637752">
                <a:tc>
                  <a:txBody>
                    <a:bodyPr/>
                    <a:lstStyle/>
                    <a:p>
                      <a:pPr marL="342900" indent="-342900">
                        <a:buFont typeface="+mj-lt"/>
                        <a:buNone/>
                      </a:pPr>
                      <a:r>
                        <a:rPr lang="en-US" sz="2400" b="1" dirty="0" smtClean="0"/>
                        <a:t>15.</a:t>
                      </a:r>
                      <a:endParaRPr lang="en-US" sz="2400" b="1" dirty="0"/>
                    </a:p>
                  </a:txBody>
                  <a:tcPr marL="121920" marR="121920" marT="45722" marB="45722"/>
                </a:tc>
                <a:tc>
                  <a:txBody>
                    <a:bodyPr/>
                    <a:lstStyle/>
                    <a:p>
                      <a:r>
                        <a:rPr lang="en-US" sz="2400" b="1" dirty="0" smtClean="0"/>
                        <a:t>16</a:t>
                      </a:r>
                      <a:endParaRPr lang="en-US" sz="2400" b="1" dirty="0"/>
                    </a:p>
                  </a:txBody>
                  <a:tcPr marL="121920" marR="121920" marT="45722" marB="45722"/>
                </a:tc>
                <a:tc>
                  <a:txBody>
                    <a:bodyPr/>
                    <a:lstStyle/>
                    <a:p>
                      <a:r>
                        <a:rPr lang="en-US" sz="2400" b="1" dirty="0" smtClean="0"/>
                        <a:t>P1</a:t>
                      </a:r>
                      <a:endParaRPr lang="en-US" sz="2400" b="1" dirty="0"/>
                    </a:p>
                  </a:txBody>
                  <a:tcPr marL="121920" marR="121920" marT="45722" marB="45722"/>
                </a:tc>
                <a:tc>
                  <a:txBody>
                    <a:bodyPr/>
                    <a:lstStyle/>
                    <a:p>
                      <a:r>
                        <a:rPr lang="en-US" sz="2400" b="1" dirty="0" smtClean="0"/>
                        <a:t>=</a:t>
                      </a:r>
                      <a:endParaRPr lang="en-US" sz="2400" b="1" dirty="0"/>
                    </a:p>
                  </a:txBody>
                  <a:tcPr marL="121920" marR="121920" marT="45722" marB="45722"/>
                </a:tc>
              </a:tr>
              <a:tr h="637752">
                <a:tc>
                  <a:txBody>
                    <a:bodyPr/>
                    <a:lstStyle/>
                    <a:p>
                      <a:r>
                        <a:rPr lang="en-US" sz="2400" b="1" dirty="0" smtClean="0"/>
                        <a:t>16.</a:t>
                      </a:r>
                      <a:endParaRPr lang="en-US" sz="2400" b="1" dirty="0"/>
                    </a:p>
                  </a:txBody>
                  <a:tcPr marL="121920" marR="121920" marT="45722" marB="45722"/>
                </a:tc>
                <a:tc>
                  <a:txBody>
                    <a:bodyPr/>
                    <a:lstStyle/>
                    <a:p>
                      <a:r>
                        <a:rPr lang="en-US" sz="2400" b="1" dirty="0" smtClean="0"/>
                        <a:t>26</a:t>
                      </a:r>
                      <a:endParaRPr lang="en-US" sz="2400" b="1" dirty="0"/>
                    </a:p>
                  </a:txBody>
                  <a:tcPr marL="121920" marR="121920" marT="45722" marB="45722"/>
                </a:tc>
                <a:tc>
                  <a:txBody>
                    <a:bodyPr/>
                    <a:lstStyle/>
                    <a:p>
                      <a:r>
                        <a:rPr lang="en-US" sz="2400" b="1" dirty="0" smtClean="0"/>
                        <a:t>P2</a:t>
                      </a:r>
                      <a:endParaRPr lang="en-US" sz="2400" b="1" dirty="0"/>
                    </a:p>
                  </a:txBody>
                  <a:tcPr marL="121920" marR="121920" marT="45722" marB="45722"/>
                </a:tc>
                <a:tc>
                  <a:txBody>
                    <a:bodyPr/>
                    <a:lstStyle/>
                    <a:p>
                      <a:r>
                        <a:rPr lang="en-US" sz="2400" b="1" dirty="0" smtClean="0"/>
                        <a:t>=</a:t>
                      </a:r>
                      <a:endParaRPr lang="en-US" sz="2400" b="1" dirty="0"/>
                    </a:p>
                  </a:txBody>
                  <a:tcPr marL="121920" marR="121920" marT="45722" marB="45722"/>
                </a:tc>
              </a:tr>
              <a:tr h="637752">
                <a:tc>
                  <a:txBody>
                    <a:bodyPr/>
                    <a:lstStyle/>
                    <a:p>
                      <a:r>
                        <a:rPr lang="en-US" sz="2400" b="1" dirty="0" smtClean="0"/>
                        <a:t>17.</a:t>
                      </a:r>
                      <a:endParaRPr lang="en-US" sz="2400" b="1" dirty="0"/>
                    </a:p>
                  </a:txBody>
                  <a:tcPr marL="121920" marR="121920" marT="45722" marB="45722"/>
                </a:tc>
                <a:tc>
                  <a:txBody>
                    <a:bodyPr/>
                    <a:lstStyle/>
                    <a:p>
                      <a:r>
                        <a:rPr lang="en-US" sz="2400" b="1" dirty="0" smtClean="0"/>
                        <a:t>36</a:t>
                      </a:r>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DC</a:t>
                      </a:r>
                      <a:r>
                        <a:rPr lang="en-US" sz="2400" b="1" baseline="0" dirty="0" smtClean="0"/>
                        <a:t>     A     (M1)</a:t>
                      </a:r>
                      <a:endParaRPr lang="en-US" sz="2400" b="1" dirty="0"/>
                    </a:p>
                  </a:txBody>
                  <a:tcPr marL="121920" marR="121920" marT="45722" marB="45722"/>
                </a:tc>
              </a:tr>
              <a:tr h="637752">
                <a:tc>
                  <a:txBody>
                    <a:bodyPr/>
                    <a:lstStyle/>
                    <a:p>
                      <a:r>
                        <a:rPr lang="en-US" sz="2400" b="1" dirty="0" smtClean="0"/>
                        <a:t>18.</a:t>
                      </a:r>
                      <a:endParaRPr lang="en-US" sz="2400" b="1" dirty="0"/>
                    </a:p>
                  </a:txBody>
                  <a:tcPr marL="121920" marR="121920" marT="45722" marB="45722"/>
                </a:tc>
                <a:tc>
                  <a:txBody>
                    <a:bodyPr/>
                    <a:lstStyle/>
                    <a:p>
                      <a:r>
                        <a:rPr lang="en-US" sz="2400" b="1" dirty="0" smtClean="0"/>
                        <a:t>40</a:t>
                      </a:r>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DC      A     (M2+10)</a:t>
                      </a:r>
                      <a:endParaRPr lang="en-US" sz="2400" b="1" dirty="0"/>
                    </a:p>
                  </a:txBody>
                  <a:tcPr marL="121920" marR="121920" marT="45722" marB="45722"/>
                </a:tc>
              </a:tr>
              <a:tr h="863007">
                <a:tc>
                  <a:txBody>
                    <a:bodyPr/>
                    <a:lstStyle/>
                    <a:p>
                      <a:r>
                        <a:rPr lang="en-US" sz="2400" b="1" dirty="0" smtClean="0"/>
                        <a:t>19.</a:t>
                      </a:r>
                      <a:endParaRPr lang="en-US" sz="2400" b="1" dirty="0"/>
                    </a:p>
                  </a:txBody>
                  <a:tcPr marL="121920" marR="121920" marT="45722" marB="45722"/>
                </a:tc>
                <a:tc>
                  <a:txBody>
                    <a:bodyPr/>
                    <a:lstStyle/>
                    <a:p>
                      <a:endParaRPr lang="en-US" sz="2400" b="1" dirty="0"/>
                    </a:p>
                  </a:txBody>
                  <a:tcPr marL="121920" marR="121920" marT="45722" marB="45722"/>
                </a:tc>
                <a:tc>
                  <a:txBody>
                    <a:bodyPr/>
                    <a:lstStyle/>
                    <a:p>
                      <a:endParaRPr lang="en-US" sz="2400" b="1" dirty="0"/>
                    </a:p>
                  </a:txBody>
                  <a:tcPr marL="121920" marR="121920"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DC      A     (P2-P1-3)</a:t>
                      </a:r>
                      <a:endParaRPr lang="en-US" sz="2400" b="1" dirty="0"/>
                    </a:p>
                  </a:txBody>
                  <a:tcPr marL="121920" marR="121920" marT="45722" marB="45722"/>
                </a:tc>
              </a:tr>
              <a:tr h="637752">
                <a:tc>
                  <a:txBody>
                    <a:bodyPr/>
                    <a:lstStyle/>
                    <a:p>
                      <a:pPr marL="0" algn="l" rtl="0" eaLnBrk="1" latinLnBrk="0" hangingPunct="1"/>
                      <a:r>
                        <a:rPr kumimoji="0" lang="en-US" sz="2400" b="1" kern="1200" dirty="0" smtClean="0">
                          <a:solidFill>
                            <a:schemeClr val="dk1"/>
                          </a:solidFill>
                          <a:latin typeface="+mn-lt"/>
                          <a:ea typeface="+mn-ea"/>
                          <a:cs typeface="+mn-cs"/>
                        </a:rPr>
                        <a:t>20.</a:t>
                      </a:r>
                      <a:endParaRPr kumimoji="0" lang="en-US" sz="2400" b="1" kern="1200" dirty="0">
                        <a:solidFill>
                          <a:schemeClr val="dk1"/>
                        </a:solidFill>
                        <a:latin typeface="+mn-lt"/>
                        <a:ea typeface="+mn-ea"/>
                        <a:cs typeface="+mn-cs"/>
                      </a:endParaRPr>
                    </a:p>
                  </a:txBody>
                  <a:tcPr marL="121920" marR="121920" marT="45722" marB="45722"/>
                </a:tc>
                <a:tc>
                  <a:txBody>
                    <a:bodyPr/>
                    <a:lstStyle/>
                    <a:p>
                      <a:endParaRPr lang="en-US" sz="2400" b="1" dirty="0"/>
                    </a:p>
                  </a:txBody>
                  <a:tcPr marL="121920" marR="121920" marT="45722" marB="45722"/>
                </a:tc>
                <a:tc>
                  <a:txBody>
                    <a:bodyPr/>
                    <a:lstStyle/>
                    <a:p>
                      <a:endParaRPr lang="en-US" sz="2400" b="1" dirty="0"/>
                    </a:p>
                  </a:txBody>
                  <a:tcPr marL="121920" marR="121920" marT="45722" marB="45722"/>
                </a:tc>
                <a:tc>
                  <a:txBody>
                    <a:bodyPr/>
                    <a:lstStyle/>
                    <a:p>
                      <a:r>
                        <a:rPr lang="en-US" sz="2400" b="1" dirty="0" smtClean="0"/>
                        <a:t>END</a:t>
                      </a:r>
                      <a:endParaRPr lang="en-US" sz="2400" b="1" dirty="0"/>
                    </a:p>
                  </a:txBody>
                  <a:tcPr marL="121920" marR="121920" marT="45722" marB="45722"/>
                </a:tc>
              </a:tr>
            </a:tbl>
          </a:graphicData>
        </a:graphic>
      </p:graphicFrame>
      <p:sp>
        <p:nvSpPr>
          <p:cNvPr id="2" name="Date Placeholder 1"/>
          <p:cNvSpPr>
            <a:spLocks noGrp="1"/>
          </p:cNvSpPr>
          <p:nvPr>
            <p:ph type="dt" sz="half" idx="10"/>
          </p:nvPr>
        </p:nvSpPr>
        <p:spPr/>
        <p:txBody>
          <a:bodyPr/>
          <a:lstStyle/>
          <a:p>
            <a:pPr>
              <a:defRPr/>
            </a:pPr>
            <a:fld id="{184CB111-6300-483B-BAA4-70AD05998F05}"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D895A3AC-61C0-4CDD-A1B7-DBB79AAE2FE3}"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hangingPunct="1">
              <a:defRPr/>
            </a:pPr>
            <a:r>
              <a:rPr lang="en-US" smtClean="0"/>
              <a:t>Loader Design Options</a:t>
            </a:r>
          </a:p>
        </p:txBody>
      </p:sp>
      <p:sp>
        <p:nvSpPr>
          <p:cNvPr id="82947" name="Rectangle 3"/>
          <p:cNvSpPr>
            <a:spLocks noGrp="1" noChangeArrowheads="1"/>
          </p:cNvSpPr>
          <p:nvPr>
            <p:ph idx="1"/>
          </p:nvPr>
        </p:nvSpPr>
        <p:spPr/>
        <p:txBody>
          <a:bodyPr/>
          <a:lstStyle/>
          <a:p>
            <a:pPr eaLnBrk="1" hangingPunct="1"/>
            <a:r>
              <a:rPr lang="en-US" smtClean="0"/>
              <a:t>Linking loaders – all linking and relocation at load time</a:t>
            </a:r>
          </a:p>
          <a:p>
            <a:pPr eaLnBrk="1" hangingPunct="1"/>
            <a:r>
              <a:rPr lang="en-US" smtClean="0"/>
              <a:t>Linkage editors – perform linking prior to load time</a:t>
            </a:r>
          </a:p>
          <a:p>
            <a:pPr eaLnBrk="1" hangingPunct="1"/>
            <a:r>
              <a:rPr lang="en-US" smtClean="0"/>
              <a:t>Dynamic linking – performed at execution time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Overlay Structure</a:t>
            </a:r>
            <a:endParaRPr lang="en-US" dirty="0"/>
          </a:p>
        </p:txBody>
      </p:sp>
      <p:sp>
        <p:nvSpPr>
          <p:cNvPr id="83971" name="Content Placeholder 2"/>
          <p:cNvSpPr>
            <a:spLocks noGrp="1"/>
          </p:cNvSpPr>
          <p:nvPr>
            <p:ph idx="1"/>
          </p:nvPr>
        </p:nvSpPr>
        <p:spPr/>
        <p:txBody>
          <a:bodyPr/>
          <a:lstStyle/>
          <a:p>
            <a:r>
              <a:rPr lang="en-US" sz="2800" smtClean="0"/>
              <a:t>Program execution need not be achieved by loading all the parts of large program in memory.</a:t>
            </a:r>
          </a:p>
          <a:p>
            <a:r>
              <a:rPr lang="en-US" sz="2800" smtClean="0"/>
              <a:t>So,that we can reduce memory requirement of such program by loading required parts of program in memory.</a:t>
            </a:r>
          </a:p>
          <a:p>
            <a:r>
              <a:rPr lang="en-US" sz="2800" smtClean="0"/>
              <a:t>Hence some parts of program are given </a:t>
            </a:r>
            <a:r>
              <a:rPr lang="en-US" sz="2800" smtClean="0">
                <a:solidFill>
                  <a:srgbClr val="FF0000"/>
                </a:solidFill>
              </a:rPr>
              <a:t>the same load address during linking.</a:t>
            </a:r>
          </a:p>
          <a:p>
            <a:r>
              <a:rPr lang="en-US" sz="2800" smtClean="0"/>
              <a:t>Therefore,at any time,only one of these parts of program can be loaded in memory because loading of other parts that </a:t>
            </a:r>
            <a:r>
              <a:rPr lang="en-US" sz="2800" smtClean="0">
                <a:solidFill>
                  <a:srgbClr val="FF0000"/>
                </a:solidFill>
              </a:rPr>
              <a:t>has same load address will overwrite it.</a:t>
            </a:r>
          </a:p>
        </p:txBody>
      </p:sp>
      <p:sp>
        <p:nvSpPr>
          <p:cNvPr id="4" name="Date Placeholder 3"/>
          <p:cNvSpPr>
            <a:spLocks noGrp="1"/>
          </p:cNvSpPr>
          <p:nvPr>
            <p:ph type="dt" sz="half" idx="10"/>
          </p:nvPr>
        </p:nvSpPr>
        <p:spPr/>
        <p:txBody>
          <a:bodyPr/>
          <a:lstStyle/>
          <a:p>
            <a:pPr>
              <a:defRPr/>
            </a:pPr>
            <a:fld id="{AA63A9A7-091F-4323-8F0F-D92753810238}" type="datetime1">
              <a:rPr lang="en-US" smtClean="0"/>
              <a:pPr>
                <a:defRPr/>
              </a:pPr>
              <a:t>10/28/2022</a:t>
            </a:fld>
            <a:endParaRPr lang="en-US"/>
          </a:p>
        </p:txBody>
      </p:sp>
      <p:sp>
        <p:nvSpPr>
          <p:cNvPr id="5" name="Slide Number Placeholder 4"/>
          <p:cNvSpPr>
            <a:spLocks noGrp="1"/>
          </p:cNvSpPr>
          <p:nvPr>
            <p:ph type="sldNum" sz="quarter" idx="12"/>
          </p:nvPr>
        </p:nvSpPr>
        <p:spPr/>
        <p:txBody>
          <a:bodyPr/>
          <a:lstStyle/>
          <a:p>
            <a:pPr>
              <a:defRPr/>
            </a:pPr>
            <a:fld id="{3D1CD7CB-DFE4-4FF6-ADF1-424DAB70F546}"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Overlay Structure…</a:t>
            </a:r>
            <a:endParaRPr lang="en-US" dirty="0"/>
          </a:p>
        </p:txBody>
      </p:sp>
      <p:sp>
        <p:nvSpPr>
          <p:cNvPr id="84995" name="Content Placeholder 2"/>
          <p:cNvSpPr>
            <a:spLocks noGrp="1"/>
          </p:cNvSpPr>
          <p:nvPr>
            <p:ph idx="1"/>
          </p:nvPr>
        </p:nvSpPr>
        <p:spPr/>
        <p:txBody>
          <a:bodyPr/>
          <a:lstStyle/>
          <a:p>
            <a:r>
              <a:rPr lang="en-US" sz="2800" smtClean="0">
                <a:solidFill>
                  <a:srgbClr val="0070C0"/>
                </a:solidFill>
              </a:rPr>
              <a:t>Overlay is a part of program that has same load origin as some other parts of the program .and the program which contains overlays is called as overlay structured program.</a:t>
            </a:r>
          </a:p>
          <a:p>
            <a:r>
              <a:rPr lang="en-US" sz="2800" smtClean="0"/>
              <a:t>It consist of Permanently resident portion known as ROOT.</a:t>
            </a:r>
          </a:p>
          <a:p>
            <a:r>
              <a:rPr lang="en-US" sz="2800" smtClean="0"/>
              <a:t>Set of overlays that will e loaded in memory as per the requirements.</a:t>
            </a:r>
          </a:p>
          <a:p>
            <a:r>
              <a:rPr lang="en-US" sz="2800" smtClean="0"/>
              <a:t>Overlay manager is linked with the root.</a:t>
            </a:r>
          </a:p>
          <a:p>
            <a:r>
              <a:rPr lang="en-US" sz="2800" smtClean="0"/>
              <a:t>Root is loaded in memory .</a:t>
            </a:r>
          </a:p>
        </p:txBody>
      </p:sp>
      <p:sp>
        <p:nvSpPr>
          <p:cNvPr id="4" name="Date Placeholder 3"/>
          <p:cNvSpPr>
            <a:spLocks noGrp="1"/>
          </p:cNvSpPr>
          <p:nvPr>
            <p:ph type="dt" sz="half" idx="10"/>
          </p:nvPr>
        </p:nvSpPr>
        <p:spPr/>
        <p:txBody>
          <a:bodyPr/>
          <a:lstStyle/>
          <a:p>
            <a:pPr>
              <a:defRPr/>
            </a:pPr>
            <a:fld id="{AA63A9A7-091F-4323-8F0F-D92753810238}" type="datetime1">
              <a:rPr lang="en-US" smtClean="0"/>
              <a:pPr>
                <a:defRPr/>
              </a:pPr>
              <a:t>10/28/2022</a:t>
            </a:fld>
            <a:endParaRPr lang="en-US"/>
          </a:p>
        </p:txBody>
      </p:sp>
      <p:sp>
        <p:nvSpPr>
          <p:cNvPr id="5" name="Slide Number Placeholder 4"/>
          <p:cNvSpPr>
            <a:spLocks noGrp="1"/>
          </p:cNvSpPr>
          <p:nvPr>
            <p:ph type="sldNum" sz="quarter" idx="12"/>
          </p:nvPr>
        </p:nvSpPr>
        <p:spPr/>
        <p:txBody>
          <a:bodyPr/>
          <a:lstStyle/>
          <a:p>
            <a:pPr>
              <a:defRPr/>
            </a:pPr>
            <a:fld id="{6E7197F6-9FD2-4F66-BF40-7CF380BD27F9}"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defRPr/>
            </a:pPr>
            <a:r>
              <a:rPr lang="en-US" smtClean="0"/>
              <a:t>Example</a:t>
            </a:r>
          </a:p>
        </p:txBody>
      </p:sp>
      <p:sp>
        <p:nvSpPr>
          <p:cNvPr id="86019" name="Content Placeholder 2"/>
          <p:cNvSpPr>
            <a:spLocks noGrp="1"/>
          </p:cNvSpPr>
          <p:nvPr>
            <p:ph idx="1"/>
          </p:nvPr>
        </p:nvSpPr>
        <p:spPr/>
        <p:txBody>
          <a:bodyPr/>
          <a:lstStyle/>
          <a:p>
            <a:r>
              <a:rPr lang="en-US" smtClean="0"/>
              <a:t>Suppose a program consisting of five subprograms (A{20k},B{20k}, C{30k}, D{10k}, and E{20k}) that require 100K bytes of core.</a:t>
            </a:r>
          </a:p>
          <a:p>
            <a:pPr lvl="1"/>
            <a:r>
              <a:rPr lang="en-US" smtClean="0"/>
              <a:t>Subprogram A only calls B, D and E;</a:t>
            </a:r>
          </a:p>
          <a:p>
            <a:pPr lvl="1"/>
            <a:r>
              <a:rPr lang="en-US" smtClean="0"/>
              <a:t>subprogram B only calls C and E;</a:t>
            </a:r>
          </a:p>
          <a:p>
            <a:pPr lvl="1"/>
            <a:r>
              <a:rPr lang="en-US" smtClean="0"/>
              <a:t>subprogram D only calls E</a:t>
            </a:r>
          </a:p>
          <a:p>
            <a:pPr lvl="1"/>
            <a:r>
              <a:rPr lang="en-US" smtClean="0"/>
              <a:t>subprogram C and E do not call any other routines</a:t>
            </a:r>
          </a:p>
          <a:p>
            <a:r>
              <a:rPr lang="en-US" smtClean="0"/>
              <a:t>Note that procedures B and D are never in used the same time; neither are C and E.</a:t>
            </a:r>
          </a:p>
          <a:p>
            <a:endParaRPr lang="en-US" smtClean="0"/>
          </a:p>
        </p:txBody>
      </p:sp>
      <p:sp>
        <p:nvSpPr>
          <p:cNvPr id="4" name="Date Placeholder 3"/>
          <p:cNvSpPr>
            <a:spLocks noGrp="1"/>
          </p:cNvSpPr>
          <p:nvPr>
            <p:ph type="dt" sz="half" idx="10"/>
          </p:nvPr>
        </p:nvSpPr>
        <p:spPr/>
        <p:txBody>
          <a:bodyPr/>
          <a:lstStyle/>
          <a:p>
            <a:pPr>
              <a:defRPr/>
            </a:pPr>
            <a:fld id="{FAAFF224-93BC-4887-8950-24C2083E5B6E}"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D7FAA3A7-1ECC-4696-A552-3557757835C1}"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87043" name="Content Placeholder 2"/>
          <p:cNvSpPr>
            <a:spLocks noGrp="1"/>
          </p:cNvSpPr>
          <p:nvPr>
            <p:ph idx="1"/>
          </p:nvPr>
        </p:nvSpPr>
        <p:spPr/>
        <p:txBody>
          <a:bodyPr/>
          <a:lstStyle/>
          <a:p>
            <a:endParaRPr lang="en-US" smtClean="0"/>
          </a:p>
        </p:txBody>
      </p:sp>
      <p:sp>
        <p:nvSpPr>
          <p:cNvPr id="4" name="Date Placeholder 3"/>
          <p:cNvSpPr>
            <a:spLocks noGrp="1"/>
          </p:cNvSpPr>
          <p:nvPr>
            <p:ph type="dt" sz="half" idx="10"/>
          </p:nvPr>
        </p:nvSpPr>
        <p:spPr/>
        <p:txBody>
          <a:bodyPr/>
          <a:lstStyle/>
          <a:p>
            <a:pPr>
              <a:defRPr/>
            </a:pPr>
            <a:fld id="{542A1201-5419-44AF-8165-D9EFD74A991D}" type="datetime1">
              <a:rPr lang="en-US" smtClean="0"/>
              <a:pPr>
                <a:defRPr/>
              </a:pPr>
              <a:t>10/28/2022</a:t>
            </a:fld>
            <a:endParaRPr lang="en-US"/>
          </a:p>
        </p:txBody>
      </p:sp>
      <p:sp>
        <p:nvSpPr>
          <p:cNvPr id="5" name="Slide Number Placeholder 4"/>
          <p:cNvSpPr>
            <a:spLocks noGrp="1"/>
          </p:cNvSpPr>
          <p:nvPr>
            <p:ph type="sldNum" sz="quarter" idx="12"/>
          </p:nvPr>
        </p:nvSpPr>
        <p:spPr/>
        <p:txBody>
          <a:bodyPr/>
          <a:lstStyle/>
          <a:p>
            <a:pPr>
              <a:defRPr/>
            </a:pPr>
            <a:fld id="{F2160A75-28AC-4EA1-8E14-E51280FE926A}" type="slidenum">
              <a:rPr lang="en-US" smtClean="0"/>
              <a:pPr>
                <a:defRPr/>
              </a:pPr>
              <a:t>66</a:t>
            </a:fld>
            <a:endParaRPr lang="en-US"/>
          </a:p>
        </p:txBody>
      </p:sp>
      <p:pic>
        <p:nvPicPr>
          <p:cNvPr id="87046" name="Picture 2" descr="D:\system-programming-unit-ii-65-728.jpg"/>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solidFill>
                  <a:srgbClr val="993300"/>
                </a:solidFill>
              </a:rPr>
              <a:t>Self- Relocatable Programs</a:t>
            </a:r>
            <a:r>
              <a:rPr lang="en-US" smtClean="0"/>
              <a:t> </a:t>
            </a:r>
          </a:p>
        </p:txBody>
      </p:sp>
      <p:sp>
        <p:nvSpPr>
          <p:cNvPr id="88067" name="Rectangle 3"/>
          <p:cNvSpPr>
            <a:spLocks noGrp="1" noChangeArrowheads="1"/>
          </p:cNvSpPr>
          <p:nvPr>
            <p:ph idx="1"/>
          </p:nvPr>
        </p:nvSpPr>
        <p:spPr>
          <a:xfrm>
            <a:off x="0" y="1600200"/>
            <a:ext cx="12192000" cy="5029200"/>
          </a:xfrm>
        </p:spPr>
        <p:txBody>
          <a:bodyPr/>
          <a:lstStyle/>
          <a:p>
            <a:pPr algn="just" eaLnBrk="1" hangingPunct="1">
              <a:defRPr/>
            </a:pPr>
            <a:r>
              <a:rPr lang="en-US" sz="2800" b="1" dirty="0" smtClean="0">
                <a:solidFill>
                  <a:srgbClr val="FF0000"/>
                </a:solidFill>
              </a:rPr>
              <a:t>Classification of program based on how that program may be relocated to execute from a specified area of memory as follows:</a:t>
            </a:r>
          </a:p>
          <a:p>
            <a:pPr marL="633412" indent="-514350" algn="just" eaLnBrk="1" hangingPunct="1">
              <a:buFont typeface="+mj-lt"/>
              <a:buAutoNum type="arabicPeriod"/>
              <a:defRPr/>
            </a:pPr>
            <a:r>
              <a:rPr lang="en-US" sz="2800" b="1" dirty="0" smtClean="0">
                <a:solidFill>
                  <a:srgbClr val="FF0000"/>
                </a:solidFill>
              </a:rPr>
              <a:t>Non-</a:t>
            </a:r>
            <a:r>
              <a:rPr lang="en-US" sz="2800" b="1" dirty="0" err="1" smtClean="0">
                <a:solidFill>
                  <a:srgbClr val="FF0000"/>
                </a:solidFill>
              </a:rPr>
              <a:t>relocatable</a:t>
            </a:r>
            <a:r>
              <a:rPr lang="en-US" sz="2800" b="1" dirty="0" smtClean="0">
                <a:solidFill>
                  <a:srgbClr val="FF0000"/>
                </a:solidFill>
              </a:rPr>
              <a:t> program</a:t>
            </a:r>
          </a:p>
          <a:p>
            <a:pPr marL="633412" indent="-514350" algn="just" eaLnBrk="1" hangingPunct="1">
              <a:buFont typeface="+mj-lt"/>
              <a:buAutoNum type="arabicPeriod"/>
              <a:defRPr/>
            </a:pPr>
            <a:r>
              <a:rPr lang="en-US" sz="2800" b="1" dirty="0" err="1" smtClean="0">
                <a:solidFill>
                  <a:srgbClr val="FF0000"/>
                </a:solidFill>
              </a:rPr>
              <a:t>Relocatable</a:t>
            </a:r>
            <a:r>
              <a:rPr lang="en-US" sz="2800" b="1" dirty="0" smtClean="0">
                <a:solidFill>
                  <a:srgbClr val="FF0000"/>
                </a:solidFill>
              </a:rPr>
              <a:t> program</a:t>
            </a:r>
          </a:p>
          <a:p>
            <a:pPr marL="633412" indent="-514350" algn="just" eaLnBrk="1" hangingPunct="1">
              <a:buFont typeface="+mj-lt"/>
              <a:buAutoNum type="arabicPeriod"/>
              <a:defRPr/>
            </a:pPr>
            <a:r>
              <a:rPr lang="en-US" sz="2800" b="1" dirty="0" smtClean="0">
                <a:solidFill>
                  <a:srgbClr val="FF0000"/>
                </a:solidFill>
              </a:rPr>
              <a:t>Self-</a:t>
            </a:r>
            <a:r>
              <a:rPr lang="en-US" sz="2800" b="1" dirty="0" err="1" smtClean="0">
                <a:solidFill>
                  <a:srgbClr val="FF0000"/>
                </a:solidFill>
              </a:rPr>
              <a:t>relocatable</a:t>
            </a:r>
            <a:r>
              <a:rPr lang="en-US" sz="2800" b="1" dirty="0" smtClean="0">
                <a:solidFill>
                  <a:srgbClr val="FF0000"/>
                </a:solidFill>
              </a:rPr>
              <a:t> </a:t>
            </a:r>
            <a:r>
              <a:rPr lang="en-US" sz="2800" b="1" dirty="0" err="1" smtClean="0">
                <a:solidFill>
                  <a:srgbClr val="FF0000"/>
                </a:solidFill>
              </a:rPr>
              <a:t>rogram</a:t>
            </a:r>
            <a:endParaRPr lang="en-US" sz="2800" dirty="0" smtClean="0"/>
          </a:p>
          <a:p>
            <a:pPr algn="just" eaLnBrk="1" hangingPunct="1">
              <a:defRPr/>
            </a:pPr>
            <a:endParaRPr lang="en-US" sz="2800" b="1" dirty="0" smtClean="0"/>
          </a:p>
          <a:p>
            <a:pPr algn="just" eaLnBrk="1" hangingPunct="1">
              <a:defRPr/>
            </a:pPr>
            <a:r>
              <a:rPr lang="en-US" sz="2800" b="1" dirty="0" smtClean="0">
                <a:solidFill>
                  <a:srgbClr val="FF0000"/>
                </a:solidFill>
              </a:rPr>
              <a:t>Self-</a:t>
            </a:r>
            <a:r>
              <a:rPr lang="en-US" sz="2800" b="1" dirty="0" err="1" smtClean="0">
                <a:solidFill>
                  <a:srgbClr val="FF0000"/>
                </a:solidFill>
              </a:rPr>
              <a:t>relocatable</a:t>
            </a:r>
            <a:r>
              <a:rPr lang="en-US" sz="2800" b="1" dirty="0" smtClean="0">
                <a:solidFill>
                  <a:srgbClr val="FF0000"/>
                </a:solidFill>
              </a:rPr>
              <a:t> program: </a:t>
            </a:r>
            <a:r>
              <a:rPr lang="en-US" sz="2800" b="1" dirty="0" smtClean="0"/>
              <a:t>Is a program which performs the relocation of address sensitive instruction by itself.</a:t>
            </a:r>
          </a:p>
          <a:p>
            <a:pPr algn="just" eaLnBrk="1" hangingPunct="1">
              <a:defRPr/>
            </a:pPr>
            <a:r>
              <a:rPr lang="en-US" sz="2800" dirty="0" smtClean="0"/>
              <a:t>The program performs its own relocation and does not require a linker. </a:t>
            </a:r>
          </a:p>
          <a:p>
            <a:pPr algn="just" eaLnBrk="1" hangingPunct="1">
              <a:defRPr/>
            </a:pPr>
            <a:endParaRPr lang="en-US" sz="2800" dirty="0" smtClean="0"/>
          </a:p>
          <a:p>
            <a:pPr algn="just" eaLnBrk="1" hangingPunct="1">
              <a:defRPr/>
            </a:pPr>
            <a:endParaRPr lang="en-US" sz="2800" b="1"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dirty="0" smtClean="0">
                <a:solidFill>
                  <a:srgbClr val="993300"/>
                </a:solidFill>
              </a:rPr>
              <a:t>Self- </a:t>
            </a:r>
            <a:r>
              <a:rPr lang="en-US" dirty="0" err="1" smtClean="0">
                <a:solidFill>
                  <a:srgbClr val="993300"/>
                </a:solidFill>
              </a:rPr>
              <a:t>Relocatable</a:t>
            </a:r>
            <a:r>
              <a:rPr lang="en-US" dirty="0" smtClean="0">
                <a:solidFill>
                  <a:srgbClr val="993300"/>
                </a:solidFill>
              </a:rPr>
              <a:t> Programs</a:t>
            </a:r>
            <a:r>
              <a:rPr lang="en-US" dirty="0" smtClean="0"/>
              <a:t> …</a:t>
            </a:r>
          </a:p>
        </p:txBody>
      </p:sp>
      <p:sp>
        <p:nvSpPr>
          <p:cNvPr id="89091" name="Rectangle 3"/>
          <p:cNvSpPr>
            <a:spLocks noGrp="1" noChangeArrowheads="1"/>
          </p:cNvSpPr>
          <p:nvPr>
            <p:ph idx="1"/>
          </p:nvPr>
        </p:nvSpPr>
        <p:spPr>
          <a:xfrm>
            <a:off x="0" y="1600200"/>
            <a:ext cx="12192000" cy="5029200"/>
          </a:xfrm>
        </p:spPr>
        <p:txBody>
          <a:bodyPr/>
          <a:lstStyle/>
          <a:p>
            <a:pPr algn="just" eaLnBrk="1" hangingPunct="1"/>
            <a:r>
              <a:rPr lang="en-US" sz="2800" smtClean="0"/>
              <a:t>Table of information of address sensitive instruction exists in program.</a:t>
            </a:r>
          </a:p>
          <a:p>
            <a:pPr algn="just" eaLnBrk="1" hangingPunct="1"/>
            <a:r>
              <a:rPr lang="en-US" sz="2800" b="1" smtClean="0">
                <a:solidFill>
                  <a:srgbClr val="0070C0"/>
                </a:solidFill>
              </a:rPr>
              <a:t>Code to perform the relocation of address sensitive instructions. This logic is called as Relocation Logic</a:t>
            </a:r>
          </a:p>
          <a:p>
            <a:pPr algn="just" eaLnBrk="1" hangingPunct="1"/>
            <a:r>
              <a:rPr lang="en-US" sz="2800" b="1" smtClean="0"/>
              <a:t>Start address of relocation logic is considered as execution starting address of a program.</a:t>
            </a:r>
          </a:p>
          <a:p>
            <a:pPr algn="just" eaLnBrk="1" hangingPunct="1"/>
            <a:r>
              <a:rPr lang="en-US" sz="2800" b="1" smtClean="0"/>
              <a:t>Self –Relocating program can execute in any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1430000" cy="1325563"/>
          </a:xfrm>
        </p:spPr>
        <p:txBody>
          <a:bodyPr>
            <a:normAutofit/>
          </a:bodyPr>
          <a:lstStyle/>
          <a:p>
            <a:pPr>
              <a:defRPr/>
            </a:pPr>
            <a:r>
              <a:rPr lang="en-US" sz="4000" dirty="0" smtClean="0"/>
              <a:t>1.Compile and Go </a:t>
            </a:r>
            <a:r>
              <a:rPr lang="en-US" sz="4000" dirty="0" smtClean="0"/>
              <a:t>Loader /</a:t>
            </a:r>
            <a:r>
              <a:rPr lang="en-US" sz="4000" dirty="0" smtClean="0"/>
              <a:t>Assemble </a:t>
            </a:r>
            <a:r>
              <a:rPr lang="en-US" sz="4000" dirty="0" smtClean="0"/>
              <a:t>and go loader</a:t>
            </a:r>
            <a:endParaRPr lang="en-US" sz="4000" dirty="0"/>
          </a:p>
        </p:txBody>
      </p:sp>
      <p:sp>
        <p:nvSpPr>
          <p:cNvPr id="25603" name="Content Placeholder 2"/>
          <p:cNvSpPr>
            <a:spLocks noGrp="1"/>
          </p:cNvSpPr>
          <p:nvPr>
            <p:ph idx="1"/>
          </p:nvPr>
        </p:nvSpPr>
        <p:spPr>
          <a:xfrm>
            <a:off x="266700" y="1231900"/>
            <a:ext cx="11353800" cy="4864100"/>
          </a:xfrm>
        </p:spPr>
        <p:txBody>
          <a:bodyPr>
            <a:noAutofit/>
          </a:bodyPr>
          <a:lstStyle/>
          <a:p>
            <a:pPr algn="just">
              <a:buNone/>
            </a:pPr>
            <a:r>
              <a:rPr lang="en-US" sz="3200" b="1" dirty="0" smtClean="0"/>
              <a:t>Also Called  Assemble </a:t>
            </a:r>
            <a:r>
              <a:rPr lang="en-US" sz="3200" b="1" dirty="0" smtClean="0"/>
              <a:t>and go loader </a:t>
            </a:r>
            <a:endParaRPr lang="en-US" sz="3200" b="1" dirty="0" smtClean="0"/>
          </a:p>
          <a:p>
            <a:pPr algn="just">
              <a:buNone/>
            </a:pPr>
            <a:r>
              <a:rPr lang="en-US" sz="3200" dirty="0" smtClean="0"/>
              <a:t>In </a:t>
            </a:r>
            <a:r>
              <a:rPr lang="en-US" sz="3200" dirty="0" smtClean="0"/>
              <a:t>this type of loader, the instruction is read line by line, its machine code is obtained and it is directly put in the main memory at some known address</a:t>
            </a:r>
            <a:r>
              <a:rPr lang="en-US" sz="3200" dirty="0" smtClean="0"/>
              <a:t>.</a:t>
            </a:r>
          </a:p>
          <a:p>
            <a:pPr algn="just">
              <a:buNone/>
            </a:pPr>
            <a:r>
              <a:rPr lang="en-US" sz="3200" dirty="0" smtClean="0"/>
              <a:t>That </a:t>
            </a:r>
            <a:r>
              <a:rPr lang="en-US" sz="3200" dirty="0" smtClean="0"/>
              <a:t>means the assembler runs in one part of memory and the assembled machine instructions and data is directly put into their assigned memory locations. </a:t>
            </a:r>
            <a:endParaRPr lang="en-US" sz="3200" dirty="0" smtClean="0"/>
          </a:p>
          <a:p>
            <a:pPr algn="just">
              <a:buNone/>
            </a:pPr>
            <a:r>
              <a:rPr lang="en-US" sz="3200" dirty="0" smtClean="0"/>
              <a:t>After </a:t>
            </a:r>
            <a:r>
              <a:rPr lang="en-US" sz="3200" dirty="0" smtClean="0"/>
              <a:t>completion of assembly process, assign starting address of the program to the location counter</a:t>
            </a:r>
            <a:r>
              <a:rPr lang="en-US" sz="3200" dirty="0" smtClean="0"/>
              <a:t>.</a:t>
            </a:r>
          </a:p>
          <a:p>
            <a:pPr algn="just">
              <a:buNone/>
            </a:pPr>
            <a:r>
              <a:rPr lang="en-US" sz="3200" dirty="0" smtClean="0"/>
              <a:t> </a:t>
            </a:r>
            <a:r>
              <a:rPr lang="en-US" sz="3200" dirty="0" smtClean="0"/>
              <a:t>Ex: WATFOR-77</a:t>
            </a:r>
            <a:endParaRPr lang="en-US" sz="32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D2DB52F-6126-4C0D-9030-5F1A0F36C9EF}" type="datetime1">
              <a:rPr lang="en-US"/>
              <a:pPr>
                <a:defRPr/>
              </a:pPr>
              <a:t>10/28/2022</a:t>
            </a:fld>
            <a:endParaRPr lang="en-US"/>
          </a:p>
        </p:txBody>
      </p:sp>
      <p:sp>
        <p:nvSpPr>
          <p:cNvPr id="4" name="Slide Number Placeholder 3"/>
          <p:cNvSpPr>
            <a:spLocks noGrp="1"/>
          </p:cNvSpPr>
          <p:nvPr>
            <p:ph type="sldNum" sz="quarter" idx="12"/>
          </p:nvPr>
        </p:nvSpPr>
        <p:spPr/>
        <p:txBody>
          <a:bodyPr/>
          <a:lstStyle/>
          <a:p>
            <a:pPr>
              <a:defRPr/>
            </a:pPr>
            <a:fld id="{A08C492F-B519-428A-941F-6320AED3C217}" type="slidenum">
              <a:rPr lang="en-US" smtClean="0"/>
              <a:pPr>
                <a:defRPr/>
              </a:pPr>
              <a:t>8</a:t>
            </a:fld>
            <a:endParaRPr lang="en-US"/>
          </a:p>
        </p:txBody>
      </p:sp>
      <p:pic>
        <p:nvPicPr>
          <p:cNvPr id="53250" name="Picture 2"/>
          <p:cNvPicPr>
            <a:picLocks noChangeAspect="1" noChangeArrowheads="1"/>
          </p:cNvPicPr>
          <p:nvPr/>
        </p:nvPicPr>
        <p:blipFill>
          <a:blip r:embed="rId2"/>
          <a:srcRect l="43631" t="57118" r="21230" b="16146"/>
          <a:stretch>
            <a:fillRect/>
          </a:stretch>
        </p:blipFill>
        <p:spPr bwMode="auto">
          <a:xfrm>
            <a:off x="469900" y="1295400"/>
            <a:ext cx="10598728" cy="4533900"/>
          </a:xfrm>
          <a:prstGeom prst="rect">
            <a:avLst/>
          </a:prstGeom>
          <a:noFill/>
          <a:ln w="9525">
            <a:noFill/>
            <a:miter lim="800000"/>
            <a:headEnd/>
            <a:tailEnd/>
          </a:ln>
          <a:effectLst/>
        </p:spPr>
      </p:pic>
      <p:sp>
        <p:nvSpPr>
          <p:cNvPr id="7" name="Rectangle 6"/>
          <p:cNvSpPr/>
          <p:nvPr/>
        </p:nvSpPr>
        <p:spPr>
          <a:xfrm>
            <a:off x="2260600" y="5377935"/>
            <a:ext cx="7302500" cy="461665"/>
          </a:xfrm>
          <a:prstGeom prst="rect">
            <a:avLst/>
          </a:prstGeom>
        </p:spPr>
        <p:txBody>
          <a:bodyPr wrap="square">
            <a:spAutoFit/>
          </a:bodyPr>
          <a:lstStyle/>
          <a:p>
            <a:r>
              <a:rPr lang="en-US" sz="2400" b="1" dirty="0" smtClean="0"/>
              <a:t>Compile and go loader or Assemble and go loader </a:t>
            </a: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0" y="0"/>
            <a:ext cx="9448800" cy="914400"/>
          </a:xfrm>
        </p:spPr>
        <p:txBody>
          <a:bodyPr/>
          <a:lstStyle/>
          <a:p>
            <a:pPr eaLnBrk="1" hangingPunct="1">
              <a:defRPr/>
            </a:pPr>
            <a:r>
              <a:rPr lang="en-US" dirty="0" smtClean="0">
                <a:solidFill>
                  <a:srgbClr val="CC6600"/>
                </a:solidFill>
              </a:rPr>
              <a:t>1.Compile and go loader….</a:t>
            </a:r>
          </a:p>
        </p:txBody>
      </p:sp>
      <p:sp>
        <p:nvSpPr>
          <p:cNvPr id="27651" name="Rectangle 3"/>
          <p:cNvSpPr>
            <a:spLocks noGrp="1" noChangeArrowheads="1"/>
          </p:cNvSpPr>
          <p:nvPr>
            <p:ph sz="half" idx="1"/>
          </p:nvPr>
        </p:nvSpPr>
        <p:spPr>
          <a:xfrm>
            <a:off x="355600" y="1384300"/>
            <a:ext cx="11074400" cy="3886200"/>
          </a:xfrm>
        </p:spPr>
        <p:txBody>
          <a:bodyPr/>
          <a:lstStyle/>
          <a:p>
            <a:pPr eaLnBrk="1" hangingPunct="1">
              <a:lnSpc>
                <a:spcPct val="80000"/>
              </a:lnSpc>
              <a:buFontTx/>
              <a:buNone/>
            </a:pPr>
            <a:r>
              <a:rPr lang="en-US" b="1" dirty="0" smtClean="0">
                <a:solidFill>
                  <a:srgbClr val="CC6600"/>
                </a:solidFill>
              </a:rPr>
              <a:t>Advantages</a:t>
            </a:r>
            <a:r>
              <a:rPr lang="en-US" b="1" dirty="0" smtClean="0">
                <a:solidFill>
                  <a:srgbClr val="CC6600"/>
                </a:solidFill>
              </a:rPr>
              <a:t>:</a:t>
            </a:r>
          </a:p>
          <a:p>
            <a:pPr eaLnBrk="1" hangingPunct="1">
              <a:lnSpc>
                <a:spcPct val="80000"/>
              </a:lnSpc>
              <a:buFontTx/>
              <a:buNone/>
            </a:pPr>
            <a:endParaRPr lang="en-US" b="1" dirty="0" smtClean="0">
              <a:solidFill>
                <a:srgbClr val="CC6600"/>
              </a:solidFill>
            </a:endParaRPr>
          </a:p>
          <a:p>
            <a:pPr eaLnBrk="1" hangingPunct="1">
              <a:lnSpc>
                <a:spcPct val="80000"/>
              </a:lnSpc>
            </a:pPr>
            <a:r>
              <a:rPr lang="en-US" dirty="0" smtClean="0"/>
              <a:t>It is very simple to understand.</a:t>
            </a:r>
          </a:p>
          <a:p>
            <a:pPr eaLnBrk="1" hangingPunct="1">
              <a:lnSpc>
                <a:spcPct val="80000"/>
              </a:lnSpc>
              <a:buFontTx/>
              <a:buNone/>
            </a:pPr>
            <a:endParaRPr lang="en-US" dirty="0" smtClean="0"/>
          </a:p>
          <a:p>
            <a:pPr eaLnBrk="1" hangingPunct="1">
              <a:lnSpc>
                <a:spcPct val="80000"/>
              </a:lnSpc>
            </a:pPr>
            <a:r>
              <a:rPr lang="en-US" dirty="0" smtClean="0"/>
              <a:t>It is simple to implement because loader is just an extension to the assembler design. </a:t>
            </a:r>
          </a:p>
        </p:txBody>
      </p:sp>
      <p:sp>
        <p:nvSpPr>
          <p:cNvPr id="2" name="Date Placeholder 1"/>
          <p:cNvSpPr>
            <a:spLocks noGrp="1"/>
          </p:cNvSpPr>
          <p:nvPr>
            <p:ph type="dt" sz="half" idx="10"/>
          </p:nvPr>
        </p:nvSpPr>
        <p:spPr/>
        <p:txBody>
          <a:bodyPr/>
          <a:lstStyle/>
          <a:p>
            <a:pPr>
              <a:defRPr/>
            </a:pPr>
            <a:fld id="{31E3180B-DF5F-461C-9C26-F260E9813C71}"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9C66BB51-A620-414D-8C77-8D0B728AD8E3}"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4616</TotalTime>
  <Words>3784</Words>
  <Application>Microsoft Office PowerPoint</Application>
  <PresentationFormat>Custom</PresentationFormat>
  <Paragraphs>963</Paragraphs>
  <Slides>68</Slides>
  <Notes>21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68</vt:i4>
      </vt:variant>
    </vt:vector>
  </HeadingPairs>
  <TitlesOfParts>
    <vt:vector size="72" baseType="lpstr">
      <vt:lpstr>1_Office Theme</vt:lpstr>
      <vt:lpstr>Contents Slide Master</vt:lpstr>
      <vt:lpstr>Office Theme</vt:lpstr>
      <vt:lpstr>CorelDRAW</vt:lpstr>
      <vt:lpstr>Slide 1</vt:lpstr>
      <vt:lpstr>Slide 2</vt:lpstr>
      <vt:lpstr>Slide 3</vt:lpstr>
      <vt:lpstr>Loading Scheme</vt:lpstr>
      <vt:lpstr>Functions of Loader</vt:lpstr>
      <vt:lpstr>Loading Schemes…</vt:lpstr>
      <vt:lpstr>1.Compile and Go Loader /Assemble and go loader</vt:lpstr>
      <vt:lpstr>Slide 8</vt:lpstr>
      <vt:lpstr>1.Compile and go loader….</vt:lpstr>
      <vt:lpstr>Disadvantages: </vt:lpstr>
      <vt:lpstr>2.General loader scheme</vt:lpstr>
      <vt:lpstr>Slide 12</vt:lpstr>
      <vt:lpstr>2.General loader scheme</vt:lpstr>
      <vt:lpstr>3.Absolute Loader</vt:lpstr>
      <vt:lpstr>3.Absolute Loader</vt:lpstr>
      <vt:lpstr>3.Absolute Loader….</vt:lpstr>
      <vt:lpstr>3.Absolute Loader</vt:lpstr>
      <vt:lpstr>Problem in Absolute loader….</vt:lpstr>
      <vt:lpstr>3.Absolute Loader</vt:lpstr>
      <vt:lpstr>Slide 20</vt:lpstr>
      <vt:lpstr>3.Absolute Loader</vt:lpstr>
      <vt:lpstr>Absolute loader.</vt:lpstr>
      <vt:lpstr>Design of an Absolute Loader</vt:lpstr>
      <vt:lpstr>4. Subroutine Linkages/Program Linking Loader</vt:lpstr>
      <vt:lpstr>4. Subroutine Linkages/Program Linking Loader</vt:lpstr>
      <vt:lpstr>4. Subroutine Linkages/Program Linking Loader</vt:lpstr>
      <vt:lpstr>5. Relocating Loaders</vt:lpstr>
      <vt:lpstr>Relocating Loaders….</vt:lpstr>
      <vt:lpstr>Relocating Loaders…</vt:lpstr>
      <vt:lpstr>Relocating Loaders :Example</vt:lpstr>
      <vt:lpstr>Relocating Loaders :Advantages</vt:lpstr>
      <vt:lpstr>Relocating Loaders :DisAdvantages</vt:lpstr>
      <vt:lpstr>6. Direct linking loader:</vt:lpstr>
      <vt:lpstr>Direct Linking Loader…</vt:lpstr>
      <vt:lpstr>Direct linking loader:</vt:lpstr>
      <vt:lpstr>Assembler records</vt:lpstr>
      <vt:lpstr>Assembler records…ESD</vt:lpstr>
      <vt:lpstr>Assembler records…ESD</vt:lpstr>
      <vt:lpstr>Assembler records…TXT</vt:lpstr>
      <vt:lpstr>Assembler records…RLD</vt:lpstr>
      <vt:lpstr>Assembler records…END</vt:lpstr>
      <vt:lpstr>advantages of Direct Linking</vt:lpstr>
      <vt:lpstr>Disadvantages of Direct Linking</vt:lpstr>
      <vt:lpstr>Design of Direct Linking Loader</vt:lpstr>
      <vt:lpstr>Design of Direct linking loader…</vt:lpstr>
      <vt:lpstr>Fig. Two pass direct linking loader scheme</vt:lpstr>
      <vt:lpstr>Example</vt:lpstr>
      <vt:lpstr>Slide 48</vt:lpstr>
      <vt:lpstr>Slide 49</vt:lpstr>
      <vt:lpstr>Object Records For Module PG1:1.ESD record</vt:lpstr>
      <vt:lpstr>Explanation</vt:lpstr>
      <vt:lpstr>TEXT records</vt:lpstr>
      <vt:lpstr>Object Records For Module PG1: 3.RLD record</vt:lpstr>
      <vt:lpstr>Object Records For Module PG2:1.ESD record</vt:lpstr>
      <vt:lpstr>TEXT records</vt:lpstr>
      <vt:lpstr>Object Records For Module PG1: 3.RLD record</vt:lpstr>
      <vt:lpstr>GEST</vt:lpstr>
      <vt:lpstr>LESA:Local External Symbol Array</vt:lpstr>
      <vt:lpstr>Assignment Question</vt:lpstr>
      <vt:lpstr>Slide 60</vt:lpstr>
      <vt:lpstr>Slide 61</vt:lpstr>
      <vt:lpstr>Loader Design Options</vt:lpstr>
      <vt:lpstr>Overlay Structure</vt:lpstr>
      <vt:lpstr>Overlay Structure…</vt:lpstr>
      <vt:lpstr>Example</vt:lpstr>
      <vt:lpstr>Slide 66</vt:lpstr>
      <vt:lpstr>Self- Relocatable Programs </vt:lpstr>
      <vt:lpstr>Self- Relocatable Programs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cp:lastModifiedBy>
  <cp:revision>418</cp:revision>
  <dcterms:created xsi:type="dcterms:W3CDTF">2019-01-09T10:33:58Z</dcterms:created>
  <dcterms:modified xsi:type="dcterms:W3CDTF">2022-10-28T08:21:14Z</dcterms:modified>
</cp:coreProperties>
</file>