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slideLayouts/slideLayout34.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 id="2147483702" r:id="rId3"/>
  </p:sldMasterIdLst>
  <p:notesMasterIdLst>
    <p:notesMasterId r:id="rId35"/>
  </p:notesMasterIdLst>
  <p:handoutMasterIdLst>
    <p:handoutMasterId r:id="rId36"/>
  </p:handoutMasterIdLst>
  <p:sldIdLst>
    <p:sldId id="277" r:id="rId4"/>
    <p:sldId id="385" r:id="rId5"/>
    <p:sldId id="625" r:id="rId6"/>
    <p:sldId id="654" r:id="rId7"/>
    <p:sldId id="657" r:id="rId8"/>
    <p:sldId id="655" r:id="rId9"/>
    <p:sldId id="664" r:id="rId10"/>
    <p:sldId id="665" r:id="rId11"/>
    <p:sldId id="666" r:id="rId12"/>
    <p:sldId id="667" r:id="rId13"/>
    <p:sldId id="668" r:id="rId14"/>
    <p:sldId id="656" r:id="rId15"/>
    <p:sldId id="671" r:id="rId16"/>
    <p:sldId id="669" r:id="rId17"/>
    <p:sldId id="670" r:id="rId18"/>
    <p:sldId id="673" r:id="rId19"/>
    <p:sldId id="674" r:id="rId20"/>
    <p:sldId id="675" r:id="rId21"/>
    <p:sldId id="676" r:id="rId22"/>
    <p:sldId id="677" r:id="rId23"/>
    <p:sldId id="672" r:id="rId24"/>
    <p:sldId id="678" r:id="rId25"/>
    <p:sldId id="679" r:id="rId26"/>
    <p:sldId id="680" r:id="rId27"/>
    <p:sldId id="681" r:id="rId28"/>
    <p:sldId id="682" r:id="rId29"/>
    <p:sldId id="683" r:id="rId30"/>
    <p:sldId id="684" r:id="rId31"/>
    <p:sldId id="685" r:id="rId32"/>
    <p:sldId id="658" r:id="rId33"/>
    <p:sldId id="65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B0F0"/>
    <a:srgbClr val="ED8137"/>
    <a:srgbClr val="BC8F00"/>
    <a:srgbClr val="860000"/>
    <a:srgbClr val="1B3F5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515" autoAdjust="0"/>
    <p:restoredTop sz="94660"/>
  </p:normalViewPr>
  <p:slideViewPr>
    <p:cSldViewPr snapToGrid="0">
      <p:cViewPr>
        <p:scale>
          <a:sx n="66" d="100"/>
          <a:sy n="66" d="100"/>
        </p:scale>
        <p:origin x="-876" y="-258"/>
      </p:cViewPr>
      <p:guideLst>
        <p:guide orient="horz" pos="2160"/>
        <p:guide pos="3840"/>
      </p:guideLst>
    </p:cSldViewPr>
  </p:slideViewPr>
  <p:notesTextViewPr>
    <p:cViewPr>
      <p:scale>
        <a:sx n="1" d="1"/>
        <a:sy n="1" d="1"/>
      </p:scale>
      <p:origin x="0" y="0"/>
    </p:cViewPr>
  </p:notesTextViewPr>
  <p:sorterViewPr>
    <p:cViewPr>
      <p:scale>
        <a:sx n="66" d="100"/>
        <a:sy n="66" d="100"/>
      </p:scale>
      <p:origin x="0" y="321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0732FBC-CC67-4B17-8935-02F23E3364AC}"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3"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1" y="1905000"/>
            <a:ext cx="12211051"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1" y="0"/>
            <a:ext cx="12211051"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1"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1" y="2819400"/>
            <a:ext cx="8496300" cy="2800350"/>
          </a:xfrm>
          <a:prstGeom prst="rect">
            <a:avLst/>
          </a:prstGeom>
        </p:spPr>
        <p:txBody>
          <a:bodyPr/>
          <a:lstStyle/>
          <a:p>
            <a:pPr lvl="0"/>
            <a:endParaRPr lang="ru-RU" noProof="0" dirty="0"/>
          </a:p>
        </p:txBody>
      </p:sp>
    </p:spTree>
    <p:extLst>
      <p:ext uri="{BB962C8B-B14F-4D97-AF65-F5344CB8AC3E}">
        <p14:creationId xmlns=""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8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71"/>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3" y="34"/>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56"/>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270909644"/>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8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7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3" y="34"/>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56"/>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3227159557"/>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8" y="164686"/>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8" y="932771"/>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3804378142"/>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224"/>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309"/>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6"/>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3" y="4677557"/>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3" y="4677557"/>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3" y="4677557"/>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9" y="4677557"/>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3" y="34"/>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56"/>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920"/>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1"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4"/>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1"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97"/>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224"/>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309"/>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701"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701"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2" y="480103"/>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104"/>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224"/>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309"/>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4546767" y="2276921"/>
            <a:ext cx="7238124" cy="3966041"/>
          </a:xfrm>
          <a:prstGeom prst="rect">
            <a:avLst/>
          </a:prstGeom>
        </p:spPr>
      </p:pic>
      <p:sp>
        <p:nvSpPr>
          <p:cNvPr id="7" name="Picture Placeholder 2"/>
          <p:cNvSpPr>
            <a:spLocks noGrp="1"/>
          </p:cNvSpPr>
          <p:nvPr>
            <p:ph type="pic" idx="1" hasCustomPrompt="1"/>
          </p:nvPr>
        </p:nvSpPr>
        <p:spPr>
          <a:xfrm>
            <a:off x="5705876"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3" y="34"/>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56"/>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224"/>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309"/>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776400" y="1815750"/>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4406828" y="1815750"/>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8037252" y="1815750"/>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3" y="34"/>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56"/>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8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3" y="1508788"/>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 xmlns:p14="http://schemas.microsoft.com/office/powerpoint/2010/main" val="26219781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609600" y="1604520"/>
            <a:ext cx="1097232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609600" y="1604520"/>
            <a:ext cx="1097232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86"/>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511"/>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609600" y="1604520"/>
            <a:ext cx="535440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6232320" y="1604520"/>
            <a:ext cx="535440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600" y="273600"/>
            <a:ext cx="1097232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609600" y="160452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609600" y="368208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6232320" y="1604520"/>
            <a:ext cx="535440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609600" y="1604520"/>
            <a:ext cx="535440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6232320" y="160452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6232320" y="368208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609600" y="160452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6232320" y="160452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609600" y="3682080"/>
            <a:ext cx="1097232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609600" y="1604520"/>
            <a:ext cx="1097232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609600" y="3682080"/>
            <a:ext cx="1097232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609600" y="160452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6232320" y="160452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6232320" y="368208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609600" y="3682080"/>
            <a:ext cx="535440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600" y="273600"/>
            <a:ext cx="1097232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609600" y="1604520"/>
            <a:ext cx="1097232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609600" y="1604520"/>
            <a:ext cx="1097232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34" name="Picture 33"/>
          <p:cNvPicPr/>
          <p:nvPr/>
        </p:nvPicPr>
        <p:blipFill>
          <a:blip r:embed="rId2"/>
          <a:stretch/>
        </p:blipFill>
        <p:spPr>
          <a:xfrm>
            <a:off x="2772000" y="1604520"/>
            <a:ext cx="6646560" cy="3977280"/>
          </a:xfrm>
          <a:prstGeom prst="rect">
            <a:avLst/>
          </a:prstGeom>
          <a:ln>
            <a:noFill/>
          </a:ln>
        </p:spPr>
      </p:pic>
      <p:pic>
        <p:nvPicPr>
          <p:cNvPr id="35" name="Picture 34"/>
          <p:cNvPicPr/>
          <p:nvPr/>
        </p:nvPicPr>
        <p:blipFill>
          <a:blip r:embed="rId2"/>
          <a:stretch/>
        </p:blipFill>
        <p:spPr>
          <a:xfrm>
            <a:off x="2772000" y="1604520"/>
            <a:ext cx="6646560" cy="397728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3"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73"/>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73"/>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3.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98"/>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98"/>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9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600" y="273600"/>
            <a:ext cx="10972320" cy="114480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
        <p:nvSpPr>
          <p:cNvPr id="3" name="PlaceHolder 2"/>
          <p:cNvSpPr>
            <a:spLocks noGrp="1"/>
          </p:cNvSpPr>
          <p:nvPr>
            <p:ph type="body"/>
          </p:nvPr>
        </p:nvSpPr>
        <p:spPr>
          <a:xfrm>
            <a:off x="609600" y="1604520"/>
            <a:ext cx="10972320" cy="3977280"/>
          </a:xfrm>
          <a:prstGeom prst="rect">
            <a:avLst/>
          </a:prstGeom>
        </p:spPr>
        <p:txBody>
          <a:bodyPr lIns="0" tIns="0" rIns="0" bIns="0"/>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0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8.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geeksforgeeks.org/vi-editor-uni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geeksforgeeks.org/vi-editor-unix/"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89"/>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229" y="5902033"/>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9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9506859"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 xmlns:p14="http://schemas.microsoft.com/office/powerpoint/2010/main" val="689304721"/>
              </p:ext>
            </p:extLst>
          </p:nvPr>
        </p:nvGraphicFramePr>
        <p:xfrm>
          <a:off x="76788" y="3121768"/>
          <a:ext cx="3303056" cy="3148059"/>
        </p:xfrm>
        <a:graphic>
          <a:graphicData uri="http://schemas.openxmlformats.org/presentationml/2006/ole">
            <p:oleObj spid="_x0000_s8231" name="CorelDRAW" r:id="rId4" imgW="2169000" imgH="2169360" progId="">
              <p:embed/>
            </p:oleObj>
          </a:graphicData>
        </a:graphic>
      </p:graphicFrame>
      <p:sp>
        <p:nvSpPr>
          <p:cNvPr id="37" name="Right Triangle 36">
            <a:extLst>
              <a:ext uri="{FF2B5EF4-FFF2-40B4-BE49-F238E27FC236}">
                <a16:creationId xmlns="" xmlns:a16="http://schemas.microsoft.com/office/drawing/2014/main" id="{0983CA01-DED8-4A8A-82CA-5B1BE1DADB0C}"/>
              </a:ext>
            </a:extLst>
          </p:cNvPr>
          <p:cNvSpPr/>
          <p:nvPr/>
        </p:nvSpPr>
        <p:spPr>
          <a:xfrm flipH="1">
            <a:off x="7045437" y="-64960"/>
            <a:ext cx="5146563"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sp>
        <p:nvSpPr>
          <p:cNvPr id="45" name="Rectangle 44"/>
          <p:cNvSpPr/>
          <p:nvPr/>
        </p:nvSpPr>
        <p:spPr>
          <a:xfrm>
            <a:off x="2124106" y="2025573"/>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a:extLst>
              <a:ext uri="{BEBA8EAE-BF5A-486C-A8C5-ECC9F3942E4B}">
                <a14:imgProps xmlns="" xmlns:a14="http://schemas.microsoft.com/office/drawing/2010/main">
                  <a14:imgLayer r:embed="rId6">
                    <a14:imgEffect>
                      <a14:colorTemperature colorTemp="5742"/>
                    </a14:imgEffect>
                    <a14:imgEffect>
                      <a14:saturation sat="238000"/>
                    </a14:imgEffect>
                  </a14:imgLayer>
                </a14:imgProps>
              </a:ext>
              <a:ext uri="{28A0092B-C50C-407E-A947-70E740481C1C}">
                <a14:useLocalDpi xmlns="" xmlns:a14="http://schemas.microsoft.com/office/drawing/2010/main" val="0"/>
              </a:ext>
            </a:extLst>
          </a:blip>
          <a:stretch>
            <a:fillRect/>
          </a:stretch>
        </p:blipFill>
        <p:spPr>
          <a:xfrm>
            <a:off x="12136" y="24501"/>
            <a:ext cx="3859753" cy="1538254"/>
          </a:xfrm>
          <a:prstGeom prst="rect">
            <a:avLst/>
          </a:prstGeom>
        </p:spPr>
      </p:pic>
      <p:sp>
        <p:nvSpPr>
          <p:cNvPr id="43" name="Right Triangle 42"/>
          <p:cNvSpPr/>
          <p:nvPr/>
        </p:nvSpPr>
        <p:spPr>
          <a:xfrm rot="10800000" flipV="1">
            <a:off x="9829829" y="5334047"/>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608"/>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a:t>
            </a:r>
            <a:r>
              <a:rPr lang="en-US" sz="2000" b="1" dirty="0" smtClean="0">
                <a:solidFill>
                  <a:prstClr val="black">
                    <a:lumMod val="65000"/>
                    <a:lumOff val="35000"/>
                  </a:prstClr>
                </a:solidFill>
                <a:latin typeface="Casper" panose="02000506000000020004" pitchFamily="2" charset="0"/>
                <a:ea typeface="Karla" pitchFamily="2" charset="0"/>
                <a:cs typeface="Karla" pitchFamily="2" charset="0"/>
              </a:rPr>
              <a:t>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813"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71889" y="6296559"/>
            <a:ext cx="1830785" cy="369332"/>
          </a:xfrm>
          <a:prstGeom prst="rect">
            <a:avLst/>
          </a:prstGeom>
          <a:noFill/>
        </p:spPr>
        <p:txBody>
          <a:bodyPr wrap="square" rtlCol="0">
            <a:spAutoFit/>
          </a:bodyPr>
          <a:lstStyle/>
          <a:p>
            <a:r>
              <a:rPr lang="en-US" dirty="0" smtClean="0"/>
              <a:t> </a:t>
            </a:r>
            <a:endParaRPr lang="en-US" dirty="0"/>
          </a:p>
        </p:txBody>
      </p:sp>
      <p:sp>
        <p:nvSpPr>
          <p:cNvPr id="26" name="TextBox 25"/>
          <p:cNvSpPr txBox="1">
            <a:spLocks noChangeArrowheads="1"/>
          </p:cNvSpPr>
          <p:nvPr/>
        </p:nvSpPr>
        <p:spPr bwMode="auto">
          <a:xfrm>
            <a:off x="2127872" y="2051945"/>
            <a:ext cx="9063319" cy="48597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University Institute of Engineering</a:t>
            </a:r>
          </a:p>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DEPARTMENT OF COMPUTER SCIENCE &amp; ENGINEERING</a:t>
            </a:r>
            <a:endParaRPr lang="en-US" sz="3200" b="1" dirty="0">
              <a:latin typeface="Arial Black" panose="020B0A04020102020204" pitchFamily="34" charset="0"/>
              <a:ea typeface="Karla" pitchFamily="2" charset="0"/>
              <a:cs typeface="Karla" pitchFamily="2"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Bachelor of  Engineering  </a:t>
            </a: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Name: System Programming</a:t>
            </a: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Code: CST-315</a:t>
            </a: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 </a:t>
            </a: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16" name="Rectangle 15"/>
          <p:cNvSpPr/>
          <p:nvPr/>
        </p:nvSpPr>
        <p:spPr>
          <a:xfrm>
            <a:off x="8513922" y="242054"/>
            <a:ext cx="3329951" cy="369332"/>
          </a:xfrm>
          <a:prstGeom prst="rect">
            <a:avLst/>
          </a:prstGeom>
        </p:spPr>
        <p:txBody>
          <a:bodyPr wrap="none">
            <a:spAutoFit/>
          </a:bodyPr>
          <a:lstStyle/>
          <a:p>
            <a:r>
              <a:rPr lang="en-US" dirty="0" smtClean="0"/>
              <a:t>Department of Computer Science</a:t>
            </a:r>
            <a:endParaRPr lang="en-US" dirty="0"/>
          </a:p>
        </p:txBody>
      </p:sp>
      <p:sp>
        <p:nvSpPr>
          <p:cNvPr id="18" name="Slide Number Placeholder 17"/>
          <p:cNvSpPr>
            <a:spLocks noGrp="1"/>
          </p:cNvSpPr>
          <p:nvPr>
            <p:ph type="sldNum" sz="quarter" idx="12"/>
          </p:nvPr>
        </p:nvSpPr>
        <p:spPr/>
        <p:txBody>
          <a:bodyPr/>
          <a:lstStyle/>
          <a:p>
            <a:fld id="{BDCDBBEF-AA6C-4BA6-85B2-A17D7F280E38}" type="slidenum">
              <a:rPr lang="en-US" smtClean="0"/>
              <a:pPr/>
              <a:t>1</a:t>
            </a:fld>
            <a:endParaRPr lang="en-US"/>
          </a:p>
        </p:txBody>
      </p:sp>
      <p:sp>
        <p:nvSpPr>
          <p:cNvPr id="17" name="Rectangle 16"/>
          <p:cNvSpPr/>
          <p:nvPr/>
        </p:nvSpPr>
        <p:spPr>
          <a:xfrm>
            <a:off x="678076" y="6120884"/>
            <a:ext cx="3627257" cy="369332"/>
          </a:xfrm>
          <a:prstGeom prst="rect">
            <a:avLst/>
          </a:prstGeom>
        </p:spPr>
        <p:txBody>
          <a:bodyPr wrap="square">
            <a:spAutoFit/>
          </a:bodyPr>
          <a:lstStyle/>
          <a:p>
            <a:r>
              <a:rPr lang="en-US" b="1" dirty="0" smtClean="0"/>
              <a:t>Compilers</a:t>
            </a:r>
            <a:endParaRPr lang="en-US" dirty="0"/>
          </a:p>
        </p:txBody>
      </p:sp>
    </p:spTree>
    <p:extLst>
      <p:ext uri="{BB962C8B-B14F-4D97-AF65-F5344CB8AC3E}">
        <p14:creationId xmlns="" xmlns:p14="http://schemas.microsoft.com/office/powerpoint/2010/main" val="4565021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lstStyle/>
          <a:p>
            <a:pPr algn="ctr">
              <a:defRPr/>
            </a:pPr>
            <a:r>
              <a:rPr lang="en-US" b="1" dirty="0" smtClean="0"/>
              <a:t>Types of Editors</a:t>
            </a:r>
            <a:r>
              <a:rPr lang="en-US" dirty="0" smtClean="0"/>
              <a:t> </a:t>
            </a:r>
            <a:endParaRPr lang="en-US" b="1" dirty="0">
              <a:solidFill>
                <a:srgbClr val="FF0000"/>
              </a:solidFill>
            </a:endParaRPr>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10</a:t>
            </a:fld>
            <a:endParaRPr lang="en-US"/>
          </a:p>
        </p:txBody>
      </p:sp>
      <p:pic>
        <p:nvPicPr>
          <p:cNvPr id="60418" name="Picture 2"/>
          <p:cNvPicPr>
            <a:picLocks noGrp="1" noChangeAspect="1" noChangeArrowheads="1"/>
          </p:cNvPicPr>
          <p:nvPr>
            <p:ph idx="1"/>
          </p:nvPr>
        </p:nvPicPr>
        <p:blipFill>
          <a:blip r:embed="rId2"/>
          <a:srcRect l="22025" t="31674" r="55588" b="40401"/>
          <a:stretch>
            <a:fillRect/>
          </a:stretch>
        </p:blipFill>
        <p:spPr bwMode="auto">
          <a:xfrm>
            <a:off x="0" y="1988458"/>
            <a:ext cx="5266805" cy="3693603"/>
          </a:xfrm>
          <a:prstGeom prst="rect">
            <a:avLst/>
          </a:prstGeom>
          <a:noFill/>
          <a:ln w="9525">
            <a:noFill/>
            <a:miter lim="800000"/>
            <a:headEnd/>
            <a:tailEnd/>
          </a:ln>
          <a:effectLst/>
        </p:spPr>
      </p:pic>
      <p:sp>
        <p:nvSpPr>
          <p:cNvPr id="7" name="Rectangle 6"/>
          <p:cNvSpPr/>
          <p:nvPr/>
        </p:nvSpPr>
        <p:spPr>
          <a:xfrm>
            <a:off x="2002244" y="1110735"/>
            <a:ext cx="5783443" cy="646331"/>
          </a:xfrm>
          <a:prstGeom prst="rect">
            <a:avLst/>
          </a:prstGeom>
        </p:spPr>
        <p:txBody>
          <a:bodyPr wrap="none">
            <a:spAutoFit/>
          </a:bodyPr>
          <a:lstStyle/>
          <a:p>
            <a:pPr algn="ctr"/>
            <a:r>
              <a:rPr lang="en-US" sz="3600" dirty="0" err="1" smtClean="0">
                <a:solidFill>
                  <a:srgbClr val="FF0000"/>
                </a:solidFill>
              </a:rPr>
              <a:t>Sed</a:t>
            </a:r>
            <a:r>
              <a:rPr lang="en-US" sz="3600" dirty="0" smtClean="0">
                <a:solidFill>
                  <a:srgbClr val="FF0000"/>
                </a:solidFill>
              </a:rPr>
              <a:t>   's/box/bin/'  foxinbox.txt</a:t>
            </a:r>
          </a:p>
        </p:txBody>
      </p:sp>
      <p:pic>
        <p:nvPicPr>
          <p:cNvPr id="60420" name="Picture 4"/>
          <p:cNvPicPr>
            <a:picLocks noChangeAspect="1" noChangeArrowheads="1"/>
          </p:cNvPicPr>
          <p:nvPr/>
        </p:nvPicPr>
        <p:blipFill>
          <a:blip r:embed="rId3"/>
          <a:srcRect l="26909" t="42609" r="33825" b="34375"/>
          <a:stretch>
            <a:fillRect/>
          </a:stretch>
        </p:blipFill>
        <p:spPr bwMode="auto">
          <a:xfrm>
            <a:off x="5413829" y="2162630"/>
            <a:ext cx="6782672" cy="2235199"/>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lstStyle/>
          <a:p>
            <a:pPr algn="ctr">
              <a:defRPr/>
            </a:pPr>
            <a:r>
              <a:rPr lang="en-US" b="1" dirty="0" smtClean="0"/>
              <a:t>Types of Editors</a:t>
            </a:r>
            <a:r>
              <a:rPr lang="en-US" dirty="0" smtClean="0"/>
              <a:t> </a:t>
            </a:r>
            <a:endParaRPr lang="en-US" b="1" dirty="0">
              <a:solidFill>
                <a:srgbClr val="FF0000"/>
              </a:solidFill>
            </a:endParaRPr>
          </a:p>
        </p:txBody>
      </p:sp>
      <p:sp>
        <p:nvSpPr>
          <p:cNvPr id="25603" name="Content Placeholder 2"/>
          <p:cNvSpPr>
            <a:spLocks noGrp="1"/>
          </p:cNvSpPr>
          <p:nvPr>
            <p:ph idx="1"/>
          </p:nvPr>
        </p:nvSpPr>
        <p:spPr>
          <a:xfrm>
            <a:off x="228600" y="965200"/>
            <a:ext cx="11544300" cy="5613400"/>
          </a:xfrm>
        </p:spPr>
        <p:txBody>
          <a:bodyPr>
            <a:noAutofit/>
          </a:bodyPr>
          <a:lstStyle/>
          <a:p>
            <a:r>
              <a:rPr lang="en-US" b="1" dirty="0" smtClean="0"/>
              <a:t>Delete Specific Line Using the </a:t>
            </a:r>
            <a:r>
              <a:rPr lang="en-US" b="1" dirty="0" err="1" smtClean="0"/>
              <a:t>sed</a:t>
            </a:r>
            <a:r>
              <a:rPr lang="en-US" b="1" dirty="0" smtClean="0"/>
              <a:t> Command</a:t>
            </a:r>
          </a:p>
          <a:p>
            <a:r>
              <a:rPr lang="en-US" dirty="0" smtClean="0"/>
              <a:t>To delete a line from a file with the </a:t>
            </a:r>
            <a:r>
              <a:rPr lang="en-US" b="1" dirty="0" err="1" smtClean="0"/>
              <a:t>sed</a:t>
            </a:r>
            <a:r>
              <a:rPr lang="en-US" dirty="0" smtClean="0"/>
              <a:t> command, use the </a:t>
            </a:r>
            <a:r>
              <a:rPr lang="en-US" b="1" dirty="0" smtClean="0">
                <a:solidFill>
                  <a:srgbClr val="FF0000"/>
                </a:solidFill>
              </a:rPr>
              <a:t>d</a:t>
            </a:r>
            <a:r>
              <a:rPr lang="en-US" dirty="0" smtClean="0">
                <a:solidFill>
                  <a:srgbClr val="FF0000"/>
                </a:solidFill>
              </a:rPr>
              <a:t> subcommand </a:t>
            </a:r>
            <a:r>
              <a:rPr lang="en-US" dirty="0" smtClean="0"/>
              <a:t>and the syntax:</a:t>
            </a:r>
          </a:p>
          <a:p>
            <a:pPr algn="ctr">
              <a:buNone/>
            </a:pPr>
            <a:r>
              <a:rPr lang="en-US" b="1" dirty="0" err="1" smtClean="0">
                <a:solidFill>
                  <a:srgbClr val="FF0000"/>
                </a:solidFill>
              </a:rPr>
              <a:t>sed</a:t>
            </a:r>
            <a:r>
              <a:rPr lang="en-US" b="1" dirty="0" smtClean="0">
                <a:solidFill>
                  <a:srgbClr val="FF0000"/>
                </a:solidFill>
              </a:rPr>
              <a:t> '#d' filename.txt</a:t>
            </a:r>
          </a:p>
          <a:p>
            <a:pPr algn="ctr">
              <a:buNone/>
            </a:pPr>
            <a:r>
              <a:rPr lang="en-US" dirty="0" err="1" smtClean="0"/>
              <a:t>sed</a:t>
            </a:r>
            <a:r>
              <a:rPr lang="en-US" dirty="0" smtClean="0"/>
              <a:t> '2d' foxinbox.txt</a:t>
            </a:r>
          </a:p>
          <a:p>
            <a:pPr algn="ctr">
              <a:buNone/>
            </a:pPr>
            <a:endParaRPr lang="en-US" dirty="0" smtClean="0"/>
          </a:p>
          <a:p>
            <a:pPr>
              <a:buNone/>
            </a:pPr>
            <a:r>
              <a:rPr lang="en-US" b="1" dirty="0" smtClean="0"/>
              <a:t>Delete Lines Within a Specific Range of Lines Using the </a:t>
            </a:r>
            <a:r>
              <a:rPr lang="en-US" b="1" dirty="0" err="1" smtClean="0"/>
              <a:t>sed</a:t>
            </a:r>
            <a:r>
              <a:rPr lang="en-US" b="1" dirty="0" smtClean="0"/>
              <a:t> Command</a:t>
            </a:r>
          </a:p>
          <a:p>
            <a:pPr algn="ctr">
              <a:buNone/>
            </a:pPr>
            <a:r>
              <a:rPr lang="en-US" dirty="0" err="1" smtClean="0">
                <a:solidFill>
                  <a:srgbClr val="FF0000"/>
                </a:solidFill>
              </a:rPr>
              <a:t>sed</a:t>
            </a:r>
            <a:r>
              <a:rPr lang="en-US" dirty="0" smtClean="0">
                <a:solidFill>
                  <a:srgbClr val="FF0000"/>
                </a:solidFill>
              </a:rPr>
              <a:t> '2,4d' foxinbox.txt</a:t>
            </a:r>
          </a:p>
          <a:p>
            <a:pPr>
              <a:buNone/>
            </a:pPr>
            <a:r>
              <a:rPr lang="en-US" dirty="0" smtClean="0"/>
              <a:t>The command above deletes lines 2, 3, and 4 from the file</a:t>
            </a:r>
            <a:endParaRPr lang="en-US" b="1" dirty="0" smtClean="0"/>
          </a:p>
          <a:p>
            <a:pPr algn="ctr">
              <a:buNone/>
            </a:pPr>
            <a:endParaRPr lang="en-US" b="1" dirty="0" smtClean="0">
              <a:solidFill>
                <a:srgbClr val="FF0000"/>
              </a:solidFill>
            </a:endParaRPr>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lstStyle/>
          <a:p>
            <a:pPr algn="ctr">
              <a:defRPr/>
            </a:pPr>
            <a:r>
              <a:rPr lang="en-US" b="1" dirty="0" smtClean="0"/>
              <a:t>Types of Editors</a:t>
            </a:r>
            <a:r>
              <a:rPr lang="en-US" dirty="0" smtClean="0"/>
              <a:t> </a:t>
            </a:r>
            <a:endParaRPr lang="en-US" b="1" dirty="0">
              <a:solidFill>
                <a:srgbClr val="FF0000"/>
              </a:solidFill>
            </a:endParaRPr>
          </a:p>
        </p:txBody>
      </p:sp>
      <p:sp>
        <p:nvSpPr>
          <p:cNvPr id="25603" name="Content Placeholder 2"/>
          <p:cNvSpPr>
            <a:spLocks noGrp="1"/>
          </p:cNvSpPr>
          <p:nvPr>
            <p:ph idx="1"/>
          </p:nvPr>
        </p:nvSpPr>
        <p:spPr>
          <a:xfrm>
            <a:off x="228600" y="965200"/>
            <a:ext cx="11544300" cy="5613400"/>
          </a:xfrm>
        </p:spPr>
        <p:txBody>
          <a:bodyPr>
            <a:noAutofit/>
          </a:bodyPr>
          <a:lstStyle/>
          <a:p>
            <a:pPr algn="just">
              <a:buNone/>
            </a:pPr>
            <a:r>
              <a:rPr lang="en-US" sz="3600" b="1" dirty="0" smtClean="0"/>
              <a:t>		3. Screen editors</a:t>
            </a:r>
            <a:r>
              <a:rPr lang="en-US" sz="3600" dirty="0" smtClean="0"/>
              <a:t>: In this type of editors, the user is able to see the cursor on the screen and can make a copy, cut, paste operation easily. It is very easy to use mouse pointer.</a:t>
            </a:r>
          </a:p>
          <a:p>
            <a:pPr algn="just">
              <a:buNone/>
            </a:pPr>
            <a:r>
              <a:rPr lang="en-US" sz="3600" dirty="0" smtClean="0"/>
              <a:t>These allow the document to be viewed and operated upon as a two dimensional plane, of which a portion may be displayed at a time. </a:t>
            </a:r>
          </a:p>
          <a:p>
            <a:pPr algn="just">
              <a:buNone/>
            </a:pPr>
            <a:r>
              <a:rPr lang="en-US" sz="3600" dirty="0" smtClean="0"/>
              <a:t>Any portion may be specified for display and location for revision can be specified anywhere within the displayed portion. </a:t>
            </a:r>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lstStyle/>
          <a:p>
            <a:pPr algn="ctr">
              <a:defRPr/>
            </a:pPr>
            <a:r>
              <a:rPr lang="en-US" b="1" dirty="0" smtClean="0"/>
              <a:t>Types of Editors</a:t>
            </a:r>
            <a:r>
              <a:rPr lang="en-US" dirty="0" smtClean="0"/>
              <a:t> </a:t>
            </a:r>
            <a:endParaRPr lang="en-US" b="1" dirty="0">
              <a:solidFill>
                <a:srgbClr val="FF0000"/>
              </a:solidFill>
            </a:endParaRPr>
          </a:p>
        </p:txBody>
      </p:sp>
      <p:sp>
        <p:nvSpPr>
          <p:cNvPr id="25603" name="Content Placeholder 2"/>
          <p:cNvSpPr>
            <a:spLocks noGrp="1"/>
          </p:cNvSpPr>
          <p:nvPr>
            <p:ph idx="1"/>
          </p:nvPr>
        </p:nvSpPr>
        <p:spPr>
          <a:xfrm>
            <a:off x="228600" y="965200"/>
            <a:ext cx="11544300" cy="5613400"/>
          </a:xfrm>
        </p:spPr>
        <p:txBody>
          <a:bodyPr>
            <a:noAutofit/>
          </a:bodyPr>
          <a:lstStyle/>
          <a:p>
            <a:pPr algn="just">
              <a:buNone/>
            </a:pPr>
            <a:r>
              <a:rPr lang="en-US" sz="3600" b="1" dirty="0" smtClean="0"/>
              <a:t>		3. Screen editors</a:t>
            </a:r>
            <a:r>
              <a:rPr lang="en-US" sz="3600" dirty="0" smtClean="0"/>
              <a:t>: In this type of editors, the user is able to see the cursor on the screen and can make a copy, cut, paste operation easily. It is very easy to use mouse pointer.</a:t>
            </a:r>
          </a:p>
          <a:p>
            <a:pPr algn="just">
              <a:buNone/>
            </a:pPr>
            <a:r>
              <a:rPr lang="en-US" sz="3600" dirty="0" smtClean="0"/>
              <a:t>These allow the document to be viewed and operated upon as a two dimensional plane, of which a portion may be displayed at a time. </a:t>
            </a:r>
          </a:p>
          <a:p>
            <a:pPr algn="just">
              <a:buNone/>
            </a:pPr>
            <a:r>
              <a:rPr lang="en-US" sz="3600" dirty="0" smtClean="0"/>
              <a:t>Any portion may be specified for display and location for revision can be specified anywhere within the displayed portion. </a:t>
            </a:r>
          </a:p>
          <a:p>
            <a:pPr algn="ctr">
              <a:buNone/>
            </a:pPr>
            <a:r>
              <a:rPr lang="en-US" sz="3600" b="1" dirty="0" smtClean="0">
                <a:solidFill>
                  <a:srgbClr val="FF0000"/>
                </a:solidFill>
              </a:rPr>
              <a:t>Ex : </a:t>
            </a:r>
            <a:r>
              <a:rPr lang="en-US" sz="3600" b="1" dirty="0" smtClean="0">
                <a:solidFill>
                  <a:srgbClr val="FF0000"/>
                </a:solidFill>
                <a:hlinkClick r:id="rId2"/>
              </a:rPr>
              <a:t>vi</a:t>
            </a:r>
            <a:r>
              <a:rPr lang="en-US" sz="3600" b="1" dirty="0" smtClean="0">
                <a:solidFill>
                  <a:srgbClr val="FF0000"/>
                </a:solidFill>
              </a:rPr>
              <a:t>, </a:t>
            </a:r>
            <a:r>
              <a:rPr lang="en-US" sz="3600" b="1" dirty="0" err="1" smtClean="0">
                <a:solidFill>
                  <a:srgbClr val="FF0000"/>
                </a:solidFill>
              </a:rPr>
              <a:t>emacs</a:t>
            </a:r>
            <a:r>
              <a:rPr lang="en-US" sz="3600" b="1" dirty="0" smtClean="0">
                <a:solidFill>
                  <a:srgbClr val="FF0000"/>
                </a:solidFill>
              </a:rPr>
              <a:t>, Notepad</a:t>
            </a:r>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lstStyle/>
          <a:p>
            <a:pPr algn="ctr">
              <a:defRPr/>
            </a:pPr>
            <a:r>
              <a:rPr lang="en-US" b="1" dirty="0" smtClean="0"/>
              <a:t>Types of Editors</a:t>
            </a:r>
            <a:r>
              <a:rPr lang="en-US" dirty="0" smtClean="0"/>
              <a:t> </a:t>
            </a:r>
            <a:endParaRPr lang="en-US" b="1" dirty="0">
              <a:solidFill>
                <a:srgbClr val="FF0000"/>
              </a:solidFill>
            </a:endParaRPr>
          </a:p>
        </p:txBody>
      </p:sp>
      <p:sp>
        <p:nvSpPr>
          <p:cNvPr id="25603" name="Content Placeholder 2"/>
          <p:cNvSpPr>
            <a:spLocks noGrp="1"/>
          </p:cNvSpPr>
          <p:nvPr>
            <p:ph idx="1"/>
          </p:nvPr>
        </p:nvSpPr>
        <p:spPr>
          <a:xfrm>
            <a:off x="228600" y="965200"/>
            <a:ext cx="11544300" cy="5613400"/>
          </a:xfrm>
        </p:spPr>
        <p:txBody>
          <a:bodyPr>
            <a:noAutofit/>
          </a:bodyPr>
          <a:lstStyle/>
          <a:p>
            <a:pPr algn="just"/>
            <a:endParaRPr lang="en-US" sz="3600" b="1" dirty="0" smtClean="0"/>
          </a:p>
          <a:p>
            <a:pPr algn="just">
              <a:buNone/>
            </a:pPr>
            <a:r>
              <a:rPr lang="en-US" sz="3600" b="1" dirty="0" smtClean="0"/>
              <a:t>4. Word Processor</a:t>
            </a:r>
            <a:r>
              <a:rPr lang="en-US" sz="3600" dirty="0" smtClean="0"/>
              <a:t>: Overcoming the limitations of screen editors, it allows one to use some format to insert images, files, videos, use font, size, style features. </a:t>
            </a:r>
          </a:p>
          <a:p>
            <a:pPr algn="just">
              <a:buNone/>
            </a:pPr>
            <a:r>
              <a:rPr lang="en-US" sz="3600" dirty="0" smtClean="0"/>
              <a:t>Provides additional features to basic screen editors. </a:t>
            </a:r>
          </a:p>
          <a:p>
            <a:pPr algn="just">
              <a:buNone/>
            </a:pPr>
            <a:r>
              <a:rPr lang="en-US" sz="3600" dirty="0" smtClean="0"/>
              <a:t>Usually support non-textual contents and choice of fonts, style, etc.</a:t>
            </a:r>
          </a:p>
          <a:p>
            <a:pPr algn="just">
              <a:buNone/>
            </a:pPr>
            <a:endParaRPr lang="en-US" sz="3600" dirty="0"/>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lstStyle/>
          <a:p>
            <a:pPr algn="ctr">
              <a:defRPr/>
            </a:pPr>
            <a:r>
              <a:rPr lang="en-US" b="1" dirty="0" smtClean="0"/>
              <a:t>Types of Editors</a:t>
            </a:r>
            <a:r>
              <a:rPr lang="en-US" dirty="0" smtClean="0"/>
              <a:t> </a:t>
            </a:r>
            <a:endParaRPr lang="en-US" b="1" dirty="0">
              <a:solidFill>
                <a:srgbClr val="FF0000"/>
              </a:solidFill>
            </a:endParaRPr>
          </a:p>
        </p:txBody>
      </p:sp>
      <p:sp>
        <p:nvSpPr>
          <p:cNvPr id="25603" name="Content Placeholder 2"/>
          <p:cNvSpPr>
            <a:spLocks noGrp="1"/>
          </p:cNvSpPr>
          <p:nvPr>
            <p:ph idx="1"/>
          </p:nvPr>
        </p:nvSpPr>
        <p:spPr>
          <a:xfrm>
            <a:off x="228600" y="965200"/>
            <a:ext cx="11544300" cy="5613400"/>
          </a:xfrm>
        </p:spPr>
        <p:txBody>
          <a:bodyPr>
            <a:noAutofit/>
          </a:bodyPr>
          <a:lstStyle/>
          <a:p>
            <a:pPr algn="just"/>
            <a:endParaRPr lang="en-US" sz="3600" b="1" dirty="0" smtClean="0"/>
          </a:p>
          <a:p>
            <a:pPr algn="just">
              <a:buNone/>
            </a:pPr>
            <a:r>
              <a:rPr lang="en-US" sz="3600" b="1" dirty="0" smtClean="0"/>
              <a:t>5. Structure Editor</a:t>
            </a:r>
            <a:r>
              <a:rPr lang="en-US" sz="3600" dirty="0" smtClean="0"/>
              <a:t>: </a:t>
            </a:r>
          </a:p>
          <a:p>
            <a:pPr algn="just">
              <a:buNone/>
            </a:pPr>
            <a:r>
              <a:rPr lang="en-US" sz="3600" dirty="0" smtClean="0"/>
              <a:t>Structure editor focuses on programming languages. </a:t>
            </a:r>
          </a:p>
          <a:p>
            <a:pPr algn="just">
              <a:buNone/>
            </a:pPr>
            <a:r>
              <a:rPr lang="en-US" sz="3600" dirty="0" smtClean="0"/>
              <a:t>It provides features to write and edit source code. </a:t>
            </a:r>
          </a:p>
          <a:p>
            <a:pPr algn="just">
              <a:buNone/>
            </a:pPr>
            <a:r>
              <a:rPr lang="en-US" sz="3600" dirty="0" smtClean="0"/>
              <a:t>These are editors for specific types of documents, so that the editor </a:t>
            </a:r>
            <a:r>
              <a:rPr lang="en-US" sz="3600" dirty="0" err="1" smtClean="0"/>
              <a:t>recognises</a:t>
            </a:r>
            <a:r>
              <a:rPr lang="en-US" sz="3600" dirty="0" smtClean="0"/>
              <a:t> the structure/syntax of the document being prepared and helps in maintaining that structure/syntax.</a:t>
            </a:r>
          </a:p>
          <a:p>
            <a:pPr algn="just">
              <a:buNone/>
            </a:pPr>
            <a:r>
              <a:rPr lang="en-US" sz="3600" b="1" dirty="0" smtClean="0">
                <a:solidFill>
                  <a:srgbClr val="FF0000"/>
                </a:solidFill>
              </a:rPr>
              <a:t>Ex : </a:t>
            </a:r>
            <a:r>
              <a:rPr lang="en-US" sz="3600" b="1" dirty="0" err="1" smtClean="0">
                <a:solidFill>
                  <a:srgbClr val="FF0000"/>
                </a:solidFill>
              </a:rPr>
              <a:t>Netbeans</a:t>
            </a:r>
            <a:r>
              <a:rPr lang="en-US" sz="3600" b="1" dirty="0" smtClean="0">
                <a:solidFill>
                  <a:srgbClr val="FF0000"/>
                </a:solidFill>
              </a:rPr>
              <a:t> IDE,   </a:t>
            </a:r>
            <a:r>
              <a:rPr lang="en-US" sz="3600" b="1" dirty="0" err="1" smtClean="0">
                <a:solidFill>
                  <a:srgbClr val="FF0000"/>
                </a:solidFill>
              </a:rPr>
              <a:t>gEdit</a:t>
            </a:r>
            <a:r>
              <a:rPr lang="en-US" sz="3600" b="1" dirty="0" smtClean="0">
                <a:solidFill>
                  <a:srgbClr val="FF0000"/>
                </a:solidFill>
              </a:rPr>
              <a:t>.</a:t>
            </a:r>
            <a:endParaRPr lang="en-US" sz="3600" dirty="0"/>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p:cNvSpPr>
            <a:spLocks noGrp="1"/>
          </p:cNvSpPr>
          <p:nvPr>
            <p:ph idx="1"/>
          </p:nvPr>
        </p:nvSpPr>
        <p:spPr>
          <a:xfrm>
            <a:off x="228600" y="965200"/>
            <a:ext cx="11544300" cy="5613400"/>
          </a:xfrm>
        </p:spPr>
        <p:txBody>
          <a:bodyPr>
            <a:noAutofit/>
          </a:bodyPr>
          <a:lstStyle/>
          <a:p>
            <a:pPr algn="just">
              <a:buNone/>
            </a:pPr>
            <a:endParaRPr lang="en-US" sz="3600" b="1" dirty="0" smtClean="0"/>
          </a:p>
          <a:p>
            <a:pPr algn="just">
              <a:buNone/>
            </a:pPr>
            <a:endParaRPr lang="en-US" sz="3600" b="1" dirty="0" smtClean="0"/>
          </a:p>
          <a:p>
            <a:pPr algn="ctr">
              <a:buNone/>
            </a:pPr>
            <a:r>
              <a:rPr lang="en-US" sz="5400" b="1" dirty="0" smtClean="0"/>
              <a:t>Some other editors</a:t>
            </a:r>
            <a:r>
              <a:rPr lang="en-US" sz="5400" dirty="0" smtClean="0"/>
              <a:t>: </a:t>
            </a:r>
            <a:endParaRPr lang="en-US" sz="5400" dirty="0"/>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16</a:t>
            </a:fld>
            <a:endParaRPr lang="en-US"/>
          </a:p>
        </p:txBody>
      </p:sp>
      <p:sp>
        <p:nvSpPr>
          <p:cNvPr id="6" name="Title 5"/>
          <p:cNvSpPr>
            <a:spLocks noGrp="1"/>
          </p:cNvSpPr>
          <p:nvPr>
            <p:ph type="title"/>
          </p:nvPr>
        </p:nvSpPr>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noAutofit/>
          </a:bodyPr>
          <a:lstStyle/>
          <a:p>
            <a:pPr algn="ctr"/>
            <a:r>
              <a:rPr lang="en-US" sz="3200" b="1" dirty="0" smtClean="0"/>
              <a:t/>
            </a:r>
            <a:br>
              <a:rPr lang="en-US" sz="3200" b="1" dirty="0" smtClean="0"/>
            </a:br>
            <a:r>
              <a:rPr lang="en-US" sz="4800" b="1" dirty="0" smtClean="0"/>
              <a:t>Some other editors: </a:t>
            </a:r>
            <a:endParaRPr lang="en-US" sz="4800" b="1" dirty="0"/>
          </a:p>
        </p:txBody>
      </p:sp>
      <p:sp>
        <p:nvSpPr>
          <p:cNvPr id="25603" name="Content Placeholder 2"/>
          <p:cNvSpPr>
            <a:spLocks noGrp="1"/>
          </p:cNvSpPr>
          <p:nvPr>
            <p:ph idx="1"/>
          </p:nvPr>
        </p:nvSpPr>
        <p:spPr>
          <a:xfrm>
            <a:off x="228600" y="965200"/>
            <a:ext cx="11774714" cy="5566229"/>
          </a:xfrm>
        </p:spPr>
        <p:txBody>
          <a:bodyPr>
            <a:noAutofit/>
          </a:bodyPr>
          <a:lstStyle/>
          <a:p>
            <a:pPr algn="just" fontAlgn="base"/>
            <a:r>
              <a:rPr lang="en-US" sz="3400" b="1" dirty="0" smtClean="0"/>
              <a:t>    Full Screen Editors</a:t>
            </a:r>
            <a:r>
              <a:rPr lang="en-US" sz="3400" dirty="0" smtClean="0"/>
              <a:t>: is a </a:t>
            </a:r>
            <a:r>
              <a:rPr lang="en-US" sz="3400" dirty="0" smtClean="0">
                <a:solidFill>
                  <a:srgbClr val="FF0000"/>
                </a:solidFill>
              </a:rPr>
              <a:t>text editor </a:t>
            </a:r>
            <a:r>
              <a:rPr lang="en-US" sz="3400" dirty="0" smtClean="0"/>
              <a:t>that occupies full display with the purpose of sidelining the user from the OS and the other applications. </a:t>
            </a:r>
          </a:p>
          <a:p>
            <a:pPr algn="just" fontAlgn="base"/>
            <a:r>
              <a:rPr lang="en-US" sz="3400" dirty="0" smtClean="0"/>
              <a:t>It helps the user to focus on writing only and do not get distracted by the other applications and the cluttered interface. </a:t>
            </a:r>
          </a:p>
          <a:p>
            <a:pPr algn="just" fontAlgn="base"/>
            <a:r>
              <a:rPr lang="en-US" sz="3400" dirty="0" smtClean="0"/>
              <a:t>Often </a:t>
            </a:r>
            <a:r>
              <a:rPr lang="en-US" sz="3400" dirty="0" err="1" smtClean="0"/>
              <a:t>fullscreen</a:t>
            </a:r>
            <a:r>
              <a:rPr lang="en-US" sz="3400" dirty="0" smtClean="0"/>
              <a:t> editors has a dark background and a text field with a light colored text. </a:t>
            </a:r>
          </a:p>
          <a:p>
            <a:pPr algn="just" fontAlgn="base"/>
            <a:r>
              <a:rPr lang="en-US" sz="3400" dirty="0" smtClean="0"/>
              <a:t>They include customizable interfaces and feature like word count. </a:t>
            </a:r>
          </a:p>
          <a:p>
            <a:pPr algn="ctr" fontAlgn="base">
              <a:buNone/>
            </a:pPr>
            <a:r>
              <a:rPr lang="en-US" sz="3400" b="1" dirty="0" smtClean="0"/>
              <a:t>Ex : Acme, </a:t>
            </a:r>
            <a:r>
              <a:rPr lang="en-US" sz="3400" b="1" dirty="0" err="1" smtClean="0"/>
              <a:t>Coderoom</a:t>
            </a:r>
            <a:r>
              <a:rPr lang="en-US" sz="3400" b="1" dirty="0" smtClean="0"/>
              <a:t>, </a:t>
            </a:r>
            <a:r>
              <a:rPr lang="en-US" sz="3400" b="1" dirty="0" err="1" smtClean="0"/>
              <a:t>FocusWriter</a:t>
            </a:r>
            <a:endParaRPr lang="en-US" sz="3400" b="1" dirty="0"/>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noAutofit/>
          </a:bodyPr>
          <a:lstStyle/>
          <a:p>
            <a:pPr algn="ctr"/>
            <a:r>
              <a:rPr lang="en-US" sz="3200" b="1" dirty="0" smtClean="0"/>
              <a:t/>
            </a:r>
            <a:br>
              <a:rPr lang="en-US" sz="3200" b="1" dirty="0" smtClean="0"/>
            </a:br>
            <a:r>
              <a:rPr lang="en-US" sz="4800" b="1" dirty="0" smtClean="0"/>
              <a:t>Some other editors: </a:t>
            </a:r>
            <a:endParaRPr lang="en-US" sz="4800" b="1" dirty="0"/>
          </a:p>
        </p:txBody>
      </p:sp>
      <p:sp>
        <p:nvSpPr>
          <p:cNvPr id="25603" name="Content Placeholder 2"/>
          <p:cNvSpPr>
            <a:spLocks noGrp="1"/>
          </p:cNvSpPr>
          <p:nvPr>
            <p:ph idx="1"/>
          </p:nvPr>
        </p:nvSpPr>
        <p:spPr>
          <a:xfrm>
            <a:off x="228600" y="965200"/>
            <a:ext cx="11774714" cy="5566229"/>
          </a:xfrm>
        </p:spPr>
        <p:txBody>
          <a:bodyPr>
            <a:noAutofit/>
          </a:bodyPr>
          <a:lstStyle/>
          <a:p>
            <a:pPr algn="just" fontAlgn="base"/>
            <a:r>
              <a:rPr lang="en-US" sz="4000" b="1" dirty="0" smtClean="0"/>
              <a:t>Multiple Window Editor</a:t>
            </a:r>
            <a:r>
              <a:rPr lang="en-US" sz="4000" dirty="0" smtClean="0"/>
              <a:t>: Multiple window editor allows you to work on more than one file one file at a time and cut and paste text from file into another via yanking and putting. </a:t>
            </a:r>
          </a:p>
          <a:p>
            <a:pPr algn="just" fontAlgn="base"/>
            <a:r>
              <a:rPr lang="en-US" sz="4000" dirty="0" smtClean="0"/>
              <a:t>The two fundamental concepts that lie behind multi-window editors are buffer and windows.</a:t>
            </a:r>
          </a:p>
          <a:p>
            <a:pPr algn="just" fontAlgn="base"/>
            <a:r>
              <a:rPr lang="en-US" sz="4000" dirty="0" smtClean="0"/>
              <a:t> Buffer: Buffer holds the text to be edited. A file only has one buffer associated with it. </a:t>
            </a:r>
            <a:endParaRPr lang="en-US" sz="4000" dirty="0"/>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noAutofit/>
          </a:bodyPr>
          <a:lstStyle/>
          <a:p>
            <a:pPr algn="ctr"/>
            <a:r>
              <a:rPr lang="en-US" sz="3200" b="1" dirty="0" smtClean="0"/>
              <a:t/>
            </a:r>
            <a:br>
              <a:rPr lang="en-US" sz="3200" b="1" dirty="0" smtClean="0"/>
            </a:br>
            <a:r>
              <a:rPr lang="en-US" sz="4800" b="1" dirty="0" smtClean="0"/>
              <a:t>Some other editors: </a:t>
            </a:r>
            <a:br>
              <a:rPr lang="en-US" sz="4800" b="1" dirty="0" smtClean="0"/>
            </a:br>
            <a:endParaRPr lang="en-US" sz="4800" b="1" dirty="0"/>
          </a:p>
        </p:txBody>
      </p:sp>
      <p:sp>
        <p:nvSpPr>
          <p:cNvPr id="25603" name="Content Placeholder 2"/>
          <p:cNvSpPr>
            <a:spLocks noGrp="1"/>
          </p:cNvSpPr>
          <p:nvPr>
            <p:ph idx="1"/>
          </p:nvPr>
        </p:nvSpPr>
        <p:spPr>
          <a:xfrm>
            <a:off x="228600" y="965200"/>
            <a:ext cx="11774714" cy="5566229"/>
          </a:xfrm>
        </p:spPr>
        <p:txBody>
          <a:bodyPr>
            <a:noAutofit/>
          </a:bodyPr>
          <a:lstStyle/>
          <a:p>
            <a:pPr algn="just" fontAlgn="base"/>
            <a:r>
              <a:rPr lang="en-US" sz="3600" dirty="0" smtClean="0"/>
              <a:t>Windows: Windows provides a view to the buffer to see what the buffer holds and edit and modify it. </a:t>
            </a:r>
          </a:p>
          <a:p>
            <a:pPr algn="just" fontAlgn="base"/>
            <a:r>
              <a:rPr lang="en-US" sz="3600" dirty="0" smtClean="0"/>
              <a:t>A buffer may have multiple windows. </a:t>
            </a:r>
          </a:p>
          <a:p>
            <a:pPr algn="just" fontAlgn="base"/>
            <a:r>
              <a:rPr lang="en-US" sz="3600" dirty="0" smtClean="0"/>
              <a:t>Any changes made in any of the windows will be reflected in all other windows associated with the same buffer. </a:t>
            </a:r>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685800" y="2885800"/>
            <a:ext cx="11290300" cy="17370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a:lnSpc>
                <a:spcPct val="100000"/>
              </a:lnSpc>
            </a:pPr>
            <a:r>
              <a:rPr lang="en-US" sz="4400" b="1" spc="-1" dirty="0" smtClean="0">
                <a:solidFill>
                  <a:srgbClr val="FF0000"/>
                </a:solidFill>
                <a:uFill>
                  <a:solidFill>
                    <a:srgbClr val="FFFFFF"/>
                  </a:solidFill>
                </a:uFill>
              </a:rPr>
              <a:t>Chapter 8 </a:t>
            </a:r>
          </a:p>
          <a:p>
            <a:pPr algn="ctr">
              <a:lnSpc>
                <a:spcPct val="100000"/>
              </a:lnSpc>
            </a:pPr>
            <a:endParaRPr lang="en-US" sz="4400" b="1" spc="-1" dirty="0" smtClean="0">
              <a:solidFill>
                <a:srgbClr val="FF0000"/>
              </a:solidFill>
              <a:uFill>
                <a:solidFill>
                  <a:srgbClr val="FFFFFF"/>
                </a:solidFill>
              </a:uFill>
            </a:endParaRPr>
          </a:p>
          <a:p>
            <a:pPr algn="ctr">
              <a:lnSpc>
                <a:spcPct val="100000"/>
              </a:lnSpc>
            </a:pPr>
            <a:r>
              <a:rPr lang="en-US" sz="4400" b="1" dirty="0" smtClean="0"/>
              <a:t>Editors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noAutofit/>
          </a:bodyPr>
          <a:lstStyle/>
          <a:p>
            <a:pPr algn="ctr"/>
            <a:r>
              <a:rPr lang="en-US" sz="3200" b="1" dirty="0" smtClean="0"/>
              <a:t/>
            </a:r>
            <a:br>
              <a:rPr lang="en-US" sz="3200" b="1" dirty="0" smtClean="0"/>
            </a:br>
            <a:r>
              <a:rPr lang="en-US" sz="4800" b="1" dirty="0" smtClean="0"/>
              <a:t>Some other editors: </a:t>
            </a:r>
            <a:br>
              <a:rPr lang="en-US" sz="4800" b="1" dirty="0" smtClean="0"/>
            </a:br>
            <a:endParaRPr lang="en-US" sz="4800" b="1" dirty="0"/>
          </a:p>
        </p:txBody>
      </p:sp>
      <p:sp>
        <p:nvSpPr>
          <p:cNvPr id="25603" name="Content Placeholder 2"/>
          <p:cNvSpPr>
            <a:spLocks noGrp="1"/>
          </p:cNvSpPr>
          <p:nvPr>
            <p:ph idx="1"/>
          </p:nvPr>
        </p:nvSpPr>
        <p:spPr>
          <a:xfrm>
            <a:off x="228600" y="965200"/>
            <a:ext cx="11774714" cy="5566229"/>
          </a:xfrm>
        </p:spPr>
        <p:txBody>
          <a:bodyPr>
            <a:noAutofit/>
          </a:bodyPr>
          <a:lstStyle/>
          <a:p>
            <a:pPr algn="just" fontAlgn="base"/>
            <a:r>
              <a:rPr lang="en-US" sz="3600" b="1" dirty="0" smtClean="0"/>
              <a:t>Online Editors</a:t>
            </a:r>
            <a:r>
              <a:rPr lang="en-US" sz="3600" dirty="0" smtClean="0"/>
              <a:t>: Online text editors is an interface for editing the texts within a web browser. It aims to reduce the efforts made by the user by directly editing and updating into a valid HTML markup language. </a:t>
            </a:r>
          </a:p>
          <a:p>
            <a:pPr algn="just" fontAlgn="base"/>
            <a:r>
              <a:rPr lang="en-US" sz="3600" dirty="0" smtClean="0"/>
              <a:t>Internet Explorer added first the feature of “design mode”. </a:t>
            </a:r>
          </a:p>
          <a:p>
            <a:pPr algn="just" fontAlgn="base"/>
            <a:r>
              <a:rPr lang="en-US" sz="3600" dirty="0" smtClean="0"/>
              <a:t>The design mode allows the user to edit their document and it also allows the use of the cursor to do the editing. </a:t>
            </a:r>
            <a:br>
              <a:rPr lang="en-US" sz="3600" dirty="0" smtClean="0"/>
            </a:br>
            <a:endParaRPr lang="en-US" sz="3600" dirty="0" smtClean="0"/>
          </a:p>
          <a:p>
            <a:pPr algn="just" fontAlgn="base"/>
            <a:r>
              <a:rPr lang="en-US" sz="3600" dirty="0" smtClean="0"/>
              <a:t>Ex : </a:t>
            </a:r>
            <a:r>
              <a:rPr lang="en-US" sz="3600" dirty="0" err="1" smtClean="0"/>
              <a:t>CKEditor</a:t>
            </a:r>
            <a:r>
              <a:rPr lang="en-US" sz="3600" dirty="0" smtClean="0"/>
              <a:t>,  </a:t>
            </a:r>
            <a:r>
              <a:rPr lang="en-US" sz="3600" dirty="0" err="1" smtClean="0"/>
              <a:t>SnapEditor</a:t>
            </a:r>
            <a:r>
              <a:rPr lang="en-US" sz="3600" dirty="0" smtClean="0"/>
              <a:t>,  </a:t>
            </a:r>
            <a:r>
              <a:rPr lang="en-US" sz="3600" dirty="0" err="1" smtClean="0"/>
              <a:t>designmode</a:t>
            </a:r>
            <a:r>
              <a:rPr lang="en-US" sz="3600" dirty="0" smtClean="0"/>
              <a:t> by Internet Explorer.</a:t>
            </a:r>
            <a:endParaRPr lang="en-US" sz="3600" dirty="0"/>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lstStyle/>
          <a:p>
            <a:pPr algn="ctr">
              <a:defRPr/>
            </a:pPr>
            <a:r>
              <a:rPr lang="en-US" b="1" dirty="0" smtClean="0"/>
              <a:t>Types of Editors</a:t>
            </a:r>
            <a:r>
              <a:rPr lang="en-US" dirty="0" smtClean="0"/>
              <a:t> </a:t>
            </a:r>
            <a:endParaRPr lang="en-US" b="1" dirty="0">
              <a:solidFill>
                <a:srgbClr val="FF0000"/>
              </a:solidFill>
            </a:endParaRPr>
          </a:p>
        </p:txBody>
      </p:sp>
      <p:sp>
        <p:nvSpPr>
          <p:cNvPr id="25603" name="Content Placeholder 2"/>
          <p:cNvSpPr>
            <a:spLocks noGrp="1"/>
          </p:cNvSpPr>
          <p:nvPr>
            <p:ph idx="1"/>
          </p:nvPr>
        </p:nvSpPr>
        <p:spPr>
          <a:xfrm>
            <a:off x="228600" y="965200"/>
            <a:ext cx="11544300" cy="5613400"/>
          </a:xfrm>
        </p:spPr>
        <p:txBody>
          <a:bodyPr>
            <a:noAutofit/>
          </a:bodyPr>
          <a:lstStyle/>
          <a:p>
            <a:pPr algn="just"/>
            <a:r>
              <a:rPr lang="en-US" sz="3600" b="1" dirty="0" smtClean="0"/>
              <a:t>      Salient Aspects of Text Editor</a:t>
            </a:r>
          </a:p>
          <a:p>
            <a:pPr algn="just"/>
            <a:r>
              <a:rPr lang="en-US" sz="3600" dirty="0" smtClean="0"/>
              <a:t>A text editor has to cover the following main aspects related to document creation, storage and revision -Interactive user interface</a:t>
            </a:r>
          </a:p>
          <a:p>
            <a:pPr algn="just"/>
            <a:r>
              <a:rPr lang="en-US" sz="3600" dirty="0" smtClean="0"/>
              <a:t>Appropriate format for storing the document in file in secondary storage</a:t>
            </a:r>
          </a:p>
          <a:p>
            <a:pPr algn="just"/>
            <a:r>
              <a:rPr lang="en-US" sz="3600" dirty="0" smtClean="0"/>
              <a:t>Efficient transfer of information between the user interface and the file in secondary storage.</a:t>
            </a:r>
          </a:p>
          <a:p>
            <a:pPr algn="just">
              <a:buNone/>
            </a:pPr>
            <a:endParaRPr lang="en-US" sz="3600" dirty="0"/>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lstStyle/>
          <a:p>
            <a:pPr algn="ctr">
              <a:defRPr/>
            </a:pPr>
            <a:r>
              <a:rPr lang="en-US" b="1" dirty="0" smtClean="0"/>
              <a:t>Types of Editors</a:t>
            </a:r>
            <a:r>
              <a:rPr lang="en-US" dirty="0" smtClean="0"/>
              <a:t> </a:t>
            </a:r>
            <a:endParaRPr lang="en-US" b="1" dirty="0">
              <a:solidFill>
                <a:srgbClr val="FF0000"/>
              </a:solidFill>
            </a:endParaRPr>
          </a:p>
        </p:txBody>
      </p:sp>
      <p:sp>
        <p:nvSpPr>
          <p:cNvPr id="25603" name="Content Placeholder 2"/>
          <p:cNvSpPr>
            <a:spLocks noGrp="1"/>
          </p:cNvSpPr>
          <p:nvPr>
            <p:ph idx="1"/>
          </p:nvPr>
        </p:nvSpPr>
        <p:spPr>
          <a:xfrm>
            <a:off x="228600" y="965200"/>
            <a:ext cx="11544300" cy="5613400"/>
          </a:xfrm>
        </p:spPr>
        <p:txBody>
          <a:bodyPr>
            <a:noAutofit/>
          </a:bodyPr>
          <a:lstStyle/>
          <a:p>
            <a:pPr fontAlgn="base"/>
            <a:r>
              <a:rPr lang="en-US" sz="3200" b="1" dirty="0" smtClean="0"/>
              <a:t>Editing Process</a:t>
            </a:r>
            <a:endParaRPr lang="en-US" sz="3200" dirty="0" smtClean="0"/>
          </a:p>
          <a:p>
            <a:pPr algn="just" fontAlgn="base"/>
            <a:r>
              <a:rPr lang="en-US" sz="3200" dirty="0" smtClean="0"/>
              <a:t>We all by now understand that editors are the program which is used to create, edit and modify a document. </a:t>
            </a:r>
          </a:p>
          <a:p>
            <a:pPr algn="just" fontAlgn="base"/>
            <a:r>
              <a:rPr lang="en-US" sz="3200" dirty="0" smtClean="0"/>
              <a:t>A document may include some images, files, text, equations, and diagrams as well. </a:t>
            </a:r>
          </a:p>
          <a:p>
            <a:pPr algn="just" fontAlgn="base">
              <a:buNone/>
            </a:pPr>
            <a:r>
              <a:rPr lang="en-US" sz="3200" b="1" dirty="0" smtClean="0">
                <a:solidFill>
                  <a:srgbClr val="FF0000"/>
                </a:solidFill>
              </a:rPr>
              <a:t>The document editing process mainly compromises of the following four tasks : </a:t>
            </a:r>
            <a:endParaRPr lang="en-US" sz="3200" dirty="0"/>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lstStyle/>
          <a:p>
            <a:pPr algn="ctr">
              <a:defRPr/>
            </a:pPr>
            <a:r>
              <a:rPr lang="en-US" b="1" dirty="0" smtClean="0"/>
              <a:t>Editor Structure</a:t>
            </a:r>
            <a:endParaRPr lang="en-US" b="1" dirty="0">
              <a:solidFill>
                <a:srgbClr val="FF0000"/>
              </a:solidFill>
            </a:endParaRPr>
          </a:p>
        </p:txBody>
      </p:sp>
      <p:sp>
        <p:nvSpPr>
          <p:cNvPr id="25603" name="Content Placeholder 2"/>
          <p:cNvSpPr>
            <a:spLocks noGrp="1"/>
          </p:cNvSpPr>
          <p:nvPr>
            <p:ph idx="1"/>
          </p:nvPr>
        </p:nvSpPr>
        <p:spPr>
          <a:xfrm>
            <a:off x="228600" y="965200"/>
            <a:ext cx="11544300" cy="5613400"/>
          </a:xfrm>
        </p:spPr>
        <p:txBody>
          <a:bodyPr>
            <a:noAutofit/>
          </a:bodyPr>
          <a:lstStyle/>
          <a:p>
            <a:pPr algn="just" fontAlgn="base">
              <a:buNone/>
            </a:pPr>
            <a:r>
              <a:rPr lang="en-US" sz="3200" b="1" dirty="0" smtClean="0">
                <a:solidFill>
                  <a:srgbClr val="FF0000"/>
                </a:solidFill>
              </a:rPr>
              <a:t>The document editing process mainly compromises of the following four tasks : </a:t>
            </a:r>
          </a:p>
          <a:p>
            <a:pPr fontAlgn="base"/>
            <a:r>
              <a:rPr lang="en-US" sz="3200" dirty="0" smtClean="0"/>
              <a:t>The part of the document to edited or modifies is selected. </a:t>
            </a:r>
          </a:p>
          <a:p>
            <a:pPr fontAlgn="base"/>
            <a:r>
              <a:rPr lang="en-US" sz="3200" dirty="0" smtClean="0"/>
              <a:t>determining how to format this lines on view and how to display it.</a:t>
            </a:r>
          </a:p>
          <a:p>
            <a:pPr fontAlgn="base"/>
            <a:r>
              <a:rPr lang="en-US" sz="3200" dirty="0" smtClean="0"/>
              <a:t>Specify and execute the operations that modify the document.</a:t>
            </a:r>
          </a:p>
          <a:p>
            <a:pPr fontAlgn="base"/>
            <a:r>
              <a:rPr lang="en-US" sz="3200" dirty="0" smtClean="0"/>
              <a:t>Update the view properly.</a:t>
            </a:r>
          </a:p>
          <a:p>
            <a:pPr fontAlgn="base">
              <a:buNone/>
            </a:pPr>
            <a:r>
              <a:rPr lang="en-US" sz="3200" dirty="0" smtClean="0">
                <a:solidFill>
                  <a:srgbClr val="FF0000"/>
                </a:solidFill>
              </a:rPr>
              <a:t>The above steps include filtering, formatting, and traveling. </a:t>
            </a:r>
          </a:p>
          <a:p>
            <a:pPr fontAlgn="base"/>
            <a:r>
              <a:rPr lang="en-US" sz="3200" dirty="0" smtClean="0"/>
              <a:t>Formatting : Visibility on display screen.</a:t>
            </a:r>
          </a:p>
          <a:p>
            <a:pPr fontAlgn="base"/>
            <a:r>
              <a:rPr lang="en-US" sz="3200" dirty="0" smtClean="0"/>
              <a:t>Filtering : Finding out the main/important subset.</a:t>
            </a:r>
          </a:p>
          <a:p>
            <a:pPr fontAlgn="base"/>
            <a:r>
              <a:rPr lang="en-US" sz="3200" dirty="0" smtClean="0"/>
              <a:t>Traveling : Locating the area of interest.</a:t>
            </a:r>
            <a:endParaRPr lang="en-US" sz="3200" dirty="0"/>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lstStyle/>
          <a:p>
            <a:pPr algn="ctr">
              <a:defRPr/>
            </a:pPr>
            <a:r>
              <a:rPr lang="en-US" b="1" dirty="0" smtClean="0"/>
              <a:t>Editor Structure</a:t>
            </a:r>
            <a:endParaRPr lang="en-US" b="1" dirty="0">
              <a:solidFill>
                <a:srgbClr val="FF0000"/>
              </a:solidFill>
            </a:endParaRPr>
          </a:p>
        </p:txBody>
      </p:sp>
      <p:sp>
        <p:nvSpPr>
          <p:cNvPr id="25603" name="Content Placeholder 2"/>
          <p:cNvSpPr>
            <a:spLocks noGrp="1"/>
          </p:cNvSpPr>
          <p:nvPr>
            <p:ph idx="1"/>
          </p:nvPr>
        </p:nvSpPr>
        <p:spPr>
          <a:xfrm>
            <a:off x="228599" y="965200"/>
            <a:ext cx="11731171" cy="5638800"/>
          </a:xfrm>
        </p:spPr>
        <p:txBody>
          <a:bodyPr>
            <a:noAutofit/>
          </a:bodyPr>
          <a:lstStyle/>
          <a:p>
            <a:pPr algn="just" fontAlgn="base"/>
            <a:r>
              <a:rPr lang="en-US" sz="3200" b="1" dirty="0" smtClean="0"/>
              <a:t>User Interface of editors:</a:t>
            </a:r>
            <a:r>
              <a:rPr lang="en-US" sz="3200" dirty="0" smtClean="0"/>
              <a:t> The user interface of editors typically means the input, output and the interaction language. </a:t>
            </a:r>
          </a:p>
          <a:p>
            <a:pPr algn="just" fontAlgn="base"/>
            <a:r>
              <a:rPr lang="en-US" sz="3200" dirty="0" smtClean="0"/>
              <a:t>The input devices are used to enter text, data into a document or to process commands. </a:t>
            </a:r>
          </a:p>
          <a:p>
            <a:pPr algn="just" fontAlgn="base"/>
            <a:r>
              <a:rPr lang="en-US" sz="3200" dirty="0" smtClean="0"/>
              <a:t>The output devices are used to display the edited form of the document and the results of the operation/commands executed. </a:t>
            </a:r>
          </a:p>
          <a:p>
            <a:pPr algn="just" fontAlgn="base"/>
            <a:r>
              <a:rPr lang="en-US" sz="3200" dirty="0" smtClean="0"/>
              <a:t>The interaction language provides the interaction with the editor. </a:t>
            </a:r>
          </a:p>
          <a:p>
            <a:pPr algn="just" fontAlgn="base"/>
            <a:r>
              <a:rPr lang="en-US" sz="3200" b="1" i="1" dirty="0" smtClean="0"/>
              <a:t>Interaction language : </a:t>
            </a:r>
            <a:r>
              <a:rPr lang="en-US" sz="3200" dirty="0" smtClean="0"/>
              <a:t>could be, </a:t>
            </a:r>
            <a:r>
              <a:rPr lang="en-US" sz="3200" dirty="0" smtClean="0">
                <a:solidFill>
                  <a:srgbClr val="FF0000"/>
                </a:solidFill>
              </a:rPr>
              <a:t>typing oriented </a:t>
            </a:r>
            <a:r>
              <a:rPr lang="en-US" sz="3200" dirty="0" smtClean="0"/>
              <a:t>or </a:t>
            </a:r>
            <a:r>
              <a:rPr lang="en-US" sz="3200" dirty="0" smtClean="0">
                <a:solidFill>
                  <a:srgbClr val="FF0000"/>
                </a:solidFill>
              </a:rPr>
              <a:t>text command-oriented </a:t>
            </a:r>
            <a:r>
              <a:rPr lang="en-US" sz="3200" dirty="0" smtClean="0"/>
              <a:t>or could be </a:t>
            </a:r>
            <a:r>
              <a:rPr lang="en-US" sz="3200" dirty="0" smtClean="0">
                <a:solidFill>
                  <a:srgbClr val="FF0000"/>
                </a:solidFill>
              </a:rPr>
              <a:t>menu oriented </a:t>
            </a:r>
            <a:r>
              <a:rPr lang="en-US" sz="3200" dirty="0" smtClean="0"/>
              <a:t>user interface as well. Typing or text command-oriented interaction language is very old used with the oldest editors, in the form of commands, use of functions and control keys etc. </a:t>
            </a:r>
            <a:endParaRPr lang="en-US" sz="3200" dirty="0"/>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lstStyle/>
          <a:p>
            <a:pPr algn="ctr">
              <a:defRPr/>
            </a:pPr>
            <a:r>
              <a:rPr lang="en-US" b="1" dirty="0" smtClean="0"/>
              <a:t>Types of Editors</a:t>
            </a:r>
            <a:r>
              <a:rPr lang="en-US" dirty="0" smtClean="0"/>
              <a:t> </a:t>
            </a:r>
            <a:endParaRPr lang="en-US" b="1" dirty="0">
              <a:solidFill>
                <a:srgbClr val="FF0000"/>
              </a:solidFill>
            </a:endParaRPr>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25</a:t>
            </a:fld>
            <a:endParaRPr lang="en-US"/>
          </a:p>
        </p:txBody>
      </p:sp>
      <p:pic>
        <p:nvPicPr>
          <p:cNvPr id="61442" name="Picture 2"/>
          <p:cNvPicPr>
            <a:picLocks noChangeAspect="1" noChangeArrowheads="1"/>
          </p:cNvPicPr>
          <p:nvPr/>
        </p:nvPicPr>
        <p:blipFill>
          <a:blip r:embed="rId2"/>
          <a:srcRect l="20972" t="29564" r="37196" b="25595"/>
          <a:stretch>
            <a:fillRect/>
          </a:stretch>
        </p:blipFill>
        <p:spPr bwMode="auto">
          <a:xfrm>
            <a:off x="1452262" y="1393370"/>
            <a:ext cx="8011052" cy="4827993"/>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lstStyle/>
          <a:p>
            <a:pPr algn="ctr">
              <a:defRPr/>
            </a:pPr>
            <a:r>
              <a:rPr lang="en-US" b="1" dirty="0" smtClean="0"/>
              <a:t>Editor Structure</a:t>
            </a:r>
            <a:endParaRPr lang="en-US" b="1" dirty="0">
              <a:solidFill>
                <a:srgbClr val="FF0000"/>
              </a:solidFill>
            </a:endParaRPr>
          </a:p>
        </p:txBody>
      </p:sp>
      <p:sp>
        <p:nvSpPr>
          <p:cNvPr id="25603" name="Content Placeholder 2"/>
          <p:cNvSpPr>
            <a:spLocks noGrp="1"/>
          </p:cNvSpPr>
          <p:nvPr>
            <p:ph idx="1"/>
          </p:nvPr>
        </p:nvSpPr>
        <p:spPr>
          <a:xfrm>
            <a:off x="228599" y="965200"/>
            <a:ext cx="11731171" cy="5638800"/>
          </a:xfrm>
        </p:spPr>
        <p:txBody>
          <a:bodyPr>
            <a:noAutofit/>
          </a:bodyPr>
          <a:lstStyle/>
          <a:p>
            <a:pPr algn="just" fontAlgn="base"/>
            <a:r>
              <a:rPr lang="en-US" sz="3200" dirty="0" smtClean="0"/>
              <a:t>The command language processor accepts commands, performs functions such as editing and viewing. </a:t>
            </a:r>
          </a:p>
          <a:p>
            <a:pPr algn="just" fontAlgn="base"/>
            <a:r>
              <a:rPr lang="en-US" sz="3200" dirty="0" smtClean="0"/>
              <a:t>It involves traveling, editing, viewing and display. Editing operations are specified by the user and display operations are specified by the editor. Traveling and viewing components are invoked by the editor or the user itself during the operations.</a:t>
            </a:r>
            <a:endParaRPr lang="en-US" sz="3200" dirty="0"/>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26</a:t>
            </a:fld>
            <a:endParaRPr lang="en-US"/>
          </a:p>
        </p:txBody>
      </p:sp>
      <p:pic>
        <p:nvPicPr>
          <p:cNvPr id="6" name="Picture 2"/>
          <p:cNvPicPr>
            <a:picLocks noChangeAspect="1" noChangeArrowheads="1"/>
          </p:cNvPicPr>
          <p:nvPr/>
        </p:nvPicPr>
        <p:blipFill>
          <a:blip r:embed="rId2"/>
          <a:srcRect l="20972" t="29564" r="37196" b="25595"/>
          <a:stretch>
            <a:fillRect/>
          </a:stretch>
        </p:blipFill>
        <p:spPr bwMode="auto">
          <a:xfrm>
            <a:off x="5326743" y="3850487"/>
            <a:ext cx="4412341" cy="265917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lstStyle/>
          <a:p>
            <a:pPr algn="ctr">
              <a:defRPr/>
            </a:pPr>
            <a:r>
              <a:rPr lang="en-US" b="1" dirty="0" smtClean="0"/>
              <a:t>Editor Structure</a:t>
            </a:r>
            <a:endParaRPr lang="en-US" b="1" dirty="0">
              <a:solidFill>
                <a:srgbClr val="FF0000"/>
              </a:solidFill>
            </a:endParaRPr>
          </a:p>
        </p:txBody>
      </p:sp>
      <p:sp>
        <p:nvSpPr>
          <p:cNvPr id="25603" name="Content Placeholder 2"/>
          <p:cNvSpPr>
            <a:spLocks noGrp="1"/>
          </p:cNvSpPr>
          <p:nvPr>
            <p:ph idx="1"/>
          </p:nvPr>
        </p:nvSpPr>
        <p:spPr>
          <a:xfrm>
            <a:off x="228599" y="965200"/>
            <a:ext cx="11731171" cy="5638800"/>
          </a:xfrm>
        </p:spPr>
        <p:txBody>
          <a:bodyPr>
            <a:noAutofit/>
          </a:bodyPr>
          <a:lstStyle/>
          <a:p>
            <a:pPr algn="just" fontAlgn="base"/>
            <a:r>
              <a:rPr lang="en-US" sz="3200" dirty="0" smtClean="0"/>
              <a:t>Editing component is a module dealing with editing tasks. The current editing area is determined by the current editing pointer associated with the editing component. When editing command is made, the editing component calls the editing filter, generates a new editing buffer. Editing buffer contains the document to be edited at the current editor pointer location. </a:t>
            </a:r>
            <a:endParaRPr lang="en-US" sz="3200" dirty="0"/>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27</a:t>
            </a:fld>
            <a:endParaRPr lang="en-US"/>
          </a:p>
        </p:txBody>
      </p:sp>
      <p:pic>
        <p:nvPicPr>
          <p:cNvPr id="6" name="Picture 2"/>
          <p:cNvPicPr>
            <a:picLocks noChangeAspect="1" noChangeArrowheads="1"/>
          </p:cNvPicPr>
          <p:nvPr/>
        </p:nvPicPr>
        <p:blipFill>
          <a:blip r:embed="rId2"/>
          <a:srcRect l="20972" t="29564" r="37196" b="25595"/>
          <a:stretch>
            <a:fillRect/>
          </a:stretch>
        </p:blipFill>
        <p:spPr bwMode="auto">
          <a:xfrm>
            <a:off x="5326743" y="3850487"/>
            <a:ext cx="4412341" cy="265917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What is </a:t>
            </a:r>
            <a:r>
              <a:rPr lang="en-US" dirty="0" smtClean="0"/>
              <a:t>vi - visual editor?</a:t>
            </a:r>
            <a:endParaRPr lang="en-US" dirty="0"/>
          </a:p>
        </p:txBody>
      </p:sp>
      <p:sp>
        <p:nvSpPr>
          <p:cNvPr id="7171" name="Rectangle 3"/>
          <p:cNvSpPr>
            <a:spLocks noGrp="1" noChangeArrowheads="1"/>
          </p:cNvSpPr>
          <p:nvPr>
            <p:ph type="body" idx="1"/>
          </p:nvPr>
        </p:nvSpPr>
        <p:spPr>
          <a:xfrm>
            <a:off x="217715" y="1335314"/>
            <a:ext cx="11136086" cy="4841649"/>
          </a:xfrm>
        </p:spPr>
        <p:txBody>
          <a:bodyPr>
            <a:normAutofit lnSpcReduction="10000"/>
          </a:bodyPr>
          <a:lstStyle/>
          <a:p>
            <a:pPr algn="just" fontAlgn="base"/>
            <a:r>
              <a:rPr lang="en-US" sz="3600" b="1" u="sng" dirty="0" smtClean="0">
                <a:hlinkClick r:id="rId2"/>
              </a:rPr>
              <a:t>VI editor</a:t>
            </a:r>
            <a:r>
              <a:rPr lang="en-US" sz="3600" b="1" dirty="0" smtClean="0"/>
              <a:t> </a:t>
            </a:r>
            <a:r>
              <a:rPr lang="en-US" sz="3600" dirty="0" smtClean="0"/>
              <a:t>: The vi editor (short name for the visual editor) is a </a:t>
            </a:r>
            <a:r>
              <a:rPr lang="en-US" sz="3600" dirty="0" smtClean="0">
                <a:solidFill>
                  <a:srgbClr val="FF0000"/>
                </a:solidFill>
              </a:rPr>
              <a:t>screen editor </a:t>
            </a:r>
            <a:r>
              <a:rPr lang="en-US" sz="3600" dirty="0" smtClean="0"/>
              <a:t>which is available in UNIX OS. </a:t>
            </a:r>
          </a:p>
          <a:p>
            <a:pPr algn="just" fontAlgn="base"/>
            <a:r>
              <a:rPr lang="en-US" sz="3600" dirty="0" smtClean="0"/>
              <a:t>Vi has no menus instead it uses a combination of keystrokes to accomplish tasks. </a:t>
            </a:r>
          </a:p>
          <a:p>
            <a:pPr algn="just" fontAlgn="base"/>
            <a:r>
              <a:rPr lang="en-US" sz="3600" dirty="0" smtClean="0"/>
              <a:t>An improved version of vi is </a:t>
            </a:r>
            <a:r>
              <a:rPr lang="en-US" sz="3600" dirty="0" smtClean="0">
                <a:solidFill>
                  <a:srgbClr val="FF0000"/>
                </a:solidFill>
              </a:rPr>
              <a:t>vim</a:t>
            </a:r>
            <a:r>
              <a:rPr lang="en-US" sz="3600" dirty="0" smtClean="0"/>
              <a:t>(vi improved). </a:t>
            </a:r>
          </a:p>
          <a:p>
            <a:pPr algn="just" fontAlgn="base"/>
            <a:r>
              <a:rPr lang="en-US" sz="3600" dirty="0" smtClean="0"/>
              <a:t>Vi editor is usually available in all versions of UNIX OS, its implementation is very easy, it requires only a few resources and it is more user-friendly.</a:t>
            </a:r>
          </a:p>
          <a:p>
            <a:pPr algn="ctr" fontAlgn="base"/>
            <a:r>
              <a:rPr lang="en-US" sz="3600" b="1" dirty="0" smtClean="0"/>
              <a:t>https://www.iopb.res.in/vimbook-OPL.pdf</a:t>
            </a:r>
            <a:endParaRPr lang="en-US" sz="3600"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What is </a:t>
            </a:r>
            <a:r>
              <a:rPr lang="en-US" dirty="0" smtClean="0"/>
              <a:t>vi - visual editor?</a:t>
            </a:r>
            <a:endParaRPr lang="en-US" dirty="0"/>
          </a:p>
        </p:txBody>
      </p:sp>
      <p:pic>
        <p:nvPicPr>
          <p:cNvPr id="62466" name="Picture 2"/>
          <p:cNvPicPr>
            <a:picLocks noChangeAspect="1" noChangeArrowheads="1"/>
          </p:cNvPicPr>
          <p:nvPr/>
        </p:nvPicPr>
        <p:blipFill>
          <a:blip r:embed="rId2"/>
          <a:srcRect l="48079" t="52183" r="25594" b="18651"/>
          <a:stretch>
            <a:fillRect/>
          </a:stretch>
        </p:blipFill>
        <p:spPr bwMode="auto">
          <a:xfrm>
            <a:off x="2510970" y="1712685"/>
            <a:ext cx="6966857" cy="433952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lstStyle/>
          <a:p>
            <a:pPr algn="ctr">
              <a:defRPr/>
            </a:pPr>
            <a:r>
              <a:rPr lang="en-US" b="1" dirty="0" smtClean="0">
                <a:solidFill>
                  <a:srgbClr val="FF0000"/>
                </a:solidFill>
              </a:rPr>
              <a:t>EDITORS     OR     TEXT EDITORS</a:t>
            </a:r>
            <a:endParaRPr lang="en-US" b="1" dirty="0">
              <a:solidFill>
                <a:srgbClr val="FF0000"/>
              </a:solidFill>
            </a:endParaRPr>
          </a:p>
        </p:txBody>
      </p:sp>
      <p:sp>
        <p:nvSpPr>
          <p:cNvPr id="25603" name="Content Placeholder 2"/>
          <p:cNvSpPr>
            <a:spLocks noGrp="1"/>
          </p:cNvSpPr>
          <p:nvPr>
            <p:ph idx="1"/>
          </p:nvPr>
        </p:nvSpPr>
        <p:spPr>
          <a:xfrm>
            <a:off x="228600" y="965200"/>
            <a:ext cx="11544300" cy="5613400"/>
          </a:xfrm>
        </p:spPr>
        <p:txBody>
          <a:bodyPr>
            <a:normAutofit/>
          </a:bodyPr>
          <a:lstStyle/>
          <a:p>
            <a:pPr algn="just">
              <a:buNone/>
            </a:pPr>
            <a:r>
              <a:rPr lang="en-US" sz="3200" dirty="0" smtClean="0"/>
              <a:t>     Editors or text editors are software programs that enable the user to create and edit text files. </a:t>
            </a:r>
          </a:p>
          <a:p>
            <a:pPr algn="just">
              <a:buNone/>
            </a:pPr>
            <a:r>
              <a:rPr lang="en-US" sz="3200" dirty="0" smtClean="0"/>
              <a:t>In the field of programming, the term editor usually refers to source code editors that include many special features for writing and editing code. </a:t>
            </a:r>
          </a:p>
          <a:p>
            <a:pPr algn="just">
              <a:buNone/>
            </a:pPr>
            <a:r>
              <a:rPr lang="en-US" sz="3200" dirty="0" smtClean="0"/>
              <a:t>Notepad, </a:t>
            </a:r>
            <a:r>
              <a:rPr lang="en-US" sz="3200" dirty="0" err="1" smtClean="0"/>
              <a:t>Wordpad</a:t>
            </a:r>
            <a:r>
              <a:rPr lang="en-US" sz="3200" dirty="0" smtClean="0"/>
              <a:t> are some of the common editors used on Windows OS </a:t>
            </a:r>
          </a:p>
          <a:p>
            <a:pPr algn="just">
              <a:buNone/>
            </a:pPr>
            <a:r>
              <a:rPr lang="en-US" sz="3200" dirty="0" smtClean="0"/>
              <a:t>vi, </a:t>
            </a:r>
            <a:r>
              <a:rPr lang="en-US" sz="3200" dirty="0" err="1" smtClean="0"/>
              <a:t>emacs</a:t>
            </a:r>
            <a:r>
              <a:rPr lang="en-US" sz="3200" dirty="0" smtClean="0"/>
              <a:t>, Jed, </a:t>
            </a:r>
            <a:r>
              <a:rPr lang="en-US" sz="3200" dirty="0" err="1" smtClean="0"/>
              <a:t>pico</a:t>
            </a:r>
            <a:r>
              <a:rPr lang="en-US" sz="3200" dirty="0" smtClean="0"/>
              <a:t> are the editors on UNIX OS. </a:t>
            </a:r>
          </a:p>
          <a:p>
            <a:pPr algn="just">
              <a:buNone/>
            </a:pPr>
            <a:r>
              <a:rPr lang="en-US" sz="3200" dirty="0" smtClean="0"/>
              <a:t>Features normally associated with text editors are — moving the cursor, deleting, replacing, pasting, finding, finding and replacing, saving etc. </a:t>
            </a:r>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What is vi?</a:t>
            </a:r>
          </a:p>
        </p:txBody>
      </p:sp>
      <p:sp>
        <p:nvSpPr>
          <p:cNvPr id="7171" name="Rectangle 3"/>
          <p:cNvSpPr>
            <a:spLocks noGrp="1" noChangeArrowheads="1"/>
          </p:cNvSpPr>
          <p:nvPr>
            <p:ph type="body" idx="1"/>
          </p:nvPr>
        </p:nvSpPr>
        <p:spPr/>
        <p:txBody>
          <a:bodyPr/>
          <a:lstStyle/>
          <a:p>
            <a:r>
              <a:rPr lang="en-US"/>
              <a:t>vi is a screen-oriented text editor written by Bill Joy in 1976 for an early BSD release</a:t>
            </a:r>
          </a:p>
          <a:p>
            <a:r>
              <a:rPr lang="en-US"/>
              <a:t>In other words, it’s a text editor that uses command line on a Unix operating system</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Basics about vi</a:t>
            </a:r>
          </a:p>
        </p:txBody>
      </p:sp>
      <p:sp>
        <p:nvSpPr>
          <p:cNvPr id="8195" name="Rectangle 3"/>
          <p:cNvSpPr>
            <a:spLocks noGrp="1" noChangeArrowheads="1"/>
          </p:cNvSpPr>
          <p:nvPr>
            <p:ph type="body" idx="1"/>
          </p:nvPr>
        </p:nvSpPr>
        <p:spPr/>
        <p:txBody>
          <a:bodyPr/>
          <a:lstStyle/>
          <a:p>
            <a:r>
              <a:rPr lang="en-US"/>
              <a:t>Two modes</a:t>
            </a:r>
          </a:p>
          <a:p>
            <a:pPr lvl="1"/>
            <a:r>
              <a:rPr lang="en-US"/>
              <a:t>Insert mode</a:t>
            </a:r>
          </a:p>
          <a:p>
            <a:pPr lvl="1"/>
            <a:r>
              <a:rPr lang="en-US"/>
              <a:t>Command mode</a:t>
            </a:r>
          </a:p>
          <a:p>
            <a:r>
              <a:rPr lang="en-US"/>
              <a:t>It may appear cumbersome at first but the more you use it the more you’ll find its pretty well designed.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lstStyle/>
          <a:p>
            <a:pPr algn="ctr">
              <a:defRPr/>
            </a:pPr>
            <a:r>
              <a:rPr lang="en-US" b="1" dirty="0" smtClean="0"/>
              <a:t>Types of Editors</a:t>
            </a:r>
            <a:r>
              <a:rPr lang="en-US" dirty="0" smtClean="0"/>
              <a:t> </a:t>
            </a:r>
            <a:endParaRPr lang="en-US" b="1" dirty="0">
              <a:solidFill>
                <a:srgbClr val="FF0000"/>
              </a:solidFill>
            </a:endParaRPr>
          </a:p>
        </p:txBody>
      </p:sp>
      <p:sp>
        <p:nvSpPr>
          <p:cNvPr id="25603" name="Content Placeholder 2"/>
          <p:cNvSpPr>
            <a:spLocks noGrp="1"/>
          </p:cNvSpPr>
          <p:nvPr>
            <p:ph idx="1"/>
          </p:nvPr>
        </p:nvSpPr>
        <p:spPr>
          <a:xfrm>
            <a:off x="0" y="774700"/>
            <a:ext cx="11963400" cy="5905500"/>
          </a:xfrm>
        </p:spPr>
        <p:txBody>
          <a:bodyPr>
            <a:noAutofit/>
          </a:bodyPr>
          <a:lstStyle/>
          <a:p>
            <a:pPr algn="just">
              <a:buNone/>
            </a:pPr>
            <a:r>
              <a:rPr lang="en-US" dirty="0" smtClean="0"/>
              <a:t>        There are generally five types of editors as described below: </a:t>
            </a:r>
          </a:p>
          <a:p>
            <a:pPr algn="just">
              <a:buNone/>
            </a:pPr>
            <a:r>
              <a:rPr lang="en-US" b="1" dirty="0" smtClean="0"/>
              <a:t>1. Line editor</a:t>
            </a:r>
            <a:r>
              <a:rPr lang="en-US" dirty="0" smtClean="0"/>
              <a:t>: In this, you can only edit one line at a time or an integral number of lines. </a:t>
            </a:r>
          </a:p>
          <a:p>
            <a:pPr algn="just"/>
            <a:r>
              <a:rPr lang="en-US" dirty="0" smtClean="0"/>
              <a:t>You cannot have a free-flowing sequence of characters. </a:t>
            </a:r>
          </a:p>
          <a:p>
            <a:pPr algn="just"/>
            <a:r>
              <a:rPr lang="en-US" dirty="0" smtClean="0"/>
              <a:t>The line must be explicitly specified by line number or by some pattern context.  </a:t>
            </a:r>
          </a:p>
          <a:p>
            <a:pPr algn="just"/>
            <a:r>
              <a:rPr lang="en-US" dirty="0" smtClean="0"/>
              <a:t>It will take care of only one line.</a:t>
            </a:r>
          </a:p>
          <a:p>
            <a:pPr algn="just">
              <a:buNone/>
            </a:pPr>
            <a:r>
              <a:rPr lang="en-US" dirty="0" smtClean="0"/>
              <a:t> </a:t>
            </a:r>
            <a:endParaRPr lang="en-US" b="1" dirty="0" smtClean="0">
              <a:solidFill>
                <a:srgbClr val="FF0000"/>
              </a:solidFill>
            </a:endParaRPr>
          </a:p>
          <a:p>
            <a:pPr algn="just">
              <a:buNone/>
            </a:pPr>
            <a:r>
              <a:rPr lang="en-US" dirty="0" smtClean="0"/>
              <a:t>e.g.   </a:t>
            </a:r>
            <a:r>
              <a:rPr lang="en-US" dirty="0" err="1" smtClean="0"/>
              <a:t>Teleprinter</a:t>
            </a:r>
            <a:r>
              <a:rPr lang="en-US" dirty="0" smtClean="0"/>
              <a:t>, </a:t>
            </a:r>
            <a:r>
              <a:rPr lang="en-US" dirty="0" err="1" smtClean="0"/>
              <a:t>edlin</a:t>
            </a:r>
            <a:r>
              <a:rPr lang="en-US" dirty="0" smtClean="0"/>
              <a:t>, </a:t>
            </a:r>
            <a:r>
              <a:rPr lang="en-US" dirty="0" err="1" smtClean="0"/>
              <a:t>teco</a:t>
            </a:r>
            <a:endParaRPr lang="en-US" dirty="0" smtClean="0"/>
          </a:p>
          <a:p>
            <a:pPr algn="just">
              <a:buNone/>
            </a:pPr>
            <a:endParaRPr lang="en-US" b="1" dirty="0" smtClean="0">
              <a:solidFill>
                <a:srgbClr val="FF0000"/>
              </a:solidFill>
            </a:endParaRPr>
          </a:p>
          <a:p>
            <a:pPr algn="just">
              <a:buNone/>
            </a:pPr>
            <a:r>
              <a:rPr lang="en-US" dirty="0" err="1" smtClean="0"/>
              <a:t>eg</a:t>
            </a:r>
            <a:r>
              <a:rPr lang="en-US" dirty="0" smtClean="0"/>
              <a:t>. </a:t>
            </a:r>
            <a:r>
              <a:rPr lang="en-US" b="1" dirty="0" err="1" smtClean="0">
                <a:solidFill>
                  <a:srgbClr val="FF0000"/>
                </a:solidFill>
              </a:rPr>
              <a:t>edlin</a:t>
            </a:r>
            <a:r>
              <a:rPr lang="en-US" b="1" dirty="0" smtClean="0">
                <a:solidFill>
                  <a:srgbClr val="FF0000"/>
                </a:solidFill>
              </a:rPr>
              <a:t> editor in early MS-DOS systems.</a:t>
            </a:r>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lstStyle/>
          <a:p>
            <a:pPr algn="ctr">
              <a:defRPr/>
            </a:pPr>
            <a:r>
              <a:rPr lang="en-US" b="1" dirty="0" smtClean="0"/>
              <a:t>Types of Editors</a:t>
            </a:r>
            <a:r>
              <a:rPr lang="en-US" dirty="0" smtClean="0"/>
              <a:t> </a:t>
            </a:r>
            <a:endParaRPr lang="en-US" b="1" dirty="0">
              <a:solidFill>
                <a:srgbClr val="FF0000"/>
              </a:solidFill>
            </a:endParaRPr>
          </a:p>
        </p:txBody>
      </p:sp>
      <p:sp>
        <p:nvSpPr>
          <p:cNvPr id="25603" name="Content Placeholder 2"/>
          <p:cNvSpPr>
            <a:spLocks noGrp="1"/>
          </p:cNvSpPr>
          <p:nvPr>
            <p:ph idx="1"/>
          </p:nvPr>
        </p:nvSpPr>
        <p:spPr>
          <a:xfrm>
            <a:off x="0" y="774700"/>
            <a:ext cx="11963400" cy="5905500"/>
          </a:xfrm>
        </p:spPr>
        <p:txBody>
          <a:bodyPr>
            <a:noAutofit/>
          </a:bodyPr>
          <a:lstStyle/>
          <a:p>
            <a:pPr algn="just">
              <a:buNone/>
            </a:pPr>
            <a:r>
              <a:rPr lang="en-US" dirty="0" smtClean="0"/>
              <a:t>			</a:t>
            </a:r>
            <a:r>
              <a:rPr lang="en-US" dirty="0" err="1" smtClean="0"/>
              <a:t>eg</a:t>
            </a:r>
            <a:r>
              <a:rPr lang="en-US" dirty="0" smtClean="0"/>
              <a:t>. </a:t>
            </a:r>
            <a:r>
              <a:rPr lang="en-US" b="1" dirty="0" err="1" smtClean="0">
                <a:solidFill>
                  <a:srgbClr val="FF0000"/>
                </a:solidFill>
              </a:rPr>
              <a:t>edlin</a:t>
            </a:r>
            <a:r>
              <a:rPr lang="en-US" b="1" dirty="0" smtClean="0">
                <a:solidFill>
                  <a:srgbClr val="FF0000"/>
                </a:solidFill>
              </a:rPr>
              <a:t> editor in early MS-DOS systems.</a:t>
            </a:r>
          </a:p>
          <a:p>
            <a:pPr algn="just">
              <a:buNone/>
            </a:pPr>
            <a:r>
              <a:rPr lang="en-US" dirty="0" err="1" smtClean="0"/>
              <a:t>Edlin</a:t>
            </a:r>
            <a:r>
              <a:rPr lang="en-US" dirty="0" smtClean="0"/>
              <a:t> is a line editor, and the only text editor provided with early versions of IBM PC DOS, MS-DOS and OS/2. </a:t>
            </a:r>
          </a:p>
          <a:p>
            <a:pPr algn="just">
              <a:buNone/>
            </a:pPr>
            <a:r>
              <a:rPr lang="en-US" dirty="0" smtClean="0"/>
              <a:t>Although Superseded in MS-DOS 5.0 and later by the full-screen MS-DOS Editor, and by Notepad in Microsoft Windows, </a:t>
            </a:r>
          </a:p>
          <a:p>
            <a:pPr algn="just">
              <a:buNone/>
            </a:pPr>
            <a:r>
              <a:rPr lang="en-US" dirty="0" smtClean="0"/>
              <a:t>it continues to be included in the 32-bit versions of current Microsoft operating</a:t>
            </a:r>
            <a:endParaRPr lang="en-US" b="1" dirty="0">
              <a:solidFill>
                <a:srgbClr val="FF0000"/>
              </a:solidFill>
            </a:endParaRPr>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5</a:t>
            </a:fld>
            <a:endParaRPr lang="en-US"/>
          </a:p>
        </p:txBody>
      </p:sp>
      <p:sp>
        <p:nvSpPr>
          <p:cNvPr id="52226" name="AutoShape 2" descr="Using FreeDOS - EDLIN - YouTub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2227" name="Picture 3" descr="C:\Users\s\Downloads\ed1.jpg"/>
          <p:cNvPicPr>
            <a:picLocks noChangeAspect="1" noChangeArrowheads="1"/>
          </p:cNvPicPr>
          <p:nvPr/>
        </p:nvPicPr>
        <p:blipFill>
          <a:blip r:embed="rId2"/>
          <a:srcRect/>
          <a:stretch>
            <a:fillRect/>
          </a:stretch>
        </p:blipFill>
        <p:spPr bwMode="auto">
          <a:xfrm>
            <a:off x="2569027" y="3630385"/>
            <a:ext cx="5080001" cy="28575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lstStyle/>
          <a:p>
            <a:pPr algn="ctr">
              <a:defRPr/>
            </a:pPr>
            <a:r>
              <a:rPr lang="en-US" b="1" dirty="0" smtClean="0"/>
              <a:t>Types of Editors</a:t>
            </a:r>
            <a:r>
              <a:rPr lang="en-US" dirty="0" smtClean="0"/>
              <a:t> </a:t>
            </a:r>
            <a:endParaRPr lang="en-US" b="1" dirty="0">
              <a:solidFill>
                <a:srgbClr val="FF0000"/>
              </a:solidFill>
            </a:endParaRPr>
          </a:p>
        </p:txBody>
      </p:sp>
      <p:sp>
        <p:nvSpPr>
          <p:cNvPr id="25603" name="Content Placeholder 2"/>
          <p:cNvSpPr>
            <a:spLocks noGrp="1"/>
          </p:cNvSpPr>
          <p:nvPr>
            <p:ph idx="1"/>
          </p:nvPr>
        </p:nvSpPr>
        <p:spPr>
          <a:xfrm>
            <a:off x="228600" y="965200"/>
            <a:ext cx="11544300" cy="5613400"/>
          </a:xfrm>
        </p:spPr>
        <p:txBody>
          <a:bodyPr>
            <a:noAutofit/>
          </a:bodyPr>
          <a:lstStyle/>
          <a:p>
            <a:pPr algn="just">
              <a:buNone/>
            </a:pPr>
            <a:endParaRPr lang="en-US" dirty="0" smtClean="0"/>
          </a:p>
          <a:p>
            <a:pPr algn="just">
              <a:buNone/>
            </a:pPr>
            <a:r>
              <a:rPr lang="en-US" b="1" dirty="0" smtClean="0"/>
              <a:t>2. Stream editors</a:t>
            </a:r>
            <a:r>
              <a:rPr lang="en-US" dirty="0" smtClean="0"/>
              <a:t>: In this type of editors, the file is treated as continuous flow or sequence of characters instead of line numbers, which means here you can type paragraphs.</a:t>
            </a:r>
          </a:p>
          <a:p>
            <a:pPr algn="just">
              <a:buNone/>
            </a:pPr>
            <a:r>
              <a:rPr lang="en-US" dirty="0" smtClean="0"/>
              <a:t>The idea here is similar to line editor, but the entire text is treated as a single stream of characters. </a:t>
            </a:r>
          </a:p>
          <a:p>
            <a:pPr algn="just">
              <a:buNone/>
            </a:pPr>
            <a:r>
              <a:rPr lang="en-US" dirty="0" smtClean="0"/>
              <a:t>Hence the location for revision </a:t>
            </a:r>
            <a:r>
              <a:rPr lang="en-US" dirty="0" smtClean="0">
                <a:solidFill>
                  <a:srgbClr val="FF0000"/>
                </a:solidFill>
              </a:rPr>
              <a:t>cannot</a:t>
            </a:r>
            <a:r>
              <a:rPr lang="en-US" dirty="0" smtClean="0"/>
              <a:t> be specified using line numbers. </a:t>
            </a:r>
          </a:p>
          <a:p>
            <a:pPr algn="just">
              <a:buNone/>
            </a:pPr>
            <a:r>
              <a:rPr lang="en-US" dirty="0" smtClean="0"/>
              <a:t>Locations for revision are either specified by explicit positioning or by using pattern context. </a:t>
            </a:r>
          </a:p>
          <a:p>
            <a:pPr algn="just">
              <a:buNone/>
            </a:pPr>
            <a:r>
              <a:rPr lang="en-US" dirty="0" smtClean="0"/>
              <a:t>Line editors and stream editors are suitable for text-only documents.</a:t>
            </a:r>
          </a:p>
          <a:p>
            <a:pPr algn="just">
              <a:buNone/>
            </a:pPr>
            <a:r>
              <a:rPr lang="en-US" b="1" dirty="0" err="1" smtClean="0">
                <a:solidFill>
                  <a:srgbClr val="FF0000"/>
                </a:solidFill>
              </a:rPr>
              <a:t>eg</a:t>
            </a:r>
            <a:r>
              <a:rPr lang="en-US" b="1" dirty="0" smtClean="0">
                <a:solidFill>
                  <a:srgbClr val="FF0000"/>
                </a:solidFill>
              </a:rPr>
              <a:t>. </a:t>
            </a:r>
            <a:r>
              <a:rPr lang="en-US" b="1" dirty="0" err="1" smtClean="0">
                <a:solidFill>
                  <a:srgbClr val="FF0000"/>
                </a:solidFill>
              </a:rPr>
              <a:t>sed</a:t>
            </a:r>
            <a:r>
              <a:rPr lang="en-US" b="1" dirty="0" smtClean="0">
                <a:solidFill>
                  <a:srgbClr val="FF0000"/>
                </a:solidFill>
              </a:rPr>
              <a:t> in Unix/Linux.</a:t>
            </a:r>
          </a:p>
          <a:p>
            <a:pPr algn="just">
              <a:buNone/>
            </a:pPr>
            <a:endParaRPr lang="en-US" dirty="0" smtClean="0"/>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lstStyle/>
          <a:p>
            <a:pPr algn="ctr">
              <a:defRPr/>
            </a:pPr>
            <a:r>
              <a:rPr lang="en-US" b="1" dirty="0" smtClean="0"/>
              <a:t>Types of Editors</a:t>
            </a:r>
            <a:r>
              <a:rPr lang="en-US" dirty="0" smtClean="0"/>
              <a:t> </a:t>
            </a:r>
            <a:endParaRPr lang="en-US" b="1" dirty="0">
              <a:solidFill>
                <a:srgbClr val="FF0000"/>
              </a:solidFill>
            </a:endParaRPr>
          </a:p>
        </p:txBody>
      </p:sp>
      <p:sp>
        <p:nvSpPr>
          <p:cNvPr id="25603" name="Content Placeholder 2"/>
          <p:cNvSpPr>
            <a:spLocks noGrp="1"/>
          </p:cNvSpPr>
          <p:nvPr>
            <p:ph idx="1"/>
          </p:nvPr>
        </p:nvSpPr>
        <p:spPr>
          <a:xfrm>
            <a:off x="228600" y="965200"/>
            <a:ext cx="11544300" cy="5613400"/>
          </a:xfrm>
        </p:spPr>
        <p:txBody>
          <a:bodyPr>
            <a:noAutofit/>
          </a:bodyPr>
          <a:lstStyle/>
          <a:p>
            <a:pPr algn="just">
              <a:buNone/>
            </a:pPr>
            <a:r>
              <a:rPr lang="en-US" b="1" dirty="0" smtClean="0">
                <a:solidFill>
                  <a:srgbClr val="FF0000"/>
                </a:solidFill>
              </a:rPr>
              <a:t>		</a:t>
            </a:r>
            <a:r>
              <a:rPr lang="en-US" b="1" dirty="0" err="1" smtClean="0">
                <a:solidFill>
                  <a:srgbClr val="FF0000"/>
                </a:solidFill>
              </a:rPr>
              <a:t>eg</a:t>
            </a:r>
            <a:r>
              <a:rPr lang="en-US" b="1" dirty="0" smtClean="0">
                <a:solidFill>
                  <a:srgbClr val="FF0000"/>
                </a:solidFill>
              </a:rPr>
              <a:t>. </a:t>
            </a:r>
            <a:r>
              <a:rPr lang="en-US" b="1" dirty="0" err="1" smtClean="0">
                <a:solidFill>
                  <a:srgbClr val="FF0000"/>
                </a:solidFill>
              </a:rPr>
              <a:t>sed</a:t>
            </a:r>
            <a:r>
              <a:rPr lang="en-US" b="1" dirty="0" smtClean="0">
                <a:solidFill>
                  <a:srgbClr val="FF0000"/>
                </a:solidFill>
              </a:rPr>
              <a:t> in Unix/Linux.</a:t>
            </a:r>
          </a:p>
          <a:p>
            <a:pPr algn="just">
              <a:buNone/>
            </a:pPr>
            <a:r>
              <a:rPr lang="en-US" dirty="0" smtClean="0"/>
              <a:t>SED is </a:t>
            </a:r>
            <a:r>
              <a:rPr lang="en-US" b="1" dirty="0" smtClean="0"/>
              <a:t>a text stream editor used on Unix systems to edit files quickly and efficiently</a:t>
            </a:r>
            <a:r>
              <a:rPr lang="en-US" dirty="0" smtClean="0"/>
              <a:t>. </a:t>
            </a:r>
          </a:p>
          <a:p>
            <a:pPr algn="just">
              <a:buNone/>
            </a:pPr>
            <a:r>
              <a:rPr lang="en-US" dirty="0" smtClean="0"/>
              <a:t>The tool searches through, replaces, adds, and deletes lines in a text file without opening the file in a text editor. </a:t>
            </a:r>
          </a:p>
          <a:p>
            <a:pPr algn="just">
              <a:buNone/>
            </a:pPr>
            <a:r>
              <a:rPr lang="en-US" dirty="0" smtClean="0"/>
              <a:t>Learn how to use the </a:t>
            </a:r>
            <a:r>
              <a:rPr lang="en-US" dirty="0" err="1" smtClean="0"/>
              <a:t>sed</a:t>
            </a:r>
            <a:r>
              <a:rPr lang="en-US" dirty="0" smtClean="0"/>
              <a:t> command and its options through easy-to-follow examples</a:t>
            </a:r>
          </a:p>
          <a:p>
            <a:pPr algn="just">
              <a:buNone/>
            </a:pPr>
            <a:endParaRPr lang="en-US" b="1" dirty="0" smtClean="0">
              <a:solidFill>
                <a:srgbClr val="FF0000"/>
              </a:solidFill>
            </a:endParaRPr>
          </a:p>
          <a:p>
            <a:r>
              <a:rPr lang="en-US" dirty="0" smtClean="0"/>
              <a:t>The main syntax for using the Linux </a:t>
            </a:r>
            <a:r>
              <a:rPr lang="en-US" b="1" dirty="0" err="1" smtClean="0"/>
              <a:t>sed</a:t>
            </a:r>
            <a:r>
              <a:rPr lang="en-US" dirty="0" smtClean="0"/>
              <a:t> command is:</a:t>
            </a:r>
          </a:p>
          <a:p>
            <a:pPr algn="ctr">
              <a:buNone/>
            </a:pPr>
            <a:r>
              <a:rPr lang="en-US" dirty="0" err="1" smtClean="0">
                <a:solidFill>
                  <a:srgbClr val="FF0000"/>
                </a:solidFill>
              </a:rPr>
              <a:t>sed</a:t>
            </a:r>
            <a:r>
              <a:rPr lang="en-US" dirty="0" smtClean="0">
                <a:solidFill>
                  <a:srgbClr val="FF0000"/>
                </a:solidFill>
              </a:rPr>
              <a:t> OPTIONS... [SCRIPT] [INPUTFILE...]</a:t>
            </a:r>
            <a:endParaRPr lang="en-US" b="1" dirty="0" smtClean="0">
              <a:solidFill>
                <a:srgbClr val="FF0000"/>
              </a:solidFill>
            </a:endParaRPr>
          </a:p>
          <a:p>
            <a:pPr algn="just">
              <a:buNone/>
            </a:pPr>
            <a:endParaRPr lang="en-US" dirty="0" smtClean="0"/>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lstStyle/>
          <a:p>
            <a:pPr algn="ctr">
              <a:defRPr/>
            </a:pPr>
            <a:r>
              <a:rPr lang="en-US" b="1" dirty="0" smtClean="0"/>
              <a:t>Types of Editors</a:t>
            </a:r>
            <a:r>
              <a:rPr lang="en-US" dirty="0" smtClean="0"/>
              <a:t> </a:t>
            </a:r>
            <a:endParaRPr lang="en-US" b="1" dirty="0">
              <a:solidFill>
                <a:srgbClr val="FF0000"/>
              </a:solidFill>
            </a:endParaRPr>
          </a:p>
        </p:txBody>
      </p:sp>
      <p:sp>
        <p:nvSpPr>
          <p:cNvPr id="25603" name="Content Placeholder 2"/>
          <p:cNvSpPr>
            <a:spLocks noGrp="1"/>
          </p:cNvSpPr>
          <p:nvPr>
            <p:ph idx="1"/>
          </p:nvPr>
        </p:nvSpPr>
        <p:spPr>
          <a:xfrm>
            <a:off x="228600" y="965200"/>
            <a:ext cx="11544300" cy="5613400"/>
          </a:xfrm>
        </p:spPr>
        <p:txBody>
          <a:bodyPr>
            <a:noAutofit/>
          </a:bodyPr>
          <a:lstStyle/>
          <a:p>
            <a:pPr algn="just">
              <a:buNone/>
            </a:pPr>
            <a:r>
              <a:rPr lang="en-US" b="1" dirty="0" smtClean="0">
                <a:solidFill>
                  <a:srgbClr val="FF0000"/>
                </a:solidFill>
              </a:rPr>
              <a:t>		</a:t>
            </a:r>
            <a:r>
              <a:rPr lang="en-US" b="1" dirty="0" err="1" smtClean="0">
                <a:solidFill>
                  <a:srgbClr val="FF0000"/>
                </a:solidFill>
              </a:rPr>
              <a:t>eg</a:t>
            </a:r>
            <a:r>
              <a:rPr lang="en-US" b="1" dirty="0" smtClean="0">
                <a:solidFill>
                  <a:srgbClr val="FF0000"/>
                </a:solidFill>
              </a:rPr>
              <a:t>. </a:t>
            </a:r>
            <a:r>
              <a:rPr lang="en-US" b="1" dirty="0" err="1" smtClean="0">
                <a:solidFill>
                  <a:srgbClr val="FF0000"/>
                </a:solidFill>
              </a:rPr>
              <a:t>sed</a:t>
            </a:r>
            <a:r>
              <a:rPr lang="en-US" b="1" dirty="0" smtClean="0">
                <a:solidFill>
                  <a:srgbClr val="FF0000"/>
                </a:solidFill>
              </a:rPr>
              <a:t> in Unix/Linux.</a:t>
            </a:r>
          </a:p>
          <a:p>
            <a:pPr algn="just">
              <a:buNone/>
            </a:pPr>
            <a:r>
              <a:rPr lang="en-US" dirty="0" smtClean="0"/>
              <a:t>SED is </a:t>
            </a:r>
            <a:r>
              <a:rPr lang="en-US" b="1" dirty="0" smtClean="0"/>
              <a:t>a text stream editor used on Unix systems to edit files quickly and efficiently</a:t>
            </a:r>
            <a:r>
              <a:rPr lang="en-US" dirty="0" smtClean="0"/>
              <a:t>. </a:t>
            </a:r>
          </a:p>
          <a:p>
            <a:pPr algn="just">
              <a:buNone/>
            </a:pPr>
            <a:r>
              <a:rPr lang="en-US" dirty="0" smtClean="0"/>
              <a:t>The tool searches through, replaces, adds, and deletes lines in a text file without opening the file in a text editor. </a:t>
            </a:r>
          </a:p>
          <a:p>
            <a:pPr algn="just">
              <a:buNone/>
            </a:pPr>
            <a:r>
              <a:rPr lang="en-US" dirty="0" smtClean="0"/>
              <a:t>Learn how to use the </a:t>
            </a:r>
            <a:r>
              <a:rPr lang="en-US" dirty="0" err="1" smtClean="0"/>
              <a:t>sed</a:t>
            </a:r>
            <a:r>
              <a:rPr lang="en-US" dirty="0" smtClean="0"/>
              <a:t> command and its options through easy-to-follow examples</a:t>
            </a:r>
          </a:p>
          <a:p>
            <a:pPr algn="just">
              <a:buNone/>
            </a:pPr>
            <a:endParaRPr lang="en-US" b="1" dirty="0" smtClean="0">
              <a:solidFill>
                <a:srgbClr val="FF0000"/>
              </a:solidFill>
            </a:endParaRPr>
          </a:p>
          <a:p>
            <a:r>
              <a:rPr lang="en-US" dirty="0" smtClean="0"/>
              <a:t>The main syntax for using the Linux </a:t>
            </a:r>
            <a:r>
              <a:rPr lang="en-US" b="1" dirty="0" err="1" smtClean="0"/>
              <a:t>sed</a:t>
            </a:r>
            <a:r>
              <a:rPr lang="en-US" dirty="0" smtClean="0"/>
              <a:t> command is:</a:t>
            </a:r>
          </a:p>
          <a:p>
            <a:pPr algn="ctr">
              <a:buNone/>
            </a:pPr>
            <a:r>
              <a:rPr lang="en-US" dirty="0" err="1" smtClean="0"/>
              <a:t>sed</a:t>
            </a:r>
            <a:r>
              <a:rPr lang="en-US" dirty="0" smtClean="0"/>
              <a:t> OPTIONS... [SCRIPT] [INPUTFILE...]</a:t>
            </a:r>
            <a:endParaRPr lang="en-US" b="1" dirty="0" smtClean="0">
              <a:solidFill>
                <a:srgbClr val="FF0000"/>
              </a:solidFill>
            </a:endParaRPr>
          </a:p>
          <a:p>
            <a:pPr algn="just">
              <a:buNone/>
            </a:pPr>
            <a:endParaRPr lang="en-US" dirty="0" smtClean="0"/>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1"/>
            <a:ext cx="10515600" cy="1028700"/>
          </a:xfrm>
        </p:spPr>
        <p:txBody>
          <a:bodyPr/>
          <a:lstStyle/>
          <a:p>
            <a:pPr algn="ctr">
              <a:defRPr/>
            </a:pPr>
            <a:r>
              <a:rPr lang="en-US" b="1" dirty="0" smtClean="0"/>
              <a:t>Types of Editors</a:t>
            </a:r>
            <a:r>
              <a:rPr lang="en-US" dirty="0" smtClean="0"/>
              <a:t> </a:t>
            </a:r>
            <a:endParaRPr lang="en-US" b="1" dirty="0">
              <a:solidFill>
                <a:srgbClr val="FF0000"/>
              </a:solidFill>
            </a:endParaRPr>
          </a:p>
        </p:txBody>
      </p:sp>
      <p:sp>
        <p:nvSpPr>
          <p:cNvPr id="25603" name="Content Placeholder 2"/>
          <p:cNvSpPr>
            <a:spLocks noGrp="1"/>
          </p:cNvSpPr>
          <p:nvPr>
            <p:ph idx="1"/>
          </p:nvPr>
        </p:nvSpPr>
        <p:spPr>
          <a:xfrm>
            <a:off x="228600" y="965200"/>
            <a:ext cx="11544300" cy="5613400"/>
          </a:xfrm>
        </p:spPr>
        <p:txBody>
          <a:bodyPr>
            <a:noAutofit/>
          </a:bodyPr>
          <a:lstStyle/>
          <a:p>
            <a:pPr algn="just">
              <a:buNone/>
            </a:pPr>
            <a:r>
              <a:rPr lang="en-US" b="1" dirty="0" smtClean="0">
                <a:solidFill>
                  <a:srgbClr val="FF0000"/>
                </a:solidFill>
              </a:rPr>
              <a:t>			</a:t>
            </a:r>
            <a:r>
              <a:rPr lang="en-US" dirty="0" err="1" smtClean="0">
                <a:solidFill>
                  <a:srgbClr val="FF0000"/>
                </a:solidFill>
              </a:rPr>
              <a:t>sed</a:t>
            </a:r>
            <a:r>
              <a:rPr lang="en-US" dirty="0" smtClean="0">
                <a:solidFill>
                  <a:srgbClr val="FF0000"/>
                </a:solidFill>
              </a:rPr>
              <a:t> OPTIONS... [SCRIPT] [INPUTFILE...]</a:t>
            </a:r>
          </a:p>
          <a:p>
            <a:pPr>
              <a:buNone/>
            </a:pPr>
            <a:r>
              <a:rPr lang="en-US" dirty="0" smtClean="0"/>
              <a:t>The syntax for replacing text is:</a:t>
            </a:r>
          </a:p>
          <a:p>
            <a:pPr algn="ctr">
              <a:buNone/>
            </a:pPr>
            <a:r>
              <a:rPr lang="en-US" dirty="0" err="1" smtClean="0">
                <a:solidFill>
                  <a:srgbClr val="FF0000"/>
                </a:solidFill>
              </a:rPr>
              <a:t>sed</a:t>
            </a:r>
            <a:r>
              <a:rPr lang="en-US" dirty="0" smtClean="0">
                <a:solidFill>
                  <a:srgbClr val="FF0000"/>
                </a:solidFill>
              </a:rPr>
              <a:t>  's/</a:t>
            </a:r>
            <a:r>
              <a:rPr lang="en-US" dirty="0" err="1" smtClean="0">
                <a:solidFill>
                  <a:srgbClr val="FF0000"/>
                </a:solidFill>
              </a:rPr>
              <a:t>old_string</a:t>
            </a:r>
            <a:r>
              <a:rPr lang="en-US" dirty="0" smtClean="0">
                <a:solidFill>
                  <a:srgbClr val="FF0000"/>
                </a:solidFill>
              </a:rPr>
              <a:t>/</a:t>
            </a:r>
            <a:r>
              <a:rPr lang="en-US" dirty="0" err="1" smtClean="0">
                <a:solidFill>
                  <a:srgbClr val="FF0000"/>
                </a:solidFill>
              </a:rPr>
              <a:t>new_string</a:t>
            </a:r>
            <a:r>
              <a:rPr lang="en-US" dirty="0" smtClean="0">
                <a:solidFill>
                  <a:srgbClr val="FF0000"/>
                </a:solidFill>
              </a:rPr>
              <a:t>/'  filename.txt</a:t>
            </a:r>
          </a:p>
          <a:p>
            <a:pPr algn="ctr">
              <a:buNone/>
            </a:pPr>
            <a:endParaRPr lang="en-US" b="1" dirty="0" smtClean="0">
              <a:solidFill>
                <a:srgbClr val="FF0000"/>
              </a:solidFill>
            </a:endParaRPr>
          </a:p>
          <a:p>
            <a:r>
              <a:rPr lang="en-US" dirty="0" smtClean="0"/>
              <a:t>Replace </a:t>
            </a:r>
            <a:r>
              <a:rPr lang="en-US" b="1" dirty="0" err="1" smtClean="0"/>
              <a:t>old_string</a:t>
            </a:r>
            <a:r>
              <a:rPr lang="en-US" dirty="0" smtClean="0"/>
              <a:t> with the text you want to substitute and </a:t>
            </a:r>
            <a:r>
              <a:rPr lang="en-US" b="1" dirty="0" err="1" smtClean="0"/>
              <a:t>new_string</a:t>
            </a:r>
            <a:r>
              <a:rPr lang="en-US" dirty="0" smtClean="0"/>
              <a:t> with the text you want to change it to.</a:t>
            </a:r>
          </a:p>
          <a:p>
            <a:r>
              <a:rPr lang="en-US" dirty="0" smtClean="0">
                <a:solidFill>
                  <a:srgbClr val="FF0000"/>
                </a:solidFill>
              </a:rPr>
              <a:t>For example, to replace instances of </a:t>
            </a:r>
            <a:r>
              <a:rPr lang="en-US" b="1" dirty="0" smtClean="0">
                <a:solidFill>
                  <a:srgbClr val="FF0000"/>
                </a:solidFill>
              </a:rPr>
              <a:t>box</a:t>
            </a:r>
            <a:r>
              <a:rPr lang="en-US" dirty="0" smtClean="0">
                <a:solidFill>
                  <a:srgbClr val="FF0000"/>
                </a:solidFill>
              </a:rPr>
              <a:t> with the word </a:t>
            </a:r>
            <a:r>
              <a:rPr lang="en-US" b="1" dirty="0" smtClean="0">
                <a:solidFill>
                  <a:srgbClr val="FF0000"/>
                </a:solidFill>
              </a:rPr>
              <a:t>bin</a:t>
            </a:r>
            <a:r>
              <a:rPr lang="en-US" dirty="0" smtClean="0">
                <a:solidFill>
                  <a:srgbClr val="FF0000"/>
                </a:solidFill>
              </a:rPr>
              <a:t>, run:</a:t>
            </a:r>
          </a:p>
          <a:p>
            <a:pPr algn="ctr"/>
            <a:r>
              <a:rPr lang="en-US" dirty="0" err="1" smtClean="0"/>
              <a:t>Sed</a:t>
            </a:r>
            <a:r>
              <a:rPr lang="en-US" dirty="0" smtClean="0"/>
              <a:t>   's/box/bin/'  foxinbox.txt</a:t>
            </a:r>
            <a:endParaRPr lang="en-US" dirty="0" smtClean="0">
              <a:solidFill>
                <a:srgbClr val="FF0000"/>
              </a:solidFill>
            </a:endParaRPr>
          </a:p>
          <a:p>
            <a:pPr algn="ctr">
              <a:buNone/>
            </a:pPr>
            <a:endParaRPr lang="en-US" b="1" dirty="0" smtClean="0">
              <a:solidFill>
                <a:srgbClr val="FF0000"/>
              </a:solidFill>
            </a:endParaRPr>
          </a:p>
          <a:p>
            <a:pPr algn="just">
              <a:buNone/>
            </a:pPr>
            <a:endParaRPr lang="en-US" dirty="0" smtClean="0"/>
          </a:p>
        </p:txBody>
      </p:sp>
      <p:sp>
        <p:nvSpPr>
          <p:cNvPr id="3" name="Date Placeholder 2"/>
          <p:cNvSpPr>
            <a:spLocks noGrp="1"/>
          </p:cNvSpPr>
          <p:nvPr>
            <p:ph type="dt" sz="half" idx="10"/>
          </p:nvPr>
        </p:nvSpPr>
        <p:spPr/>
        <p:txBody>
          <a:bodyPr/>
          <a:lstStyle/>
          <a:p>
            <a:pPr>
              <a:defRPr/>
            </a:pPr>
            <a:fld id="{429D60B9-BE6F-4ED1-B444-E6B6F81DB165}" type="datetime1">
              <a:rPr lang="en-US"/>
              <a:pPr>
                <a:defRPr/>
              </a:pPr>
              <a:t>11/4/2022</a:t>
            </a:fld>
            <a:endParaRPr lang="en-US"/>
          </a:p>
        </p:txBody>
      </p:sp>
      <p:sp>
        <p:nvSpPr>
          <p:cNvPr id="5" name="Slide Number Placeholder 4"/>
          <p:cNvSpPr>
            <a:spLocks noGrp="1"/>
          </p:cNvSpPr>
          <p:nvPr>
            <p:ph type="sldNum" sz="quarter" idx="12"/>
          </p:nvPr>
        </p:nvSpPr>
        <p:spPr/>
        <p:txBody>
          <a:bodyPr/>
          <a:lstStyle/>
          <a:p>
            <a:pPr>
              <a:defRPr/>
            </a:pPr>
            <a:fld id="{E04EFE1D-0D11-4AF3-B56E-CBCABFD07891}"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4857</TotalTime>
  <Words>1036</Words>
  <Application>Microsoft Office PowerPoint</Application>
  <PresentationFormat>Custom</PresentationFormat>
  <Paragraphs>216</Paragraphs>
  <Slides>31</Slides>
  <Notes>1</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31</vt:i4>
      </vt:variant>
    </vt:vector>
  </HeadingPairs>
  <TitlesOfParts>
    <vt:vector size="35" baseType="lpstr">
      <vt:lpstr>1_Office Theme</vt:lpstr>
      <vt:lpstr>Contents Slide Master</vt:lpstr>
      <vt:lpstr>Office Theme</vt:lpstr>
      <vt:lpstr>CorelDRAW</vt:lpstr>
      <vt:lpstr>Slide 1</vt:lpstr>
      <vt:lpstr>Slide 2</vt:lpstr>
      <vt:lpstr>EDITORS     OR     TEXT EDITORS</vt:lpstr>
      <vt:lpstr>Types of Editors </vt:lpstr>
      <vt:lpstr>Types of Editors </vt:lpstr>
      <vt:lpstr>Types of Editors </vt:lpstr>
      <vt:lpstr>Types of Editors </vt:lpstr>
      <vt:lpstr>Types of Editors </vt:lpstr>
      <vt:lpstr>Types of Editors </vt:lpstr>
      <vt:lpstr>Types of Editors </vt:lpstr>
      <vt:lpstr>Types of Editors </vt:lpstr>
      <vt:lpstr>Types of Editors </vt:lpstr>
      <vt:lpstr>Types of Editors </vt:lpstr>
      <vt:lpstr>Types of Editors </vt:lpstr>
      <vt:lpstr>Types of Editors </vt:lpstr>
      <vt:lpstr>Slide 16</vt:lpstr>
      <vt:lpstr> Some other editors: </vt:lpstr>
      <vt:lpstr> Some other editors: </vt:lpstr>
      <vt:lpstr> Some other editors:  </vt:lpstr>
      <vt:lpstr> Some other editors:  </vt:lpstr>
      <vt:lpstr>Types of Editors </vt:lpstr>
      <vt:lpstr>Types of Editors </vt:lpstr>
      <vt:lpstr>Editor Structure</vt:lpstr>
      <vt:lpstr>Editor Structure</vt:lpstr>
      <vt:lpstr>Types of Editors </vt:lpstr>
      <vt:lpstr>Editor Structure</vt:lpstr>
      <vt:lpstr>Editor Structure</vt:lpstr>
      <vt:lpstr>What is vi - visual editor?</vt:lpstr>
      <vt:lpstr>What is vi - visual editor?</vt:lpstr>
      <vt:lpstr>What is vi?</vt:lpstr>
      <vt:lpstr>Basics about vi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cp:lastModifiedBy>
  <cp:revision>455</cp:revision>
  <dcterms:created xsi:type="dcterms:W3CDTF">2019-01-09T10:33:58Z</dcterms:created>
  <dcterms:modified xsi:type="dcterms:W3CDTF">2022-11-04T06:48:17Z</dcterms:modified>
</cp:coreProperties>
</file>