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 id="2147483702" r:id="rId3"/>
  </p:sldMasterIdLst>
  <p:notesMasterIdLst>
    <p:notesMasterId r:id="rId49"/>
  </p:notesMasterIdLst>
  <p:handoutMasterIdLst>
    <p:handoutMasterId r:id="rId50"/>
  </p:handoutMasterIdLst>
  <p:sldIdLst>
    <p:sldId id="277" r:id="rId4"/>
    <p:sldId id="385" r:id="rId5"/>
    <p:sldId id="625" r:id="rId6"/>
    <p:sldId id="627" r:id="rId7"/>
    <p:sldId id="628" r:id="rId8"/>
    <p:sldId id="640" r:id="rId9"/>
    <p:sldId id="629" r:id="rId10"/>
    <p:sldId id="630" r:id="rId11"/>
    <p:sldId id="631" r:id="rId12"/>
    <p:sldId id="634" r:id="rId13"/>
    <p:sldId id="633" r:id="rId14"/>
    <p:sldId id="635" r:id="rId15"/>
    <p:sldId id="641" r:id="rId16"/>
    <p:sldId id="637" r:id="rId17"/>
    <p:sldId id="636" r:id="rId18"/>
    <p:sldId id="638" r:id="rId19"/>
    <p:sldId id="639" r:id="rId20"/>
    <p:sldId id="626" r:id="rId21"/>
    <p:sldId id="642" r:id="rId22"/>
    <p:sldId id="643" r:id="rId23"/>
    <p:sldId id="644" r:id="rId24"/>
    <p:sldId id="645" r:id="rId25"/>
    <p:sldId id="646" r:id="rId26"/>
    <p:sldId id="647" r:id="rId27"/>
    <p:sldId id="648" r:id="rId28"/>
    <p:sldId id="649" r:id="rId29"/>
    <p:sldId id="650" r:id="rId30"/>
    <p:sldId id="652" r:id="rId31"/>
    <p:sldId id="653" r:id="rId32"/>
    <p:sldId id="654" r:id="rId33"/>
    <p:sldId id="651" r:id="rId34"/>
    <p:sldId id="655" r:id="rId35"/>
    <p:sldId id="657" r:id="rId36"/>
    <p:sldId id="658" r:id="rId37"/>
    <p:sldId id="656" r:id="rId38"/>
    <p:sldId id="659" r:id="rId39"/>
    <p:sldId id="663" r:id="rId40"/>
    <p:sldId id="660" r:id="rId41"/>
    <p:sldId id="661" r:id="rId42"/>
    <p:sldId id="662" r:id="rId43"/>
    <p:sldId id="664" r:id="rId44"/>
    <p:sldId id="665" r:id="rId45"/>
    <p:sldId id="666" r:id="rId46"/>
    <p:sldId id="667" r:id="rId47"/>
    <p:sldId id="66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B0F0"/>
    <a:srgbClr val="ED8137"/>
    <a:srgbClr val="BC8F00"/>
    <a:srgbClr val="860000"/>
    <a:srgbClr val="1B3F5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515" autoAdjust="0"/>
    <p:restoredTop sz="94660"/>
  </p:normalViewPr>
  <p:slideViewPr>
    <p:cSldViewPr snapToGrid="0">
      <p:cViewPr>
        <p:scale>
          <a:sx n="66" d="100"/>
          <a:sy n="66" d="100"/>
        </p:scale>
        <p:origin x="-372" y="-258"/>
      </p:cViewPr>
      <p:guideLst>
        <p:guide orient="horz" pos="2160"/>
        <p:guide pos="3840"/>
      </p:guideLst>
    </p:cSldViewPr>
  </p:slideViewPr>
  <p:notesTextViewPr>
    <p:cViewPr>
      <p:scale>
        <a:sx n="1" d="1"/>
        <a:sy n="1" d="1"/>
      </p:scale>
      <p:origin x="0" y="0"/>
    </p:cViewPr>
  </p:notesTextViewPr>
  <p:sorterViewPr>
    <p:cViewPr>
      <p:scale>
        <a:sx n="66" d="100"/>
        <a:sy n="66" d="100"/>
      </p:scale>
      <p:origin x="0" y="321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732FBC-CC67-4B17-8935-02F23E3364A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1" y="1905000"/>
            <a:ext cx="12211051"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1" y="0"/>
            <a:ext cx="12211051"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1"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1" y="2819400"/>
            <a:ext cx="8496300" cy="2800350"/>
          </a:xfrm>
          <a:prstGeom prst="rect">
            <a:avLst/>
          </a:prstGeom>
        </p:spPr>
        <p:txBody>
          <a:bodyPr/>
          <a:lstStyle/>
          <a:p>
            <a:pPr lvl="0"/>
            <a:endParaRPr lang="ru-RU" noProof="0" dirty="0"/>
          </a:p>
        </p:txBody>
      </p:sp>
    </p:spTree>
    <p:extLst>
      <p:ext uri="{BB962C8B-B14F-4D97-AF65-F5344CB8AC3E}">
        <p14:creationId xmlns=""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8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71"/>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3" y="34"/>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56"/>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70909644"/>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8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7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3" y="34"/>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56"/>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227159557"/>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8" y="164686"/>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8" y="932771"/>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804378142"/>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224"/>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309"/>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6"/>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3" y="4677557"/>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3" y="4677557"/>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3" y="4677557"/>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9" y="4677557"/>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3" y="34"/>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56"/>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920"/>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1"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4"/>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1"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97"/>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224"/>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309"/>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701"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701"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2" y="480103"/>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104"/>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224"/>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309"/>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546767" y="2276921"/>
            <a:ext cx="7238124" cy="3966041"/>
          </a:xfrm>
          <a:prstGeom prst="rect">
            <a:avLst/>
          </a:prstGeom>
        </p:spPr>
      </p:pic>
      <p:sp>
        <p:nvSpPr>
          <p:cNvPr id="7" name="Picture Placeholder 2"/>
          <p:cNvSpPr>
            <a:spLocks noGrp="1"/>
          </p:cNvSpPr>
          <p:nvPr>
            <p:ph type="pic" idx="1" hasCustomPrompt="1"/>
          </p:nvPr>
        </p:nvSpPr>
        <p:spPr>
          <a:xfrm>
            <a:off x="5705876"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3" y="34"/>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56"/>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224"/>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309"/>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776400" y="1815750"/>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4406828" y="1815750"/>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8037252" y="1815750"/>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3" y="34"/>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56"/>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8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3" y="1508788"/>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 xmlns:p14="http://schemas.microsoft.com/office/powerpoint/2010/main" val="26219781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609600" y="1604520"/>
            <a:ext cx="1097232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609600" y="1604520"/>
            <a:ext cx="1097232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86"/>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511"/>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609600" y="1604520"/>
            <a:ext cx="535440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6232320" y="1604520"/>
            <a:ext cx="535440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600" y="273600"/>
            <a:ext cx="1097232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60960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609600" y="368208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6232320" y="1604520"/>
            <a:ext cx="535440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609600" y="1604520"/>
            <a:ext cx="535440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623232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6232320" y="368208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60960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623232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609600" y="3682080"/>
            <a:ext cx="1097232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609600" y="1604520"/>
            <a:ext cx="1097232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609600" y="3682080"/>
            <a:ext cx="1097232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60960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623232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6232320" y="368208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609600" y="368208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609600" y="1604520"/>
            <a:ext cx="1097232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609600" y="1604520"/>
            <a:ext cx="1097232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2772000" y="1604520"/>
            <a:ext cx="6646560" cy="3977280"/>
          </a:xfrm>
          <a:prstGeom prst="rect">
            <a:avLst/>
          </a:prstGeom>
          <a:ln>
            <a:noFill/>
          </a:ln>
        </p:spPr>
      </p:pic>
      <p:pic>
        <p:nvPicPr>
          <p:cNvPr id="35" name="Picture 34"/>
          <p:cNvPicPr/>
          <p:nvPr/>
        </p:nvPicPr>
        <p:blipFill>
          <a:blip r:embed="rId2"/>
          <a:stretch/>
        </p:blipFill>
        <p:spPr>
          <a:xfrm>
            <a:off x="2772000" y="1604520"/>
            <a:ext cx="6646560" cy="39772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7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73"/>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9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9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9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600" y="273600"/>
            <a:ext cx="1097232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609600" y="1604520"/>
            <a:ext cx="10972320" cy="39772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8.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geeksforgeeks.org/kernel-i-o-subsystem-in-operating-syste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booting-and-dual-booting-of-operating-syste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geeksforgeeks.org/monolithic-kernel-and-key-differences-from-microkerne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geeksforgeeks.org/microkernel-in-operating-system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oppr.com/guides/computer-aptitude-and-knowledge/basics-of-computers/history-of-computer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en.wikipedia.org/wiki/C_shell" TargetMode="External"/><Relationship Id="rId2" Type="http://schemas.openxmlformats.org/officeDocument/2006/relationships/hyperlink" Target="https://en.wikipedia.org/wiki/Bash_(Unix_shell)" TargetMode="External"/><Relationship Id="rId1" Type="http://schemas.openxmlformats.org/officeDocument/2006/relationships/slideLayout" Target="../slideLayouts/slideLayout2.xml"/><Relationship Id="rId4" Type="http://schemas.openxmlformats.org/officeDocument/2006/relationships/hyperlink" Target="https://en.wikipedia.org/wiki/Korn_shel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dos-full-for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oppr.com/guides/computer-aptitude-and-knowledge/basics-of-computers/hardware-and-softwar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89"/>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229" y="5902033"/>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9"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 xmlns:p14="http://schemas.microsoft.com/office/powerpoint/2010/main" val="689304721"/>
              </p:ext>
            </p:extLst>
          </p:nvPr>
        </p:nvGraphicFramePr>
        <p:xfrm>
          <a:off x="76788" y="3121768"/>
          <a:ext cx="3303056" cy="3148059"/>
        </p:xfrm>
        <a:graphic>
          <a:graphicData uri="http://schemas.openxmlformats.org/presentationml/2006/ole">
            <p:oleObj spid="_x0000_s8231" name="CorelDRAW" r:id="rId4" imgW="2169000" imgH="2169360" progId="">
              <p:embed/>
            </p:oleObj>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3"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106" y="2025573"/>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extLst>
              <a:ext uri="{BEBA8EAE-BF5A-486C-A8C5-ECC9F3942E4B}">
                <a14:imgProps xmlns="" xmlns:a14="http://schemas.microsoft.com/office/drawing/2010/main">
                  <a14:imgLayer r:embed="rId6">
                    <a14:imgEffect>
                      <a14:colorTemperature colorTemp="5742"/>
                    </a14:imgEffect>
                    <a14:imgEffect>
                      <a14:saturation sat="238000"/>
                    </a14:imgEffect>
                  </a14:imgLayer>
                </a14:imgProps>
              </a:ext>
              <a:ext uri="{28A0092B-C50C-407E-A947-70E740481C1C}">
                <a14:useLocalDpi xmlns="" xmlns:a14="http://schemas.microsoft.com/office/drawing/2010/main" val="0"/>
              </a:ext>
            </a:extLst>
          </a:blip>
          <a:stretch>
            <a:fillRect/>
          </a:stretch>
        </p:blipFill>
        <p:spPr>
          <a:xfrm>
            <a:off x="12136" y="24501"/>
            <a:ext cx="3859753" cy="1538254"/>
          </a:xfrm>
          <a:prstGeom prst="rect">
            <a:avLst/>
          </a:prstGeom>
        </p:spPr>
      </p:pic>
      <p:sp>
        <p:nvSpPr>
          <p:cNvPr id="43" name="Right Triangle 42"/>
          <p:cNvSpPr/>
          <p:nvPr/>
        </p:nvSpPr>
        <p:spPr>
          <a:xfrm rot="10800000" flipV="1">
            <a:off x="9829829" y="5334047"/>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608"/>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a:t>
            </a:r>
            <a:r>
              <a:rPr lang="en-US" sz="2000" b="1" dirty="0" smtClean="0">
                <a:solidFill>
                  <a:prstClr val="black">
                    <a:lumMod val="65000"/>
                    <a:lumOff val="35000"/>
                  </a:prstClr>
                </a:solidFill>
                <a:latin typeface="Casper" panose="02000506000000020004" pitchFamily="2" charset="0"/>
                <a:ea typeface="Karla" pitchFamily="2" charset="0"/>
                <a:cs typeface="Karla" pitchFamily="2" charset="0"/>
              </a:rPr>
              <a:t>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813"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89" y="6296559"/>
            <a:ext cx="1830785" cy="369332"/>
          </a:xfrm>
          <a:prstGeom prst="rect">
            <a:avLst/>
          </a:prstGeom>
          <a:noFill/>
        </p:spPr>
        <p:txBody>
          <a:bodyPr wrap="square" rtlCol="0">
            <a:spAutoFit/>
          </a:bodyPr>
          <a:lstStyle/>
          <a:p>
            <a:r>
              <a:rPr lang="en-US" dirty="0" smtClean="0"/>
              <a:t> </a:t>
            </a:r>
            <a:endParaRPr lang="en-US" dirty="0"/>
          </a:p>
        </p:txBody>
      </p:sp>
      <p:sp>
        <p:nvSpPr>
          <p:cNvPr id="26" name="TextBox 25"/>
          <p:cNvSpPr txBox="1">
            <a:spLocks noChangeArrowheads="1"/>
          </p:cNvSpPr>
          <p:nvPr/>
        </p:nvSpPr>
        <p:spPr bwMode="auto">
          <a:xfrm>
            <a:off x="2127872" y="2051945"/>
            <a:ext cx="9063319" cy="48597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DEPARTMENT OF COMPUTER SCIENCE &amp; ENGINEERING</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Bachelor of  Engineering  </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Name: System Programming</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CST-315</a:t>
            </a: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16" name="Rectangle 15"/>
          <p:cNvSpPr/>
          <p:nvPr/>
        </p:nvSpPr>
        <p:spPr>
          <a:xfrm>
            <a:off x="8513922" y="242054"/>
            <a:ext cx="3329951" cy="369332"/>
          </a:xfrm>
          <a:prstGeom prst="rect">
            <a:avLst/>
          </a:prstGeom>
        </p:spPr>
        <p:txBody>
          <a:bodyPr wrap="none">
            <a:spAutoFit/>
          </a:bodyPr>
          <a:lstStyle/>
          <a:p>
            <a:r>
              <a:rPr lang="en-US" dirty="0" smtClean="0"/>
              <a:t>Department of Computer Science</a:t>
            </a:r>
            <a:endParaRPr lang="en-US" dirty="0"/>
          </a:p>
        </p:txBody>
      </p:sp>
      <p:sp>
        <p:nvSpPr>
          <p:cNvPr id="18" name="Slide Number Placeholder 17"/>
          <p:cNvSpPr>
            <a:spLocks noGrp="1"/>
          </p:cNvSpPr>
          <p:nvPr>
            <p:ph type="sldNum" sz="quarter" idx="12"/>
          </p:nvPr>
        </p:nvSpPr>
        <p:spPr/>
        <p:txBody>
          <a:bodyPr/>
          <a:lstStyle/>
          <a:p>
            <a:fld id="{BDCDBBEF-AA6C-4BA6-85B2-A17D7F280E38}" type="slidenum">
              <a:rPr lang="en-US" smtClean="0"/>
              <a:pPr/>
              <a:t>1</a:t>
            </a:fld>
            <a:endParaRPr lang="en-US"/>
          </a:p>
        </p:txBody>
      </p:sp>
      <p:sp>
        <p:nvSpPr>
          <p:cNvPr id="17" name="Rectangle 16"/>
          <p:cNvSpPr/>
          <p:nvPr/>
        </p:nvSpPr>
        <p:spPr>
          <a:xfrm>
            <a:off x="678076" y="6120884"/>
            <a:ext cx="3627257" cy="369332"/>
          </a:xfrm>
          <a:prstGeom prst="rect">
            <a:avLst/>
          </a:prstGeom>
        </p:spPr>
        <p:txBody>
          <a:bodyPr wrap="square">
            <a:spAutoFit/>
          </a:bodyPr>
          <a:lstStyle/>
          <a:p>
            <a:r>
              <a:rPr lang="en-US" b="1" dirty="0" smtClean="0"/>
              <a:t>Compilers</a:t>
            </a:r>
            <a:endParaRPr lang="en-US" dirty="0"/>
          </a:p>
        </p:txBody>
      </p:sp>
    </p:spTree>
    <p:extLst>
      <p:ext uri="{BB962C8B-B14F-4D97-AF65-F5344CB8AC3E}">
        <p14:creationId xmlns="" xmlns:p14="http://schemas.microsoft.com/office/powerpoint/2010/main"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pPr algn="ctr"/>
            <a:r>
              <a:rPr lang="en-US" sz="6000" b="1" dirty="0" smtClean="0">
                <a:solidFill>
                  <a:srgbClr val="FF0000"/>
                </a:solidFill>
              </a:rPr>
              <a:t>Booting</a:t>
            </a:r>
          </a:p>
        </p:txBody>
      </p:sp>
      <p:sp>
        <p:nvSpPr>
          <p:cNvPr id="25603" name="Content Placeholder 2"/>
          <p:cNvSpPr>
            <a:spLocks noGrp="1"/>
          </p:cNvSpPr>
          <p:nvPr>
            <p:ph idx="1"/>
          </p:nvPr>
        </p:nvSpPr>
        <p:spPr>
          <a:xfrm>
            <a:off x="228600" y="1030514"/>
            <a:ext cx="11673114" cy="5548086"/>
          </a:xfrm>
        </p:spPr>
        <p:txBody>
          <a:bodyPr>
            <a:normAutofit fontScale="85000" lnSpcReduction="20000"/>
          </a:bodyPr>
          <a:lstStyle/>
          <a:p>
            <a:pPr algn="just">
              <a:buNone/>
            </a:pPr>
            <a:r>
              <a:rPr lang="en-US" sz="5600" b="1" dirty="0" smtClean="0">
                <a:solidFill>
                  <a:srgbClr val="FF0000"/>
                </a:solidFill>
              </a:rPr>
              <a:t>Steps of Booting</a:t>
            </a:r>
          </a:p>
          <a:p>
            <a:pPr algn="just">
              <a:buNone/>
            </a:pPr>
            <a:r>
              <a:rPr lang="en-US" sz="4400" dirty="0" smtClean="0"/>
              <a:t>We can describe the boot process in </a:t>
            </a:r>
            <a:r>
              <a:rPr lang="en-US" sz="4400" b="1" dirty="0" smtClean="0">
                <a:solidFill>
                  <a:srgbClr val="FF0000"/>
                </a:solidFill>
              </a:rPr>
              <a:t>six steps:</a:t>
            </a:r>
          </a:p>
          <a:p>
            <a:pPr algn="just">
              <a:buNone/>
            </a:pPr>
            <a:r>
              <a:rPr lang="en-US" sz="4400" dirty="0" smtClean="0"/>
              <a:t>1. </a:t>
            </a:r>
            <a:r>
              <a:rPr lang="en-US" sz="4400" b="1" dirty="0" smtClean="0">
                <a:solidFill>
                  <a:srgbClr val="FF0000"/>
                </a:solidFill>
              </a:rPr>
              <a:t>The </a:t>
            </a:r>
            <a:r>
              <a:rPr lang="en-US" sz="4400" b="1" dirty="0" smtClean="0">
                <a:solidFill>
                  <a:srgbClr val="FF0000"/>
                </a:solidFill>
              </a:rPr>
              <a:t>Startup </a:t>
            </a:r>
            <a:r>
              <a:rPr lang="en-US" sz="4400" b="1" dirty="0" smtClean="0"/>
              <a:t>- </a:t>
            </a:r>
            <a:r>
              <a:rPr lang="en-US" sz="4400" dirty="0" smtClean="0"/>
              <a:t>It </a:t>
            </a:r>
            <a:r>
              <a:rPr lang="en-US" sz="4400" dirty="0" smtClean="0"/>
              <a:t>is the first step that involves switching the power ON. It supplies electricity to the main components like BIOS and processor.</a:t>
            </a:r>
          </a:p>
          <a:p>
            <a:pPr algn="just">
              <a:buNone/>
            </a:pPr>
            <a:endParaRPr lang="en-US" sz="4400" dirty="0" smtClean="0"/>
          </a:p>
          <a:p>
            <a:pPr algn="just">
              <a:buNone/>
            </a:pPr>
            <a:r>
              <a:rPr lang="en-US" sz="4400" dirty="0" smtClean="0"/>
              <a:t>2</a:t>
            </a:r>
            <a:r>
              <a:rPr lang="en-US" sz="4400" dirty="0" smtClean="0"/>
              <a:t>. </a:t>
            </a:r>
            <a:r>
              <a:rPr lang="en-US" sz="4400" b="1" dirty="0" smtClean="0">
                <a:solidFill>
                  <a:srgbClr val="FF0000"/>
                </a:solidFill>
              </a:rPr>
              <a:t>BIOS: Power On Self </a:t>
            </a:r>
            <a:r>
              <a:rPr lang="en-US" sz="4400" b="1" dirty="0" smtClean="0">
                <a:solidFill>
                  <a:srgbClr val="FF0000"/>
                </a:solidFill>
              </a:rPr>
              <a:t>Test </a:t>
            </a:r>
            <a:r>
              <a:rPr lang="en-US" sz="4400" dirty="0" smtClean="0"/>
              <a:t>-  It </a:t>
            </a:r>
            <a:r>
              <a:rPr lang="en-US" sz="4400" dirty="0" smtClean="0"/>
              <a:t>is an </a:t>
            </a:r>
            <a:r>
              <a:rPr lang="en-US" sz="4400" dirty="0" smtClean="0">
                <a:solidFill>
                  <a:srgbClr val="FF0000"/>
                </a:solidFill>
              </a:rPr>
              <a:t>initial test performed by the BIOS.</a:t>
            </a:r>
            <a:r>
              <a:rPr lang="en-US" sz="4400" dirty="0" smtClean="0"/>
              <a:t> Further, this test performs an initial check on the input/output devices, computer’s main memory, disk drives, etc. Moreover, </a:t>
            </a:r>
            <a:r>
              <a:rPr lang="en-US" sz="4400" b="1" dirty="0" smtClean="0">
                <a:solidFill>
                  <a:srgbClr val="FF0000"/>
                </a:solidFill>
              </a:rPr>
              <a:t>if any error occurs, the system produces a beep sound</a:t>
            </a:r>
            <a:r>
              <a:rPr lang="en-US" sz="4400" b="1" dirty="0" smtClean="0">
                <a:solidFill>
                  <a:srgbClr val="FF0000"/>
                </a:solidFill>
              </a:rPr>
              <a:t>.</a:t>
            </a:r>
            <a:endParaRPr lang="en-US" sz="4400" b="1" dirty="0" smtClean="0">
              <a:solidFill>
                <a:srgbClr val="FF0000"/>
              </a:solidFill>
            </a:endParaRPr>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pPr algn="ctr"/>
            <a:r>
              <a:rPr lang="en-US" sz="6000" b="1" dirty="0" smtClean="0">
                <a:solidFill>
                  <a:srgbClr val="FF0000"/>
                </a:solidFill>
              </a:rPr>
              <a:t>Booting</a:t>
            </a:r>
          </a:p>
        </p:txBody>
      </p:sp>
      <p:sp>
        <p:nvSpPr>
          <p:cNvPr id="25603" name="Content Placeholder 2"/>
          <p:cNvSpPr>
            <a:spLocks noGrp="1"/>
          </p:cNvSpPr>
          <p:nvPr>
            <p:ph idx="1"/>
          </p:nvPr>
        </p:nvSpPr>
        <p:spPr>
          <a:xfrm>
            <a:off x="228600" y="1030514"/>
            <a:ext cx="11673114" cy="5548086"/>
          </a:xfrm>
        </p:spPr>
        <p:txBody>
          <a:bodyPr>
            <a:normAutofit/>
          </a:bodyPr>
          <a:lstStyle/>
          <a:p>
            <a:pPr algn="just">
              <a:buNone/>
            </a:pPr>
            <a:r>
              <a:rPr lang="en-US" sz="4400" b="1" dirty="0" smtClean="0">
                <a:solidFill>
                  <a:srgbClr val="FF0000"/>
                </a:solidFill>
              </a:rPr>
              <a:t>3</a:t>
            </a:r>
            <a:r>
              <a:rPr lang="en-US" sz="4400" b="1" dirty="0" smtClean="0">
                <a:solidFill>
                  <a:srgbClr val="FF0000"/>
                </a:solidFill>
              </a:rPr>
              <a:t>. Loading of </a:t>
            </a:r>
            <a:r>
              <a:rPr lang="en-US" sz="4400" b="1" dirty="0" smtClean="0">
                <a:solidFill>
                  <a:srgbClr val="FF0000"/>
                </a:solidFill>
              </a:rPr>
              <a:t>OS - </a:t>
            </a:r>
            <a:r>
              <a:rPr lang="en-US" sz="4400" dirty="0" smtClean="0"/>
              <a:t>In </a:t>
            </a:r>
            <a:r>
              <a:rPr lang="en-US" sz="4400" dirty="0" smtClean="0"/>
              <a:t>this step, </a:t>
            </a:r>
            <a:r>
              <a:rPr lang="en-US" sz="4400" dirty="0" smtClean="0">
                <a:solidFill>
                  <a:srgbClr val="FF0000"/>
                </a:solidFill>
              </a:rPr>
              <a:t>the operating </a:t>
            </a:r>
            <a:r>
              <a:rPr lang="en-US" sz="4400" dirty="0" smtClean="0"/>
              <a:t>system is loaded into the main memory. </a:t>
            </a:r>
            <a:endParaRPr lang="en-US" sz="4400" dirty="0" smtClean="0"/>
          </a:p>
          <a:p>
            <a:pPr algn="just">
              <a:buNone/>
            </a:pPr>
            <a:r>
              <a:rPr lang="en-US" sz="4400" dirty="0" smtClean="0"/>
              <a:t>The </a:t>
            </a:r>
            <a:r>
              <a:rPr lang="en-US" sz="4400" dirty="0" smtClean="0"/>
              <a:t>operating system starts working and executes all the initial files and instructions.</a:t>
            </a:r>
          </a:p>
          <a:p>
            <a:pPr algn="just">
              <a:buNone/>
            </a:pPr>
            <a:r>
              <a:rPr lang="en-US" sz="4400" b="1" dirty="0" smtClean="0">
                <a:solidFill>
                  <a:srgbClr val="FF0000"/>
                </a:solidFill>
              </a:rPr>
              <a:t>4. System </a:t>
            </a:r>
            <a:r>
              <a:rPr lang="en-US" sz="4400" b="1" dirty="0" smtClean="0">
                <a:solidFill>
                  <a:srgbClr val="FF0000"/>
                </a:solidFill>
              </a:rPr>
              <a:t>Configuration - </a:t>
            </a:r>
            <a:r>
              <a:rPr lang="en-US" sz="4400" dirty="0" smtClean="0"/>
              <a:t>In </a:t>
            </a:r>
            <a:r>
              <a:rPr lang="en-US" sz="4400" dirty="0" smtClean="0"/>
              <a:t>this step, </a:t>
            </a:r>
            <a:r>
              <a:rPr lang="en-US" sz="4400" dirty="0" smtClean="0">
                <a:solidFill>
                  <a:srgbClr val="FF0000"/>
                </a:solidFill>
              </a:rPr>
              <a:t>the drivers </a:t>
            </a:r>
            <a:r>
              <a:rPr lang="en-US" sz="4400" dirty="0" smtClean="0"/>
              <a:t>are loaded into the main memory. </a:t>
            </a:r>
            <a:endParaRPr lang="en-US" sz="4400" dirty="0" smtClean="0"/>
          </a:p>
          <a:p>
            <a:pPr algn="just">
              <a:buNone/>
            </a:pPr>
            <a:r>
              <a:rPr lang="en-US" sz="4400" dirty="0" smtClean="0">
                <a:solidFill>
                  <a:srgbClr val="FF0000"/>
                </a:solidFill>
              </a:rPr>
              <a:t>Drivers </a:t>
            </a:r>
            <a:r>
              <a:rPr lang="en-US" sz="4400" dirty="0" smtClean="0">
                <a:solidFill>
                  <a:srgbClr val="FF0000"/>
                </a:solidFill>
              </a:rPr>
              <a:t>are programs </a:t>
            </a:r>
            <a:r>
              <a:rPr lang="en-US" sz="4400" dirty="0" smtClean="0"/>
              <a:t>that help in the </a:t>
            </a:r>
            <a:r>
              <a:rPr lang="en-US" sz="4400" dirty="0" smtClean="0">
                <a:solidFill>
                  <a:srgbClr val="FF0000"/>
                </a:solidFill>
              </a:rPr>
              <a:t>functioning of the peripheral devices</a:t>
            </a:r>
            <a:r>
              <a:rPr lang="en-US" sz="4400" dirty="0" smtClean="0">
                <a:solidFill>
                  <a:srgbClr val="FF0000"/>
                </a:solidFill>
              </a:rPr>
              <a:t>.</a:t>
            </a:r>
            <a:endParaRPr lang="en-US" sz="4400" dirty="0" smtClean="0">
              <a:solidFill>
                <a:srgbClr val="FF0000"/>
              </a:solidFill>
            </a:endParaRPr>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pPr algn="ctr"/>
            <a:r>
              <a:rPr lang="en-US" sz="6000" b="1" dirty="0" smtClean="0">
                <a:solidFill>
                  <a:srgbClr val="FF0000"/>
                </a:solidFill>
              </a:rPr>
              <a:t>Booting</a:t>
            </a:r>
          </a:p>
        </p:txBody>
      </p:sp>
      <p:sp>
        <p:nvSpPr>
          <p:cNvPr id="25603" name="Content Placeholder 2"/>
          <p:cNvSpPr>
            <a:spLocks noGrp="1"/>
          </p:cNvSpPr>
          <p:nvPr>
            <p:ph idx="1"/>
          </p:nvPr>
        </p:nvSpPr>
        <p:spPr>
          <a:xfrm>
            <a:off x="228600" y="1030514"/>
            <a:ext cx="11673114" cy="5548086"/>
          </a:xfrm>
        </p:spPr>
        <p:txBody>
          <a:bodyPr>
            <a:normAutofit fontScale="92500" lnSpcReduction="10000"/>
          </a:bodyPr>
          <a:lstStyle/>
          <a:p>
            <a:pPr algn="just">
              <a:buNone/>
            </a:pPr>
            <a:r>
              <a:rPr lang="en-US" sz="4400" dirty="0" smtClean="0">
                <a:solidFill>
                  <a:srgbClr val="FF0000"/>
                </a:solidFill>
              </a:rPr>
              <a:t>5</a:t>
            </a:r>
            <a:r>
              <a:rPr lang="en-US" sz="4400" dirty="0" smtClean="0">
                <a:solidFill>
                  <a:srgbClr val="FF0000"/>
                </a:solidFill>
              </a:rPr>
              <a:t>. Loading System </a:t>
            </a:r>
            <a:r>
              <a:rPr lang="en-US" sz="4400" dirty="0" smtClean="0">
                <a:solidFill>
                  <a:srgbClr val="FF0000"/>
                </a:solidFill>
              </a:rPr>
              <a:t>Utilities - </a:t>
            </a:r>
            <a:r>
              <a:rPr lang="en-US" sz="4400" dirty="0" smtClean="0"/>
              <a:t>System </a:t>
            </a:r>
            <a:r>
              <a:rPr lang="en-US" sz="4400" dirty="0" smtClean="0"/>
              <a:t>utilities are basic functioning programs, for example, volume control, antivirus, etc. </a:t>
            </a:r>
            <a:endParaRPr lang="en-US" sz="4400" dirty="0" smtClean="0"/>
          </a:p>
          <a:p>
            <a:pPr algn="just">
              <a:buNone/>
            </a:pPr>
            <a:r>
              <a:rPr lang="en-US" sz="4400" dirty="0" smtClean="0"/>
              <a:t>In </a:t>
            </a:r>
            <a:r>
              <a:rPr lang="en-US" sz="4400" dirty="0" smtClean="0"/>
              <a:t>this step, system utilities are loaded into the memory.</a:t>
            </a:r>
          </a:p>
          <a:p>
            <a:pPr algn="just">
              <a:buNone/>
            </a:pPr>
            <a:r>
              <a:rPr lang="en-US" sz="4400" dirty="0" smtClean="0">
                <a:solidFill>
                  <a:srgbClr val="FF0000"/>
                </a:solidFill>
              </a:rPr>
              <a:t>6. User </a:t>
            </a:r>
            <a:r>
              <a:rPr lang="en-US" sz="4400" dirty="0" smtClean="0">
                <a:solidFill>
                  <a:srgbClr val="FF0000"/>
                </a:solidFill>
              </a:rPr>
              <a:t>Authentication - </a:t>
            </a:r>
            <a:r>
              <a:rPr lang="en-US" sz="4400" dirty="0" smtClean="0"/>
              <a:t>If </a:t>
            </a:r>
            <a:r>
              <a:rPr lang="en-US" sz="4400" dirty="0" smtClean="0"/>
              <a:t>any password has been set up in the computer system, the system checks for user authentication. </a:t>
            </a:r>
            <a:r>
              <a:rPr lang="en-US" sz="4400" dirty="0" smtClean="0"/>
              <a:t>O</a:t>
            </a:r>
          </a:p>
          <a:p>
            <a:pPr algn="just">
              <a:buNone/>
            </a:pPr>
            <a:r>
              <a:rPr lang="en-US" sz="4400" dirty="0" err="1" smtClean="0"/>
              <a:t>nce</a:t>
            </a:r>
            <a:r>
              <a:rPr lang="en-US" sz="4400" dirty="0" smtClean="0"/>
              <a:t> </a:t>
            </a:r>
            <a:r>
              <a:rPr lang="en-US" sz="4400" dirty="0" smtClean="0"/>
              <a:t>the user enters the login Id and password correctly the system finally starts.</a:t>
            </a:r>
            <a:endParaRPr lang="en-US" sz="4400"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pPr algn="ctr"/>
            <a:r>
              <a:rPr lang="en-US" sz="6000" b="1" dirty="0" smtClean="0">
                <a:solidFill>
                  <a:srgbClr val="FF0000"/>
                </a:solidFill>
              </a:rPr>
              <a:t>Booting</a:t>
            </a:r>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13</a:t>
            </a:fld>
            <a:endParaRPr lang="en-US"/>
          </a:p>
        </p:txBody>
      </p:sp>
      <p:sp>
        <p:nvSpPr>
          <p:cNvPr id="6" name="Content Placeholder 5"/>
          <p:cNvSpPr>
            <a:spLocks noGrp="1"/>
          </p:cNvSpPr>
          <p:nvPr>
            <p:ph idx="1"/>
          </p:nvPr>
        </p:nvSpPr>
        <p:spPr/>
        <p:txBody>
          <a:bodyPr/>
          <a:lstStyle/>
          <a:p>
            <a:endParaRPr lang="en-US"/>
          </a:p>
        </p:txBody>
      </p:sp>
      <p:pic>
        <p:nvPicPr>
          <p:cNvPr id="59394" name="Picture 2"/>
          <p:cNvPicPr>
            <a:picLocks noChangeAspect="1" noChangeArrowheads="1"/>
          </p:cNvPicPr>
          <p:nvPr/>
        </p:nvPicPr>
        <p:blipFill>
          <a:blip r:embed="rId2"/>
          <a:srcRect l="35028" t="33929" r="16447" b="15278"/>
          <a:stretch>
            <a:fillRect/>
          </a:stretch>
        </p:blipFill>
        <p:spPr bwMode="auto">
          <a:xfrm>
            <a:off x="1494971" y="899885"/>
            <a:ext cx="9289144" cy="54667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371" y="2801259"/>
            <a:ext cx="10515600" cy="1028700"/>
          </a:xfrm>
        </p:spPr>
        <p:txBody>
          <a:bodyPr>
            <a:normAutofit fontScale="90000"/>
          </a:bodyPr>
          <a:lstStyle/>
          <a:p>
            <a:r>
              <a:rPr lang="en-US" sz="6000" b="1" dirty="0" smtClean="0">
                <a:solidFill>
                  <a:srgbClr val="FF0000"/>
                </a:solidFill>
              </a:rPr>
              <a:t>Frequently Asked Questions (FAQs)</a:t>
            </a:r>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fontScale="90000"/>
          </a:bodyPr>
          <a:lstStyle/>
          <a:p>
            <a:pPr algn="ctr"/>
            <a:r>
              <a:rPr lang="en-US" sz="6000" b="1" dirty="0" smtClean="0">
                <a:solidFill>
                  <a:srgbClr val="FF0000"/>
                </a:solidFill>
              </a:rPr>
              <a:t>Frequently Asked Questions (FAQs)</a:t>
            </a:r>
          </a:p>
        </p:txBody>
      </p:sp>
      <p:sp>
        <p:nvSpPr>
          <p:cNvPr id="25603" name="Content Placeholder 2"/>
          <p:cNvSpPr>
            <a:spLocks noGrp="1"/>
          </p:cNvSpPr>
          <p:nvPr>
            <p:ph idx="1"/>
          </p:nvPr>
        </p:nvSpPr>
        <p:spPr>
          <a:xfrm>
            <a:off x="228600" y="1030514"/>
            <a:ext cx="11673114" cy="5548086"/>
          </a:xfrm>
        </p:spPr>
        <p:txBody>
          <a:bodyPr>
            <a:normAutofit fontScale="62500" lnSpcReduction="20000"/>
          </a:bodyPr>
          <a:lstStyle/>
          <a:p>
            <a:pPr algn="just">
              <a:buNone/>
            </a:pPr>
            <a:r>
              <a:rPr lang="en-US" sz="4400" dirty="0" smtClean="0">
                <a:solidFill>
                  <a:srgbClr val="FF0000"/>
                </a:solidFill>
              </a:rPr>
              <a:t>Q1</a:t>
            </a:r>
            <a:r>
              <a:rPr lang="en-US" sz="4400" dirty="0" smtClean="0">
                <a:solidFill>
                  <a:srgbClr val="FF0000"/>
                </a:solidFill>
              </a:rPr>
              <a:t>. What is booting?</a:t>
            </a:r>
          </a:p>
          <a:p>
            <a:pPr algn="just">
              <a:buNone/>
            </a:pPr>
            <a:r>
              <a:rPr lang="en-US" sz="4400" dirty="0" smtClean="0"/>
              <a:t>A1. The starting up of the computer is known as booting. It initiates all the devices before starting any work on the computer. Moreover, the operating system is loaded into the main memory.</a:t>
            </a:r>
          </a:p>
          <a:p>
            <a:pPr algn="just">
              <a:buNone/>
            </a:pPr>
            <a:endParaRPr lang="en-US" sz="4400" dirty="0" smtClean="0"/>
          </a:p>
          <a:p>
            <a:pPr algn="just">
              <a:buNone/>
            </a:pPr>
            <a:r>
              <a:rPr lang="en-US" sz="4400" dirty="0" smtClean="0">
                <a:solidFill>
                  <a:srgbClr val="FF0000"/>
                </a:solidFill>
              </a:rPr>
              <a:t>Q2</a:t>
            </a:r>
            <a:r>
              <a:rPr lang="en-US" sz="4400" dirty="0" smtClean="0">
                <a:solidFill>
                  <a:srgbClr val="FF0000"/>
                </a:solidFill>
              </a:rPr>
              <a:t>. What is BIOS?</a:t>
            </a:r>
          </a:p>
          <a:p>
            <a:pPr algn="just">
              <a:buNone/>
            </a:pPr>
            <a:r>
              <a:rPr lang="en-US" sz="4400" dirty="0" smtClean="0"/>
              <a:t>A2. BIOS stands for Basic </a:t>
            </a:r>
            <a:r>
              <a:rPr lang="en-US" sz="4400" dirty="0" err="1" smtClean="0"/>
              <a:t>Input/Output</a:t>
            </a:r>
            <a:r>
              <a:rPr lang="en-US" sz="4400" dirty="0" smtClean="0"/>
              <a:t> System. It helps in the functioning of all the input/output devices. Further, it also helps to start and initiate the working of all devices during the boot process.</a:t>
            </a:r>
          </a:p>
          <a:p>
            <a:pPr algn="just">
              <a:buNone/>
            </a:pPr>
            <a:endParaRPr lang="en-US" sz="4400" dirty="0" smtClean="0"/>
          </a:p>
          <a:p>
            <a:pPr algn="just">
              <a:buNone/>
            </a:pPr>
            <a:r>
              <a:rPr lang="en-US" sz="4400" dirty="0" smtClean="0">
                <a:solidFill>
                  <a:srgbClr val="FF0000"/>
                </a:solidFill>
              </a:rPr>
              <a:t>Q3</a:t>
            </a:r>
            <a:r>
              <a:rPr lang="en-US" sz="4400" dirty="0" smtClean="0">
                <a:solidFill>
                  <a:srgbClr val="FF0000"/>
                </a:solidFill>
              </a:rPr>
              <a:t>. What are the boot devices?</a:t>
            </a:r>
          </a:p>
          <a:p>
            <a:pPr algn="just">
              <a:buNone/>
            </a:pPr>
            <a:r>
              <a:rPr lang="en-US" sz="4400" dirty="0" smtClean="0"/>
              <a:t>A3. Boot devices are the devices that have the operating system loaded inside them during the boot process. Common devices are the hard drive, disk drive, floppy drive, etc</a:t>
            </a:r>
            <a:r>
              <a:rPr lang="en-US" sz="4400" dirty="0" smtClean="0"/>
              <a:t>.</a:t>
            </a:r>
            <a:endParaRPr lang="en-US" sz="4400" dirty="0" smtClean="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fontScale="90000"/>
          </a:bodyPr>
          <a:lstStyle/>
          <a:p>
            <a:pPr algn="ctr"/>
            <a:r>
              <a:rPr lang="en-US" sz="6000" b="1" dirty="0" smtClean="0">
                <a:solidFill>
                  <a:srgbClr val="FF0000"/>
                </a:solidFill>
              </a:rPr>
              <a:t>Frequently Asked Questions (FAQs)</a:t>
            </a:r>
          </a:p>
        </p:txBody>
      </p:sp>
      <p:sp>
        <p:nvSpPr>
          <p:cNvPr id="25603" name="Content Placeholder 2"/>
          <p:cNvSpPr>
            <a:spLocks noGrp="1"/>
          </p:cNvSpPr>
          <p:nvPr>
            <p:ph idx="1"/>
          </p:nvPr>
        </p:nvSpPr>
        <p:spPr>
          <a:xfrm>
            <a:off x="228600" y="1030514"/>
            <a:ext cx="11673114" cy="5548086"/>
          </a:xfrm>
        </p:spPr>
        <p:txBody>
          <a:bodyPr>
            <a:normAutofit fontScale="92500" lnSpcReduction="10000"/>
          </a:bodyPr>
          <a:lstStyle/>
          <a:p>
            <a:pPr>
              <a:buNone/>
            </a:pPr>
            <a:r>
              <a:rPr lang="en-US" sz="4400" dirty="0" smtClean="0">
                <a:solidFill>
                  <a:srgbClr val="FF0000"/>
                </a:solidFill>
              </a:rPr>
              <a:t>Q4</a:t>
            </a:r>
            <a:r>
              <a:rPr lang="en-US" sz="4400" dirty="0" smtClean="0">
                <a:solidFill>
                  <a:srgbClr val="FF0000"/>
                </a:solidFill>
              </a:rPr>
              <a:t>. What are the types of booting?</a:t>
            </a:r>
          </a:p>
          <a:p>
            <a:pPr>
              <a:buNone/>
            </a:pPr>
            <a:r>
              <a:rPr lang="en-US" sz="4400" dirty="0" smtClean="0"/>
              <a:t>A4. There are two types of the boot:</a:t>
            </a:r>
          </a:p>
          <a:p>
            <a:pPr>
              <a:buNone/>
            </a:pPr>
            <a:r>
              <a:rPr lang="en-US" sz="4400" dirty="0" smtClean="0"/>
              <a:t>Cold Boot/Hard Boot</a:t>
            </a:r>
          </a:p>
          <a:p>
            <a:pPr>
              <a:buNone/>
            </a:pPr>
            <a:r>
              <a:rPr lang="en-US" sz="4400" dirty="0" smtClean="0"/>
              <a:t>Warm Boot/Soft Boot</a:t>
            </a:r>
          </a:p>
          <a:p>
            <a:pPr>
              <a:buNone/>
            </a:pPr>
            <a:r>
              <a:rPr lang="en-US" sz="4400" b="1" dirty="0" smtClean="0">
                <a:solidFill>
                  <a:srgbClr val="FF0000"/>
                </a:solidFill>
              </a:rPr>
              <a:t>Q5. Why do we need booting?</a:t>
            </a:r>
          </a:p>
          <a:p>
            <a:pPr algn="just">
              <a:buNone/>
            </a:pPr>
            <a:r>
              <a:rPr lang="en-US" sz="4400" dirty="0" smtClean="0"/>
              <a:t>A5. We perform this so that the operating system along with the initial files and instructions load into the main memory. And as a result, the computer starts</a:t>
            </a:r>
            <a:r>
              <a:rPr lang="en-US" sz="4400" dirty="0" smtClean="0"/>
              <a:t>.</a:t>
            </a:r>
            <a:endParaRPr lang="en-US" sz="4400" dirty="0" smtClean="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fontScale="90000"/>
          </a:bodyPr>
          <a:lstStyle/>
          <a:p>
            <a:pPr algn="ctr"/>
            <a:r>
              <a:rPr lang="en-US" sz="6000" b="1" dirty="0" smtClean="0">
                <a:solidFill>
                  <a:srgbClr val="FF0000"/>
                </a:solidFill>
              </a:rPr>
              <a:t>Frequently Asked Questions (FAQs)</a:t>
            </a:r>
          </a:p>
        </p:txBody>
      </p:sp>
      <p:sp>
        <p:nvSpPr>
          <p:cNvPr id="25603" name="Content Placeholder 2"/>
          <p:cNvSpPr>
            <a:spLocks noGrp="1"/>
          </p:cNvSpPr>
          <p:nvPr>
            <p:ph idx="1"/>
          </p:nvPr>
        </p:nvSpPr>
        <p:spPr>
          <a:xfrm>
            <a:off x="228600" y="1030514"/>
            <a:ext cx="11673114" cy="5548086"/>
          </a:xfrm>
        </p:spPr>
        <p:txBody>
          <a:bodyPr>
            <a:normAutofit lnSpcReduction="10000"/>
          </a:bodyPr>
          <a:lstStyle/>
          <a:p>
            <a:pPr>
              <a:buNone/>
            </a:pPr>
            <a:r>
              <a:rPr lang="en-US" sz="4400" dirty="0" smtClean="0">
                <a:solidFill>
                  <a:srgbClr val="FF0000"/>
                </a:solidFill>
              </a:rPr>
              <a:t>Q6. What are the basic steps of booting?</a:t>
            </a:r>
          </a:p>
          <a:p>
            <a:pPr>
              <a:buNone/>
            </a:pPr>
            <a:r>
              <a:rPr lang="en-US" sz="4400" dirty="0" smtClean="0"/>
              <a:t>A6</a:t>
            </a:r>
            <a:r>
              <a:rPr lang="en-US" sz="4400" dirty="0" smtClean="0"/>
              <a:t>. Basic steps are:</a:t>
            </a:r>
          </a:p>
          <a:p>
            <a:r>
              <a:rPr lang="en-US" sz="4400" dirty="0" smtClean="0"/>
              <a:t>The start-up</a:t>
            </a:r>
          </a:p>
          <a:p>
            <a:r>
              <a:rPr lang="en-US" sz="4400" dirty="0" smtClean="0"/>
              <a:t>Power On Self Test</a:t>
            </a:r>
          </a:p>
          <a:p>
            <a:r>
              <a:rPr lang="en-US" sz="4400" dirty="0" smtClean="0"/>
              <a:t>Loading OS</a:t>
            </a:r>
          </a:p>
          <a:p>
            <a:r>
              <a:rPr lang="en-US" sz="4400" dirty="0" smtClean="0"/>
              <a:t>System Configuration</a:t>
            </a:r>
          </a:p>
          <a:p>
            <a:r>
              <a:rPr lang="en-US" sz="4400" dirty="0" smtClean="0"/>
              <a:t>Loading system utilities</a:t>
            </a:r>
          </a:p>
          <a:p>
            <a:r>
              <a:rPr lang="en-US" sz="4400" dirty="0" smtClean="0"/>
              <a:t>User authentication</a:t>
            </a:r>
            <a:endParaRPr lang="en-US" sz="4400"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57" y="2728686"/>
            <a:ext cx="10515600" cy="1028700"/>
          </a:xfrm>
        </p:spPr>
        <p:txBody>
          <a:bodyPr>
            <a:normAutofit/>
          </a:bodyPr>
          <a:lstStyle/>
          <a:p>
            <a:pPr algn="ctr"/>
            <a:r>
              <a:rPr lang="en-US" sz="6000" b="1" dirty="0" smtClean="0">
                <a:solidFill>
                  <a:srgbClr val="FF0000"/>
                </a:solidFill>
              </a:rPr>
              <a:t>Operating System</a:t>
            </a:r>
            <a:endParaRPr lang="en-US" sz="6000" b="1" dirty="0" smtClean="0">
              <a:solidFill>
                <a:srgbClr val="FF0000"/>
              </a:solidFill>
            </a:endParaRPr>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r>
              <a:rPr lang="en-US" sz="4800" b="1" dirty="0" smtClean="0">
                <a:solidFill>
                  <a:srgbClr val="FF0000"/>
                </a:solidFill>
              </a:rPr>
              <a:t>Essential Managers of Operating Systems</a:t>
            </a:r>
          </a:p>
        </p:txBody>
      </p:sp>
      <p:sp>
        <p:nvSpPr>
          <p:cNvPr id="25603" name="Content Placeholder 2"/>
          <p:cNvSpPr>
            <a:spLocks noGrp="1"/>
          </p:cNvSpPr>
          <p:nvPr>
            <p:ph idx="1"/>
          </p:nvPr>
        </p:nvSpPr>
        <p:spPr>
          <a:xfrm>
            <a:off x="228600" y="1132114"/>
            <a:ext cx="11544300" cy="5446486"/>
          </a:xfrm>
        </p:spPr>
        <p:txBody>
          <a:bodyPr>
            <a:normAutofit fontScale="85000" lnSpcReduction="20000"/>
          </a:bodyPr>
          <a:lstStyle/>
          <a:p>
            <a:pPr algn="just">
              <a:buNone/>
            </a:pPr>
            <a:r>
              <a:rPr lang="en-US" sz="3600" b="1" dirty="0" smtClean="0"/>
              <a:t>Essential Managers of Operating Systems</a:t>
            </a:r>
          </a:p>
          <a:p>
            <a:pPr algn="just">
              <a:buNone/>
            </a:pPr>
            <a:r>
              <a:rPr lang="en-US" sz="3600" dirty="0" smtClean="0"/>
              <a:t>There are 5 main managers of operating systems:</a:t>
            </a:r>
          </a:p>
          <a:p>
            <a:pPr algn="just"/>
            <a:r>
              <a:rPr lang="en-US" sz="3600" dirty="0" smtClean="0"/>
              <a:t>Memory manager</a:t>
            </a:r>
          </a:p>
          <a:p>
            <a:pPr algn="just"/>
            <a:r>
              <a:rPr lang="en-US" sz="3600" dirty="0" smtClean="0"/>
              <a:t>Process manager</a:t>
            </a:r>
          </a:p>
          <a:p>
            <a:pPr algn="just"/>
            <a:r>
              <a:rPr lang="en-US" sz="3600" dirty="0" smtClean="0"/>
              <a:t>Device manager</a:t>
            </a:r>
          </a:p>
          <a:p>
            <a:pPr algn="just"/>
            <a:r>
              <a:rPr lang="en-US" sz="3600" dirty="0" smtClean="0"/>
              <a:t>File manager</a:t>
            </a:r>
          </a:p>
          <a:p>
            <a:pPr algn="just"/>
            <a:r>
              <a:rPr lang="en-US" sz="3600" dirty="0" smtClean="0"/>
              <a:t>Network manager</a:t>
            </a:r>
          </a:p>
          <a:p>
            <a:pPr algn="just">
              <a:buNone/>
            </a:pPr>
            <a:r>
              <a:rPr lang="en-US" sz="3600" dirty="0" smtClean="0"/>
              <a:t>The network manager is a new addition to the operating system, previously all operating systems did not have networking </a:t>
            </a:r>
            <a:r>
              <a:rPr lang="en-US" sz="3600" dirty="0" smtClean="0"/>
              <a:t>capabilities </a:t>
            </a:r>
            <a:r>
              <a:rPr lang="en-US" sz="3600" dirty="0" smtClean="0"/>
              <a:t>and many still do not.</a:t>
            </a:r>
          </a:p>
          <a:p>
            <a:pPr algn="just"/>
            <a:r>
              <a:rPr lang="en-US" sz="3600" dirty="0" smtClean="0"/>
              <a:t>The Operating Systems manages the </a:t>
            </a:r>
            <a:r>
              <a:rPr lang="en-US" sz="3600" dirty="0" smtClean="0"/>
              <a:t>continuous </a:t>
            </a:r>
            <a:r>
              <a:rPr lang="en-US" sz="3600" dirty="0" smtClean="0"/>
              <a:t>monitoring of resources and enforcement of policies across the system</a:t>
            </a:r>
            <a:r>
              <a:rPr lang="en-US" sz="3600" dirty="0" smtClean="0"/>
              <a:t>.</a:t>
            </a:r>
            <a:endParaRPr lang="en-US" sz="3600" dirty="0" smtClean="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685800" y="2885800"/>
            <a:ext cx="11290300" cy="17370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4400" b="1" spc="-1" dirty="0" smtClean="0">
                <a:solidFill>
                  <a:srgbClr val="FF0000"/>
                </a:solidFill>
                <a:uFill>
                  <a:solidFill>
                    <a:srgbClr val="FFFFFF"/>
                  </a:solidFill>
                </a:uFill>
              </a:rPr>
              <a:t>Chapter </a:t>
            </a:r>
            <a:r>
              <a:rPr lang="en-US" sz="4400" b="1" spc="-1" dirty="0" smtClean="0">
                <a:solidFill>
                  <a:srgbClr val="FF0000"/>
                </a:solidFill>
                <a:uFill>
                  <a:solidFill>
                    <a:srgbClr val="FFFFFF"/>
                  </a:solidFill>
                </a:uFill>
              </a:rPr>
              <a:t>9 </a:t>
            </a:r>
            <a:endParaRPr lang="en-US" sz="4400" b="1" spc="-1" dirty="0" smtClean="0">
              <a:solidFill>
                <a:srgbClr val="FF0000"/>
              </a:solidFill>
              <a:uFill>
                <a:solidFill>
                  <a:srgbClr val="FFFFFF"/>
                </a:solidFill>
              </a:uFill>
            </a:endParaRPr>
          </a:p>
          <a:p>
            <a:pPr algn="ctr">
              <a:lnSpc>
                <a:spcPct val="100000"/>
              </a:lnSpc>
            </a:pPr>
            <a:endParaRPr lang="en-US" sz="4400" b="1" spc="-1" dirty="0" smtClean="0">
              <a:solidFill>
                <a:srgbClr val="FF0000"/>
              </a:solidFill>
              <a:uFill>
                <a:solidFill>
                  <a:srgbClr val="FFFFFF"/>
                </a:solidFill>
              </a:uFill>
            </a:endParaRPr>
          </a:p>
          <a:p>
            <a:pPr algn="ctr">
              <a:lnSpc>
                <a:spcPct val="100000"/>
              </a:lnSpc>
            </a:pPr>
            <a:r>
              <a:rPr lang="en-US" sz="4400" b="1" dirty="0" smtClean="0"/>
              <a:t>Operating System</a:t>
            </a:r>
            <a:endParaRPr lang="en-US" sz="4400" b="1"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r>
              <a:rPr lang="en-US" sz="4800" b="1" dirty="0" smtClean="0">
                <a:solidFill>
                  <a:srgbClr val="FF0000"/>
                </a:solidFill>
              </a:rPr>
              <a:t>Essential Managers of Operating Systems</a:t>
            </a:r>
          </a:p>
        </p:txBody>
      </p:sp>
      <p:sp>
        <p:nvSpPr>
          <p:cNvPr id="25603" name="Content Placeholder 2"/>
          <p:cNvSpPr>
            <a:spLocks noGrp="1"/>
          </p:cNvSpPr>
          <p:nvPr>
            <p:ph idx="1"/>
          </p:nvPr>
        </p:nvSpPr>
        <p:spPr>
          <a:xfrm>
            <a:off x="228600" y="1132114"/>
            <a:ext cx="11544300" cy="5446486"/>
          </a:xfrm>
        </p:spPr>
        <p:txBody>
          <a:bodyPr>
            <a:normAutofit fontScale="92500" lnSpcReduction="20000"/>
          </a:bodyPr>
          <a:lstStyle/>
          <a:p>
            <a:pPr algn="just">
              <a:buNone/>
            </a:pPr>
            <a:r>
              <a:rPr lang="en-US" sz="3200" b="1" dirty="0" smtClean="0"/>
              <a:t>1. Memory </a:t>
            </a:r>
            <a:r>
              <a:rPr lang="en-US" sz="3200" b="1" dirty="0" smtClean="0"/>
              <a:t>Manager</a:t>
            </a:r>
          </a:p>
          <a:p>
            <a:pPr algn="just">
              <a:buNone/>
            </a:pPr>
            <a:r>
              <a:rPr lang="en-US" sz="3200" dirty="0" smtClean="0"/>
              <a:t>The </a:t>
            </a:r>
            <a:r>
              <a:rPr lang="en-US" sz="3200" dirty="0" smtClean="0"/>
              <a:t>Memory </a:t>
            </a:r>
            <a:r>
              <a:rPr lang="en-US" sz="3200" dirty="0" smtClean="0"/>
              <a:t>Manager </a:t>
            </a:r>
            <a:r>
              <a:rPr lang="en-US" sz="3200" dirty="0" smtClean="0"/>
              <a:t>is in charge of the main memory on the computer system.</a:t>
            </a:r>
          </a:p>
          <a:p>
            <a:pPr algn="just">
              <a:buNone/>
            </a:pPr>
            <a:r>
              <a:rPr lang="en-US" sz="3200" dirty="0" smtClean="0"/>
              <a:t>Its tasks involve:</a:t>
            </a:r>
          </a:p>
          <a:p>
            <a:pPr algn="just"/>
            <a:r>
              <a:rPr lang="en-US" sz="3200" dirty="0" smtClean="0"/>
              <a:t>Preserves and protects the space in main memory that is occupied by the operating system</a:t>
            </a:r>
          </a:p>
          <a:p>
            <a:pPr algn="just"/>
            <a:r>
              <a:rPr lang="en-US" sz="3200" dirty="0" smtClean="0"/>
              <a:t>Checks validity of each request from memory space. Verifies whether or not a user request is valid.</a:t>
            </a:r>
          </a:p>
          <a:p>
            <a:pPr algn="just"/>
            <a:r>
              <a:rPr lang="en-US" sz="3200" dirty="0" smtClean="0"/>
              <a:t>For valid requests it allocates areas of memory not already in use for this.</a:t>
            </a:r>
          </a:p>
          <a:p>
            <a:pPr algn="just"/>
            <a:r>
              <a:rPr lang="en-US" sz="3200" dirty="0" smtClean="0"/>
              <a:t>In a multi user system it keeps track of which users are using which section of memory.</a:t>
            </a:r>
          </a:p>
          <a:p>
            <a:pPr algn="just"/>
            <a:r>
              <a:rPr lang="en-US" sz="3200" dirty="0" smtClean="0"/>
              <a:t>It </a:t>
            </a:r>
            <a:r>
              <a:rPr lang="en-US" sz="3200" dirty="0" err="1" smtClean="0"/>
              <a:t>deallocates</a:t>
            </a:r>
            <a:r>
              <a:rPr lang="en-US" sz="3200" dirty="0" smtClean="0"/>
              <a:t> sections of memory once they are finished with.</a:t>
            </a:r>
            <a:endParaRPr lang="en-US" sz="3200"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r>
              <a:rPr lang="en-US" sz="4800" b="1" dirty="0" smtClean="0">
                <a:solidFill>
                  <a:srgbClr val="FF0000"/>
                </a:solidFill>
              </a:rPr>
              <a:t>Essential Managers of Operating Systems</a:t>
            </a:r>
          </a:p>
        </p:txBody>
      </p:sp>
      <p:sp>
        <p:nvSpPr>
          <p:cNvPr id="25603" name="Content Placeholder 2"/>
          <p:cNvSpPr>
            <a:spLocks noGrp="1"/>
          </p:cNvSpPr>
          <p:nvPr>
            <p:ph idx="1"/>
          </p:nvPr>
        </p:nvSpPr>
        <p:spPr>
          <a:xfrm>
            <a:off x="228600" y="1132114"/>
            <a:ext cx="11544300" cy="5446486"/>
          </a:xfrm>
        </p:spPr>
        <p:txBody>
          <a:bodyPr>
            <a:normAutofit fontScale="92500" lnSpcReduction="20000"/>
          </a:bodyPr>
          <a:lstStyle/>
          <a:p>
            <a:pPr>
              <a:buNone/>
            </a:pPr>
            <a:r>
              <a:rPr lang="en-US" sz="3200" b="1" dirty="0" smtClean="0"/>
              <a:t>2. Processor </a:t>
            </a:r>
            <a:r>
              <a:rPr lang="en-US" sz="3200" b="1" dirty="0" smtClean="0"/>
              <a:t>Manager</a:t>
            </a:r>
          </a:p>
          <a:p>
            <a:pPr>
              <a:buNone/>
            </a:pPr>
            <a:r>
              <a:rPr lang="en-US" sz="3200" dirty="0" smtClean="0"/>
              <a:t>Decides how to allocate the Central Processing Unit (CPU)</a:t>
            </a:r>
          </a:p>
          <a:p>
            <a:pPr>
              <a:buNone/>
            </a:pPr>
            <a:r>
              <a:rPr lang="en-US" sz="3200" dirty="0" smtClean="0"/>
              <a:t>The tasks of a processor manager are:</a:t>
            </a:r>
          </a:p>
          <a:p>
            <a:r>
              <a:rPr lang="en-US" sz="3200" dirty="0" smtClean="0"/>
              <a:t>Creates processes when </a:t>
            </a:r>
            <a:r>
              <a:rPr lang="en-US" sz="3200" dirty="0" smtClean="0"/>
              <a:t>necessary </a:t>
            </a:r>
            <a:r>
              <a:rPr lang="en-US" sz="3200" dirty="0" smtClean="0"/>
              <a:t>to carry out tasks</a:t>
            </a:r>
          </a:p>
          <a:p>
            <a:r>
              <a:rPr lang="en-US" sz="3200" dirty="0" smtClean="0"/>
              <a:t>Performs </a:t>
            </a:r>
            <a:r>
              <a:rPr lang="en-US" sz="3200" dirty="0" smtClean="0"/>
              <a:t>initialization </a:t>
            </a:r>
            <a:r>
              <a:rPr lang="en-US" sz="3200" dirty="0" smtClean="0"/>
              <a:t>of new processes</a:t>
            </a:r>
          </a:p>
          <a:p>
            <a:r>
              <a:rPr lang="en-US" sz="3200" dirty="0" smtClean="0"/>
              <a:t>Keeps track of the status of processes</a:t>
            </a:r>
          </a:p>
          <a:p>
            <a:r>
              <a:rPr lang="en-US" sz="3200" dirty="0" smtClean="0"/>
              <a:t>Assigns processes to the CPU when available</a:t>
            </a:r>
          </a:p>
          <a:p>
            <a:r>
              <a:rPr lang="en-US" sz="3200" dirty="0" smtClean="0"/>
              <a:t>Changes process states as events occur</a:t>
            </a:r>
          </a:p>
          <a:p>
            <a:r>
              <a:rPr lang="en-US" sz="3200" dirty="0" smtClean="0"/>
              <a:t>Handles termination of </a:t>
            </a:r>
            <a:r>
              <a:rPr lang="en-US" sz="3200" dirty="0" err="1" smtClean="0"/>
              <a:t>proceses</a:t>
            </a:r>
            <a:r>
              <a:rPr lang="en-US" sz="3200" dirty="0" smtClean="0"/>
              <a:t> on completion or abort</a:t>
            </a:r>
          </a:p>
          <a:p>
            <a:r>
              <a:rPr lang="en-US" sz="3200" dirty="0" smtClean="0"/>
              <a:t>Handles inter-process communication</a:t>
            </a:r>
          </a:p>
          <a:p>
            <a:r>
              <a:rPr lang="en-US" sz="3200" dirty="0" smtClean="0"/>
              <a:t>Manages process queues and </a:t>
            </a:r>
            <a:r>
              <a:rPr lang="en-US" sz="3200" dirty="0" err="1" smtClean="0"/>
              <a:t>priorisation</a:t>
            </a:r>
            <a:endParaRPr lang="en-US" sz="3200" dirty="0" smtClean="0"/>
          </a:p>
          <a:p>
            <a:pPr>
              <a:buNone/>
            </a:pPr>
            <a:r>
              <a:rPr lang="en-US" sz="3200" dirty="0" smtClean="0"/>
              <a:t>Something to note is that a process is not the same as a program.</a:t>
            </a:r>
            <a:endParaRPr lang="en-US" sz="3200"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r>
              <a:rPr lang="en-US" sz="4800" b="1" dirty="0" smtClean="0">
                <a:solidFill>
                  <a:srgbClr val="FF0000"/>
                </a:solidFill>
              </a:rPr>
              <a:t>Essential Managers of Operating Systems</a:t>
            </a:r>
          </a:p>
        </p:txBody>
      </p:sp>
      <p:sp>
        <p:nvSpPr>
          <p:cNvPr id="25603" name="Content Placeholder 2"/>
          <p:cNvSpPr>
            <a:spLocks noGrp="1"/>
          </p:cNvSpPr>
          <p:nvPr>
            <p:ph idx="1"/>
          </p:nvPr>
        </p:nvSpPr>
        <p:spPr>
          <a:xfrm>
            <a:off x="228600" y="1132114"/>
            <a:ext cx="11544300" cy="5446486"/>
          </a:xfrm>
        </p:spPr>
        <p:txBody>
          <a:bodyPr>
            <a:normAutofit/>
          </a:bodyPr>
          <a:lstStyle/>
          <a:p>
            <a:pPr>
              <a:buNone/>
            </a:pPr>
            <a:r>
              <a:rPr lang="en-US" sz="3200" b="1" dirty="0" smtClean="0"/>
              <a:t>3. Device </a:t>
            </a:r>
            <a:r>
              <a:rPr lang="en-US" sz="3200" b="1" dirty="0" smtClean="0"/>
              <a:t>Manager</a:t>
            </a:r>
          </a:p>
          <a:p>
            <a:pPr>
              <a:buNone/>
            </a:pPr>
            <a:r>
              <a:rPr lang="en-US" sz="3200" dirty="0" smtClean="0"/>
              <a:t>Monitors every device and control unit</a:t>
            </a:r>
          </a:p>
          <a:p>
            <a:pPr>
              <a:buNone/>
            </a:pPr>
            <a:r>
              <a:rPr lang="en-US" sz="3200" dirty="0" smtClean="0"/>
              <a:t>The tasks of the device manager are:</a:t>
            </a:r>
          </a:p>
          <a:p>
            <a:r>
              <a:rPr lang="en-US" sz="3200" dirty="0" smtClean="0"/>
              <a:t>Allocates systems devices</a:t>
            </a:r>
          </a:p>
          <a:p>
            <a:r>
              <a:rPr lang="en-US" sz="3200" dirty="0" smtClean="0"/>
              <a:t>Deals with multiple requests for same device</a:t>
            </a:r>
          </a:p>
          <a:p>
            <a:r>
              <a:rPr lang="en-US" sz="3200" dirty="0" smtClean="0"/>
              <a:t>Performs communication with the device during operation</a:t>
            </a:r>
          </a:p>
          <a:p>
            <a:r>
              <a:rPr lang="en-US" sz="3200" dirty="0" err="1" smtClean="0"/>
              <a:t>Deallocates</a:t>
            </a:r>
            <a:r>
              <a:rPr lang="en-US" sz="3200" dirty="0" smtClean="0"/>
              <a:t> devices</a:t>
            </a:r>
            <a:endParaRPr lang="en-US" sz="3200"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r>
              <a:rPr lang="en-US" sz="4800" b="1" dirty="0" smtClean="0">
                <a:solidFill>
                  <a:srgbClr val="FF0000"/>
                </a:solidFill>
              </a:rPr>
              <a:t>Essential Managers of Operating Systems</a:t>
            </a:r>
          </a:p>
        </p:txBody>
      </p:sp>
      <p:sp>
        <p:nvSpPr>
          <p:cNvPr id="25603" name="Content Placeholder 2"/>
          <p:cNvSpPr>
            <a:spLocks noGrp="1"/>
          </p:cNvSpPr>
          <p:nvPr>
            <p:ph idx="1"/>
          </p:nvPr>
        </p:nvSpPr>
        <p:spPr>
          <a:xfrm>
            <a:off x="228600" y="1132114"/>
            <a:ext cx="11544300" cy="5446486"/>
          </a:xfrm>
        </p:spPr>
        <p:txBody>
          <a:bodyPr>
            <a:normAutofit/>
          </a:bodyPr>
          <a:lstStyle/>
          <a:p>
            <a:pPr>
              <a:buNone/>
            </a:pPr>
            <a:r>
              <a:rPr lang="en-US" sz="3200" b="1" dirty="0" smtClean="0"/>
              <a:t>4. File </a:t>
            </a:r>
            <a:r>
              <a:rPr lang="en-US" sz="3200" b="1" dirty="0" smtClean="0"/>
              <a:t>Manager</a:t>
            </a:r>
          </a:p>
          <a:p>
            <a:pPr>
              <a:buNone/>
            </a:pPr>
            <a:r>
              <a:rPr lang="en-US" sz="3200" dirty="0" smtClean="0"/>
              <a:t>The File manager keeps track of every file in the system.</a:t>
            </a:r>
          </a:p>
          <a:p>
            <a:pPr>
              <a:buNone/>
            </a:pPr>
            <a:r>
              <a:rPr lang="en-US" sz="3200" dirty="0" smtClean="0"/>
              <a:t>Its tasks are:</a:t>
            </a:r>
          </a:p>
          <a:p>
            <a:r>
              <a:rPr lang="en-US" sz="3200" dirty="0" smtClean="0"/>
              <a:t>Organizes </a:t>
            </a:r>
            <a:r>
              <a:rPr lang="en-US" sz="3200" dirty="0" smtClean="0"/>
              <a:t>all files</a:t>
            </a:r>
          </a:p>
          <a:p>
            <a:r>
              <a:rPr lang="en-US" sz="3200" dirty="0" smtClean="0"/>
              <a:t>Manages location of files</a:t>
            </a:r>
          </a:p>
          <a:p>
            <a:r>
              <a:rPr lang="en-US" sz="3200" dirty="0" smtClean="0"/>
              <a:t>Enforces restrictions on files</a:t>
            </a:r>
          </a:p>
          <a:p>
            <a:r>
              <a:rPr lang="en-US" sz="3200" dirty="0" smtClean="0"/>
              <a:t>Deals with standard file operations (delete, make new, etc)</a:t>
            </a:r>
            <a:endParaRPr lang="en-US" sz="3200"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r>
              <a:rPr lang="en-US" sz="4800" b="1" dirty="0" smtClean="0">
                <a:solidFill>
                  <a:srgbClr val="FF0000"/>
                </a:solidFill>
              </a:rPr>
              <a:t>Essential Managers of Operating Systems</a:t>
            </a:r>
          </a:p>
        </p:txBody>
      </p:sp>
      <p:sp>
        <p:nvSpPr>
          <p:cNvPr id="25603" name="Content Placeholder 2"/>
          <p:cNvSpPr>
            <a:spLocks noGrp="1"/>
          </p:cNvSpPr>
          <p:nvPr>
            <p:ph idx="1"/>
          </p:nvPr>
        </p:nvSpPr>
        <p:spPr>
          <a:xfrm>
            <a:off x="228600" y="1132114"/>
            <a:ext cx="11544300" cy="5446486"/>
          </a:xfrm>
        </p:spPr>
        <p:txBody>
          <a:bodyPr>
            <a:normAutofit/>
          </a:bodyPr>
          <a:lstStyle/>
          <a:p>
            <a:pPr>
              <a:buNone/>
            </a:pPr>
            <a:r>
              <a:rPr lang="en-US" sz="3200" b="1" dirty="0" smtClean="0"/>
              <a:t>5. Network Manager</a:t>
            </a:r>
          </a:p>
          <a:p>
            <a:pPr>
              <a:buNone/>
            </a:pPr>
            <a:endParaRPr lang="en-US" sz="3200" b="1" dirty="0" smtClean="0"/>
          </a:p>
          <a:p>
            <a:pPr algn="just"/>
            <a:r>
              <a:rPr lang="en-US" sz="3200" dirty="0" smtClean="0"/>
              <a:t>Modern operating systems require a network manager. </a:t>
            </a:r>
            <a:endParaRPr lang="en-US" sz="3200" dirty="0" smtClean="0"/>
          </a:p>
          <a:p>
            <a:pPr algn="just"/>
            <a:r>
              <a:rPr lang="en-US" sz="3200" dirty="0" smtClean="0"/>
              <a:t>The </a:t>
            </a:r>
            <a:r>
              <a:rPr lang="en-US" sz="3200" dirty="0" smtClean="0"/>
              <a:t>network manager allows users to share resources while controlling user access to them.</a:t>
            </a:r>
          </a:p>
          <a:p>
            <a:pPr algn="just"/>
            <a:r>
              <a:rPr lang="en-US" sz="3200" dirty="0" smtClean="0"/>
              <a:t>These resources can include hardware </a:t>
            </a:r>
            <a:r>
              <a:rPr lang="en-US" sz="3200" dirty="0" smtClean="0"/>
              <a:t>such </a:t>
            </a:r>
            <a:r>
              <a:rPr lang="en-US" sz="3200" dirty="0" smtClean="0"/>
              <a:t>as printers or disk drives or software such as files.</a:t>
            </a:r>
            <a:endParaRPr lang="en-US" sz="3200"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r>
              <a:rPr lang="en-US" sz="4800" b="1" dirty="0" smtClean="0">
                <a:solidFill>
                  <a:srgbClr val="FF0000"/>
                </a:solidFill>
              </a:rPr>
              <a:t>Essential Managers of Operating Systems</a:t>
            </a:r>
          </a:p>
        </p:txBody>
      </p:sp>
      <p:sp>
        <p:nvSpPr>
          <p:cNvPr id="25603" name="Content Placeholder 2"/>
          <p:cNvSpPr>
            <a:spLocks noGrp="1"/>
          </p:cNvSpPr>
          <p:nvPr>
            <p:ph idx="1"/>
          </p:nvPr>
        </p:nvSpPr>
        <p:spPr>
          <a:xfrm>
            <a:off x="228600" y="1132114"/>
            <a:ext cx="11544300" cy="5446486"/>
          </a:xfrm>
        </p:spPr>
        <p:txBody>
          <a:bodyPr>
            <a:normAutofit/>
          </a:bodyPr>
          <a:lstStyle/>
          <a:p>
            <a:pPr>
              <a:buNone/>
            </a:pPr>
            <a:r>
              <a:rPr lang="en-US" sz="3200" b="1" dirty="0" smtClean="0"/>
              <a:t>Interaction between OS and Managers</a:t>
            </a:r>
          </a:p>
          <a:p>
            <a:r>
              <a:rPr lang="en-US" sz="3200" dirty="0" smtClean="0"/>
              <a:t>Each Operating Systems has specific individual tasks to perform but it is not enough for each to operate on its own</a:t>
            </a:r>
            <a:r>
              <a:rPr lang="en-US" sz="3200" dirty="0" smtClean="0"/>
              <a:t>.</a:t>
            </a:r>
          </a:p>
          <a:p>
            <a:r>
              <a:rPr lang="en-US" sz="3200" dirty="0" smtClean="0"/>
              <a:t> </a:t>
            </a:r>
            <a:r>
              <a:rPr lang="en-US" sz="3200" dirty="0" smtClean="0"/>
              <a:t>Each manager must be able to work in harmony with the others at around the same time</a:t>
            </a:r>
            <a:r>
              <a:rPr lang="en-US" sz="3200" dirty="0" smtClean="0"/>
              <a:t>.</a:t>
            </a:r>
          </a:p>
          <a:p>
            <a:pPr>
              <a:buNone/>
            </a:pPr>
            <a:r>
              <a:rPr lang="en-US" sz="3200" b="1" dirty="0" smtClean="0">
                <a:solidFill>
                  <a:srgbClr val="FF0000"/>
                </a:solidFill>
              </a:rPr>
              <a:t>Example - </a:t>
            </a:r>
            <a:r>
              <a:rPr lang="en-US" sz="3200" dirty="0" smtClean="0"/>
              <a:t>A user types in a command at the keyboard to execute a program. </a:t>
            </a:r>
          </a:p>
          <a:p>
            <a:pPr>
              <a:buNone/>
            </a:pPr>
            <a:r>
              <a:rPr lang="en-US" sz="3200" dirty="0" smtClean="0"/>
              <a:t>The following simplified steps might occur:</a:t>
            </a:r>
          </a:p>
          <a:p>
            <a:r>
              <a:rPr lang="en-US" sz="3200" i="1" dirty="0" smtClean="0"/>
              <a:t>Device Manager</a:t>
            </a:r>
            <a:r>
              <a:rPr lang="en-US" sz="3200" dirty="0" smtClean="0"/>
              <a:t>: Receives keystrokes and builds up command line. Informs process manager that input has been received.</a:t>
            </a:r>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r>
              <a:rPr lang="en-US" sz="4800" b="1" dirty="0" smtClean="0">
                <a:solidFill>
                  <a:srgbClr val="FF0000"/>
                </a:solidFill>
              </a:rPr>
              <a:t>Essential Managers of Operating Systems</a:t>
            </a:r>
          </a:p>
        </p:txBody>
      </p:sp>
      <p:sp>
        <p:nvSpPr>
          <p:cNvPr id="25603" name="Content Placeholder 2"/>
          <p:cNvSpPr>
            <a:spLocks noGrp="1"/>
          </p:cNvSpPr>
          <p:nvPr>
            <p:ph idx="1"/>
          </p:nvPr>
        </p:nvSpPr>
        <p:spPr>
          <a:xfrm>
            <a:off x="228600" y="1132114"/>
            <a:ext cx="11544300" cy="5446486"/>
          </a:xfrm>
        </p:spPr>
        <p:txBody>
          <a:bodyPr>
            <a:normAutofit/>
          </a:bodyPr>
          <a:lstStyle/>
          <a:p>
            <a:pPr algn="just"/>
            <a:r>
              <a:rPr lang="en-US" sz="3200" i="1" dirty="0" smtClean="0"/>
              <a:t>Device </a:t>
            </a:r>
            <a:r>
              <a:rPr lang="en-US" sz="3200" i="1" dirty="0" smtClean="0"/>
              <a:t>Manager</a:t>
            </a:r>
            <a:r>
              <a:rPr lang="en-US" sz="3200" dirty="0" smtClean="0"/>
              <a:t>: Receives keystrokes and builds up command line. Informs process manager that input has been received.</a:t>
            </a:r>
          </a:p>
          <a:p>
            <a:pPr algn="just"/>
            <a:r>
              <a:rPr lang="en-US" sz="3200" i="1" dirty="0" smtClean="0"/>
              <a:t>Processor Manager</a:t>
            </a:r>
            <a:r>
              <a:rPr lang="en-US" sz="3200" dirty="0" smtClean="0"/>
              <a:t>: Activates process awaiting a command. Process checks validity of command and then tries to execute the corresponding program.</a:t>
            </a:r>
          </a:p>
          <a:p>
            <a:pPr algn="just"/>
            <a:r>
              <a:rPr lang="en-US" sz="3200" i="1" dirty="0" smtClean="0"/>
              <a:t>File Manager</a:t>
            </a:r>
            <a:r>
              <a:rPr lang="en-US" sz="3200" dirty="0" smtClean="0"/>
              <a:t>: Checks to see if the program file is already in memory. If not, it finds </a:t>
            </a:r>
            <a:r>
              <a:rPr lang="en-US" sz="3200" dirty="0" smtClean="0"/>
              <a:t>it in </a:t>
            </a:r>
            <a:r>
              <a:rPr lang="en-US" sz="3200" dirty="0" smtClean="0"/>
              <a:t>external storage and issues requests for it.</a:t>
            </a:r>
          </a:p>
          <a:p>
            <a:pPr algn="just"/>
            <a:r>
              <a:rPr lang="en-US" sz="3200" i="1" dirty="0" smtClean="0"/>
              <a:t>Device Manager</a:t>
            </a:r>
            <a:r>
              <a:rPr lang="en-US" sz="3200" dirty="0" smtClean="0"/>
              <a:t>: Communicates with the disk drive and </a:t>
            </a:r>
            <a:r>
              <a:rPr lang="en-US" sz="3200" dirty="0" err="1" smtClean="0"/>
              <a:t>retrives</a:t>
            </a:r>
            <a:r>
              <a:rPr lang="en-US" sz="3200" dirty="0" smtClean="0"/>
              <a:t> the program file from disk</a:t>
            </a:r>
            <a:r>
              <a:rPr lang="en-US" sz="3200" dirty="0" smtClean="0"/>
              <a:t>.</a:t>
            </a:r>
            <a:endParaRPr lang="en-US" sz="3200" dirty="0" smtClean="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57" y="2728686"/>
            <a:ext cx="10515600" cy="1028700"/>
          </a:xfrm>
        </p:spPr>
        <p:txBody>
          <a:bodyPr>
            <a:normAutofit/>
          </a:bodyPr>
          <a:lstStyle/>
          <a:p>
            <a:pPr algn="ctr" fontAlgn="base"/>
            <a:r>
              <a:rPr lang="en-US" sz="6000" b="1" dirty="0" smtClean="0"/>
              <a:t>Kernel in Operating System</a:t>
            </a:r>
            <a:endParaRPr lang="en-US" sz="6000" b="1"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pPr fontAlgn="base"/>
            <a:r>
              <a:rPr lang="en-US" sz="4800" b="1" dirty="0" smtClean="0"/>
              <a:t>Kernel in Operating System</a:t>
            </a:r>
            <a:endParaRPr lang="en-US" sz="4800" b="1" dirty="0"/>
          </a:p>
        </p:txBody>
      </p:sp>
      <p:sp>
        <p:nvSpPr>
          <p:cNvPr id="25603" name="Content Placeholder 2"/>
          <p:cNvSpPr>
            <a:spLocks noGrp="1"/>
          </p:cNvSpPr>
          <p:nvPr>
            <p:ph idx="1"/>
          </p:nvPr>
        </p:nvSpPr>
        <p:spPr>
          <a:xfrm>
            <a:off x="228600" y="1132114"/>
            <a:ext cx="11544300" cy="5446486"/>
          </a:xfrm>
        </p:spPr>
        <p:txBody>
          <a:bodyPr>
            <a:normAutofit/>
          </a:bodyPr>
          <a:lstStyle/>
          <a:p>
            <a:pPr algn="just" fontAlgn="base"/>
            <a:r>
              <a:rPr lang="en-US" sz="3600" b="1" u="sng" dirty="0" smtClean="0">
                <a:hlinkClick r:id="rId2"/>
              </a:rPr>
              <a:t>Kernel</a:t>
            </a:r>
            <a:r>
              <a:rPr lang="en-US" sz="3600" dirty="0" smtClean="0"/>
              <a:t> is central component of an operating system that manages operations of computer and hardware. </a:t>
            </a:r>
            <a:endParaRPr lang="en-US" sz="3600" dirty="0" smtClean="0"/>
          </a:p>
          <a:p>
            <a:pPr algn="just" fontAlgn="base"/>
            <a:r>
              <a:rPr lang="en-US" sz="3600" dirty="0" smtClean="0"/>
              <a:t>It </a:t>
            </a:r>
            <a:r>
              <a:rPr lang="en-US" sz="3600" dirty="0" smtClean="0"/>
              <a:t>basically manages operations of memory and CPU time. </a:t>
            </a:r>
            <a:endParaRPr lang="en-US" sz="3600" dirty="0" smtClean="0"/>
          </a:p>
          <a:p>
            <a:pPr algn="just" fontAlgn="base"/>
            <a:r>
              <a:rPr lang="en-US" sz="3600" dirty="0" smtClean="0"/>
              <a:t>It </a:t>
            </a:r>
            <a:r>
              <a:rPr lang="en-US" sz="3600" dirty="0" smtClean="0"/>
              <a:t>is core component of an operating system. </a:t>
            </a:r>
            <a:endParaRPr lang="en-US" sz="3600" dirty="0" smtClean="0"/>
          </a:p>
          <a:p>
            <a:pPr algn="just" fontAlgn="base"/>
            <a:r>
              <a:rPr lang="en-US" sz="3600" dirty="0" smtClean="0"/>
              <a:t>Kernel </a:t>
            </a:r>
            <a:r>
              <a:rPr lang="en-US" sz="3600" dirty="0" smtClean="0"/>
              <a:t>acts as a bridge between applications and data processing performed at hardware level using inter-process communication and system calls. </a:t>
            </a:r>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pPr fontAlgn="base"/>
            <a:r>
              <a:rPr lang="en-US" sz="4800" b="1" dirty="0" smtClean="0"/>
              <a:t>Kernel in Operating System</a:t>
            </a:r>
            <a:endParaRPr lang="en-US" sz="4800" b="1" dirty="0"/>
          </a:p>
        </p:txBody>
      </p:sp>
      <p:sp>
        <p:nvSpPr>
          <p:cNvPr id="25603" name="Content Placeholder 2"/>
          <p:cNvSpPr>
            <a:spLocks noGrp="1"/>
          </p:cNvSpPr>
          <p:nvPr>
            <p:ph idx="1"/>
          </p:nvPr>
        </p:nvSpPr>
        <p:spPr>
          <a:xfrm>
            <a:off x="228600" y="1132114"/>
            <a:ext cx="11544300" cy="5446486"/>
          </a:xfrm>
        </p:spPr>
        <p:txBody>
          <a:bodyPr>
            <a:normAutofit/>
          </a:bodyPr>
          <a:lstStyle/>
          <a:p>
            <a:pPr algn="just" fontAlgn="base"/>
            <a:r>
              <a:rPr lang="en-US" sz="3600" dirty="0" smtClean="0"/>
              <a:t>Kernel </a:t>
            </a:r>
            <a:r>
              <a:rPr lang="en-US" sz="3600" dirty="0" smtClean="0"/>
              <a:t>loads first into memory when an operating system is loaded and remains into memory until operating system is shut down again. </a:t>
            </a:r>
            <a:endParaRPr lang="en-US" sz="3600" dirty="0" smtClean="0"/>
          </a:p>
          <a:p>
            <a:pPr algn="just" fontAlgn="base"/>
            <a:r>
              <a:rPr lang="en-US" sz="3600" dirty="0" smtClean="0"/>
              <a:t>It </a:t>
            </a:r>
            <a:r>
              <a:rPr lang="en-US" sz="3600" dirty="0" smtClean="0"/>
              <a:t>is responsible for various tasks such as disk management, task management, and memory management. </a:t>
            </a:r>
            <a:endParaRPr lang="en-US" sz="3600" dirty="0" smtClean="0"/>
          </a:p>
          <a:p>
            <a:pPr algn="just" fontAlgn="base"/>
            <a:r>
              <a:rPr lang="en-US" sz="3600" dirty="0" smtClean="0"/>
              <a:t>It decides which process should be allocated to processor to execute and which process should be kept in main memory to execute. </a:t>
            </a:r>
            <a:endParaRPr lang="en-US" sz="3600" dirty="0" smtClean="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pPr algn="ctr"/>
            <a:r>
              <a:rPr lang="en-US" sz="6000" b="1" dirty="0" smtClean="0">
                <a:solidFill>
                  <a:srgbClr val="FF0000"/>
                </a:solidFill>
              </a:rPr>
              <a:t>Booting</a:t>
            </a:r>
          </a:p>
        </p:txBody>
      </p:sp>
      <p:sp>
        <p:nvSpPr>
          <p:cNvPr id="25603" name="Content Placeholder 2"/>
          <p:cNvSpPr>
            <a:spLocks noGrp="1"/>
          </p:cNvSpPr>
          <p:nvPr>
            <p:ph idx="1"/>
          </p:nvPr>
        </p:nvSpPr>
        <p:spPr>
          <a:xfrm>
            <a:off x="228600" y="1132114"/>
            <a:ext cx="11544300" cy="5446486"/>
          </a:xfrm>
        </p:spPr>
        <p:txBody>
          <a:bodyPr>
            <a:normAutofit lnSpcReduction="10000"/>
          </a:bodyPr>
          <a:lstStyle/>
          <a:p>
            <a:pPr algn="just"/>
            <a:r>
              <a:rPr lang="en-US" sz="3600" dirty="0" smtClean="0"/>
              <a:t>Booting </a:t>
            </a:r>
            <a:r>
              <a:rPr lang="en-US" sz="3600" dirty="0" smtClean="0"/>
              <a:t>is basically the process of starting the computer. When the CPU is first switched on it has nothing inside the Memory. </a:t>
            </a:r>
            <a:endParaRPr lang="en-US" sz="3600" dirty="0" smtClean="0"/>
          </a:p>
          <a:p>
            <a:pPr algn="just"/>
            <a:r>
              <a:rPr lang="en-US" sz="3600" dirty="0" smtClean="0"/>
              <a:t>In </a:t>
            </a:r>
            <a:r>
              <a:rPr lang="en-US" sz="3600" dirty="0" smtClean="0"/>
              <a:t>order to start the Computer, load the Operating System into the Main Memory and then Computer is ready to take commands from the User</a:t>
            </a:r>
            <a:r>
              <a:rPr lang="en-US" sz="3600" dirty="0" smtClean="0"/>
              <a:t>.</a:t>
            </a:r>
          </a:p>
          <a:p>
            <a:pPr algn="just" fontAlgn="base"/>
            <a:r>
              <a:rPr lang="en-US" sz="3600" u="sng" dirty="0" smtClean="0">
                <a:hlinkClick r:id="rId2"/>
              </a:rPr>
              <a:t>Booting</a:t>
            </a:r>
            <a:r>
              <a:rPr lang="en-US" sz="3600" dirty="0" smtClean="0"/>
              <a:t> may be defined as process of loading the operating system into memory. </a:t>
            </a:r>
            <a:endParaRPr lang="en-US" sz="3600" dirty="0" smtClean="0"/>
          </a:p>
          <a:p>
            <a:pPr algn="just" fontAlgn="base"/>
            <a:r>
              <a:rPr lang="en-US" sz="3600" dirty="0" smtClean="0"/>
              <a:t>The </a:t>
            </a:r>
            <a:r>
              <a:rPr lang="en-US" sz="3600" dirty="0" smtClean="0"/>
              <a:t>booting process starts from the moment when we power on computer and continues till moment, computer is ready for use. </a:t>
            </a:r>
            <a:endParaRPr lang="en-US" sz="3600" dirty="0" smtClean="0"/>
          </a:p>
          <a:p>
            <a:pPr algn="just"/>
            <a:endParaRPr lang="en-US" sz="3600"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pPr fontAlgn="base"/>
            <a:r>
              <a:rPr lang="en-US" sz="4800" b="1" dirty="0" smtClean="0"/>
              <a:t>Kernel in Operating System</a:t>
            </a:r>
            <a:endParaRPr lang="en-US" sz="4800" b="1" dirty="0"/>
          </a:p>
        </p:txBody>
      </p:sp>
      <p:sp>
        <p:nvSpPr>
          <p:cNvPr id="25603" name="Content Placeholder 2"/>
          <p:cNvSpPr>
            <a:spLocks noGrp="1"/>
          </p:cNvSpPr>
          <p:nvPr>
            <p:ph idx="1"/>
          </p:nvPr>
        </p:nvSpPr>
        <p:spPr>
          <a:xfrm>
            <a:off x="228600" y="1132114"/>
            <a:ext cx="11544300" cy="5446486"/>
          </a:xfrm>
        </p:spPr>
        <p:txBody>
          <a:bodyPr>
            <a:normAutofit/>
          </a:bodyPr>
          <a:lstStyle/>
          <a:p>
            <a:pPr algn="just" fontAlgn="base"/>
            <a:r>
              <a:rPr lang="en-US" sz="3600" dirty="0" smtClean="0"/>
              <a:t>It </a:t>
            </a:r>
            <a:r>
              <a:rPr lang="en-US" sz="3600" dirty="0" smtClean="0"/>
              <a:t>basically acts as an interface between user applications and hardware. </a:t>
            </a:r>
            <a:endParaRPr lang="en-US" sz="3600" dirty="0" smtClean="0"/>
          </a:p>
          <a:p>
            <a:pPr algn="just" fontAlgn="base"/>
            <a:r>
              <a:rPr lang="en-US" sz="3600" dirty="0" smtClean="0"/>
              <a:t>The </a:t>
            </a:r>
            <a:r>
              <a:rPr lang="en-US" sz="3600" dirty="0" smtClean="0"/>
              <a:t>major aim of kernel is to manage communication between software i.e. user-level applications and hardware i.e., CPU and disk memory. </a:t>
            </a:r>
            <a:endParaRPr lang="en-US" sz="3600"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pPr fontAlgn="base"/>
            <a:r>
              <a:rPr lang="en-US" sz="4800" b="1" dirty="0" smtClean="0"/>
              <a:t>Kernel in Operating System</a:t>
            </a:r>
            <a:endParaRPr lang="en-US" sz="4800" b="1" dirty="0"/>
          </a:p>
        </p:txBody>
      </p:sp>
      <p:sp>
        <p:nvSpPr>
          <p:cNvPr id="25603" name="Content Placeholder 2"/>
          <p:cNvSpPr>
            <a:spLocks noGrp="1"/>
          </p:cNvSpPr>
          <p:nvPr>
            <p:ph idx="1"/>
          </p:nvPr>
        </p:nvSpPr>
        <p:spPr>
          <a:xfrm>
            <a:off x="228600" y="1132114"/>
            <a:ext cx="11544300" cy="5446486"/>
          </a:xfrm>
        </p:spPr>
        <p:txBody>
          <a:bodyPr>
            <a:normAutofit/>
          </a:bodyPr>
          <a:lstStyle/>
          <a:p>
            <a:pPr fontAlgn="base">
              <a:buNone/>
            </a:pPr>
            <a:r>
              <a:rPr lang="en-US" sz="3600" b="1" dirty="0" smtClean="0"/>
              <a:t>Objectives of Kernel :</a:t>
            </a:r>
            <a:r>
              <a:rPr lang="en-US" sz="3600" dirty="0" smtClean="0"/>
              <a:t> </a:t>
            </a:r>
            <a:br>
              <a:rPr lang="en-US" sz="3600" dirty="0" smtClean="0"/>
            </a:br>
            <a:r>
              <a:rPr lang="en-US" sz="3600" dirty="0" smtClean="0"/>
              <a:t> </a:t>
            </a:r>
          </a:p>
          <a:p>
            <a:pPr fontAlgn="base"/>
            <a:r>
              <a:rPr lang="en-US" sz="3600" dirty="0" smtClean="0"/>
              <a:t>To establish communication between user level application and hardware.  </a:t>
            </a:r>
          </a:p>
          <a:p>
            <a:pPr fontAlgn="base"/>
            <a:r>
              <a:rPr lang="en-US" sz="3600" dirty="0" smtClean="0"/>
              <a:t>To decide state of incoming processes.  </a:t>
            </a:r>
          </a:p>
          <a:p>
            <a:pPr fontAlgn="base"/>
            <a:r>
              <a:rPr lang="en-US" sz="3600" dirty="0" smtClean="0"/>
              <a:t>To control disk management.  </a:t>
            </a:r>
          </a:p>
          <a:p>
            <a:pPr fontAlgn="base"/>
            <a:r>
              <a:rPr lang="en-US" sz="3600" dirty="0" smtClean="0"/>
              <a:t>To control memory management.  </a:t>
            </a:r>
          </a:p>
          <a:p>
            <a:pPr fontAlgn="base"/>
            <a:r>
              <a:rPr lang="en-US" sz="3600" dirty="0" smtClean="0"/>
              <a:t>To control task management.  </a:t>
            </a:r>
            <a:endParaRPr lang="en-US" sz="3600"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pPr fontAlgn="base"/>
            <a:r>
              <a:rPr lang="en-US" sz="4800" b="1" dirty="0" smtClean="0"/>
              <a:t>Kernel in Operating System</a:t>
            </a:r>
            <a:endParaRPr lang="en-US" sz="4800" b="1" dirty="0"/>
          </a:p>
        </p:txBody>
      </p:sp>
      <p:sp>
        <p:nvSpPr>
          <p:cNvPr id="25603" name="Content Placeholder 2"/>
          <p:cNvSpPr>
            <a:spLocks noGrp="1"/>
          </p:cNvSpPr>
          <p:nvPr>
            <p:ph idx="1"/>
          </p:nvPr>
        </p:nvSpPr>
        <p:spPr>
          <a:xfrm>
            <a:off x="228600" y="1132114"/>
            <a:ext cx="11544300" cy="5446486"/>
          </a:xfrm>
        </p:spPr>
        <p:txBody>
          <a:bodyPr>
            <a:noAutofit/>
          </a:bodyPr>
          <a:lstStyle/>
          <a:p>
            <a:pPr algn="ctr" fontAlgn="base">
              <a:buNone/>
            </a:pPr>
            <a:r>
              <a:rPr lang="en-US" sz="3200" b="1" dirty="0" smtClean="0">
                <a:solidFill>
                  <a:srgbClr val="FF0000"/>
                </a:solidFill>
              </a:rPr>
              <a:t>Types of Kernel : </a:t>
            </a:r>
          </a:p>
          <a:p>
            <a:pPr algn="just" fontAlgn="base">
              <a:buNone/>
            </a:pPr>
            <a:r>
              <a:rPr lang="en-US" sz="3200" b="1" dirty="0" smtClean="0"/>
              <a:t>1. </a:t>
            </a:r>
            <a:r>
              <a:rPr lang="en-US" sz="3200" b="1" u="sng" dirty="0" smtClean="0">
                <a:hlinkClick r:id="rId2"/>
              </a:rPr>
              <a:t>Monolithic Kernel</a:t>
            </a:r>
            <a:r>
              <a:rPr lang="en-US" sz="3200" b="1" dirty="0" smtClean="0"/>
              <a:t> –</a:t>
            </a:r>
            <a:r>
              <a:rPr lang="en-US" sz="3200" dirty="0" smtClean="0"/>
              <a:t> </a:t>
            </a:r>
            <a:r>
              <a:rPr lang="en-US" sz="3200" dirty="0" smtClean="0"/>
              <a:t> It </a:t>
            </a:r>
            <a:r>
              <a:rPr lang="en-US" sz="3200" dirty="0" smtClean="0"/>
              <a:t>is one of types of kernel where all operating system services operate in kernel space. </a:t>
            </a:r>
            <a:endParaRPr lang="en-US" sz="3200" dirty="0" smtClean="0"/>
          </a:p>
          <a:p>
            <a:pPr algn="just" fontAlgn="base">
              <a:buNone/>
            </a:pPr>
            <a:r>
              <a:rPr lang="en-US" sz="3200" dirty="0" smtClean="0"/>
              <a:t>It </a:t>
            </a:r>
            <a:r>
              <a:rPr lang="en-US" sz="3200" dirty="0" smtClean="0"/>
              <a:t>has dependencies between systems components. </a:t>
            </a:r>
            <a:endParaRPr lang="en-US" sz="3200" dirty="0" smtClean="0"/>
          </a:p>
          <a:p>
            <a:pPr algn="just" fontAlgn="base">
              <a:buNone/>
            </a:pPr>
            <a:r>
              <a:rPr lang="en-US" sz="3200" dirty="0" smtClean="0"/>
              <a:t>It </a:t>
            </a:r>
            <a:r>
              <a:rPr lang="en-US" sz="3200" dirty="0" smtClean="0"/>
              <a:t>has huge lines of code which is complex. </a:t>
            </a:r>
          </a:p>
          <a:p>
            <a:pPr algn="just" fontAlgn="base"/>
            <a:r>
              <a:rPr lang="en-US" sz="3200" b="1" dirty="0" smtClean="0"/>
              <a:t>Example - :</a:t>
            </a:r>
            <a:r>
              <a:rPr lang="en-US" sz="3200" dirty="0" smtClean="0"/>
              <a:t> </a:t>
            </a:r>
            <a:r>
              <a:rPr lang="en-US" sz="3200" dirty="0" smtClean="0"/>
              <a:t>Unix</a:t>
            </a:r>
            <a:r>
              <a:rPr lang="en-US" sz="3200" dirty="0" smtClean="0"/>
              <a:t>, Linux, Open VMS, XTS-400 etc. </a:t>
            </a:r>
          </a:p>
          <a:p>
            <a:pPr algn="just" fontAlgn="base">
              <a:buNone/>
            </a:pPr>
            <a:r>
              <a:rPr lang="en-US" sz="3200" b="1" dirty="0" smtClean="0"/>
              <a:t>Advantage :</a:t>
            </a:r>
            <a:r>
              <a:rPr lang="en-US" sz="3200" dirty="0" smtClean="0"/>
              <a:t> </a:t>
            </a:r>
            <a:br>
              <a:rPr lang="en-US" sz="3200" dirty="0" smtClean="0"/>
            </a:br>
            <a:r>
              <a:rPr lang="en-US" sz="3200" dirty="0" smtClean="0"/>
              <a:t>It has good performance.  </a:t>
            </a:r>
          </a:p>
          <a:p>
            <a:pPr algn="just" fontAlgn="base">
              <a:buNone/>
            </a:pPr>
            <a:r>
              <a:rPr lang="en-US" sz="3200" b="1" dirty="0" smtClean="0"/>
              <a:t>Disadvantage :</a:t>
            </a:r>
            <a:r>
              <a:rPr lang="en-US" sz="3200" dirty="0" smtClean="0"/>
              <a:t> </a:t>
            </a:r>
            <a:br>
              <a:rPr lang="en-US" sz="3200" dirty="0" smtClean="0"/>
            </a:br>
            <a:r>
              <a:rPr lang="en-US" sz="3200" dirty="0" smtClean="0"/>
              <a:t>It has dependencies between system component and lines of code in millions.</a:t>
            </a:r>
            <a:endParaRPr lang="en-US" sz="3200"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pPr fontAlgn="base"/>
            <a:r>
              <a:rPr lang="en-US" sz="4800" b="1" dirty="0" smtClean="0"/>
              <a:t>Kernel in Operating System</a:t>
            </a:r>
            <a:endParaRPr lang="en-US" sz="4800" b="1" dirty="0"/>
          </a:p>
        </p:txBody>
      </p:sp>
      <p:sp>
        <p:nvSpPr>
          <p:cNvPr id="25603" name="Content Placeholder 2"/>
          <p:cNvSpPr>
            <a:spLocks noGrp="1"/>
          </p:cNvSpPr>
          <p:nvPr>
            <p:ph idx="1"/>
          </p:nvPr>
        </p:nvSpPr>
        <p:spPr>
          <a:xfrm>
            <a:off x="228600" y="1132114"/>
            <a:ext cx="11544300" cy="5446486"/>
          </a:xfrm>
        </p:spPr>
        <p:txBody>
          <a:bodyPr>
            <a:noAutofit/>
          </a:bodyPr>
          <a:lstStyle/>
          <a:p>
            <a:pPr fontAlgn="base"/>
            <a:r>
              <a:rPr lang="en-US" sz="3200" b="1" dirty="0" smtClean="0"/>
              <a:t>2.</a:t>
            </a:r>
            <a:r>
              <a:rPr lang="en-US" sz="3200" b="1" u="sng" dirty="0" smtClean="0">
                <a:hlinkClick r:id="rId2"/>
              </a:rPr>
              <a:t> Micro Kernel</a:t>
            </a:r>
            <a:r>
              <a:rPr lang="en-US" sz="3200" b="1" dirty="0" smtClean="0"/>
              <a:t> –</a:t>
            </a:r>
            <a:r>
              <a:rPr lang="en-US" sz="3200" dirty="0" smtClean="0"/>
              <a:t> </a:t>
            </a:r>
            <a:r>
              <a:rPr lang="en-US" sz="3200" dirty="0" smtClean="0"/>
              <a:t> It </a:t>
            </a:r>
            <a:r>
              <a:rPr lang="en-US" sz="3200" dirty="0" smtClean="0"/>
              <a:t>is kernel types which has </a:t>
            </a:r>
            <a:r>
              <a:rPr lang="en-US" sz="3200" dirty="0" smtClean="0"/>
              <a:t>simple </a:t>
            </a:r>
            <a:r>
              <a:rPr lang="en-US" sz="3200" dirty="0" smtClean="0"/>
              <a:t>approach</a:t>
            </a:r>
            <a:r>
              <a:rPr lang="en-US" sz="3200" dirty="0" smtClean="0"/>
              <a:t>.</a:t>
            </a:r>
          </a:p>
          <a:p>
            <a:pPr fontAlgn="base">
              <a:buNone/>
            </a:pPr>
            <a:r>
              <a:rPr lang="en-US" sz="3200" dirty="0" smtClean="0"/>
              <a:t> </a:t>
            </a:r>
            <a:r>
              <a:rPr lang="en-US" sz="3200" dirty="0" smtClean="0"/>
              <a:t>It has virtual memory and thread scheduling. </a:t>
            </a:r>
            <a:endParaRPr lang="en-US" sz="3200" dirty="0" smtClean="0"/>
          </a:p>
          <a:p>
            <a:pPr fontAlgn="base">
              <a:buNone/>
            </a:pPr>
            <a:r>
              <a:rPr lang="en-US" sz="3200" dirty="0" smtClean="0"/>
              <a:t>It </a:t>
            </a:r>
            <a:r>
              <a:rPr lang="en-US" sz="3200" dirty="0" smtClean="0"/>
              <a:t>is more stable with less services in kernel space. </a:t>
            </a:r>
            <a:endParaRPr lang="en-US" sz="3200" dirty="0" smtClean="0"/>
          </a:p>
          <a:p>
            <a:pPr fontAlgn="base">
              <a:buNone/>
            </a:pPr>
            <a:r>
              <a:rPr lang="en-US" sz="3200" dirty="0" smtClean="0"/>
              <a:t>It </a:t>
            </a:r>
            <a:r>
              <a:rPr lang="en-US" sz="3200" dirty="0" smtClean="0"/>
              <a:t>puts rest in user space. </a:t>
            </a:r>
          </a:p>
          <a:p>
            <a:pPr fontAlgn="base">
              <a:buNone/>
            </a:pPr>
            <a:endParaRPr lang="en-US" sz="3200" b="1" dirty="0" smtClean="0"/>
          </a:p>
          <a:p>
            <a:pPr fontAlgn="base">
              <a:buNone/>
            </a:pPr>
            <a:r>
              <a:rPr lang="en-US" sz="3200" b="1" dirty="0" smtClean="0"/>
              <a:t>Example </a:t>
            </a:r>
            <a:r>
              <a:rPr lang="en-US" sz="3200" b="1" dirty="0" smtClean="0"/>
              <a:t>:</a:t>
            </a:r>
            <a:r>
              <a:rPr lang="en-US" sz="3200" dirty="0" smtClean="0"/>
              <a:t> </a:t>
            </a:r>
            <a:r>
              <a:rPr lang="en-US" sz="3200" dirty="0" smtClean="0"/>
              <a:t> Mach</a:t>
            </a:r>
            <a:r>
              <a:rPr lang="en-US" sz="3200" dirty="0" smtClean="0"/>
              <a:t>, L4, </a:t>
            </a:r>
            <a:r>
              <a:rPr lang="en-US" sz="3200" dirty="0" err="1" smtClean="0"/>
              <a:t>AmigaOS</a:t>
            </a:r>
            <a:r>
              <a:rPr lang="en-US" sz="3200" dirty="0" smtClean="0"/>
              <a:t>, </a:t>
            </a:r>
            <a:r>
              <a:rPr lang="en-US" sz="3200" dirty="0" err="1" smtClean="0"/>
              <a:t>Minix</a:t>
            </a:r>
            <a:r>
              <a:rPr lang="en-US" sz="3200" dirty="0" smtClean="0"/>
              <a:t>, K42 etc</a:t>
            </a:r>
            <a:r>
              <a:rPr lang="en-US" sz="3200" dirty="0" smtClean="0"/>
              <a:t>.</a:t>
            </a:r>
          </a:p>
          <a:p>
            <a:pPr fontAlgn="base"/>
            <a:r>
              <a:rPr lang="en-US" sz="3200" b="1" dirty="0" smtClean="0"/>
              <a:t>Advantage :</a:t>
            </a:r>
            <a:r>
              <a:rPr lang="en-US" sz="3200" dirty="0" smtClean="0"/>
              <a:t> </a:t>
            </a:r>
            <a:br>
              <a:rPr lang="en-US" sz="3200" dirty="0" smtClean="0"/>
            </a:br>
            <a:r>
              <a:rPr lang="en-US" sz="3200" dirty="0" smtClean="0"/>
              <a:t>It is more stable.  </a:t>
            </a:r>
          </a:p>
          <a:p>
            <a:pPr fontAlgn="base"/>
            <a:r>
              <a:rPr lang="en-US" sz="3200" b="1" dirty="0" smtClean="0"/>
              <a:t>Disadvantage :</a:t>
            </a:r>
            <a:r>
              <a:rPr lang="en-US" sz="3200" dirty="0" smtClean="0"/>
              <a:t> </a:t>
            </a:r>
            <a:br>
              <a:rPr lang="en-US" sz="3200" dirty="0" smtClean="0"/>
            </a:br>
            <a:r>
              <a:rPr lang="en-US" sz="3200" dirty="0" smtClean="0"/>
              <a:t>There are lots of system calls and </a:t>
            </a:r>
            <a:r>
              <a:rPr lang="en-US" sz="3200" dirty="0" smtClean="0">
                <a:solidFill>
                  <a:srgbClr val="FF0000"/>
                </a:solidFill>
              </a:rPr>
              <a:t>context switches. </a:t>
            </a:r>
          </a:p>
          <a:p>
            <a:pPr fontAlgn="base">
              <a:buNone/>
            </a:pPr>
            <a:endParaRPr lang="en-US" sz="3200"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pPr fontAlgn="base"/>
            <a:r>
              <a:rPr lang="en-US" sz="4800" b="1" dirty="0" smtClean="0"/>
              <a:t>Kernel in Operating System</a:t>
            </a:r>
            <a:endParaRPr lang="en-US" sz="4800" b="1" dirty="0"/>
          </a:p>
        </p:txBody>
      </p:sp>
      <p:sp>
        <p:nvSpPr>
          <p:cNvPr id="25603" name="Content Placeholder 2"/>
          <p:cNvSpPr>
            <a:spLocks noGrp="1"/>
          </p:cNvSpPr>
          <p:nvPr>
            <p:ph idx="1"/>
          </p:nvPr>
        </p:nvSpPr>
        <p:spPr>
          <a:xfrm>
            <a:off x="228600" y="1132114"/>
            <a:ext cx="11544300" cy="5446486"/>
          </a:xfrm>
        </p:spPr>
        <p:txBody>
          <a:bodyPr>
            <a:noAutofit/>
          </a:bodyPr>
          <a:lstStyle/>
          <a:p>
            <a:pPr fontAlgn="base"/>
            <a:r>
              <a:rPr lang="en-US" sz="3200" b="1" dirty="0" smtClean="0"/>
              <a:t>3. Hybrid Kernel –</a:t>
            </a:r>
            <a:r>
              <a:rPr lang="en-US" sz="3200" dirty="0" smtClean="0"/>
              <a:t> </a:t>
            </a:r>
            <a:r>
              <a:rPr lang="en-US" sz="3200" dirty="0" smtClean="0"/>
              <a:t> It </a:t>
            </a:r>
            <a:r>
              <a:rPr lang="en-US" sz="3200" dirty="0" smtClean="0"/>
              <a:t>is the combination of both monolithic kernel and microkernel. </a:t>
            </a:r>
            <a:endParaRPr lang="en-US" sz="3200" dirty="0" smtClean="0"/>
          </a:p>
          <a:p>
            <a:pPr fontAlgn="base">
              <a:buNone/>
            </a:pPr>
            <a:r>
              <a:rPr lang="en-US" sz="3200" dirty="0" smtClean="0"/>
              <a:t>It </a:t>
            </a:r>
            <a:r>
              <a:rPr lang="en-US" sz="3200" dirty="0" smtClean="0"/>
              <a:t>has speed and design of monolithic kernel and modularity and stability of microkernel. </a:t>
            </a:r>
            <a:endParaRPr lang="en-US" sz="3200" dirty="0" smtClean="0"/>
          </a:p>
          <a:p>
            <a:pPr fontAlgn="base">
              <a:buNone/>
            </a:pPr>
            <a:r>
              <a:rPr lang="en-US" sz="3200" b="1" dirty="0" smtClean="0"/>
              <a:t>Example </a:t>
            </a:r>
            <a:r>
              <a:rPr lang="en-US" sz="3200" b="1" dirty="0" smtClean="0"/>
              <a:t>:</a:t>
            </a:r>
            <a:r>
              <a:rPr lang="en-US" sz="3200" dirty="0" smtClean="0"/>
              <a:t> </a:t>
            </a:r>
            <a:r>
              <a:rPr lang="en-US" sz="3200" dirty="0" smtClean="0"/>
              <a:t> Windows </a:t>
            </a:r>
            <a:r>
              <a:rPr lang="en-US" sz="3200" dirty="0" smtClean="0"/>
              <a:t>NT, Netware, BeOS etc. </a:t>
            </a:r>
          </a:p>
          <a:p>
            <a:pPr fontAlgn="base">
              <a:buNone/>
            </a:pPr>
            <a:r>
              <a:rPr lang="en-US" sz="3200" dirty="0" smtClean="0"/>
              <a:t>  </a:t>
            </a:r>
            <a:endParaRPr lang="en-US" sz="3200"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pPr fontAlgn="base"/>
            <a:r>
              <a:rPr lang="en-US" sz="4800" b="1" dirty="0" smtClean="0"/>
              <a:t>Kernel in Operating System</a:t>
            </a:r>
            <a:endParaRPr lang="en-US" sz="4800" b="1" dirty="0"/>
          </a:p>
        </p:txBody>
      </p:sp>
      <p:sp>
        <p:nvSpPr>
          <p:cNvPr id="25603" name="Content Placeholder 2"/>
          <p:cNvSpPr>
            <a:spLocks noGrp="1"/>
          </p:cNvSpPr>
          <p:nvPr>
            <p:ph idx="1"/>
          </p:nvPr>
        </p:nvSpPr>
        <p:spPr>
          <a:xfrm>
            <a:off x="228600" y="1132114"/>
            <a:ext cx="11544300" cy="5446486"/>
          </a:xfrm>
        </p:spPr>
        <p:txBody>
          <a:bodyPr>
            <a:noAutofit/>
          </a:bodyPr>
          <a:lstStyle/>
          <a:p>
            <a:pPr algn="just" fontAlgn="base">
              <a:buNone/>
            </a:pPr>
            <a:r>
              <a:rPr lang="en-US" sz="3200" b="1" dirty="0" smtClean="0"/>
              <a:t>4. </a:t>
            </a:r>
            <a:r>
              <a:rPr lang="en-US" sz="3200" b="1" dirty="0" err="1" smtClean="0"/>
              <a:t>Exo</a:t>
            </a:r>
            <a:r>
              <a:rPr lang="en-US" sz="3200" b="1" dirty="0" smtClean="0"/>
              <a:t> Kernel –</a:t>
            </a:r>
            <a:r>
              <a:rPr lang="en-US" sz="3200" dirty="0" smtClean="0"/>
              <a:t> </a:t>
            </a:r>
            <a:r>
              <a:rPr lang="en-US" sz="3200" dirty="0" smtClean="0"/>
              <a:t> It </a:t>
            </a:r>
            <a:r>
              <a:rPr lang="en-US" sz="3200" dirty="0" smtClean="0"/>
              <a:t>is the type of kernel which follows end-to-end principle. </a:t>
            </a:r>
            <a:endParaRPr lang="en-US" sz="3200" dirty="0" smtClean="0"/>
          </a:p>
          <a:p>
            <a:pPr algn="just" fontAlgn="base">
              <a:buNone/>
            </a:pPr>
            <a:r>
              <a:rPr lang="en-US" sz="3200" dirty="0" smtClean="0"/>
              <a:t>It </a:t>
            </a:r>
            <a:r>
              <a:rPr lang="en-US" sz="3200" dirty="0" smtClean="0"/>
              <a:t>allocates physical resources to applications. </a:t>
            </a:r>
          </a:p>
          <a:p>
            <a:pPr fontAlgn="base">
              <a:buNone/>
            </a:pPr>
            <a:endParaRPr lang="en-US" sz="3200" b="1" dirty="0" smtClean="0"/>
          </a:p>
          <a:p>
            <a:pPr fontAlgn="base">
              <a:buNone/>
            </a:pPr>
            <a:r>
              <a:rPr lang="en-US" sz="3200" b="1" dirty="0" smtClean="0"/>
              <a:t>Example </a:t>
            </a:r>
            <a:r>
              <a:rPr lang="en-US" sz="3200" b="1" dirty="0" smtClean="0"/>
              <a:t>:</a:t>
            </a:r>
            <a:r>
              <a:rPr lang="en-US" sz="3200" dirty="0" smtClean="0"/>
              <a:t> </a:t>
            </a:r>
            <a:r>
              <a:rPr lang="en-US" sz="3200" dirty="0" smtClean="0"/>
              <a:t>Nemesis</a:t>
            </a:r>
            <a:r>
              <a:rPr lang="en-US" sz="3200" dirty="0" smtClean="0"/>
              <a:t>, </a:t>
            </a:r>
            <a:r>
              <a:rPr lang="en-US" sz="3200" dirty="0" err="1" smtClean="0"/>
              <a:t>ExOS</a:t>
            </a:r>
            <a:r>
              <a:rPr lang="en-US" sz="3200" dirty="0" smtClean="0"/>
              <a:t> etc</a:t>
            </a:r>
            <a:r>
              <a:rPr lang="en-US" sz="3200" dirty="0" smtClean="0"/>
              <a:t>.</a:t>
            </a:r>
          </a:p>
          <a:p>
            <a:pPr fontAlgn="base">
              <a:buNone/>
            </a:pPr>
            <a:r>
              <a:rPr lang="en-US" sz="3200" b="1" dirty="0" smtClean="0"/>
              <a:t>Disadvantage :</a:t>
            </a:r>
            <a:r>
              <a:rPr lang="en-US" sz="3200" dirty="0" smtClean="0"/>
              <a:t> </a:t>
            </a:r>
            <a:br>
              <a:rPr lang="en-US" sz="3200" dirty="0" smtClean="0"/>
            </a:br>
            <a:r>
              <a:rPr lang="en-US" sz="3200" dirty="0" smtClean="0"/>
              <a:t>There is more work for application developers. </a:t>
            </a:r>
            <a:endParaRPr lang="en-US" sz="3200"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pPr fontAlgn="base"/>
            <a:r>
              <a:rPr lang="en-US" sz="4800" b="1" dirty="0" smtClean="0"/>
              <a:t>Kernel in Operating System</a:t>
            </a:r>
            <a:endParaRPr lang="en-US" sz="4800" b="1" dirty="0"/>
          </a:p>
        </p:txBody>
      </p:sp>
      <p:sp>
        <p:nvSpPr>
          <p:cNvPr id="25603" name="Content Placeholder 2"/>
          <p:cNvSpPr>
            <a:spLocks noGrp="1"/>
          </p:cNvSpPr>
          <p:nvPr>
            <p:ph idx="1"/>
          </p:nvPr>
        </p:nvSpPr>
        <p:spPr>
          <a:xfrm>
            <a:off x="228600" y="1132114"/>
            <a:ext cx="11544300" cy="5446486"/>
          </a:xfrm>
        </p:spPr>
        <p:txBody>
          <a:bodyPr>
            <a:noAutofit/>
          </a:bodyPr>
          <a:lstStyle/>
          <a:p>
            <a:pPr algn="just" fontAlgn="base"/>
            <a:r>
              <a:rPr lang="en-US" sz="3200" b="1" dirty="0" smtClean="0"/>
              <a:t>5. </a:t>
            </a:r>
            <a:r>
              <a:rPr lang="en-US" sz="3200" b="1" dirty="0" err="1" smtClean="0"/>
              <a:t>Nano</a:t>
            </a:r>
            <a:r>
              <a:rPr lang="en-US" sz="3200" b="1" dirty="0" smtClean="0"/>
              <a:t> Kernel –</a:t>
            </a:r>
            <a:r>
              <a:rPr lang="en-US" sz="3200" dirty="0" smtClean="0"/>
              <a:t> </a:t>
            </a:r>
            <a:r>
              <a:rPr lang="en-US" sz="3200" dirty="0" smtClean="0"/>
              <a:t> It </a:t>
            </a:r>
            <a:r>
              <a:rPr lang="en-US" sz="3200" dirty="0" smtClean="0"/>
              <a:t>is the type of kernel that offers hardware abstraction but without system services. </a:t>
            </a:r>
            <a:endParaRPr lang="en-US" sz="3200" dirty="0" smtClean="0"/>
          </a:p>
          <a:p>
            <a:pPr algn="just" fontAlgn="base"/>
            <a:endParaRPr lang="en-US" sz="3200" dirty="0" smtClean="0"/>
          </a:p>
          <a:p>
            <a:pPr fontAlgn="base">
              <a:buNone/>
            </a:pPr>
            <a:r>
              <a:rPr lang="en-US" sz="3200" b="1" dirty="0" smtClean="0"/>
              <a:t>Example :</a:t>
            </a:r>
            <a:r>
              <a:rPr lang="en-US" sz="3200" dirty="0" smtClean="0"/>
              <a:t> </a:t>
            </a:r>
            <a:r>
              <a:rPr lang="en-US" sz="3200" dirty="0" smtClean="0"/>
              <a:t> EROS </a:t>
            </a:r>
            <a:r>
              <a:rPr lang="en-US" sz="3200" dirty="0" smtClean="0"/>
              <a:t>etc. </a:t>
            </a:r>
          </a:p>
          <a:p>
            <a:pPr fontAlgn="base"/>
            <a:r>
              <a:rPr lang="en-US" sz="3200" b="1" dirty="0" smtClean="0"/>
              <a:t>Advantage :</a:t>
            </a:r>
            <a:r>
              <a:rPr lang="en-US" sz="3200" dirty="0" smtClean="0"/>
              <a:t> </a:t>
            </a:r>
            <a:br>
              <a:rPr lang="en-US" sz="3200" dirty="0" smtClean="0"/>
            </a:br>
            <a:r>
              <a:rPr lang="en-US" sz="3200" dirty="0" smtClean="0"/>
              <a:t>It offers hardware abstractions without system services.  </a:t>
            </a:r>
          </a:p>
          <a:p>
            <a:pPr fontAlgn="base"/>
            <a:r>
              <a:rPr lang="en-US" sz="3200" b="1" dirty="0" smtClean="0"/>
              <a:t>Disadvantage :</a:t>
            </a:r>
            <a:r>
              <a:rPr lang="en-US" sz="3200" dirty="0" smtClean="0"/>
              <a:t> </a:t>
            </a:r>
            <a:br>
              <a:rPr lang="en-US" sz="3200" dirty="0" smtClean="0"/>
            </a:br>
            <a:r>
              <a:rPr lang="en-US" sz="3200" dirty="0" smtClean="0"/>
              <a:t>It is quite same as Micro kernel hence it is less used. </a:t>
            </a:r>
            <a:endParaRPr lang="en-US" sz="3200"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886" y="2119087"/>
            <a:ext cx="10515600" cy="1028700"/>
          </a:xfrm>
        </p:spPr>
        <p:txBody>
          <a:bodyPr>
            <a:normAutofit/>
          </a:bodyPr>
          <a:lstStyle/>
          <a:p>
            <a:pPr algn="ctr" fontAlgn="base"/>
            <a:r>
              <a:rPr lang="en-US" sz="6600" b="1" dirty="0" smtClean="0"/>
              <a:t>Shell</a:t>
            </a:r>
            <a:endParaRPr lang="en-US" sz="6600" b="1"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pPr fontAlgn="base"/>
            <a:r>
              <a:rPr lang="en-US" sz="4800" b="1" dirty="0" smtClean="0"/>
              <a:t>Kernel in Operating System</a:t>
            </a:r>
            <a:endParaRPr lang="en-US" sz="4800" b="1" dirty="0"/>
          </a:p>
        </p:txBody>
      </p:sp>
      <p:sp>
        <p:nvSpPr>
          <p:cNvPr id="25603" name="Content Placeholder 2"/>
          <p:cNvSpPr>
            <a:spLocks noGrp="1"/>
          </p:cNvSpPr>
          <p:nvPr>
            <p:ph idx="1"/>
          </p:nvPr>
        </p:nvSpPr>
        <p:spPr>
          <a:xfrm>
            <a:off x="228600" y="1132114"/>
            <a:ext cx="11544300" cy="5446486"/>
          </a:xfrm>
        </p:spPr>
        <p:txBody>
          <a:bodyPr>
            <a:noAutofit/>
          </a:bodyPr>
          <a:lstStyle/>
          <a:p>
            <a:pPr algn="just" fontAlgn="base">
              <a:buNone/>
            </a:pPr>
            <a:r>
              <a:rPr lang="en-US" sz="3200" b="1" dirty="0" smtClean="0"/>
              <a:t>What is </a:t>
            </a:r>
            <a:r>
              <a:rPr lang="en-US" sz="3200" b="1" dirty="0" smtClean="0"/>
              <a:t>Shell - </a:t>
            </a:r>
            <a:r>
              <a:rPr lang="en-US" sz="3200" dirty="0" smtClean="0"/>
              <a:t>A </a:t>
            </a:r>
            <a:r>
              <a:rPr lang="en-US" sz="3200" dirty="0" smtClean="0"/>
              <a:t>shell is special user program which provide an interface to user to use operating system services. </a:t>
            </a:r>
            <a:endParaRPr lang="en-US" sz="3200" dirty="0" smtClean="0"/>
          </a:p>
          <a:p>
            <a:pPr algn="just" fontAlgn="base">
              <a:buNone/>
            </a:pPr>
            <a:r>
              <a:rPr lang="en-US" sz="3200" dirty="0" smtClean="0"/>
              <a:t>Shell </a:t>
            </a:r>
            <a:r>
              <a:rPr lang="en-US" sz="3200" dirty="0" smtClean="0"/>
              <a:t>accept human readable commands from user and convert them into something which kernel can understand. </a:t>
            </a:r>
            <a:endParaRPr lang="en-US" sz="3200" dirty="0" smtClean="0"/>
          </a:p>
          <a:p>
            <a:pPr algn="just" fontAlgn="base">
              <a:buNone/>
            </a:pPr>
            <a:r>
              <a:rPr lang="en-US" sz="3200" dirty="0" smtClean="0"/>
              <a:t>It </a:t>
            </a:r>
            <a:r>
              <a:rPr lang="en-US" sz="3200" dirty="0" smtClean="0"/>
              <a:t>is a command language interpreter that execute commands read from input devices such as keyboards or from files. </a:t>
            </a:r>
            <a:endParaRPr lang="en-US" sz="3200" dirty="0" smtClean="0"/>
          </a:p>
          <a:p>
            <a:pPr algn="just" fontAlgn="base">
              <a:buNone/>
            </a:pPr>
            <a:r>
              <a:rPr lang="en-US" sz="3200" dirty="0" smtClean="0"/>
              <a:t>The </a:t>
            </a:r>
            <a:r>
              <a:rPr lang="en-US" sz="3200" dirty="0" smtClean="0"/>
              <a:t>shell gets started when the user logs in or start the terminal</a:t>
            </a:r>
            <a:r>
              <a:rPr lang="en-US" sz="3200" dirty="0" smtClean="0"/>
              <a:t>.</a:t>
            </a:r>
          </a:p>
          <a:p>
            <a:pPr fontAlgn="base">
              <a:buNone/>
            </a:pPr>
            <a:r>
              <a:rPr lang="en-US" sz="3200" b="1" dirty="0" smtClean="0"/>
              <a:t>Shell is broadly classified into two categories –</a:t>
            </a:r>
          </a:p>
          <a:p>
            <a:pPr fontAlgn="base"/>
            <a:r>
              <a:rPr lang="en-US" sz="3200" dirty="0" smtClean="0"/>
              <a:t>Command Line Shell</a:t>
            </a:r>
          </a:p>
          <a:p>
            <a:pPr fontAlgn="base"/>
            <a:r>
              <a:rPr lang="en-US" sz="3200" dirty="0" smtClean="0"/>
              <a:t>Graphical shell</a:t>
            </a:r>
          </a:p>
          <a:p>
            <a:pPr algn="just" fontAlgn="base">
              <a:buNone/>
            </a:pPr>
            <a:endParaRPr lang="en-US" sz="3200"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pPr fontAlgn="base"/>
            <a:r>
              <a:rPr lang="en-US" sz="4800" b="1" dirty="0" smtClean="0"/>
              <a:t>Kernel in Operating System</a:t>
            </a:r>
            <a:endParaRPr lang="en-US" sz="4800" b="1" dirty="0"/>
          </a:p>
        </p:txBody>
      </p:sp>
      <p:sp>
        <p:nvSpPr>
          <p:cNvPr id="25603" name="Content Placeholder 2"/>
          <p:cNvSpPr>
            <a:spLocks noGrp="1"/>
          </p:cNvSpPr>
          <p:nvPr>
            <p:ph idx="1"/>
          </p:nvPr>
        </p:nvSpPr>
        <p:spPr>
          <a:xfrm>
            <a:off x="228600" y="1132114"/>
            <a:ext cx="11544300" cy="5446486"/>
          </a:xfrm>
        </p:spPr>
        <p:txBody>
          <a:bodyPr>
            <a:noAutofit/>
          </a:bodyPr>
          <a:lstStyle/>
          <a:p>
            <a:pPr fontAlgn="base">
              <a:buNone/>
            </a:pPr>
            <a:r>
              <a:rPr lang="en-US" sz="3200" b="1" dirty="0" smtClean="0"/>
              <a:t>Command </a:t>
            </a:r>
            <a:r>
              <a:rPr lang="en-US" sz="3200" b="1" dirty="0" smtClean="0"/>
              <a:t>Line Shell</a:t>
            </a:r>
            <a:endParaRPr lang="en-US" sz="3200" dirty="0" smtClean="0"/>
          </a:p>
          <a:p>
            <a:pPr algn="just" fontAlgn="base">
              <a:buNone/>
            </a:pPr>
            <a:r>
              <a:rPr lang="en-US" sz="3200" dirty="0" smtClean="0"/>
              <a:t>Shell can be accessed by user using a command line interface. </a:t>
            </a:r>
            <a:endParaRPr lang="en-US" sz="3200" dirty="0" smtClean="0"/>
          </a:p>
          <a:p>
            <a:pPr algn="just" fontAlgn="base">
              <a:buNone/>
            </a:pPr>
            <a:r>
              <a:rPr lang="en-US" sz="3200" dirty="0" smtClean="0"/>
              <a:t>A </a:t>
            </a:r>
            <a:r>
              <a:rPr lang="en-US" sz="3200" dirty="0" smtClean="0"/>
              <a:t>special program called Terminal in </a:t>
            </a:r>
            <a:r>
              <a:rPr lang="en-US" sz="3200" dirty="0" err="1" smtClean="0"/>
              <a:t>linux</a:t>
            </a:r>
            <a:r>
              <a:rPr lang="en-US" sz="3200" dirty="0" smtClean="0"/>
              <a:t>/</a:t>
            </a:r>
            <a:r>
              <a:rPr lang="en-US" sz="3200" dirty="0" err="1" smtClean="0"/>
              <a:t>macOS</a:t>
            </a:r>
            <a:r>
              <a:rPr lang="en-US" sz="3200" dirty="0" smtClean="0"/>
              <a:t> or Command Prompt in Windows OS is provided to type in the human readable commands such as “cat”, “</a:t>
            </a:r>
            <a:r>
              <a:rPr lang="en-US" sz="3200" dirty="0" err="1" smtClean="0"/>
              <a:t>ls</a:t>
            </a:r>
            <a:r>
              <a:rPr lang="en-US" sz="3200" dirty="0" smtClean="0"/>
              <a:t>” etc. and then it is being execute. </a:t>
            </a:r>
            <a:endParaRPr lang="en-US" sz="3200" dirty="0" smtClean="0"/>
          </a:p>
          <a:p>
            <a:pPr algn="just" fontAlgn="base">
              <a:buNone/>
            </a:pPr>
            <a:r>
              <a:rPr lang="en-US" sz="3200" dirty="0" smtClean="0"/>
              <a:t>The </a:t>
            </a:r>
            <a:r>
              <a:rPr lang="en-US" sz="3200" dirty="0" smtClean="0"/>
              <a:t>result is then displayed on the terminal to the user. </a:t>
            </a:r>
            <a:endParaRPr lang="en-US" sz="3200" dirty="0" smtClean="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pPr algn="ctr"/>
            <a:r>
              <a:rPr lang="en-US" sz="6000" b="1" dirty="0" smtClean="0">
                <a:solidFill>
                  <a:srgbClr val="FF0000"/>
                </a:solidFill>
              </a:rPr>
              <a:t>Booting</a:t>
            </a:r>
          </a:p>
        </p:txBody>
      </p:sp>
      <p:sp>
        <p:nvSpPr>
          <p:cNvPr id="25603" name="Content Placeholder 2"/>
          <p:cNvSpPr>
            <a:spLocks noGrp="1"/>
          </p:cNvSpPr>
          <p:nvPr>
            <p:ph idx="1"/>
          </p:nvPr>
        </p:nvSpPr>
        <p:spPr>
          <a:xfrm>
            <a:off x="228600" y="1132114"/>
            <a:ext cx="11544300" cy="5446486"/>
          </a:xfrm>
        </p:spPr>
        <p:txBody>
          <a:bodyPr>
            <a:normAutofit/>
          </a:bodyPr>
          <a:lstStyle/>
          <a:p>
            <a:pPr algn="just">
              <a:buNone/>
            </a:pPr>
            <a:r>
              <a:rPr lang="en-US" sz="4000" b="1" dirty="0" smtClean="0"/>
              <a:t>What happens in the Process of Booting?</a:t>
            </a:r>
          </a:p>
          <a:p>
            <a:pPr algn="just">
              <a:buNone/>
            </a:pPr>
            <a:r>
              <a:rPr lang="en-US" sz="3600" dirty="0" smtClean="0"/>
              <a:t>Booting happens when you start the computer. </a:t>
            </a:r>
            <a:endParaRPr lang="en-US" sz="3600" dirty="0" smtClean="0"/>
          </a:p>
          <a:p>
            <a:pPr algn="just">
              <a:buNone/>
            </a:pPr>
            <a:r>
              <a:rPr lang="en-US" sz="3600" dirty="0" smtClean="0"/>
              <a:t>This </a:t>
            </a:r>
            <a:r>
              <a:rPr lang="en-US" sz="3600" dirty="0" smtClean="0"/>
              <a:t>happens when we turned ON the power or the </a:t>
            </a:r>
            <a:r>
              <a:rPr lang="en-US" sz="3600" dirty="0" smtClean="0">
                <a:hlinkClick r:id="rId2"/>
              </a:rPr>
              <a:t>computer</a:t>
            </a:r>
            <a:r>
              <a:rPr lang="en-US" sz="3600" dirty="0" smtClean="0"/>
              <a:t> restarts. </a:t>
            </a:r>
            <a:endParaRPr lang="en-US" sz="3600" dirty="0" smtClean="0"/>
          </a:p>
          <a:p>
            <a:pPr algn="just">
              <a:buNone/>
            </a:pPr>
            <a:r>
              <a:rPr lang="en-US" sz="3600" dirty="0" smtClean="0"/>
              <a:t>The </a:t>
            </a:r>
            <a:r>
              <a:rPr lang="en-US" sz="3600" dirty="0" smtClean="0"/>
              <a:t>system BIOS (Basic </a:t>
            </a:r>
            <a:r>
              <a:rPr lang="en-US" sz="3600" dirty="0" err="1" smtClean="0"/>
              <a:t>Input/Output</a:t>
            </a:r>
            <a:r>
              <a:rPr lang="en-US" sz="3600" dirty="0" smtClean="0"/>
              <a:t> System) makes the peripheral devices </a:t>
            </a:r>
            <a:r>
              <a:rPr lang="en-US" sz="3600" dirty="0" smtClean="0">
                <a:solidFill>
                  <a:srgbClr val="FF0000"/>
                </a:solidFill>
              </a:rPr>
              <a:t>active</a:t>
            </a:r>
            <a:r>
              <a:rPr lang="en-US" sz="3600" dirty="0" smtClean="0"/>
              <a:t>. </a:t>
            </a:r>
            <a:endParaRPr lang="en-US" sz="3600" dirty="0" smtClean="0"/>
          </a:p>
          <a:p>
            <a:pPr algn="just">
              <a:buNone/>
            </a:pPr>
            <a:r>
              <a:rPr lang="en-US" sz="3600" dirty="0" smtClean="0"/>
              <a:t>Further</a:t>
            </a:r>
            <a:r>
              <a:rPr lang="en-US" sz="3600" dirty="0" smtClean="0"/>
              <a:t>, it requires that the boot device loads the operating system into the main memory.</a:t>
            </a:r>
            <a:endParaRPr lang="en-US" sz="3600"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pPr fontAlgn="base"/>
            <a:r>
              <a:rPr lang="en-US" sz="4000" b="1" dirty="0" smtClean="0"/>
              <a:t>A terminal in </a:t>
            </a:r>
            <a:r>
              <a:rPr lang="en-US" sz="4000" b="1" dirty="0" err="1" smtClean="0"/>
              <a:t>Ubuntu</a:t>
            </a:r>
            <a:r>
              <a:rPr lang="en-US" sz="4000" b="1" dirty="0" smtClean="0"/>
              <a:t> 16.4 system looks like this </a:t>
            </a:r>
            <a:endParaRPr lang="en-US" sz="4000" b="1"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40</a:t>
            </a:fld>
            <a:endParaRPr lang="en-US"/>
          </a:p>
        </p:txBody>
      </p:sp>
      <p:pic>
        <p:nvPicPr>
          <p:cNvPr id="61442" name="Picture 2"/>
          <p:cNvPicPr>
            <a:picLocks noChangeAspect="1" noChangeArrowheads="1"/>
          </p:cNvPicPr>
          <p:nvPr/>
        </p:nvPicPr>
        <p:blipFill>
          <a:blip r:embed="rId2"/>
          <a:srcRect l="21753" t="25198" r="28718" b="20040"/>
          <a:stretch>
            <a:fillRect/>
          </a:stretch>
        </p:blipFill>
        <p:spPr bwMode="auto">
          <a:xfrm>
            <a:off x="1901372" y="1428286"/>
            <a:ext cx="8040914" cy="4998406"/>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pPr fontAlgn="base"/>
            <a:r>
              <a:rPr lang="en-US" sz="4800" b="1" dirty="0" smtClean="0"/>
              <a:t>Kernel in Operating System</a:t>
            </a:r>
            <a:endParaRPr lang="en-US" sz="4800" b="1" dirty="0"/>
          </a:p>
        </p:txBody>
      </p:sp>
      <p:sp>
        <p:nvSpPr>
          <p:cNvPr id="25603" name="Content Placeholder 2"/>
          <p:cNvSpPr>
            <a:spLocks noGrp="1"/>
          </p:cNvSpPr>
          <p:nvPr>
            <p:ph idx="1"/>
          </p:nvPr>
        </p:nvSpPr>
        <p:spPr>
          <a:xfrm>
            <a:off x="228600" y="1132114"/>
            <a:ext cx="11544300" cy="5446486"/>
          </a:xfrm>
        </p:spPr>
        <p:txBody>
          <a:bodyPr>
            <a:noAutofit/>
          </a:bodyPr>
          <a:lstStyle/>
          <a:p>
            <a:pPr fontAlgn="base">
              <a:buNone/>
            </a:pPr>
            <a:r>
              <a:rPr lang="en-US" sz="3200" b="1" dirty="0" smtClean="0"/>
              <a:t>Graphical Shells</a:t>
            </a:r>
            <a:endParaRPr lang="en-US" sz="3200" dirty="0" smtClean="0"/>
          </a:p>
          <a:p>
            <a:pPr algn="just" fontAlgn="base"/>
            <a:r>
              <a:rPr lang="en-US" sz="3200" dirty="0" smtClean="0"/>
              <a:t>Graphical shells provide means for manipulating programs based on graphical user interface (GUI), by allowing for operations such as opening, closing, moving and resizing windows, as well as switching focus between windows. </a:t>
            </a:r>
            <a:endParaRPr lang="en-US" sz="3200" dirty="0" smtClean="0"/>
          </a:p>
          <a:p>
            <a:pPr algn="just" fontAlgn="base"/>
            <a:r>
              <a:rPr lang="en-US" sz="3200" dirty="0" smtClean="0"/>
              <a:t>Window </a:t>
            </a:r>
            <a:r>
              <a:rPr lang="en-US" sz="3200" dirty="0" smtClean="0"/>
              <a:t>OS or </a:t>
            </a:r>
            <a:r>
              <a:rPr lang="en-US" sz="3200" dirty="0" err="1" smtClean="0"/>
              <a:t>Ubuntu</a:t>
            </a:r>
            <a:r>
              <a:rPr lang="en-US" sz="3200" dirty="0" smtClean="0"/>
              <a:t> OS can be considered as good example which provide GUI to user for interacting with program. </a:t>
            </a:r>
            <a:endParaRPr lang="en-US" sz="3200" dirty="0" smtClean="0"/>
          </a:p>
          <a:p>
            <a:pPr algn="just" fontAlgn="base"/>
            <a:r>
              <a:rPr lang="en-US" sz="3200" dirty="0" smtClean="0"/>
              <a:t>User </a:t>
            </a:r>
            <a:r>
              <a:rPr lang="en-US" sz="3200" dirty="0" smtClean="0"/>
              <a:t>do not need to type in command for every actions</a:t>
            </a:r>
            <a:r>
              <a:rPr lang="en-US" sz="3200" dirty="0" smtClean="0"/>
              <a:t>.</a:t>
            </a:r>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pPr fontAlgn="base"/>
            <a:r>
              <a:rPr lang="en-US" sz="4000" b="1" dirty="0" smtClean="0"/>
              <a:t>A typical GUI in </a:t>
            </a:r>
            <a:r>
              <a:rPr lang="en-US" sz="4000" b="1" dirty="0" err="1" smtClean="0"/>
              <a:t>Ubuntu</a:t>
            </a:r>
            <a:r>
              <a:rPr lang="en-US" sz="4000" b="1" dirty="0" smtClean="0"/>
              <a:t> system –</a:t>
            </a:r>
            <a:endParaRPr lang="en-US" sz="4000" b="1"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42</a:t>
            </a:fld>
            <a:endParaRPr lang="en-US"/>
          </a:p>
        </p:txBody>
      </p:sp>
      <p:pic>
        <p:nvPicPr>
          <p:cNvPr id="62466" name="Picture 2"/>
          <p:cNvPicPr>
            <a:picLocks noChangeAspect="1" noChangeArrowheads="1"/>
          </p:cNvPicPr>
          <p:nvPr/>
        </p:nvPicPr>
        <p:blipFill>
          <a:blip r:embed="rId2"/>
          <a:srcRect l="21307" t="23611" r="26933" b="26587"/>
          <a:stretch>
            <a:fillRect/>
          </a:stretch>
        </p:blipFill>
        <p:spPr bwMode="auto">
          <a:xfrm>
            <a:off x="1465942" y="1201151"/>
            <a:ext cx="9013371" cy="4875768"/>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pPr algn="ctr" fontAlgn="base"/>
            <a:r>
              <a:rPr lang="en-US" sz="4800" b="1" dirty="0" smtClean="0"/>
              <a:t>Shell</a:t>
            </a:r>
            <a:endParaRPr lang="en-US" sz="4800" b="1" dirty="0"/>
          </a:p>
        </p:txBody>
      </p:sp>
      <p:sp>
        <p:nvSpPr>
          <p:cNvPr id="25603" name="Content Placeholder 2"/>
          <p:cNvSpPr>
            <a:spLocks noGrp="1"/>
          </p:cNvSpPr>
          <p:nvPr>
            <p:ph idx="1"/>
          </p:nvPr>
        </p:nvSpPr>
        <p:spPr>
          <a:xfrm>
            <a:off x="228600" y="1132114"/>
            <a:ext cx="11544300" cy="5446486"/>
          </a:xfrm>
        </p:spPr>
        <p:txBody>
          <a:bodyPr>
            <a:noAutofit/>
          </a:bodyPr>
          <a:lstStyle/>
          <a:p>
            <a:pPr algn="just" fontAlgn="base"/>
            <a:r>
              <a:rPr lang="en-US" sz="3200" dirty="0" smtClean="0"/>
              <a:t>There are several shells are available for Linux systems like –</a:t>
            </a:r>
          </a:p>
          <a:p>
            <a:pPr algn="just" fontAlgn="base"/>
            <a:r>
              <a:rPr lang="en-US" sz="3200" u="sng" dirty="0" smtClean="0">
                <a:hlinkClick r:id="rId2"/>
              </a:rPr>
              <a:t>BASH (Bourne Again </a:t>
            </a:r>
            <a:r>
              <a:rPr lang="en-US" sz="3200" u="sng" dirty="0" err="1" smtClean="0">
                <a:hlinkClick r:id="rId2"/>
              </a:rPr>
              <a:t>SHell</a:t>
            </a:r>
            <a:r>
              <a:rPr lang="en-US" sz="3200" u="sng" dirty="0" smtClean="0">
                <a:hlinkClick r:id="rId2"/>
              </a:rPr>
              <a:t>)</a:t>
            </a:r>
            <a:r>
              <a:rPr lang="en-US" sz="3200" dirty="0" smtClean="0"/>
              <a:t> – It is most widely used shell in Linux systems. It is used as </a:t>
            </a:r>
            <a:r>
              <a:rPr lang="en-US" sz="3200" dirty="0" smtClean="0">
                <a:solidFill>
                  <a:srgbClr val="FF0000"/>
                </a:solidFill>
              </a:rPr>
              <a:t>default login </a:t>
            </a:r>
            <a:r>
              <a:rPr lang="en-US" sz="3200" dirty="0" smtClean="0"/>
              <a:t>shell in Linux systems and in </a:t>
            </a:r>
            <a:r>
              <a:rPr lang="en-US" sz="3200" dirty="0" err="1" smtClean="0"/>
              <a:t>macOS</a:t>
            </a:r>
            <a:r>
              <a:rPr lang="en-US" sz="3200" dirty="0" smtClean="0"/>
              <a:t>. </a:t>
            </a:r>
            <a:endParaRPr lang="en-US" sz="3200" dirty="0" smtClean="0"/>
          </a:p>
          <a:p>
            <a:pPr algn="just" fontAlgn="base">
              <a:buNone/>
            </a:pPr>
            <a:r>
              <a:rPr lang="en-US" sz="3200" dirty="0" smtClean="0"/>
              <a:t>It </a:t>
            </a:r>
            <a:r>
              <a:rPr lang="en-US" sz="3200" dirty="0" smtClean="0"/>
              <a:t>can also be installed on Windows OS.</a:t>
            </a:r>
          </a:p>
          <a:p>
            <a:pPr algn="just" fontAlgn="base"/>
            <a:r>
              <a:rPr lang="en-US" sz="3200" u="sng" dirty="0" smtClean="0">
                <a:hlinkClick r:id="rId3"/>
              </a:rPr>
              <a:t>CSH (C </a:t>
            </a:r>
            <a:r>
              <a:rPr lang="en-US" sz="3200" u="sng" dirty="0" err="1" smtClean="0">
                <a:hlinkClick r:id="rId3"/>
              </a:rPr>
              <a:t>SHell</a:t>
            </a:r>
            <a:r>
              <a:rPr lang="en-US" sz="3200" u="sng" dirty="0" smtClean="0">
                <a:hlinkClick r:id="rId3"/>
              </a:rPr>
              <a:t>)</a:t>
            </a:r>
            <a:r>
              <a:rPr lang="en-US" sz="3200" dirty="0" smtClean="0"/>
              <a:t> – The C shell’s syntax and usage are very similar to the C programming language.</a:t>
            </a:r>
          </a:p>
          <a:p>
            <a:pPr algn="just" fontAlgn="base"/>
            <a:r>
              <a:rPr lang="en-US" sz="3200" u="sng" dirty="0" smtClean="0">
                <a:hlinkClick r:id="rId4"/>
              </a:rPr>
              <a:t>KSH (</a:t>
            </a:r>
            <a:r>
              <a:rPr lang="en-US" sz="3200" u="sng" dirty="0" err="1" smtClean="0">
                <a:hlinkClick r:id="rId4"/>
              </a:rPr>
              <a:t>Korn</a:t>
            </a:r>
            <a:r>
              <a:rPr lang="en-US" sz="3200" u="sng" dirty="0" smtClean="0">
                <a:hlinkClick r:id="rId4"/>
              </a:rPr>
              <a:t> </a:t>
            </a:r>
            <a:r>
              <a:rPr lang="en-US" sz="3200" u="sng" dirty="0" err="1" smtClean="0">
                <a:hlinkClick r:id="rId4"/>
              </a:rPr>
              <a:t>SHell</a:t>
            </a:r>
            <a:r>
              <a:rPr lang="en-US" sz="3200" u="sng" dirty="0" smtClean="0">
                <a:hlinkClick r:id="rId4"/>
              </a:rPr>
              <a:t>)</a:t>
            </a:r>
            <a:r>
              <a:rPr lang="en-US" sz="3200" dirty="0" smtClean="0"/>
              <a:t> – The </a:t>
            </a:r>
            <a:r>
              <a:rPr lang="en-US" sz="3200" dirty="0" err="1" smtClean="0"/>
              <a:t>Korn</a:t>
            </a:r>
            <a:r>
              <a:rPr lang="en-US" sz="3200" dirty="0" smtClean="0"/>
              <a:t> Shell also was the base for the POSIX Shell standard specifications etc.</a:t>
            </a:r>
          </a:p>
          <a:p>
            <a:pPr algn="just" fontAlgn="base">
              <a:buNone/>
            </a:pPr>
            <a:r>
              <a:rPr lang="en-US" sz="3200" dirty="0" smtClean="0"/>
              <a:t>Each shell does the same job but understand different commands and provide different built in functions</a:t>
            </a:r>
            <a:endParaRPr lang="en-US" sz="3200"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pPr algn="ctr" fontAlgn="base"/>
            <a:r>
              <a:rPr lang="en-US" sz="4800" b="1" dirty="0" smtClean="0"/>
              <a:t>Shell</a:t>
            </a:r>
            <a:endParaRPr lang="en-US" sz="4800" b="1" dirty="0"/>
          </a:p>
        </p:txBody>
      </p:sp>
      <p:sp>
        <p:nvSpPr>
          <p:cNvPr id="25603" name="Content Placeholder 2"/>
          <p:cNvSpPr>
            <a:spLocks noGrp="1"/>
          </p:cNvSpPr>
          <p:nvPr>
            <p:ph idx="1"/>
          </p:nvPr>
        </p:nvSpPr>
        <p:spPr>
          <a:xfrm>
            <a:off x="228600" y="1132114"/>
            <a:ext cx="11544300" cy="5446486"/>
          </a:xfrm>
        </p:spPr>
        <p:txBody>
          <a:bodyPr>
            <a:noAutofit/>
          </a:bodyPr>
          <a:lstStyle/>
          <a:p>
            <a:pPr algn="just" fontAlgn="base"/>
            <a:r>
              <a:rPr lang="en-US" sz="3200" b="1" dirty="0" smtClean="0"/>
              <a:t>Shell Scripting</a:t>
            </a:r>
            <a:endParaRPr lang="en-US" sz="3200" dirty="0" smtClean="0"/>
          </a:p>
          <a:p>
            <a:pPr algn="just" fontAlgn="base"/>
            <a:r>
              <a:rPr lang="en-US" sz="3200" dirty="0" smtClean="0"/>
              <a:t>Usually shells are interactive that mean, they accept command as input from users and execute them. </a:t>
            </a:r>
            <a:endParaRPr lang="en-US" sz="3200" dirty="0" smtClean="0"/>
          </a:p>
          <a:p>
            <a:pPr algn="just" fontAlgn="base"/>
            <a:r>
              <a:rPr lang="en-US" sz="3200" dirty="0" smtClean="0"/>
              <a:t>However </a:t>
            </a:r>
            <a:r>
              <a:rPr lang="en-US" sz="3200" dirty="0" smtClean="0"/>
              <a:t>some time we want to execute a bunch of commands routinely, so we have type in all commands each time in terminal</a:t>
            </a:r>
            <a:r>
              <a:rPr lang="en-US" sz="3200" dirty="0" smtClean="0"/>
              <a:t>.</a:t>
            </a:r>
          </a:p>
          <a:p>
            <a:pPr algn="just" fontAlgn="base"/>
            <a:r>
              <a:rPr lang="en-US" sz="3200" dirty="0" smtClean="0"/>
              <a:t>As </a:t>
            </a:r>
            <a:r>
              <a:rPr lang="en-US" sz="3200" dirty="0" smtClean="0"/>
              <a:t>shell can also take commands as input from file we can write these commands in a file and can execute them in shell to avoid this repetitive work. </a:t>
            </a:r>
            <a:r>
              <a:rPr lang="en-US" sz="3200" dirty="0" smtClean="0"/>
              <a:t>T</a:t>
            </a:r>
          </a:p>
          <a:p>
            <a:pPr algn="just" fontAlgn="base"/>
            <a:r>
              <a:rPr lang="en-US" sz="3200" dirty="0" err="1" smtClean="0"/>
              <a:t>hese</a:t>
            </a:r>
            <a:r>
              <a:rPr lang="en-US" sz="3200" dirty="0" smtClean="0"/>
              <a:t> </a:t>
            </a:r>
            <a:r>
              <a:rPr lang="en-US" sz="3200" dirty="0" smtClean="0"/>
              <a:t>files are called </a:t>
            </a:r>
            <a:r>
              <a:rPr lang="en-US" sz="3200" b="1" dirty="0" smtClean="0"/>
              <a:t>Shell Scripts </a:t>
            </a:r>
            <a:r>
              <a:rPr lang="en-US" sz="3200" dirty="0" smtClean="0"/>
              <a:t>or</a:t>
            </a:r>
            <a:r>
              <a:rPr lang="en-US" sz="3200" b="1" dirty="0" smtClean="0"/>
              <a:t> Shell Programs</a:t>
            </a:r>
            <a:r>
              <a:rPr lang="en-US" sz="3200" dirty="0" smtClean="0"/>
              <a:t>. </a:t>
            </a:r>
            <a:endParaRPr lang="en-US" sz="3200" dirty="0" smtClean="0"/>
          </a:p>
          <a:p>
            <a:pPr algn="just" fontAlgn="base"/>
            <a:r>
              <a:rPr lang="en-US" sz="3200" dirty="0" smtClean="0"/>
              <a:t>Shell </a:t>
            </a:r>
            <a:r>
              <a:rPr lang="en-US" sz="3200" dirty="0" smtClean="0"/>
              <a:t>scripts are similar to the batch file in MS-DOS. Each shell script is saved with</a:t>
            </a:r>
            <a:r>
              <a:rPr lang="en-US" sz="3200" b="1" dirty="0" smtClean="0"/>
              <a:t> .</a:t>
            </a:r>
            <a:r>
              <a:rPr lang="en-US" sz="3200" b="1" dirty="0" err="1" smtClean="0"/>
              <a:t>sh</a:t>
            </a:r>
            <a:r>
              <a:rPr lang="en-US" sz="3200" dirty="0" smtClean="0"/>
              <a:t> file extension </a:t>
            </a:r>
            <a:r>
              <a:rPr lang="en-US" sz="3200" dirty="0" err="1" smtClean="0"/>
              <a:t>eg</a:t>
            </a:r>
            <a:r>
              <a:rPr lang="en-US" sz="3200" dirty="0" smtClean="0"/>
              <a:t>. </a:t>
            </a:r>
            <a:r>
              <a:rPr lang="en-US" sz="3200" b="1" dirty="0" smtClean="0"/>
              <a:t>myscript.sh</a:t>
            </a:r>
            <a:endParaRPr lang="en-US" sz="3200"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pPr algn="ctr" fontAlgn="base"/>
            <a:r>
              <a:rPr lang="en-US" sz="4800" b="1" dirty="0" smtClean="0"/>
              <a:t>Shell</a:t>
            </a:r>
            <a:endParaRPr lang="en-US" sz="4800" b="1" dirty="0"/>
          </a:p>
        </p:txBody>
      </p:sp>
      <p:sp>
        <p:nvSpPr>
          <p:cNvPr id="25603" name="Content Placeholder 2"/>
          <p:cNvSpPr>
            <a:spLocks noGrp="1"/>
          </p:cNvSpPr>
          <p:nvPr>
            <p:ph idx="1"/>
          </p:nvPr>
        </p:nvSpPr>
        <p:spPr>
          <a:xfrm>
            <a:off x="228600" y="1132114"/>
            <a:ext cx="11544300" cy="5446486"/>
          </a:xfrm>
        </p:spPr>
        <p:txBody>
          <a:bodyPr>
            <a:noAutofit/>
          </a:bodyPr>
          <a:lstStyle/>
          <a:p>
            <a:pPr algn="just" fontAlgn="base"/>
            <a:r>
              <a:rPr lang="en-US" sz="3200" b="1" dirty="0" smtClean="0"/>
              <a:t>Shell </a:t>
            </a:r>
            <a:r>
              <a:rPr lang="en-US" sz="3200" b="1" dirty="0" smtClean="0"/>
              <a:t>Scripting</a:t>
            </a:r>
          </a:p>
          <a:p>
            <a:pPr algn="just" fontAlgn="base">
              <a:buNone/>
            </a:pPr>
            <a:r>
              <a:rPr lang="en-US" sz="3200" dirty="0" smtClean="0"/>
              <a:t>A shell script have syntax just like any other programming language. If you have any prior experience with any programming language like Python, C/C++ etc. it would be very easy to get started with it.</a:t>
            </a:r>
            <a:endParaRPr lang="en-US" sz="3200" b="1" dirty="0" smtClean="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45</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pPr algn="ctr"/>
            <a:r>
              <a:rPr lang="en-US" sz="6000" b="1" dirty="0" smtClean="0">
                <a:solidFill>
                  <a:srgbClr val="FF0000"/>
                </a:solidFill>
              </a:rPr>
              <a:t>Booting</a:t>
            </a:r>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5</a:t>
            </a:fld>
            <a:endParaRPr lang="en-US"/>
          </a:p>
        </p:txBody>
      </p:sp>
      <p:pic>
        <p:nvPicPr>
          <p:cNvPr id="52226" name="Picture 2" descr="booting"/>
          <p:cNvPicPr>
            <a:picLocks noChangeAspect="1" noChangeArrowheads="1"/>
          </p:cNvPicPr>
          <p:nvPr/>
        </p:nvPicPr>
        <p:blipFill>
          <a:blip r:embed="rId2"/>
          <a:srcRect/>
          <a:stretch>
            <a:fillRect/>
          </a:stretch>
        </p:blipFill>
        <p:spPr bwMode="auto">
          <a:xfrm>
            <a:off x="1839232" y="1777547"/>
            <a:ext cx="7353300" cy="386715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pPr algn="ctr"/>
            <a:r>
              <a:rPr lang="en-US" sz="6000" b="1" dirty="0" smtClean="0">
                <a:solidFill>
                  <a:srgbClr val="FF0000"/>
                </a:solidFill>
              </a:rPr>
              <a:t>Booting</a:t>
            </a:r>
          </a:p>
        </p:txBody>
      </p:sp>
      <p:sp>
        <p:nvSpPr>
          <p:cNvPr id="25603" name="Content Placeholder 2"/>
          <p:cNvSpPr>
            <a:spLocks noGrp="1"/>
          </p:cNvSpPr>
          <p:nvPr>
            <p:ph idx="1"/>
          </p:nvPr>
        </p:nvSpPr>
        <p:spPr>
          <a:xfrm>
            <a:off x="228600" y="1132114"/>
            <a:ext cx="11544300" cy="5446486"/>
          </a:xfrm>
        </p:spPr>
        <p:txBody>
          <a:bodyPr>
            <a:normAutofit/>
          </a:bodyPr>
          <a:lstStyle/>
          <a:p>
            <a:pPr algn="just">
              <a:buNone/>
            </a:pPr>
            <a:r>
              <a:rPr lang="en-US" sz="4000" dirty="0" smtClean="0"/>
              <a:t>In the case of </a:t>
            </a:r>
            <a:r>
              <a:rPr lang="en-US" sz="4000" u="sng" dirty="0" smtClean="0">
                <a:hlinkClick r:id="rId2"/>
              </a:rPr>
              <a:t>DOS</a:t>
            </a:r>
            <a:r>
              <a:rPr lang="en-US" sz="4000" dirty="0" smtClean="0"/>
              <a:t>, booting process starts when we start computer and continues till DOS prompt is displayed. The booting process of DOS mainly deals with loading three main system files of DOS into memory. </a:t>
            </a:r>
            <a:endParaRPr lang="en-US" sz="4000" dirty="0" smtClean="0"/>
          </a:p>
          <a:p>
            <a:pPr>
              <a:buNone/>
            </a:pPr>
            <a:r>
              <a:rPr lang="en-US" sz="4000" dirty="0" smtClean="0"/>
              <a:t>These files are </a:t>
            </a:r>
            <a:r>
              <a:rPr lang="en-US" sz="4000" dirty="0" smtClean="0"/>
              <a:t> </a:t>
            </a:r>
            <a:r>
              <a:rPr lang="en-US" sz="4000" b="1" dirty="0" smtClean="0"/>
              <a:t>IO.SYS</a:t>
            </a:r>
            <a:r>
              <a:rPr lang="en-US" sz="4000" dirty="0" smtClean="0"/>
              <a:t>, </a:t>
            </a:r>
            <a:r>
              <a:rPr lang="en-US" sz="4000" b="1" dirty="0" smtClean="0"/>
              <a:t>MSDOS.SYS</a:t>
            </a:r>
            <a:r>
              <a:rPr lang="en-US" sz="4000" dirty="0" smtClean="0"/>
              <a:t> </a:t>
            </a:r>
            <a:r>
              <a:rPr lang="en-US" sz="4000" dirty="0" smtClean="0"/>
              <a:t> and</a:t>
            </a:r>
            <a:r>
              <a:rPr lang="en-US" sz="4000" dirty="0" smtClean="0"/>
              <a:t> </a:t>
            </a:r>
            <a:r>
              <a:rPr lang="en-US" sz="4000" dirty="0" smtClean="0"/>
              <a:t> </a:t>
            </a:r>
            <a:r>
              <a:rPr lang="en-US" sz="4000" b="1" dirty="0" smtClean="0"/>
              <a:t>COMMAND.COM</a:t>
            </a:r>
            <a:r>
              <a:rPr lang="en-US" sz="4000" dirty="0" smtClean="0"/>
              <a:t>. </a:t>
            </a:r>
            <a:endParaRPr lang="en-US" sz="3600"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pPr algn="ctr"/>
            <a:r>
              <a:rPr lang="en-US" sz="6000" b="1" dirty="0" smtClean="0">
                <a:solidFill>
                  <a:srgbClr val="FF0000"/>
                </a:solidFill>
              </a:rPr>
              <a:t>Booting</a:t>
            </a:r>
          </a:p>
        </p:txBody>
      </p:sp>
      <p:sp>
        <p:nvSpPr>
          <p:cNvPr id="25603" name="Content Placeholder 2"/>
          <p:cNvSpPr>
            <a:spLocks noGrp="1"/>
          </p:cNvSpPr>
          <p:nvPr>
            <p:ph idx="1"/>
          </p:nvPr>
        </p:nvSpPr>
        <p:spPr>
          <a:xfrm>
            <a:off x="228600" y="1030514"/>
            <a:ext cx="11673114" cy="5548086"/>
          </a:xfrm>
        </p:spPr>
        <p:txBody>
          <a:bodyPr>
            <a:normAutofit fontScale="92500" lnSpcReduction="10000"/>
          </a:bodyPr>
          <a:lstStyle/>
          <a:p>
            <a:pPr algn="just">
              <a:buNone/>
            </a:pPr>
            <a:r>
              <a:rPr lang="en-US" sz="4800" b="1" dirty="0" smtClean="0"/>
              <a:t>Boot Devices</a:t>
            </a:r>
          </a:p>
          <a:p>
            <a:pPr algn="just"/>
            <a:r>
              <a:rPr lang="en-US" sz="4000" dirty="0" smtClean="0"/>
              <a:t>Booting can be done either through hardware (pressing the start button) or by giving </a:t>
            </a:r>
            <a:r>
              <a:rPr lang="en-US" sz="4000" dirty="0" smtClean="0">
                <a:hlinkClick r:id="rId2"/>
              </a:rPr>
              <a:t>software</a:t>
            </a:r>
            <a:r>
              <a:rPr lang="en-US" sz="4000" dirty="0" smtClean="0"/>
              <a:t> commands. </a:t>
            </a:r>
            <a:endParaRPr lang="en-US" sz="4000" dirty="0" smtClean="0"/>
          </a:p>
          <a:p>
            <a:pPr algn="just"/>
            <a:r>
              <a:rPr lang="en-US" sz="4000" dirty="0" smtClean="0"/>
              <a:t>Therefore</a:t>
            </a:r>
            <a:r>
              <a:rPr lang="en-US" sz="4000" dirty="0" smtClean="0"/>
              <a:t>, a boot device is a device that loads the operating system. </a:t>
            </a:r>
            <a:endParaRPr lang="en-US" sz="4000" dirty="0" smtClean="0"/>
          </a:p>
          <a:p>
            <a:pPr algn="just"/>
            <a:r>
              <a:rPr lang="en-US" sz="4000" dirty="0" smtClean="0"/>
              <a:t>Moreover</a:t>
            </a:r>
            <a:r>
              <a:rPr lang="en-US" sz="4000" dirty="0" smtClean="0"/>
              <a:t>, it contains the instructions and files which start the computer. </a:t>
            </a:r>
            <a:endParaRPr lang="en-US" sz="4000" dirty="0" smtClean="0"/>
          </a:p>
          <a:p>
            <a:pPr algn="just"/>
            <a:r>
              <a:rPr lang="en-US" sz="4000" dirty="0" smtClean="0"/>
              <a:t>Examples </a:t>
            </a:r>
            <a:r>
              <a:rPr lang="en-US" sz="4000" dirty="0" smtClean="0"/>
              <a:t>are the hard drive, floppy disk drive, CD drive, etc. </a:t>
            </a:r>
            <a:endParaRPr lang="en-US" sz="4000" dirty="0" smtClean="0"/>
          </a:p>
          <a:p>
            <a:pPr algn="just"/>
            <a:r>
              <a:rPr lang="en-US" sz="4000" dirty="0" smtClean="0"/>
              <a:t>Among </a:t>
            </a:r>
            <a:r>
              <a:rPr lang="en-US" sz="4000" dirty="0" smtClean="0"/>
              <a:t>them, the hard drive is the most used one.</a:t>
            </a:r>
            <a:endParaRPr lang="en-US" sz="4000"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pPr algn="ctr"/>
            <a:r>
              <a:rPr lang="en-US" sz="6000" b="1" dirty="0" smtClean="0">
                <a:solidFill>
                  <a:srgbClr val="FF0000"/>
                </a:solidFill>
              </a:rPr>
              <a:t>Booting</a:t>
            </a:r>
          </a:p>
        </p:txBody>
      </p:sp>
      <p:sp>
        <p:nvSpPr>
          <p:cNvPr id="25603" name="Content Placeholder 2"/>
          <p:cNvSpPr>
            <a:spLocks noGrp="1"/>
          </p:cNvSpPr>
          <p:nvPr>
            <p:ph idx="1"/>
          </p:nvPr>
        </p:nvSpPr>
        <p:spPr>
          <a:xfrm>
            <a:off x="228600" y="1030514"/>
            <a:ext cx="11673114" cy="5548086"/>
          </a:xfrm>
        </p:spPr>
        <p:txBody>
          <a:bodyPr>
            <a:normAutofit fontScale="92500" lnSpcReduction="10000"/>
          </a:bodyPr>
          <a:lstStyle/>
          <a:p>
            <a:pPr algn="just">
              <a:buNone/>
            </a:pPr>
            <a:r>
              <a:rPr lang="en-US" sz="4300" b="1" dirty="0" smtClean="0"/>
              <a:t>Types of </a:t>
            </a:r>
            <a:r>
              <a:rPr lang="en-US" sz="4300" b="1" dirty="0" smtClean="0"/>
              <a:t>Booting  - There </a:t>
            </a:r>
            <a:r>
              <a:rPr lang="en-US" sz="4300" b="1" dirty="0" smtClean="0"/>
              <a:t>are two types of booting:</a:t>
            </a:r>
          </a:p>
          <a:p>
            <a:pPr algn="just">
              <a:buNone/>
            </a:pPr>
            <a:r>
              <a:rPr lang="en-US" sz="4800" b="1" dirty="0" smtClean="0">
                <a:solidFill>
                  <a:srgbClr val="FF0000"/>
                </a:solidFill>
              </a:rPr>
              <a:t>Cold </a:t>
            </a:r>
            <a:r>
              <a:rPr lang="en-US" sz="4800" b="1" dirty="0" smtClean="0">
                <a:solidFill>
                  <a:srgbClr val="FF0000"/>
                </a:solidFill>
              </a:rPr>
              <a:t>Booting  - </a:t>
            </a:r>
            <a:r>
              <a:rPr lang="en-US" sz="4800" dirty="0" smtClean="0"/>
              <a:t>A </a:t>
            </a:r>
            <a:r>
              <a:rPr lang="en-US" sz="4800" dirty="0" smtClean="0"/>
              <a:t>cold boot is also called </a:t>
            </a:r>
            <a:r>
              <a:rPr lang="en-US" sz="4800" b="1" dirty="0" smtClean="0"/>
              <a:t>a hard boot. </a:t>
            </a:r>
            <a:endParaRPr lang="en-US" sz="4800" b="1" dirty="0" smtClean="0"/>
          </a:p>
          <a:p>
            <a:pPr algn="just">
              <a:buNone/>
            </a:pPr>
            <a:r>
              <a:rPr lang="en-US" sz="4800" dirty="0" smtClean="0"/>
              <a:t>It </a:t>
            </a:r>
            <a:r>
              <a:rPr lang="en-US" sz="4800" dirty="0" smtClean="0"/>
              <a:t>is the process when we </a:t>
            </a:r>
            <a:r>
              <a:rPr lang="en-US" sz="4800" dirty="0" smtClean="0">
                <a:solidFill>
                  <a:srgbClr val="FF0000"/>
                </a:solidFill>
              </a:rPr>
              <a:t>first start the </a:t>
            </a:r>
            <a:r>
              <a:rPr lang="en-US" sz="4800" dirty="0" smtClean="0"/>
              <a:t>computer. In other words, when the computer is started from its initial state by pressing the power button it is called cold boot. </a:t>
            </a:r>
            <a:endParaRPr lang="en-US" sz="4800" dirty="0" smtClean="0"/>
          </a:p>
          <a:p>
            <a:pPr algn="just">
              <a:buNone/>
            </a:pPr>
            <a:r>
              <a:rPr lang="en-US" sz="4800" dirty="0" smtClean="0"/>
              <a:t>The </a:t>
            </a:r>
            <a:r>
              <a:rPr lang="en-US" sz="4800" dirty="0" smtClean="0"/>
              <a:t>instructions are read from the ROM and the operating system is loaded in the main memory</a:t>
            </a:r>
            <a:r>
              <a:rPr lang="en-US" sz="4800" dirty="0" smtClean="0"/>
              <a:t>.</a:t>
            </a:r>
            <a:endParaRPr lang="en-US" sz="4800" dirty="0" smtClean="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rmAutofit/>
          </a:bodyPr>
          <a:lstStyle/>
          <a:p>
            <a:pPr algn="ctr"/>
            <a:r>
              <a:rPr lang="en-US" sz="6000" b="1" dirty="0" smtClean="0">
                <a:solidFill>
                  <a:srgbClr val="FF0000"/>
                </a:solidFill>
              </a:rPr>
              <a:t>Booting</a:t>
            </a:r>
          </a:p>
        </p:txBody>
      </p:sp>
      <p:sp>
        <p:nvSpPr>
          <p:cNvPr id="25603" name="Content Placeholder 2"/>
          <p:cNvSpPr>
            <a:spLocks noGrp="1"/>
          </p:cNvSpPr>
          <p:nvPr>
            <p:ph idx="1"/>
          </p:nvPr>
        </p:nvSpPr>
        <p:spPr>
          <a:xfrm>
            <a:off x="228600" y="1030514"/>
            <a:ext cx="11673114" cy="5548086"/>
          </a:xfrm>
        </p:spPr>
        <p:txBody>
          <a:bodyPr>
            <a:normAutofit fontScale="85000" lnSpcReduction="20000"/>
          </a:bodyPr>
          <a:lstStyle/>
          <a:p>
            <a:pPr algn="just">
              <a:buNone/>
            </a:pPr>
            <a:r>
              <a:rPr lang="en-US" sz="4800" dirty="0" smtClean="0">
                <a:solidFill>
                  <a:srgbClr val="FF0000"/>
                </a:solidFill>
              </a:rPr>
              <a:t>Warm Booting</a:t>
            </a:r>
            <a:r>
              <a:rPr lang="en-US" sz="4800" dirty="0" smtClean="0"/>
              <a:t>  - Warm </a:t>
            </a:r>
            <a:r>
              <a:rPr lang="en-US" sz="4800" dirty="0" smtClean="0"/>
              <a:t>Boot is also called </a:t>
            </a:r>
            <a:r>
              <a:rPr lang="en-US" sz="4800" b="1" dirty="0" smtClean="0"/>
              <a:t>soft boot</a:t>
            </a:r>
            <a:r>
              <a:rPr lang="en-US" sz="4800" dirty="0" smtClean="0"/>
              <a:t>. </a:t>
            </a:r>
            <a:endParaRPr lang="en-US" sz="4800" dirty="0" smtClean="0"/>
          </a:p>
          <a:p>
            <a:pPr algn="just">
              <a:buNone/>
            </a:pPr>
            <a:r>
              <a:rPr lang="en-US" sz="4800" dirty="0" smtClean="0"/>
              <a:t>It </a:t>
            </a:r>
            <a:r>
              <a:rPr lang="en-US" sz="4800" dirty="0" smtClean="0"/>
              <a:t>refers to when we </a:t>
            </a:r>
            <a:r>
              <a:rPr lang="en-US" sz="4800" dirty="0" smtClean="0">
                <a:solidFill>
                  <a:srgbClr val="FF0000"/>
                </a:solidFill>
              </a:rPr>
              <a:t>restart </a:t>
            </a:r>
            <a:r>
              <a:rPr lang="en-US" sz="4800" dirty="0" smtClean="0"/>
              <a:t>the computer. </a:t>
            </a:r>
            <a:endParaRPr lang="en-US" sz="4800" dirty="0" smtClean="0"/>
          </a:p>
          <a:p>
            <a:pPr algn="just">
              <a:buNone/>
            </a:pPr>
            <a:r>
              <a:rPr lang="en-US" sz="4800" dirty="0" smtClean="0"/>
              <a:t>Here</a:t>
            </a:r>
            <a:r>
              <a:rPr lang="en-US" sz="4800" dirty="0" smtClean="0"/>
              <a:t>, the computer does not start from the initial state. </a:t>
            </a:r>
            <a:endParaRPr lang="en-US" sz="4800" dirty="0" smtClean="0"/>
          </a:p>
          <a:p>
            <a:pPr algn="just">
              <a:buNone/>
            </a:pPr>
            <a:r>
              <a:rPr lang="en-US" sz="4800" dirty="0" smtClean="0"/>
              <a:t>When </a:t>
            </a:r>
            <a:r>
              <a:rPr lang="en-US" sz="4800" dirty="0" smtClean="0"/>
              <a:t>the system gets stuck sometimes it is required to restart it while it is ON. </a:t>
            </a:r>
            <a:endParaRPr lang="en-US" sz="4800" dirty="0" smtClean="0"/>
          </a:p>
          <a:p>
            <a:pPr algn="just">
              <a:buNone/>
            </a:pPr>
            <a:r>
              <a:rPr lang="en-US" sz="4800" dirty="0" smtClean="0"/>
              <a:t>Therefore</a:t>
            </a:r>
            <a:r>
              <a:rPr lang="en-US" sz="4800" dirty="0" smtClean="0"/>
              <a:t>, in this condition the warm boot takes place. </a:t>
            </a:r>
            <a:endParaRPr lang="en-US" sz="4800" dirty="0" smtClean="0"/>
          </a:p>
          <a:p>
            <a:pPr algn="just">
              <a:buNone/>
            </a:pPr>
            <a:r>
              <a:rPr lang="en-US" sz="4800" dirty="0" smtClean="0"/>
              <a:t>Restart </a:t>
            </a:r>
            <a:r>
              <a:rPr lang="en-US" sz="4800" dirty="0" smtClean="0"/>
              <a:t>button or </a:t>
            </a:r>
            <a:r>
              <a:rPr lang="en-US" sz="4800" dirty="0" smtClean="0">
                <a:solidFill>
                  <a:srgbClr val="FF0000"/>
                </a:solidFill>
              </a:rPr>
              <a:t>CTRL+ALT+DELETE </a:t>
            </a:r>
            <a:r>
              <a:rPr lang="en-US" sz="4800" dirty="0" smtClean="0"/>
              <a:t>keys are used for warm boot.</a:t>
            </a:r>
            <a:endParaRPr lang="en-US" sz="4800"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4979</TotalTime>
  <Words>1873</Words>
  <Application>Microsoft Office PowerPoint</Application>
  <PresentationFormat>Custom</PresentationFormat>
  <Paragraphs>338</Paragraphs>
  <Slides>45</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45</vt:i4>
      </vt:variant>
    </vt:vector>
  </HeadingPairs>
  <TitlesOfParts>
    <vt:vector size="49" baseType="lpstr">
      <vt:lpstr>1_Office Theme</vt:lpstr>
      <vt:lpstr>Contents Slide Master</vt:lpstr>
      <vt:lpstr>Office Theme</vt:lpstr>
      <vt:lpstr>CorelDRAW</vt:lpstr>
      <vt:lpstr>Slide 1</vt:lpstr>
      <vt:lpstr>Slide 2</vt:lpstr>
      <vt:lpstr>Booting</vt:lpstr>
      <vt:lpstr>Booting</vt:lpstr>
      <vt:lpstr>Booting</vt:lpstr>
      <vt:lpstr>Booting</vt:lpstr>
      <vt:lpstr>Booting</vt:lpstr>
      <vt:lpstr>Booting</vt:lpstr>
      <vt:lpstr>Booting</vt:lpstr>
      <vt:lpstr>Booting</vt:lpstr>
      <vt:lpstr>Booting</vt:lpstr>
      <vt:lpstr>Booting</vt:lpstr>
      <vt:lpstr>Booting</vt:lpstr>
      <vt:lpstr>Frequently Asked Questions (FAQs)</vt:lpstr>
      <vt:lpstr>Frequently Asked Questions (FAQs)</vt:lpstr>
      <vt:lpstr>Frequently Asked Questions (FAQs)</vt:lpstr>
      <vt:lpstr>Frequently Asked Questions (FAQs)</vt:lpstr>
      <vt:lpstr>Operating System</vt:lpstr>
      <vt:lpstr>Essential Managers of Operating Systems</vt:lpstr>
      <vt:lpstr>Essential Managers of Operating Systems</vt:lpstr>
      <vt:lpstr>Essential Managers of Operating Systems</vt:lpstr>
      <vt:lpstr>Essential Managers of Operating Systems</vt:lpstr>
      <vt:lpstr>Essential Managers of Operating Systems</vt:lpstr>
      <vt:lpstr>Essential Managers of Operating Systems</vt:lpstr>
      <vt:lpstr>Essential Managers of Operating Systems</vt:lpstr>
      <vt:lpstr>Essential Managers of Operating Systems</vt:lpstr>
      <vt:lpstr>Kernel in Operating System</vt:lpstr>
      <vt:lpstr>Kernel in Operating System</vt:lpstr>
      <vt:lpstr>Kernel in Operating System</vt:lpstr>
      <vt:lpstr>Kernel in Operating System</vt:lpstr>
      <vt:lpstr>Kernel in Operating System</vt:lpstr>
      <vt:lpstr>Kernel in Operating System</vt:lpstr>
      <vt:lpstr>Kernel in Operating System</vt:lpstr>
      <vt:lpstr>Kernel in Operating System</vt:lpstr>
      <vt:lpstr>Kernel in Operating System</vt:lpstr>
      <vt:lpstr>Kernel in Operating System</vt:lpstr>
      <vt:lpstr>Shell</vt:lpstr>
      <vt:lpstr>Kernel in Operating System</vt:lpstr>
      <vt:lpstr>Kernel in Operating System</vt:lpstr>
      <vt:lpstr>A terminal in Ubuntu 16.4 system looks like this </vt:lpstr>
      <vt:lpstr>Kernel in Operating System</vt:lpstr>
      <vt:lpstr>A typical GUI in Ubuntu system –</vt:lpstr>
      <vt:lpstr>Shell</vt:lpstr>
      <vt:lpstr>Shell</vt:lpstr>
      <vt:lpstr>Shell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cp:lastModifiedBy>
  <cp:revision>474</cp:revision>
  <dcterms:created xsi:type="dcterms:W3CDTF">2019-01-09T10:33:58Z</dcterms:created>
  <dcterms:modified xsi:type="dcterms:W3CDTF">2022-11-04T08:51:07Z</dcterms:modified>
</cp:coreProperties>
</file>