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4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516BFB-2E49-4D03-8C1F-DD6FE1DB6BC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271211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16BFB-2E49-4D03-8C1F-DD6FE1DB6BC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42940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16BFB-2E49-4D03-8C1F-DD6FE1DB6BC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378240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16BFB-2E49-4D03-8C1F-DD6FE1DB6BC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199567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516BFB-2E49-4D03-8C1F-DD6FE1DB6BC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331803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516BFB-2E49-4D03-8C1F-DD6FE1DB6BC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190988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516BFB-2E49-4D03-8C1F-DD6FE1DB6BC4}"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377172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516BFB-2E49-4D03-8C1F-DD6FE1DB6BC4}"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17468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16BFB-2E49-4D03-8C1F-DD6FE1DB6BC4}"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31442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16BFB-2E49-4D03-8C1F-DD6FE1DB6BC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151523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16BFB-2E49-4D03-8C1F-DD6FE1DB6BC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CCF7-414E-497B-9F11-D717BE7638A5}" type="slidenum">
              <a:rPr lang="en-IN" smtClean="0"/>
              <a:t>‹#›</a:t>
            </a:fld>
            <a:endParaRPr lang="en-IN"/>
          </a:p>
        </p:txBody>
      </p:sp>
    </p:spTree>
    <p:extLst>
      <p:ext uri="{BB962C8B-B14F-4D97-AF65-F5344CB8AC3E}">
        <p14:creationId xmlns:p14="http://schemas.microsoft.com/office/powerpoint/2010/main" val="153096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16BFB-2E49-4D03-8C1F-DD6FE1DB6BC4}" type="datetimeFigureOut">
              <a:rPr lang="en-IN" smtClean="0"/>
              <a:t>25-08-2022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8CCF7-414E-497B-9F11-D717BE7638A5}" type="slidenum">
              <a:rPr lang="en-IN" smtClean="0"/>
              <a:t>‹#›</a:t>
            </a:fld>
            <a:endParaRPr lang="en-IN"/>
          </a:p>
        </p:txBody>
      </p:sp>
    </p:spTree>
    <p:extLst>
      <p:ext uri="{BB962C8B-B14F-4D97-AF65-F5344CB8AC3E}">
        <p14:creationId xmlns:p14="http://schemas.microsoft.com/office/powerpoint/2010/main" val="345951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cryptography-introduction-to-crypto-terminolog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encryption" TargetMode="External"/><Relationship Id="rId2" Type="http://schemas.openxmlformats.org/officeDocument/2006/relationships/hyperlink" Target="https://www.techtarget.com/searchsecurity/definition/key"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techtarget.com/searchsecurity/definition/private-key" TargetMode="External"/><Relationship Id="rId4" Type="http://schemas.openxmlformats.org/officeDocument/2006/relationships/hyperlink" Target="https://www.techtarget.com/searchwindowsserver/definition/director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ncryption" TargetMode="External"/><Relationship Id="rId7" Type="http://schemas.openxmlformats.org/officeDocument/2006/relationships/image" Target="../media/image3.png"/><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 Id="rId6" Type="http://schemas.openxmlformats.org/officeDocument/2006/relationships/hyperlink" Target="https://en.wikipedia.org/wiki/Alphabet" TargetMode="External"/><Relationship Id="rId5" Type="http://schemas.openxmlformats.org/officeDocument/2006/relationships/hyperlink" Target="https://en.wikipedia.org/wiki/Plaintext" TargetMode="External"/><Relationship Id="rId4" Type="http://schemas.openxmlformats.org/officeDocument/2006/relationships/hyperlink" Target="https://en.wikipedia.org/wiki/Substitution_ciph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CRYPTOGRAPHY</a:t>
            </a:r>
            <a:endParaRPr lang="en-IN" dirty="0"/>
          </a:p>
        </p:txBody>
      </p:sp>
      <p:sp>
        <p:nvSpPr>
          <p:cNvPr id="3" name="Content Placeholder 2"/>
          <p:cNvSpPr>
            <a:spLocks noGrp="1"/>
          </p:cNvSpPr>
          <p:nvPr>
            <p:ph idx="1"/>
          </p:nvPr>
        </p:nvSpPr>
        <p:spPr/>
        <p:txBody>
          <a:bodyPr>
            <a:normAutofit/>
          </a:bodyPr>
          <a:lstStyle/>
          <a:p>
            <a:r>
              <a:rPr lang="en-US" sz="2000" u="sng" dirty="0">
                <a:hlinkClick r:id="rId2"/>
              </a:rPr>
              <a:t>Cryptography</a:t>
            </a:r>
            <a:r>
              <a:rPr lang="en-US" sz="2000" dirty="0"/>
              <a:t> is technique of securing information and communications through use of codes so that only those person for whom the information is intended can understand it and process it. Thus preventing unauthorized access to information. </a:t>
            </a:r>
            <a:endParaRPr lang="en-US" sz="2000" dirty="0" smtClean="0"/>
          </a:p>
          <a:p>
            <a:r>
              <a:rPr lang="en-US" sz="2000" dirty="0" smtClean="0"/>
              <a:t>The </a:t>
            </a:r>
            <a:r>
              <a:rPr lang="en-US" sz="2000" dirty="0"/>
              <a:t>prefix “crypt” means “hidden” and </a:t>
            </a:r>
            <a:endParaRPr lang="en-US" sz="2000" dirty="0" smtClean="0"/>
          </a:p>
          <a:p>
            <a:r>
              <a:rPr lang="en-US" sz="2000" dirty="0" smtClean="0"/>
              <a:t>suffix </a:t>
            </a:r>
            <a:r>
              <a:rPr lang="en-US" sz="2000" dirty="0" err="1"/>
              <a:t>graphy</a:t>
            </a:r>
            <a:r>
              <a:rPr lang="en-US" sz="2000" dirty="0"/>
              <a:t> means “writing”.</a:t>
            </a:r>
            <a:endParaRPr lang="en-IN" sz="2000" dirty="0"/>
          </a:p>
        </p:txBody>
      </p:sp>
    </p:spTree>
    <p:extLst>
      <p:ext uri="{BB962C8B-B14F-4D97-AF65-F5344CB8AC3E}">
        <p14:creationId xmlns:p14="http://schemas.microsoft.com/office/powerpoint/2010/main" val="3958183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fontAlgn="base"/>
            <a:r>
              <a:rPr lang="en-US" dirty="0"/>
              <a:t/>
            </a:r>
            <a:br>
              <a:rPr lang="en-US" dirty="0"/>
            </a:br>
            <a:r>
              <a:rPr lang="en-US" dirty="0" smtClean="0"/>
              <a:t>FEATURSES OF CRYPTOGRAPHY:</a:t>
            </a:r>
            <a:r>
              <a:rPr lang="en-US" dirty="0"/>
              <a:t/>
            </a:r>
            <a:br>
              <a:rPr lang="en-US" dirty="0"/>
            </a:br>
            <a:endParaRPr lang="en-IN" dirty="0"/>
          </a:p>
        </p:txBody>
      </p:sp>
      <p:sp>
        <p:nvSpPr>
          <p:cNvPr id="3" name="Content Placeholder 2"/>
          <p:cNvSpPr>
            <a:spLocks noGrp="1"/>
          </p:cNvSpPr>
          <p:nvPr>
            <p:ph idx="1"/>
          </p:nvPr>
        </p:nvSpPr>
        <p:spPr>
          <a:xfrm>
            <a:off x="457200" y="1052736"/>
            <a:ext cx="8229600" cy="5544616"/>
          </a:xfrm>
        </p:spPr>
        <p:txBody>
          <a:bodyPr>
            <a:normAutofit lnSpcReduction="10000"/>
          </a:bodyPr>
          <a:lstStyle/>
          <a:p>
            <a:pPr fontAlgn="base"/>
            <a:r>
              <a:rPr lang="en-US" b="1" dirty="0"/>
              <a:t>Confidentiality:</a:t>
            </a:r>
            <a:r>
              <a:rPr lang="en-US" dirty="0"/>
              <a:t/>
            </a:r>
            <a:br>
              <a:rPr lang="en-US" dirty="0"/>
            </a:br>
            <a:r>
              <a:rPr lang="en-US" sz="2400" dirty="0"/>
              <a:t>Information can only be accessed by the person for whom it is intended and no other person except him can access it.</a:t>
            </a:r>
          </a:p>
          <a:p>
            <a:pPr fontAlgn="base"/>
            <a:r>
              <a:rPr lang="en-US" b="1" dirty="0"/>
              <a:t>Integrity:</a:t>
            </a:r>
            <a:r>
              <a:rPr lang="en-US" dirty="0"/>
              <a:t/>
            </a:r>
            <a:br>
              <a:rPr lang="en-US" dirty="0"/>
            </a:br>
            <a:r>
              <a:rPr lang="en-US" sz="2400" dirty="0"/>
              <a:t>Information cannot be modified in storage or transition between sender and intended receiver without any addition to information being detected</a:t>
            </a:r>
            <a:r>
              <a:rPr lang="en-US" dirty="0"/>
              <a:t>.</a:t>
            </a:r>
          </a:p>
          <a:p>
            <a:pPr fontAlgn="base"/>
            <a:r>
              <a:rPr lang="en-US" b="1" dirty="0"/>
              <a:t>Non-repudiation:</a:t>
            </a:r>
            <a:r>
              <a:rPr lang="en-US" dirty="0"/>
              <a:t/>
            </a:r>
            <a:br>
              <a:rPr lang="en-US" dirty="0"/>
            </a:br>
            <a:r>
              <a:rPr lang="en-US" sz="2200" dirty="0"/>
              <a:t>The creator/sender of information cannot deny his intention to send information at later stage.</a:t>
            </a:r>
          </a:p>
          <a:p>
            <a:pPr fontAlgn="base"/>
            <a:r>
              <a:rPr lang="en-US" b="1" dirty="0"/>
              <a:t>Authentication:</a:t>
            </a:r>
            <a:r>
              <a:rPr lang="en-US" dirty="0"/>
              <a:t/>
            </a:r>
            <a:br>
              <a:rPr lang="en-US" dirty="0"/>
            </a:br>
            <a:r>
              <a:rPr lang="en-US" sz="2200" dirty="0"/>
              <a:t>The identities of sender and receiver are confirmed. As well as destination/origin of information is confirmed.</a:t>
            </a:r>
          </a:p>
          <a:p>
            <a:endParaRPr lang="en-IN" dirty="0"/>
          </a:p>
        </p:txBody>
      </p:sp>
    </p:spTree>
    <p:extLst>
      <p:ext uri="{BB962C8B-B14F-4D97-AF65-F5344CB8AC3E}">
        <p14:creationId xmlns:p14="http://schemas.microsoft.com/office/powerpoint/2010/main" val="495837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CRYPTOGRAPHY TECHNIQUES</a:t>
            </a:r>
            <a:endParaRPr lang="en-IN" dirty="0"/>
          </a:p>
        </p:txBody>
      </p:sp>
      <p:sp>
        <p:nvSpPr>
          <p:cNvPr id="3" name="Content Placeholder 2"/>
          <p:cNvSpPr>
            <a:spLocks noGrp="1"/>
          </p:cNvSpPr>
          <p:nvPr>
            <p:ph idx="1"/>
          </p:nvPr>
        </p:nvSpPr>
        <p:spPr>
          <a:xfrm>
            <a:off x="457200" y="908720"/>
            <a:ext cx="8229600" cy="5688632"/>
          </a:xfrm>
        </p:spPr>
        <p:txBody>
          <a:bodyPr/>
          <a:lstStyle/>
          <a:p>
            <a:r>
              <a:rPr lang="en-US" b="1" dirty="0"/>
              <a:t>Symmetric Key Cryptography</a:t>
            </a:r>
            <a:r>
              <a:rPr lang="en-US" dirty="0"/>
              <a:t> – </a:t>
            </a:r>
            <a:r>
              <a:rPr lang="en-US" sz="2000" dirty="0"/>
              <a:t>This is also termed as Private or Secret key cryptography. </a:t>
            </a:r>
            <a:endParaRPr lang="en-US" sz="2000" dirty="0" smtClean="0"/>
          </a:p>
          <a:p>
            <a:pPr marL="0" indent="0">
              <a:buNone/>
            </a:pPr>
            <a:r>
              <a:rPr lang="en-US" sz="2000" dirty="0" smtClean="0"/>
              <a:t>Here</a:t>
            </a:r>
            <a:r>
              <a:rPr lang="en-US" sz="2000" dirty="0"/>
              <a:t>, both the information receiver and the sender make use of a single key to encrypt and decrypt </a:t>
            </a:r>
            <a:r>
              <a:rPr lang="en-US" sz="2000" dirty="0" smtClean="0"/>
              <a:t>the </a:t>
            </a:r>
            <a:r>
              <a:rPr lang="en-US" sz="2000" dirty="0"/>
              <a:t>message</a:t>
            </a:r>
            <a:r>
              <a:rPr lang="en-US" sz="2000" dirty="0" smtClean="0"/>
              <a:t>.</a:t>
            </a:r>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24944"/>
            <a:ext cx="6239428" cy="366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44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Asymmetric key cryptography</a:t>
            </a:r>
            <a:endParaRPr lang="en-IN" dirty="0"/>
          </a:p>
        </p:txBody>
      </p:sp>
      <p:sp>
        <p:nvSpPr>
          <p:cNvPr id="3" name="Content Placeholder 2"/>
          <p:cNvSpPr>
            <a:spLocks noGrp="1"/>
          </p:cNvSpPr>
          <p:nvPr>
            <p:ph idx="1"/>
          </p:nvPr>
        </p:nvSpPr>
        <p:spPr/>
        <p:txBody>
          <a:bodyPr>
            <a:normAutofit/>
          </a:bodyPr>
          <a:lstStyle/>
          <a:p>
            <a:r>
              <a:rPr lang="en-US" sz="2000" dirty="0"/>
              <a:t>Asymmetric cryptography, also known as public-key cryptography, is a process that uses a pair of related </a:t>
            </a:r>
            <a:r>
              <a:rPr lang="en-US" sz="2000" u="sng" dirty="0">
                <a:hlinkClick r:id="rId2"/>
              </a:rPr>
              <a:t>keys</a:t>
            </a:r>
            <a:r>
              <a:rPr lang="en-US" sz="2000" dirty="0"/>
              <a:t> -- one public key and one private key -- to </a:t>
            </a:r>
            <a:r>
              <a:rPr lang="en-US" sz="2000" u="sng" dirty="0">
                <a:hlinkClick r:id="rId3"/>
              </a:rPr>
              <a:t>encrypt</a:t>
            </a:r>
            <a:r>
              <a:rPr lang="en-US" sz="2000" dirty="0"/>
              <a:t> and decrypt a message and protect it from unauthorized access or use</a:t>
            </a:r>
            <a:r>
              <a:rPr lang="en-US" sz="2000" dirty="0" smtClean="0"/>
              <a:t>.</a:t>
            </a:r>
          </a:p>
          <a:p>
            <a:r>
              <a:rPr lang="en-US" sz="2000" dirty="0" smtClean="0"/>
              <a:t> </a:t>
            </a:r>
            <a:r>
              <a:rPr lang="en-US" sz="2000" dirty="0"/>
              <a:t>When someone wants to send an encrypted message, they can pull the intended recipient's public key from a public </a:t>
            </a:r>
            <a:r>
              <a:rPr lang="en-US" sz="2000" u="sng" dirty="0">
                <a:hlinkClick r:id="rId4"/>
              </a:rPr>
              <a:t>directory</a:t>
            </a:r>
            <a:r>
              <a:rPr lang="en-US" sz="2000" dirty="0"/>
              <a:t> and use it to encrypt the message before sending it. The recipient of the message can then decrypt the message using their related </a:t>
            </a:r>
            <a:r>
              <a:rPr lang="en-US" sz="2000" u="sng" dirty="0" smtClean="0">
                <a:hlinkClick r:id="rId5"/>
              </a:rPr>
              <a:t>private </a:t>
            </a:r>
            <a:r>
              <a:rPr lang="en-US" sz="2000" u="sng" dirty="0">
                <a:hlinkClick r:id="rId5"/>
              </a:rPr>
              <a:t>key</a:t>
            </a:r>
            <a:r>
              <a:rPr lang="en-US" sz="2000" dirty="0" smtClean="0"/>
              <a:t>.</a:t>
            </a:r>
          </a:p>
          <a:p>
            <a:endParaRPr lang="en-IN" sz="20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5" y="4365104"/>
            <a:ext cx="3672408" cy="225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042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 cipher</a:t>
            </a:r>
            <a:endParaRPr lang="en-IN" dirty="0"/>
          </a:p>
        </p:txBody>
      </p:sp>
      <p:sp>
        <p:nvSpPr>
          <p:cNvPr id="3" name="Content Placeholder 2"/>
          <p:cNvSpPr>
            <a:spLocks noGrp="1"/>
          </p:cNvSpPr>
          <p:nvPr>
            <p:ph idx="1"/>
          </p:nvPr>
        </p:nvSpPr>
        <p:spPr/>
        <p:txBody>
          <a:bodyPr>
            <a:normAutofit/>
          </a:bodyPr>
          <a:lstStyle/>
          <a:p>
            <a:r>
              <a:rPr lang="en-US" sz="2000" dirty="0"/>
              <a:t>A substitution cipher is a type of encryption where characters or units of text are replaced by others in order to encrypt a text sequence</a:t>
            </a:r>
            <a:r>
              <a:rPr lang="en-US" sz="2000" dirty="0" smtClean="0"/>
              <a:t>.</a:t>
            </a:r>
          </a:p>
          <a:p>
            <a:pPr marL="0" indent="0">
              <a:buNone/>
            </a:pPr>
            <a:r>
              <a:rPr lang="en-US" sz="2800" b="1" dirty="0" smtClean="0"/>
              <a:t> Caesar </a:t>
            </a:r>
            <a:r>
              <a:rPr lang="en-US" sz="2800" b="1" dirty="0"/>
              <a:t>cipher</a:t>
            </a:r>
            <a:endParaRPr lang="en-US" sz="2800" dirty="0" smtClean="0"/>
          </a:p>
          <a:p>
            <a:pPr marL="0" indent="0">
              <a:buNone/>
            </a:pPr>
            <a:r>
              <a:rPr lang="en-US" sz="2000" dirty="0" smtClean="0"/>
              <a:t>In</a:t>
            </a:r>
            <a:r>
              <a:rPr lang="en-US" sz="2000" dirty="0"/>
              <a:t> </a:t>
            </a:r>
            <a:r>
              <a:rPr lang="en-US" sz="2000" dirty="0">
                <a:hlinkClick r:id="rId2" tooltip="Cryptography"/>
              </a:rPr>
              <a:t>cryptography</a:t>
            </a:r>
            <a:r>
              <a:rPr lang="en-US" sz="2000" dirty="0"/>
              <a:t>, a </a:t>
            </a:r>
            <a:r>
              <a:rPr lang="en-US" sz="2000" b="1" dirty="0"/>
              <a:t>Caesar cipher</a:t>
            </a:r>
            <a:r>
              <a:rPr lang="en-US" sz="2000" dirty="0"/>
              <a:t>, also known as </a:t>
            </a:r>
            <a:r>
              <a:rPr lang="en-US" sz="2000" b="1" dirty="0"/>
              <a:t>Caesar's cipher</a:t>
            </a:r>
            <a:r>
              <a:rPr lang="en-US" sz="2000" dirty="0"/>
              <a:t>, the </a:t>
            </a:r>
            <a:r>
              <a:rPr lang="en-US" sz="2000" b="1" dirty="0"/>
              <a:t>shift cipher</a:t>
            </a:r>
            <a:r>
              <a:rPr lang="en-US" sz="2000" dirty="0"/>
              <a:t>, </a:t>
            </a:r>
            <a:r>
              <a:rPr lang="en-US" sz="2000" b="1" dirty="0"/>
              <a:t>Caesar's code</a:t>
            </a:r>
            <a:r>
              <a:rPr lang="en-US" sz="2000" dirty="0"/>
              <a:t> or </a:t>
            </a:r>
            <a:r>
              <a:rPr lang="en-US" sz="2000" b="1" dirty="0"/>
              <a:t>Caesar shift</a:t>
            </a:r>
            <a:r>
              <a:rPr lang="en-US" sz="2000" dirty="0"/>
              <a:t>, is one of the simplest and most widely known </a:t>
            </a:r>
            <a:r>
              <a:rPr lang="en-US" sz="2000" dirty="0">
                <a:hlinkClick r:id="rId3" tooltip="Encryption"/>
              </a:rPr>
              <a:t>encryption</a:t>
            </a:r>
            <a:r>
              <a:rPr lang="en-US" sz="2000" dirty="0"/>
              <a:t> techniques. It is a type of </a:t>
            </a:r>
            <a:r>
              <a:rPr lang="en-US" sz="2000" dirty="0">
                <a:hlinkClick r:id="rId4" tooltip="Substitution cipher"/>
              </a:rPr>
              <a:t>substitution cipher</a:t>
            </a:r>
            <a:r>
              <a:rPr lang="en-US" sz="2000" dirty="0"/>
              <a:t> in which each letter in the </a:t>
            </a:r>
            <a:r>
              <a:rPr lang="en-US" sz="2000" dirty="0">
                <a:hlinkClick r:id="rId5" tooltip="Plaintext"/>
              </a:rPr>
              <a:t>plaintext</a:t>
            </a:r>
            <a:r>
              <a:rPr lang="en-US" sz="2000" dirty="0"/>
              <a:t> is replaced by a letter some fixed number of positions down the </a:t>
            </a:r>
            <a:r>
              <a:rPr lang="en-US" sz="2000" dirty="0">
                <a:hlinkClick r:id="rId6" tooltip="Alphabet"/>
              </a:rPr>
              <a:t>alphabet</a:t>
            </a:r>
            <a:r>
              <a:rPr lang="en-US" sz="2000" dirty="0"/>
              <a:t>. For example, with a left shift of 3, D would be replaced by A, E would become B, and so on</a:t>
            </a:r>
            <a:r>
              <a:rPr lang="en-US" sz="2000" dirty="0" smtClean="0"/>
              <a:t>.</a:t>
            </a:r>
          </a:p>
          <a:p>
            <a:pPr marL="0" indent="0">
              <a:buNone/>
            </a:pPr>
            <a:endParaRPr lang="en-US" sz="2000" dirty="0" smtClean="0"/>
          </a:p>
          <a:p>
            <a:pPr marL="0" indent="0">
              <a:buNone/>
            </a:pPr>
            <a:endParaRPr lang="en-US" sz="2000" dirty="0" smtClean="0"/>
          </a:p>
          <a:p>
            <a:pPr marL="0" indent="0">
              <a:buNone/>
            </a:pPr>
            <a:r>
              <a:rPr lang="en-IN" sz="2000" dirty="0"/>
              <a:t>     </a:t>
            </a: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9" y="4797152"/>
            <a:ext cx="7488832"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47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Monoalphabetic</a:t>
            </a:r>
            <a:r>
              <a:rPr lang="en-IN" dirty="0" smtClean="0"/>
              <a:t> cipher</a:t>
            </a:r>
            <a:endParaRPr lang="en-IN" dirty="0"/>
          </a:p>
        </p:txBody>
      </p:sp>
      <p:sp>
        <p:nvSpPr>
          <p:cNvPr id="3" name="Content Placeholder 2"/>
          <p:cNvSpPr>
            <a:spLocks noGrp="1"/>
          </p:cNvSpPr>
          <p:nvPr>
            <p:ph idx="1"/>
          </p:nvPr>
        </p:nvSpPr>
        <p:spPr/>
        <p:txBody>
          <a:bodyPr>
            <a:normAutofit/>
          </a:bodyPr>
          <a:lstStyle/>
          <a:p>
            <a:r>
              <a:rPr lang="en-US" sz="2000" dirty="0"/>
              <a:t>A </a:t>
            </a:r>
            <a:r>
              <a:rPr lang="en-US" sz="2000" i="1" dirty="0" err="1"/>
              <a:t>monoalphabetic</a:t>
            </a:r>
            <a:r>
              <a:rPr lang="en-US" sz="2000" i="1" dirty="0"/>
              <a:t> substitution cipher</a:t>
            </a:r>
            <a:r>
              <a:rPr lang="en-US" sz="2000" dirty="0"/>
              <a:t>, also known as a simple substitution cipher, relies on a fixed replacement structure. That is, the substitution is fixed for each letter of the alphabet. Thus, if "a" is encrypted to "R", then every time we see the letter "a" in the plaintext, we replace it with the letter "R" in the </a:t>
            </a:r>
            <a:r>
              <a:rPr lang="en-US" sz="2000" dirty="0" err="1"/>
              <a:t>ciphertext</a:t>
            </a:r>
            <a:r>
              <a:rPr lang="en-US" sz="2000" dirty="0" smtClean="0"/>
              <a:t>.</a:t>
            </a:r>
          </a:p>
          <a:p>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3645024"/>
            <a:ext cx="6984777"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40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Polyalphabetic </a:t>
            </a:r>
            <a:r>
              <a:rPr lang="en-US" dirty="0"/>
              <a:t>substitution</a:t>
            </a:r>
            <a:endParaRPr lang="en-IN" dirty="0"/>
          </a:p>
        </p:txBody>
      </p:sp>
      <p:sp>
        <p:nvSpPr>
          <p:cNvPr id="3" name="Content Placeholder 2"/>
          <p:cNvSpPr>
            <a:spLocks noGrp="1"/>
          </p:cNvSpPr>
          <p:nvPr>
            <p:ph idx="1"/>
          </p:nvPr>
        </p:nvSpPr>
        <p:spPr/>
        <p:txBody>
          <a:bodyPr>
            <a:normAutofit/>
          </a:bodyPr>
          <a:lstStyle/>
          <a:p>
            <a:r>
              <a:rPr lang="en-US" sz="2000" dirty="0"/>
              <a:t>In polyalphabetic substitution ciphers, the plaintext letters are enciphered differently based upon their installation in the text. Rather than being a one-to-one correspondence, there is a one-to-many relationship between each letter and its substitutes</a:t>
            </a:r>
            <a:r>
              <a:rPr lang="en-US" sz="2000" dirty="0" smtClean="0"/>
              <a:t>.</a:t>
            </a:r>
          </a:p>
          <a:p>
            <a:r>
              <a:rPr lang="en-US" sz="2000" dirty="0"/>
              <a:t>For example, ‘a’ can be enciphered as ‘d’ in the starting of the text, but as ‘n’ at the middle. The polyalphabetic ciphers have the benefit of hiding the letter frequency of the basic language. Therefore attacker cannot use individual letter frequency static to divide the </a:t>
            </a:r>
            <a:r>
              <a:rPr lang="en-US" sz="2000" dirty="0" err="1"/>
              <a:t>ciphertext</a:t>
            </a:r>
            <a:r>
              <a:rPr lang="en-US" sz="2000" dirty="0"/>
              <a:t>.</a:t>
            </a:r>
            <a:endParaRPr lang="en-IN" sz="2000" dirty="0"/>
          </a:p>
        </p:txBody>
      </p:sp>
    </p:spTree>
    <p:extLst>
      <p:ext uri="{BB962C8B-B14F-4D97-AF65-F5344CB8AC3E}">
        <p14:creationId xmlns:p14="http://schemas.microsoft.com/office/powerpoint/2010/main" val="2028178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69160"/>
          </a:xfrm>
        </p:spPr>
        <p:txBody>
          <a:bodyPr>
            <a:normAutofit/>
          </a:bodyPr>
          <a:lstStyle/>
          <a:p>
            <a:r>
              <a:rPr lang="en-US" sz="2000" dirty="0"/>
              <a:t>Transposition Cipher is a cryptographic algorithm where the order of alphabets in the plaintext is rearranged to form a cipher text. In this process, the actual plain text alphabets are not included</a:t>
            </a:r>
            <a:r>
              <a:rPr lang="en-US" dirty="0" smtClean="0"/>
              <a:t>.</a:t>
            </a:r>
          </a:p>
          <a:p>
            <a:r>
              <a:rPr lang="en-IN" dirty="0"/>
              <a:t>Example</a:t>
            </a:r>
          </a:p>
          <a:p>
            <a:r>
              <a:rPr lang="en-US" sz="2000" dirty="0"/>
              <a:t>A simple example for a transposition cipher is </a:t>
            </a:r>
            <a:r>
              <a:rPr lang="en-US" sz="2000" b="1" dirty="0"/>
              <a:t>columnar transposition cipher</a:t>
            </a:r>
            <a:r>
              <a:rPr lang="en-US" sz="2000" dirty="0"/>
              <a:t> where each character in the plain text is written horizontally with specified alphabet width. The cipher is written vertically, which creates an entirely different cipher text</a:t>
            </a:r>
            <a:r>
              <a:rPr lang="en-US" sz="2000" dirty="0" smtClean="0"/>
              <a:t>.</a:t>
            </a:r>
          </a:p>
          <a:p>
            <a:pPr marL="0" indent="0">
              <a:buNone/>
            </a:pPr>
            <a:r>
              <a:rPr lang="en-US" sz="2000" dirty="0"/>
              <a:t>Consider the plain text </a:t>
            </a:r>
            <a:r>
              <a:rPr lang="en-US" sz="2000" b="1" dirty="0"/>
              <a:t>hello world</a:t>
            </a:r>
            <a:r>
              <a:rPr lang="en-US" sz="2000" dirty="0"/>
              <a:t>, and let us apply the simple columnar transposition technique as shown below</a:t>
            </a:r>
          </a:p>
          <a:p>
            <a:pPr marL="0" indent="0">
              <a:buNone/>
            </a:pPr>
            <a:r>
              <a:rPr lang="en-US" sz="2000" dirty="0"/>
              <a:t/>
            </a:r>
            <a:br>
              <a:rPr lang="en-US" sz="2000" dirty="0"/>
            </a:br>
            <a:endParaRPr lang="en-IN" sz="2000" dirty="0"/>
          </a:p>
        </p:txBody>
      </p:sp>
      <p:sp>
        <p:nvSpPr>
          <p:cNvPr id="5" name="Title 4"/>
          <p:cNvSpPr>
            <a:spLocks noGrp="1"/>
          </p:cNvSpPr>
          <p:nvPr>
            <p:ph type="title"/>
          </p:nvPr>
        </p:nvSpPr>
        <p:spPr>
          <a:prstGeom prst="rect">
            <a:avLst/>
          </a:prstGeom>
        </p:spPr>
        <p:txBody>
          <a:bodyPr wrap="none">
            <a:spAutoFit/>
          </a:bodyPr>
          <a:lstStyle/>
          <a:p>
            <a:r>
              <a:rPr lang="en-US" dirty="0">
                <a:solidFill>
                  <a:srgbClr val="CC0000"/>
                </a:solidFill>
                <a:latin typeface="Times New Roman"/>
                <a:ea typeface="Times New Roman"/>
                <a:cs typeface="Times New Roman"/>
                <a:sym typeface="Times New Roman"/>
              </a:rPr>
              <a:t>Transposition </a:t>
            </a:r>
            <a:r>
              <a:rPr lang="en-US" dirty="0" smtClean="0">
                <a:solidFill>
                  <a:srgbClr val="CC0000"/>
                </a:solidFill>
                <a:latin typeface="Times New Roman"/>
                <a:ea typeface="Times New Roman"/>
                <a:cs typeface="Times New Roman"/>
                <a:sym typeface="Times New Roman"/>
              </a:rPr>
              <a:t>Cipher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5445224"/>
            <a:ext cx="12668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095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The plain text characters are placed horizontally and the cipher text is created with vertical format as </a:t>
            </a:r>
            <a:r>
              <a:rPr lang="en-US" sz="2000" b="1" dirty="0"/>
              <a:t>: </a:t>
            </a:r>
            <a:r>
              <a:rPr lang="en-US" sz="2000" b="1" dirty="0" err="1"/>
              <a:t>holewdlo</a:t>
            </a:r>
            <a:r>
              <a:rPr lang="en-US" sz="2000" b="1" dirty="0"/>
              <a:t> </a:t>
            </a:r>
            <a:r>
              <a:rPr lang="en-US" sz="2000" b="1" dirty="0" err="1"/>
              <a:t>lr</a:t>
            </a:r>
            <a:r>
              <a:rPr lang="en-US" sz="2000" b="1" dirty="0"/>
              <a:t>.</a:t>
            </a:r>
            <a:endParaRPr lang="en-IN" sz="2000" dirty="0"/>
          </a:p>
        </p:txBody>
      </p:sp>
    </p:spTree>
    <p:extLst>
      <p:ext uri="{BB962C8B-B14F-4D97-AF65-F5344CB8AC3E}">
        <p14:creationId xmlns:p14="http://schemas.microsoft.com/office/powerpoint/2010/main" val="915877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226</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CRYPTOGRAPHY</vt:lpstr>
      <vt:lpstr> FEATURSES OF CRYPTOGRAPHY: </vt:lpstr>
      <vt:lpstr>CRYPTOGRAPHY TECHNIQUES</vt:lpstr>
      <vt:lpstr>Asymmetric key cryptography</vt:lpstr>
      <vt:lpstr>Substitution cipher</vt:lpstr>
      <vt:lpstr>Monoalphabetic cipher</vt:lpstr>
      <vt:lpstr>Polyalphabetic substitution</vt:lpstr>
      <vt:lpstr>Transposition Cipher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Windows User</dc:creator>
  <cp:lastModifiedBy>Windows User</cp:lastModifiedBy>
  <cp:revision>14</cp:revision>
  <dcterms:created xsi:type="dcterms:W3CDTF">2022-08-17T10:20:32Z</dcterms:created>
  <dcterms:modified xsi:type="dcterms:W3CDTF">2022-08-25T08:58:14Z</dcterms:modified>
</cp:coreProperties>
</file>