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902BB8-F0E4-4FEB-B18C-58D0AA78DCD9}"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30946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02BB8-F0E4-4FEB-B18C-58D0AA78DCD9}"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323163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02BB8-F0E4-4FEB-B18C-58D0AA78DCD9}"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232651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02BB8-F0E4-4FEB-B18C-58D0AA78DCD9}"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241737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02BB8-F0E4-4FEB-B18C-58D0AA78DCD9}"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28691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902BB8-F0E4-4FEB-B18C-58D0AA78DCD9}"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34467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902BB8-F0E4-4FEB-B18C-58D0AA78DCD9}" type="datetimeFigureOut">
              <a:rPr lang="en-IN" smtClean="0"/>
              <a:t>23-08-2022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73047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902BB8-F0E4-4FEB-B18C-58D0AA78DCD9}" type="datetimeFigureOut">
              <a:rPr lang="en-IN" smtClean="0"/>
              <a:t>23-08-2022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172598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2BB8-F0E4-4FEB-B18C-58D0AA78DCD9}" type="datetimeFigureOut">
              <a:rPr lang="en-IN" smtClean="0"/>
              <a:t>23-08-2022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286372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02BB8-F0E4-4FEB-B18C-58D0AA78DCD9}"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118296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02BB8-F0E4-4FEB-B18C-58D0AA78DCD9}"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B2684-D614-4C40-A185-1DAC9C9743A4}" type="slidenum">
              <a:rPr lang="en-IN" smtClean="0"/>
              <a:t>‹#›</a:t>
            </a:fld>
            <a:endParaRPr lang="en-IN"/>
          </a:p>
        </p:txBody>
      </p:sp>
    </p:spTree>
    <p:extLst>
      <p:ext uri="{BB962C8B-B14F-4D97-AF65-F5344CB8AC3E}">
        <p14:creationId xmlns:p14="http://schemas.microsoft.com/office/powerpoint/2010/main" val="97470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2BB8-F0E4-4FEB-B18C-58D0AA78DCD9}" type="datetimeFigureOut">
              <a:rPr lang="en-IN" smtClean="0"/>
              <a:t>23-08-2022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B2684-D614-4C40-A185-1DAC9C9743A4}" type="slidenum">
              <a:rPr lang="en-IN" smtClean="0"/>
              <a:t>‹#›</a:t>
            </a:fld>
            <a:endParaRPr lang="en-IN"/>
          </a:p>
        </p:txBody>
      </p:sp>
    </p:spTree>
    <p:extLst>
      <p:ext uri="{BB962C8B-B14F-4D97-AF65-F5344CB8AC3E}">
        <p14:creationId xmlns:p14="http://schemas.microsoft.com/office/powerpoint/2010/main" val="879780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wireless-lan-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http" TargetMode="External"/><Relationship Id="rId2" Type="http://schemas.openxmlformats.org/officeDocument/2006/relationships/hyperlink" Target="https://www.javatpoint.com/html-tutorial" TargetMode="External"/><Relationship Id="rId1" Type="http://schemas.openxmlformats.org/officeDocument/2006/relationships/slideLayout" Target="../slideLayouts/slideLayout2.xml"/><Relationship Id="rId5" Type="http://schemas.openxmlformats.org/officeDocument/2006/relationships/hyperlink" Target="https://www.javatpoint.com/computer-network-ftp" TargetMode="External"/><Relationship Id="rId4" Type="http://schemas.openxmlformats.org/officeDocument/2006/relationships/hyperlink" Target="https://www.javatpoint.com/http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php-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4608512"/>
          </a:xfrm>
        </p:spPr>
        <p:txBody>
          <a:bodyPr/>
          <a:lstStyle/>
          <a:p>
            <a:r>
              <a:rPr lang="en-IN" dirty="0" smtClean="0"/>
              <a:t>IIS Servers and LAMP Servers</a:t>
            </a:r>
            <a:endParaRPr lang="en-IN" dirty="0"/>
          </a:p>
        </p:txBody>
      </p:sp>
    </p:spTree>
    <p:extLst>
      <p:ext uri="{BB962C8B-B14F-4D97-AF65-F5344CB8AC3E}">
        <p14:creationId xmlns:p14="http://schemas.microsoft.com/office/powerpoint/2010/main" val="416332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 of LAMP</a:t>
            </a:r>
            <a:br>
              <a:rPr lang="en-IN" dirty="0"/>
            </a:b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a:t>The LAMP stack consists of four components, all of which are examples of </a:t>
            </a:r>
            <a:r>
              <a:rPr lang="en-US" sz="2000" b="1" i="1" dirty="0"/>
              <a:t>Free</a:t>
            </a:r>
            <a:r>
              <a:rPr lang="en-US" sz="2000" dirty="0"/>
              <a:t> and </a:t>
            </a:r>
            <a:r>
              <a:rPr lang="en-US" sz="2000" b="1" i="1" dirty="0"/>
              <a:t>Open-Source Software (FOSS)</a:t>
            </a:r>
            <a:r>
              <a:rPr lang="en-US" sz="2000" dirty="0"/>
              <a:t>. As they are free and available for download, it attracts the attention of many users who wish to avoid paying large sums of money when developing their website.</a:t>
            </a:r>
          </a:p>
          <a:p>
            <a:r>
              <a:rPr lang="en-US" sz="2000" dirty="0"/>
              <a:t>Because it is FOSS, the source code of the software is shared and available for people to make changes and improvements, enhancing its overall performance.</a:t>
            </a:r>
          </a:p>
          <a:p>
            <a:r>
              <a:rPr lang="en-US" sz="2000" dirty="0"/>
              <a:t>The LAMP stack has proven to be a secure </a:t>
            </a:r>
            <a:r>
              <a:rPr lang="en-US" sz="2000"/>
              <a:t>and </a:t>
            </a:r>
            <a:r>
              <a:rPr lang="en-US" sz="2000" smtClean="0"/>
              <a:t>stable.</a:t>
            </a:r>
            <a:endParaRPr lang="en-US" sz="2000" dirty="0"/>
          </a:p>
          <a:p>
            <a:r>
              <a:rPr lang="en-US" sz="2000" dirty="0"/>
              <a:t>We can easily customize the stack and interchange the components with other open-source software to suit the needs.</a:t>
            </a:r>
          </a:p>
          <a:p>
            <a:pPr marL="0" indent="0">
              <a:buNone/>
            </a:pPr>
            <a:endParaRPr lang="en-IN" dirty="0"/>
          </a:p>
        </p:txBody>
      </p:sp>
    </p:spTree>
    <p:extLst>
      <p:ext uri="{BB962C8B-B14F-4D97-AF65-F5344CB8AC3E}">
        <p14:creationId xmlns:p14="http://schemas.microsoft.com/office/powerpoint/2010/main" val="220894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IN" dirty="0" smtClean="0"/>
          </a:p>
          <a:p>
            <a:pPr algn="ctr"/>
            <a:endParaRPr lang="en-IN" dirty="0"/>
          </a:p>
          <a:p>
            <a:pPr algn="ctr"/>
            <a:endParaRPr lang="en-IN" dirty="0" smtClean="0"/>
          </a:p>
          <a:p>
            <a:pPr marL="0" indent="0" algn="ctr">
              <a:buNone/>
            </a:pPr>
            <a:r>
              <a:rPr lang="en-IN" sz="6000" dirty="0" smtClean="0"/>
              <a:t>Thank you</a:t>
            </a:r>
            <a:endParaRPr lang="en-IN" sz="6000" dirty="0"/>
          </a:p>
        </p:txBody>
      </p:sp>
    </p:spTree>
    <p:extLst>
      <p:ext uri="{BB962C8B-B14F-4D97-AF65-F5344CB8AC3E}">
        <p14:creationId xmlns:p14="http://schemas.microsoft.com/office/powerpoint/2010/main" val="91708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IIS Servers</a:t>
            </a:r>
            <a:endParaRPr lang="en-IN" dirty="0"/>
          </a:p>
        </p:txBody>
      </p:sp>
      <p:sp>
        <p:nvSpPr>
          <p:cNvPr id="3" name="Content Placeholder 2"/>
          <p:cNvSpPr>
            <a:spLocks noGrp="1"/>
          </p:cNvSpPr>
          <p:nvPr>
            <p:ph idx="1"/>
          </p:nvPr>
        </p:nvSpPr>
        <p:spPr>
          <a:xfrm>
            <a:off x="457200" y="1196752"/>
            <a:ext cx="8229600" cy="5328592"/>
          </a:xfrm>
        </p:spPr>
        <p:txBody>
          <a:bodyPr>
            <a:normAutofit/>
          </a:bodyPr>
          <a:lstStyle/>
          <a:p>
            <a:r>
              <a:rPr lang="en-US" sz="2000" dirty="0"/>
              <a:t>The term "IIS" stands for Internet Information Services, which is a general-purpose webserver that runs on the Windows operating system. </a:t>
            </a:r>
            <a:endParaRPr lang="en-US" sz="2000" dirty="0" smtClean="0"/>
          </a:p>
          <a:p>
            <a:r>
              <a:rPr lang="en-US" sz="2000" dirty="0" smtClean="0"/>
              <a:t>The </a:t>
            </a:r>
            <a:r>
              <a:rPr lang="en-US" sz="2000" dirty="0"/>
              <a:t>IIS accepts and responds to the client's computer requests and enables them to share and deliver information across the </a:t>
            </a:r>
            <a:r>
              <a:rPr lang="en-US" sz="2000" dirty="0">
                <a:hlinkClick r:id="rId2"/>
              </a:rPr>
              <a:t>LAN</a:t>
            </a:r>
            <a:r>
              <a:rPr lang="en-US" sz="2000" dirty="0"/>
              <a:t> (or Local Area Network) such as a corporate intranet and the WAN (or Wide Area Network) the internet</a:t>
            </a:r>
            <a:r>
              <a:rPr lang="en-US" sz="2000" dirty="0" smtClean="0"/>
              <a:t>.</a:t>
            </a:r>
          </a:p>
          <a:p>
            <a:r>
              <a:rPr lang="en-US" sz="2000" dirty="0" smtClean="0"/>
              <a:t> </a:t>
            </a:r>
            <a:r>
              <a:rPr lang="en-US" sz="2000" dirty="0"/>
              <a:t>An IIS web server runs on the Microsoft .NET platform on the Windows OS. While it’s possible to run IIS on Linux and Macs using Mono, it’s not recommended and will likely be unstable</a:t>
            </a:r>
            <a:r>
              <a:rPr lang="en-US" sz="2000" dirty="0" smtClean="0"/>
              <a:t>.</a:t>
            </a:r>
          </a:p>
          <a:p>
            <a:endParaRPr lang="en-IN" sz="20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581128"/>
            <a:ext cx="502920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10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How IIS works</a:t>
            </a:r>
            <a:br>
              <a:rPr lang="en-IN" dirty="0"/>
            </a:br>
            <a:endParaRPr lang="en-IN" dirty="0"/>
          </a:p>
        </p:txBody>
      </p:sp>
      <p:sp>
        <p:nvSpPr>
          <p:cNvPr id="3" name="Content Placeholder 2"/>
          <p:cNvSpPr>
            <a:spLocks noGrp="1"/>
          </p:cNvSpPr>
          <p:nvPr>
            <p:ph idx="1"/>
          </p:nvPr>
        </p:nvSpPr>
        <p:spPr/>
        <p:txBody>
          <a:bodyPr>
            <a:normAutofit/>
          </a:bodyPr>
          <a:lstStyle/>
          <a:p>
            <a:r>
              <a:rPr lang="en-US" sz="2000" dirty="0"/>
              <a:t>It works through several different standard languages and protocols</a:t>
            </a:r>
            <a:r>
              <a:rPr lang="en-US" sz="2000" dirty="0" smtClean="0"/>
              <a:t>.</a:t>
            </a:r>
          </a:p>
          <a:p>
            <a:r>
              <a:rPr lang="en-US" sz="2000" dirty="0"/>
              <a:t> </a:t>
            </a:r>
            <a:r>
              <a:rPr lang="en-US" sz="2000" dirty="0">
                <a:hlinkClick r:id="rId2"/>
              </a:rPr>
              <a:t>HTML</a:t>
            </a:r>
            <a:r>
              <a:rPr lang="en-US" sz="2000" dirty="0"/>
              <a:t> is used for creating a variety of elements. For example, texts, buttons, </a:t>
            </a:r>
            <a:r>
              <a:rPr lang="en-US" sz="2000" dirty="0" smtClean="0"/>
              <a:t>hyperlinks, etc.</a:t>
            </a:r>
          </a:p>
          <a:p>
            <a:r>
              <a:rPr lang="en-US" sz="2000" dirty="0" smtClean="0"/>
              <a:t>The</a:t>
            </a:r>
            <a:r>
              <a:rPr lang="en-US" sz="2000" dirty="0"/>
              <a:t> </a:t>
            </a:r>
            <a:r>
              <a:rPr lang="en-US" sz="2000" dirty="0">
                <a:hlinkClick r:id="rId3"/>
              </a:rPr>
              <a:t>HTTP</a:t>
            </a:r>
            <a:r>
              <a:rPr lang="en-US" sz="2000" dirty="0"/>
              <a:t> (or Hyper Text Transfer Protocol) is used for exchanging the information between the two or more servers and users. </a:t>
            </a:r>
            <a:endParaRPr lang="en-US" sz="2000" dirty="0" smtClean="0"/>
          </a:p>
          <a:p>
            <a:r>
              <a:rPr lang="en-US" sz="2000" dirty="0" smtClean="0">
                <a:hlinkClick r:id="rId4"/>
              </a:rPr>
              <a:t>HTTPS </a:t>
            </a:r>
            <a:r>
              <a:rPr lang="en-US" sz="2000" dirty="0">
                <a:hlinkClick r:id="rId4"/>
              </a:rPr>
              <a:t>--</a:t>
            </a:r>
            <a:r>
              <a:rPr lang="en-US" sz="2000" dirty="0" err="1">
                <a:hlinkClick r:id="rId4"/>
              </a:rPr>
              <a:t>HyperText</a:t>
            </a:r>
            <a:r>
              <a:rPr lang="en-US" sz="2000" dirty="0">
                <a:hlinkClick r:id="rId4"/>
              </a:rPr>
              <a:t> Transfer Protocol Secure</a:t>
            </a:r>
            <a:r>
              <a:rPr lang="en-US" sz="2000" dirty="0"/>
              <a:t> over the SSL (or Secure Sockets Layer) -- uses SSL (secure sockets layer ) to encrypt the communication to add additional data security. </a:t>
            </a:r>
            <a:endParaRPr lang="en-US" sz="2000" dirty="0" smtClean="0"/>
          </a:p>
          <a:p>
            <a:r>
              <a:rPr lang="en-US" sz="2000" dirty="0" smtClean="0"/>
              <a:t>The</a:t>
            </a:r>
            <a:r>
              <a:rPr lang="en-US" sz="2000" dirty="0"/>
              <a:t> </a:t>
            </a:r>
            <a:r>
              <a:rPr lang="en-US" sz="2000" dirty="0">
                <a:hlinkClick r:id="rId5"/>
              </a:rPr>
              <a:t>FTP</a:t>
            </a:r>
            <a:r>
              <a:rPr lang="en-US" sz="2000" dirty="0"/>
              <a:t> (or File Transfer Protocol ), or its secure variant, FTPS, can transfer files.</a:t>
            </a:r>
            <a:endParaRPr lang="en-IN" sz="2000" dirty="0"/>
          </a:p>
        </p:txBody>
      </p:sp>
    </p:spTree>
    <p:extLst>
      <p:ext uri="{BB962C8B-B14F-4D97-AF65-F5344CB8AC3E}">
        <p14:creationId xmlns:p14="http://schemas.microsoft.com/office/powerpoint/2010/main" val="363165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Some of the ways that can be used to harden the IIS to avoid the security breaches are listed below:</a:t>
            </a:r>
            <a:endParaRPr lang="en-IN" dirty="0"/>
          </a:p>
        </p:txBody>
      </p:sp>
      <p:sp>
        <p:nvSpPr>
          <p:cNvPr id="3" name="Content Placeholder 2"/>
          <p:cNvSpPr>
            <a:spLocks noGrp="1"/>
          </p:cNvSpPr>
          <p:nvPr>
            <p:ph idx="1"/>
          </p:nvPr>
        </p:nvSpPr>
        <p:spPr>
          <a:xfrm>
            <a:off x="457200" y="1844824"/>
            <a:ext cx="8229600" cy="4896544"/>
          </a:xfrm>
        </p:spPr>
        <p:txBody>
          <a:bodyPr>
            <a:normAutofit fontScale="55000" lnSpcReduction="20000"/>
          </a:bodyPr>
          <a:lstStyle/>
          <a:p>
            <a:r>
              <a:rPr lang="en-US" sz="4200" dirty="0"/>
              <a:t>Configuration of error pages should be done in such a way that they will display only relevant information about the issues received. The error pages do not display unnecessary information such as IP addresses of servers, user IDs and passwords or any other type of information that can help hackers in exploiting the webserver.</a:t>
            </a:r>
          </a:p>
          <a:p>
            <a:r>
              <a:rPr lang="en-US" sz="4200" dirty="0"/>
              <a:t>The "URL authorization" must be used in order to apply rules for specific requests e.g., dealing with a particular kind of URLs. URL authorization allows a company to authorize only certain users to view the requested pages.</a:t>
            </a:r>
          </a:p>
          <a:p>
            <a:r>
              <a:rPr lang="en-US" sz="4200" smtClean="0"/>
              <a:t>Always </a:t>
            </a:r>
            <a:r>
              <a:rPr lang="en-US" sz="4200" dirty="0"/>
              <a:t>use the firewall to ensure that only valid data package can reach the server.</a:t>
            </a:r>
          </a:p>
          <a:p>
            <a:r>
              <a:rPr lang="en-US" sz="4200" dirty="0"/>
              <a:t>Whenever Windows gets an update, the Windows operating system should be updated with the latest security patches.</a:t>
            </a:r>
          </a:p>
          <a:p>
            <a:r>
              <a:rPr lang="en-US" sz="4200" dirty="0"/>
              <a:t>The logging must be used to manage the record of the visitors that access the webserver</a:t>
            </a:r>
            <a:r>
              <a:rPr lang="en-US" dirty="0"/>
              <a:t>.</a:t>
            </a:r>
          </a:p>
          <a:p>
            <a:endParaRPr lang="en-IN" dirty="0"/>
          </a:p>
        </p:txBody>
      </p:sp>
    </p:spTree>
    <p:extLst>
      <p:ext uri="{BB962C8B-B14F-4D97-AF65-F5344CB8AC3E}">
        <p14:creationId xmlns:p14="http://schemas.microsoft.com/office/powerpoint/2010/main" val="150721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Differences between IIS and Apache</a:t>
            </a:r>
            <a:br>
              <a:rPr lang="en-US" dirty="0"/>
            </a:br>
            <a:endParaRPr lang="en-IN" dirty="0"/>
          </a:p>
        </p:txBody>
      </p:sp>
      <p:sp>
        <p:nvSpPr>
          <p:cNvPr id="3" name="Content Placeholder 2"/>
          <p:cNvSpPr>
            <a:spLocks noGrp="1"/>
          </p:cNvSpPr>
          <p:nvPr>
            <p:ph idx="1"/>
          </p:nvPr>
        </p:nvSpPr>
        <p:spPr/>
        <p:txBody>
          <a:bodyPr>
            <a:normAutofit/>
          </a:bodyPr>
          <a:lstStyle/>
          <a:p>
            <a:endParaRPr lang="en-US" sz="2000" dirty="0" smtClean="0"/>
          </a:p>
          <a:p>
            <a:r>
              <a:rPr lang="en-US" sz="2000" dirty="0"/>
              <a:t>IIS comes as a package with windows and apache is an open </a:t>
            </a:r>
            <a:r>
              <a:rPr lang="en-US" sz="2000" dirty="0" smtClean="0"/>
              <a:t>software</a:t>
            </a:r>
            <a:r>
              <a:rPr lang="en-US" sz="2000" b="1" dirty="0" smtClean="0"/>
              <a:t>.</a:t>
            </a:r>
          </a:p>
          <a:p>
            <a:r>
              <a:rPr lang="en-US" sz="2000" dirty="0"/>
              <a:t>While IIS runs only on the windows, Apache can run on different </a:t>
            </a:r>
            <a:r>
              <a:rPr lang="en-US" sz="2000" dirty="0" smtClean="0"/>
              <a:t>OS.(</a:t>
            </a:r>
            <a:r>
              <a:rPr lang="en-US" sz="2000" dirty="0" err="1" smtClean="0"/>
              <a:t>mac,Linux,etc</a:t>
            </a:r>
            <a:r>
              <a:rPr lang="en-US" sz="2000" dirty="0" smtClean="0"/>
              <a:t>)</a:t>
            </a:r>
            <a:endParaRPr lang="en-US" sz="2000" dirty="0"/>
          </a:p>
          <a:p>
            <a:endParaRPr lang="en-US" sz="2000" dirty="0" smtClean="0"/>
          </a:p>
          <a:p>
            <a:r>
              <a:rPr lang="en-US" sz="2000" dirty="0" smtClean="0"/>
              <a:t>The </a:t>
            </a:r>
            <a:r>
              <a:rPr lang="en-US" sz="2000" dirty="0"/>
              <a:t>IIS has its own help desk to fix the issues, but in Apache's case, almost all of its support is provided by the user community.</a:t>
            </a:r>
          </a:p>
          <a:p>
            <a:endParaRPr lang="en-US" sz="2000" dirty="0" smtClean="0"/>
          </a:p>
          <a:p>
            <a:r>
              <a:rPr lang="en-US" sz="2000" dirty="0" smtClean="0"/>
              <a:t>The </a:t>
            </a:r>
            <a:r>
              <a:rPr lang="en-US" sz="2000" dirty="0"/>
              <a:t>security features of the IIS are more reliable than the Apache web server, which makes it a better option than the Apache.</a:t>
            </a:r>
          </a:p>
          <a:p>
            <a:endParaRPr lang="en-IN" dirty="0"/>
          </a:p>
        </p:txBody>
      </p:sp>
    </p:spTree>
    <p:extLst>
      <p:ext uri="{BB962C8B-B14F-4D97-AF65-F5344CB8AC3E}">
        <p14:creationId xmlns:p14="http://schemas.microsoft.com/office/powerpoint/2010/main" val="415171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t>Internet Information Server (IIS) is one of the most popular web servers from Microsoft that is used to host and provide Internet-based services to ASP.NET and ASP Web applications. A web server is responsible for providing a response to requests that come from users. When a request comes from client to server IIS takes that request from users and process it and send response back to users.</a:t>
            </a:r>
            <a:endParaRPr lang="en-IN" sz="2000" dirty="0"/>
          </a:p>
        </p:txBody>
      </p:sp>
    </p:spTree>
    <p:extLst>
      <p:ext uri="{BB962C8B-B14F-4D97-AF65-F5344CB8AC3E}">
        <p14:creationId xmlns:p14="http://schemas.microsoft.com/office/powerpoint/2010/main" val="366518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fontScale="90000"/>
          </a:bodyPr>
          <a:lstStyle/>
          <a:p>
            <a:r>
              <a:rPr lang="en-IN" dirty="0"/>
              <a:t>What is LAMP?</a:t>
            </a:r>
            <a:br>
              <a:rPr lang="en-IN" dirty="0"/>
            </a:br>
            <a:endParaRPr lang="en-IN" dirty="0"/>
          </a:p>
        </p:txBody>
      </p:sp>
      <p:sp>
        <p:nvSpPr>
          <p:cNvPr id="3" name="Content Placeholder 2"/>
          <p:cNvSpPr>
            <a:spLocks noGrp="1"/>
          </p:cNvSpPr>
          <p:nvPr>
            <p:ph idx="1"/>
          </p:nvPr>
        </p:nvSpPr>
        <p:spPr>
          <a:xfrm>
            <a:off x="457200" y="764704"/>
            <a:ext cx="8229600" cy="5904656"/>
          </a:xfrm>
        </p:spPr>
        <p:txBody>
          <a:bodyPr>
            <a:normAutofit/>
          </a:bodyPr>
          <a:lstStyle/>
          <a:p>
            <a:pPr marL="0" indent="0">
              <a:buNone/>
            </a:pPr>
            <a:r>
              <a:rPr lang="en-US" sz="2000" dirty="0"/>
              <a:t>LAMP is an open-source Web development platform that </a:t>
            </a:r>
            <a:r>
              <a:rPr lang="en-US" sz="2000" dirty="0" smtClean="0"/>
              <a:t>uses</a:t>
            </a:r>
          </a:p>
          <a:p>
            <a:r>
              <a:rPr lang="en-US" sz="2000" dirty="0"/>
              <a:t> </a:t>
            </a:r>
            <a:r>
              <a:rPr lang="en-US" sz="2000" b="1" i="1" dirty="0"/>
              <a:t>Linux</a:t>
            </a:r>
            <a:r>
              <a:rPr lang="en-US" sz="2000" dirty="0"/>
              <a:t> as the operating system, </a:t>
            </a:r>
            <a:endParaRPr lang="en-US" sz="2000" dirty="0" smtClean="0"/>
          </a:p>
          <a:p>
            <a:r>
              <a:rPr lang="en-US" sz="2000" b="1" i="1" dirty="0" smtClean="0"/>
              <a:t>Apache</a:t>
            </a:r>
            <a:r>
              <a:rPr lang="en-US" sz="2000" dirty="0"/>
              <a:t> as the Web server, </a:t>
            </a:r>
            <a:endParaRPr lang="en-US" sz="2000" b="1" i="1" dirty="0" smtClean="0"/>
          </a:p>
          <a:p>
            <a:r>
              <a:rPr lang="en-US" sz="2000" b="1" dirty="0" smtClean="0"/>
              <a:t> </a:t>
            </a:r>
            <a:r>
              <a:rPr lang="en-US" sz="2000" b="1" dirty="0" err="1" smtClean="0"/>
              <a:t>MySql</a:t>
            </a:r>
            <a:r>
              <a:rPr lang="en-US" sz="2000" dirty="0"/>
              <a:t> as the relational database management system and </a:t>
            </a:r>
            <a:endParaRPr lang="en-US" sz="2000" dirty="0" smtClean="0"/>
          </a:p>
          <a:p>
            <a:r>
              <a:rPr lang="en-US" sz="2000" b="1" i="1" dirty="0" smtClean="0"/>
              <a:t>PHP/Perl/Python</a:t>
            </a:r>
            <a:r>
              <a:rPr lang="en-US" sz="2000" dirty="0"/>
              <a:t> as the object-oriented scripting language</a:t>
            </a:r>
            <a:r>
              <a:rPr lang="en-US" sz="2000" dirty="0" smtClean="0"/>
              <a:t>.</a:t>
            </a:r>
          </a:p>
          <a:p>
            <a:pPr marL="0" indent="0">
              <a:buNone/>
            </a:pPr>
            <a:r>
              <a:rPr lang="en-US" sz="2000" dirty="0" err="1" smtClean="0">
                <a:solidFill>
                  <a:schemeClr val="tx2">
                    <a:lumMod val="75000"/>
                  </a:schemeClr>
                </a:solidFill>
              </a:rPr>
              <a:t>Linux,Apache</a:t>
            </a:r>
            <a:r>
              <a:rPr lang="en-US" sz="2000" dirty="0">
                <a:solidFill>
                  <a:schemeClr val="tx2">
                    <a:lumMod val="75000"/>
                  </a:schemeClr>
                </a:solidFill>
              </a:rPr>
              <a:t>, </a:t>
            </a:r>
            <a:r>
              <a:rPr lang="en-US" sz="2000" dirty="0">
                <a:solidFill>
                  <a:schemeClr val="tx2">
                    <a:lumMod val="75000"/>
                  </a:schemeClr>
                </a:solidFill>
                <a:hlinkClick r:id="rId2"/>
              </a:rPr>
              <a:t>MySQL</a:t>
            </a:r>
            <a:r>
              <a:rPr lang="en-US" sz="2000" dirty="0">
                <a:solidFill>
                  <a:schemeClr val="tx2">
                    <a:lumMod val="75000"/>
                  </a:schemeClr>
                </a:solidFill>
              </a:rPr>
              <a:t> and </a:t>
            </a:r>
            <a:r>
              <a:rPr lang="en-US" sz="2000" dirty="0">
                <a:solidFill>
                  <a:schemeClr val="tx2">
                    <a:lumMod val="75000"/>
                  </a:schemeClr>
                </a:solidFill>
                <a:hlinkClick r:id="rId3"/>
              </a:rPr>
              <a:t>PHP</a:t>
            </a:r>
            <a:r>
              <a:rPr lang="en-US" sz="2000" dirty="0">
                <a:solidFill>
                  <a:schemeClr val="tx2">
                    <a:lumMod val="75000"/>
                  </a:schemeClr>
                </a:solidFill>
              </a:rPr>
              <a:t>, </a:t>
            </a:r>
            <a:r>
              <a:rPr lang="en-US" sz="2000" dirty="0"/>
              <a:t>all of them add something unique to the development of high-performance web applications.</a:t>
            </a:r>
            <a:endParaRPr lang="en-IN" sz="20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789040"/>
            <a:ext cx="52387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77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IN" dirty="0"/>
              <a:t>LAMP Stack Components</a:t>
            </a:r>
            <a:br>
              <a:rPr lang="en-IN" dirty="0"/>
            </a:br>
            <a:endParaRPr lang="en-IN" dirty="0"/>
          </a:p>
        </p:txBody>
      </p:sp>
      <p:sp>
        <p:nvSpPr>
          <p:cNvPr id="3" name="Content Placeholder 2"/>
          <p:cNvSpPr>
            <a:spLocks noGrp="1"/>
          </p:cNvSpPr>
          <p:nvPr>
            <p:ph idx="1"/>
          </p:nvPr>
        </p:nvSpPr>
        <p:spPr>
          <a:xfrm>
            <a:off x="457200" y="1052736"/>
            <a:ext cx="8229600" cy="5616624"/>
          </a:xfrm>
        </p:spPr>
        <p:txBody>
          <a:bodyPr>
            <a:normAutofit/>
          </a:bodyPr>
          <a:lstStyle/>
          <a:p>
            <a:r>
              <a:rPr lang="en-US" sz="2000" b="1" dirty="0"/>
              <a:t>Linux:</a:t>
            </a:r>
            <a:r>
              <a:rPr lang="en-US" sz="2000" dirty="0"/>
              <a:t> Linux started in 1991. It sets the foundation for the stack model. All other layers are run on top of this layer.</a:t>
            </a:r>
            <a:br>
              <a:rPr lang="en-US" sz="2000" dirty="0"/>
            </a:br>
            <a:r>
              <a:rPr lang="en-US" sz="2000" dirty="0"/>
              <a:t>It is an open-source and free operating system. It is endured partly because it's flexible, and other operating systems are harder to configure.</a:t>
            </a:r>
          </a:p>
          <a:p>
            <a:r>
              <a:rPr lang="en-US" sz="2000" b="1" dirty="0"/>
              <a:t>Apache:</a:t>
            </a:r>
            <a:r>
              <a:rPr lang="en-US" sz="2000" dirty="0"/>
              <a:t> The second layer consists of web server software, typically Apache Web Server. This </a:t>
            </a:r>
            <a:r>
              <a:rPr lang="en-US" sz="2000" dirty="0" smtClean="0"/>
              <a:t>Apache </a:t>
            </a:r>
            <a:r>
              <a:rPr lang="en-US" sz="2000" dirty="0"/>
              <a:t>HTTP Server is a free web server software package made available under an open-source license. </a:t>
            </a:r>
            <a:r>
              <a:rPr lang="en-US" sz="2000" dirty="0" smtClean="0"/>
              <a:t/>
            </a:r>
            <a:br>
              <a:rPr lang="en-US" sz="2000" dirty="0" smtClean="0"/>
            </a:br>
            <a:r>
              <a:rPr lang="en-US" sz="2000" dirty="0"/>
              <a:t>It offers a secure and extendable Web server that's in sync with current HTTP standards</a:t>
            </a:r>
            <a:r>
              <a:rPr lang="en-US" sz="2000" dirty="0" smtClean="0"/>
              <a:t>.</a:t>
            </a:r>
          </a:p>
          <a:p>
            <a:r>
              <a:rPr lang="en-US" sz="2000" b="1" dirty="0"/>
              <a:t>MySQL:</a:t>
            </a:r>
            <a:r>
              <a:rPr lang="en-US" sz="2000" dirty="0"/>
              <a:t> MySQL is a relational database management system used to store application data. It is an open-source and keeps all the data in a format that can easily be queried with the SQL language.</a:t>
            </a:r>
            <a:endParaRPr lang="en-IN" sz="2000" dirty="0"/>
          </a:p>
          <a:p>
            <a:pPr marL="0" indent="0">
              <a:buNone/>
            </a:pPr>
            <a:r>
              <a:rPr lang="en-US" sz="2000" dirty="0"/>
              <a:t>MySQL stores details that can be queried by scripting to construct a website. MySQL usually sits on top of the Linux layer alongside Apache</a:t>
            </a:r>
            <a:r>
              <a:rPr lang="en-US" sz="2000" dirty="0" smtClean="0"/>
              <a:t>.</a:t>
            </a:r>
            <a:endParaRPr lang="en-US" sz="2000" dirty="0"/>
          </a:p>
          <a:p>
            <a:endParaRPr lang="en-US" sz="2000" dirty="0" smtClean="0"/>
          </a:p>
          <a:p>
            <a:endParaRPr lang="en-US" b="1" dirty="0" smtClean="0"/>
          </a:p>
        </p:txBody>
      </p:sp>
    </p:spTree>
    <p:extLst>
      <p:ext uri="{BB962C8B-B14F-4D97-AF65-F5344CB8AC3E}">
        <p14:creationId xmlns:p14="http://schemas.microsoft.com/office/powerpoint/2010/main" val="355702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832648"/>
          </a:xfrm>
        </p:spPr>
        <p:txBody>
          <a:bodyPr>
            <a:normAutofit/>
          </a:bodyPr>
          <a:lstStyle/>
          <a:p>
            <a:r>
              <a:rPr lang="en-US" sz="2000" b="1" dirty="0" smtClean="0"/>
              <a:t>PHP</a:t>
            </a:r>
            <a:r>
              <a:rPr lang="en-US" sz="2000" b="1" dirty="0"/>
              <a:t>:</a:t>
            </a:r>
            <a:r>
              <a:rPr lang="en-US" sz="2000" dirty="0"/>
              <a:t> The scripting layer consists of PHP and other similar web programming languages.</a:t>
            </a:r>
            <a:br>
              <a:rPr lang="en-US" sz="2000" dirty="0"/>
            </a:br>
            <a:r>
              <a:rPr lang="en-US" sz="2000" dirty="0"/>
              <a:t>The PHP open-source scripting language works with Apache to create dynamic web </a:t>
            </a:r>
            <a:r>
              <a:rPr lang="en-US" sz="2000" dirty="0" smtClean="0"/>
              <a:t>pages. We cannot use HTML to perform dynamic processes. To </a:t>
            </a:r>
            <a:r>
              <a:rPr lang="en-US" sz="2000" dirty="0"/>
              <a:t>provide this type of functionality, we drop PHP code into the parts of a page that you want to be dynamic. Websites and Web Applications run within this layer.</a:t>
            </a:r>
            <a:br>
              <a:rPr lang="en-US" sz="2000" dirty="0"/>
            </a:br>
            <a:endParaRPr lang="en-IN" sz="2000" dirty="0"/>
          </a:p>
        </p:txBody>
      </p:sp>
    </p:spTree>
    <p:extLst>
      <p:ext uri="{BB962C8B-B14F-4D97-AF65-F5344CB8AC3E}">
        <p14:creationId xmlns:p14="http://schemas.microsoft.com/office/powerpoint/2010/main" val="3515651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4798</TotalTime>
  <Words>417</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IIS Servers and LAMP Servers</vt:lpstr>
      <vt:lpstr>IIS Servers</vt:lpstr>
      <vt:lpstr>How IIS works </vt:lpstr>
      <vt:lpstr>Some of the ways that can be used to harden the IIS to avoid the security breaches are listed below:</vt:lpstr>
      <vt:lpstr>Differences between IIS and Apache </vt:lpstr>
      <vt:lpstr>PowerPoint Presentation</vt:lpstr>
      <vt:lpstr>What is LAMP? </vt:lpstr>
      <vt:lpstr>LAMP Stack Components </vt:lpstr>
      <vt:lpstr>PowerPoint Presentation</vt:lpstr>
      <vt:lpstr>Advantages of LAMP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Iis servers</dc:title>
  <dc:creator>Windows User</dc:creator>
  <cp:lastModifiedBy>Windows User</cp:lastModifiedBy>
  <cp:revision>23</cp:revision>
  <dcterms:created xsi:type="dcterms:W3CDTF">2022-08-16T04:44:26Z</dcterms:created>
  <dcterms:modified xsi:type="dcterms:W3CDTF">2022-08-23T09:01:22Z</dcterms:modified>
</cp:coreProperties>
</file>