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7" r:id="rId10"/>
    <p:sldId id="266" r:id="rId11"/>
    <p:sldId id="261"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582A43-9C4C-4329-A600-7FEB68AB5E56}"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3190086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582A43-9C4C-4329-A600-7FEB68AB5E56}"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95536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582A43-9C4C-4329-A600-7FEB68AB5E56}"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219033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582A43-9C4C-4329-A600-7FEB68AB5E56}"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5242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582A43-9C4C-4329-A600-7FEB68AB5E56}"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302657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A582A43-9C4C-4329-A600-7FEB68AB5E56}"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185303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582A43-9C4C-4329-A600-7FEB68AB5E56}" type="datetimeFigureOut">
              <a:rPr lang="en-IN" smtClean="0"/>
              <a:t>17-08-2022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166939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582A43-9C4C-4329-A600-7FEB68AB5E56}" type="datetimeFigureOut">
              <a:rPr lang="en-IN" smtClean="0"/>
              <a:t>17-08-2022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213429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82A43-9C4C-4329-A600-7FEB68AB5E56}" type="datetimeFigureOut">
              <a:rPr lang="en-IN" smtClean="0"/>
              <a:t>17-08-2022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36387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82A43-9C4C-4329-A600-7FEB68AB5E56}"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294280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582A43-9C4C-4329-A600-7FEB68AB5E56}"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988F76-1E0C-4652-AEF2-A22BBDD680AD}" type="slidenum">
              <a:rPr lang="en-IN" smtClean="0"/>
              <a:t>‹#›</a:t>
            </a:fld>
            <a:endParaRPr lang="en-IN"/>
          </a:p>
        </p:txBody>
      </p:sp>
    </p:spTree>
    <p:extLst>
      <p:ext uri="{BB962C8B-B14F-4D97-AF65-F5344CB8AC3E}">
        <p14:creationId xmlns:p14="http://schemas.microsoft.com/office/powerpoint/2010/main" val="291801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82A43-9C4C-4329-A600-7FEB68AB5E56}" type="datetimeFigureOut">
              <a:rPr lang="en-IN" smtClean="0"/>
              <a:t>17-08-2022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88F76-1E0C-4652-AEF2-A22BBDD680AD}" type="slidenum">
              <a:rPr lang="en-IN" smtClean="0"/>
              <a:t>‹#›</a:t>
            </a:fld>
            <a:endParaRPr lang="en-IN"/>
          </a:p>
        </p:txBody>
      </p:sp>
    </p:spTree>
    <p:extLst>
      <p:ext uri="{BB962C8B-B14F-4D97-AF65-F5344CB8AC3E}">
        <p14:creationId xmlns:p14="http://schemas.microsoft.com/office/powerpoint/2010/main" val="120116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architecture/reference-architectures/dmz/secure-vnet-dmz?tabs=port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TOPOLOGIES:</a:t>
            </a:r>
            <a:endParaRPr lang="en-IN" dirty="0"/>
          </a:p>
        </p:txBody>
      </p:sp>
      <p:sp>
        <p:nvSpPr>
          <p:cNvPr id="3" name="Content Placeholder 2"/>
          <p:cNvSpPr>
            <a:spLocks noGrp="1"/>
          </p:cNvSpPr>
          <p:nvPr>
            <p:ph idx="1"/>
          </p:nvPr>
        </p:nvSpPr>
        <p:spPr/>
        <p:txBody>
          <a:bodyPr/>
          <a:lstStyle/>
          <a:p>
            <a:r>
              <a:rPr lang="en-US" dirty="0"/>
              <a:t>Topology defines the structure of the network of how all the components are interconnected to each other</a:t>
            </a:r>
            <a:r>
              <a:rPr lang="en-US" dirty="0" smtClean="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3284984"/>
            <a:ext cx="589597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564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692696"/>
            <a:ext cx="7416824" cy="510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02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Examples of DMZs</a:t>
            </a:r>
            <a:br>
              <a:rPr lang="en-IN" b="1" dirty="0"/>
            </a:br>
            <a:endParaRPr lang="en-IN" dirty="0"/>
          </a:p>
        </p:txBody>
      </p:sp>
      <p:sp>
        <p:nvSpPr>
          <p:cNvPr id="3" name="Content Placeholder 2"/>
          <p:cNvSpPr>
            <a:spLocks noGrp="1"/>
          </p:cNvSpPr>
          <p:nvPr>
            <p:ph idx="1"/>
          </p:nvPr>
        </p:nvSpPr>
        <p:spPr>
          <a:xfrm>
            <a:off x="457200" y="1124744"/>
            <a:ext cx="8229600" cy="5544616"/>
          </a:xfrm>
        </p:spPr>
        <p:txBody>
          <a:bodyPr>
            <a:normAutofit/>
          </a:bodyPr>
          <a:lstStyle/>
          <a:p>
            <a:r>
              <a:rPr lang="en-US" b="1" dirty="0"/>
              <a:t>Cloud </a:t>
            </a:r>
            <a:r>
              <a:rPr lang="en-US" b="1" dirty="0" smtClean="0"/>
              <a:t>services:</a:t>
            </a:r>
            <a:r>
              <a:rPr lang="en-US" dirty="0"/>
              <a:t> </a:t>
            </a:r>
            <a:r>
              <a:rPr lang="en-US" sz="2000" dirty="0"/>
              <a:t>Some cloud services, such as Microsoft Azure, use a </a:t>
            </a:r>
            <a:r>
              <a:rPr lang="en-US" sz="2000" u="sng" dirty="0">
                <a:hlinkClick r:id="rId2"/>
              </a:rPr>
              <a:t>hybrid security approach</a:t>
            </a:r>
            <a:r>
              <a:rPr lang="en-US" sz="2000" dirty="0"/>
              <a:t> in which a DMZ is implemented between an organization's on-premises network and the virtual network. This method is typically used in situations where the </a:t>
            </a:r>
            <a:r>
              <a:rPr lang="en-US" sz="2000" dirty="0" smtClean="0"/>
              <a:t>organization's application run partly on premises and partly on the virtual network</a:t>
            </a:r>
            <a:r>
              <a:rPr lang="en-US" sz="2000" dirty="0" smtClean="0"/>
              <a:t>.</a:t>
            </a:r>
          </a:p>
          <a:p>
            <a:r>
              <a:rPr lang="en-US" sz="2000" b="1" dirty="0"/>
              <a:t>Home networks.</a:t>
            </a:r>
            <a:r>
              <a:rPr lang="en-US" sz="2000" dirty="0"/>
              <a:t> A DMZ can also be useful in a home network in which computers and other devices are connected to the internet using a broadband router and configured into a LAN. Some home routers include a DMZ host feature. </a:t>
            </a:r>
            <a:r>
              <a:rPr lang="en-US" sz="2000" dirty="0" smtClean="0"/>
              <a:t>The </a:t>
            </a:r>
            <a:r>
              <a:rPr lang="en-US" sz="2000" dirty="0"/>
              <a:t>DMZ host feature designates one device on the home network to function outside of the firewall, where it acts as the DMZ while the rest of the home network lies inside the firewall</a:t>
            </a:r>
            <a:r>
              <a:rPr lang="en-US" sz="2000"/>
              <a:t>. </a:t>
            </a:r>
            <a:endParaRPr lang="en-IN" sz="2000" dirty="0"/>
          </a:p>
          <a:p>
            <a:endParaRPr lang="en-US" sz="2000" dirty="0" smtClean="0"/>
          </a:p>
          <a:p>
            <a:pPr marL="0" indent="0">
              <a:buNone/>
            </a:pPr>
            <a:endParaRPr lang="en-US" sz="2000" dirty="0"/>
          </a:p>
          <a:p>
            <a:endParaRPr lang="en-US" sz="2000" dirty="0" smtClean="0"/>
          </a:p>
        </p:txBody>
      </p:sp>
    </p:spTree>
    <p:extLst>
      <p:ext uri="{BB962C8B-B14F-4D97-AF65-F5344CB8AC3E}">
        <p14:creationId xmlns:p14="http://schemas.microsoft.com/office/powerpoint/2010/main" val="387272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Benefits of DMZ</a:t>
            </a:r>
            <a:endParaRPr lang="en-IN" dirty="0"/>
          </a:p>
        </p:txBody>
      </p:sp>
      <p:sp>
        <p:nvSpPr>
          <p:cNvPr id="3" name="Content Placeholder 2"/>
          <p:cNvSpPr>
            <a:spLocks noGrp="1"/>
          </p:cNvSpPr>
          <p:nvPr>
            <p:ph idx="1"/>
          </p:nvPr>
        </p:nvSpPr>
        <p:spPr>
          <a:xfrm>
            <a:off x="457200" y="1196752"/>
            <a:ext cx="8229600" cy="5544616"/>
          </a:xfrm>
        </p:spPr>
        <p:txBody>
          <a:bodyPr>
            <a:normAutofit/>
          </a:bodyPr>
          <a:lstStyle/>
          <a:p>
            <a:r>
              <a:rPr lang="en-US" sz="2000" b="1" dirty="0"/>
              <a:t>Allows access control – </a:t>
            </a:r>
            <a:r>
              <a:rPr lang="en-US" sz="2000" dirty="0" smtClean="0"/>
              <a:t> </a:t>
            </a:r>
            <a:r>
              <a:rPr lang="en-US" sz="2000" dirty="0"/>
              <a:t>An increased degree of protection guarantees that only genuine traffic can enter the DMZ, making it extremely difficult for hackers to penetrate internal networks since they would have to pass through two firewalls to get access. </a:t>
            </a:r>
            <a:endParaRPr lang="en-US" sz="2000" dirty="0" smtClean="0"/>
          </a:p>
          <a:p>
            <a:r>
              <a:rPr lang="en-US" sz="2000" b="1" dirty="0"/>
              <a:t>Prevents network reconnaissance</a:t>
            </a:r>
            <a:r>
              <a:rPr lang="en-US" sz="2000" dirty="0"/>
              <a:t> – A DMZ network enables a company to access essential internet services securely. It acts as an intermediary, preventing attackers from conducting reconnaissance activity to hunt for potential targets. If a DMZ system is hacked, the internal firewall protects the private network and makes external surveillance difficult. Consequently, compromising a single node in the network does not compromise the whole system</a:t>
            </a:r>
            <a:r>
              <a:rPr lang="en-US" sz="2000" dirty="0" smtClean="0"/>
              <a:t>.</a:t>
            </a:r>
          </a:p>
          <a:p>
            <a:pPr fontAlgn="base"/>
            <a:r>
              <a:rPr lang="en-US" sz="2000" b="1" dirty="0"/>
              <a:t>Protects from internet protocol (IP) spoofing: </a:t>
            </a:r>
            <a:r>
              <a:rPr lang="en-US" sz="2000" dirty="0"/>
              <a:t>Attackers may try to gain access to systems by counterfeiting an IP address and imitating a signed-in, approved device. A DMZ may recognize and prevent potential faking attacks while another service verifies the IP address’s validity.</a:t>
            </a:r>
            <a:r>
              <a:rPr lang="en-US" sz="2000"/>
              <a:t> </a:t>
            </a:r>
            <a:r>
              <a:rPr lang="en-US" sz="2000" dirty="0"/>
              <a:t/>
            </a:r>
            <a:br>
              <a:rPr lang="en-US" sz="2000" dirty="0"/>
            </a:br>
            <a:endParaRPr lang="en-US" sz="2000" dirty="0"/>
          </a:p>
          <a:p>
            <a:endParaRPr lang="en-IN" sz="2000" dirty="0"/>
          </a:p>
        </p:txBody>
      </p:sp>
    </p:spTree>
    <p:extLst>
      <p:ext uri="{BB962C8B-B14F-4D97-AF65-F5344CB8AC3E}">
        <p14:creationId xmlns:p14="http://schemas.microsoft.com/office/powerpoint/2010/main" val="167746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1. BUS TOPOLOGY</a:t>
            </a:r>
            <a:endParaRPr lang="en-IN" dirty="0"/>
          </a:p>
        </p:txBody>
      </p:sp>
      <p:sp>
        <p:nvSpPr>
          <p:cNvPr id="3" name="Content Placeholder 2"/>
          <p:cNvSpPr>
            <a:spLocks noGrp="1"/>
          </p:cNvSpPr>
          <p:nvPr>
            <p:ph idx="1"/>
          </p:nvPr>
        </p:nvSpPr>
        <p:spPr>
          <a:xfrm>
            <a:off x="457200" y="836712"/>
            <a:ext cx="8229600" cy="5289451"/>
          </a:xfrm>
        </p:spPr>
        <p:txBody>
          <a:bodyPr/>
          <a:lstStyle/>
          <a:p>
            <a:r>
              <a:rPr lang="en-US" sz="2400" dirty="0"/>
              <a:t>The bus topology is designed in such a way that all the stations are connected through a single cable known as a backbone cable.</a:t>
            </a:r>
          </a:p>
          <a:p>
            <a:r>
              <a:rPr lang="en-US" sz="2400" dirty="0"/>
              <a:t>When a node wants to send a message over the network, it puts a message over the network. All the stations available in the network will receive the message whether it has been addressed or not.</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156" y="3140968"/>
            <a:ext cx="424219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32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648072"/>
          </a:xfrm>
        </p:spPr>
        <p:txBody>
          <a:bodyPr>
            <a:normAutofit fontScale="90000"/>
          </a:bodyPr>
          <a:lstStyle/>
          <a:p>
            <a:r>
              <a:rPr lang="en-IN" dirty="0" smtClean="0"/>
              <a:t>2.RING TOPOLOGY</a:t>
            </a:r>
            <a:endParaRPr lang="en-IN" dirty="0"/>
          </a:p>
        </p:txBody>
      </p:sp>
      <p:sp>
        <p:nvSpPr>
          <p:cNvPr id="3" name="Content Placeholder 2"/>
          <p:cNvSpPr>
            <a:spLocks noGrp="1"/>
          </p:cNvSpPr>
          <p:nvPr>
            <p:ph idx="1"/>
          </p:nvPr>
        </p:nvSpPr>
        <p:spPr>
          <a:xfrm>
            <a:off x="395536" y="908720"/>
            <a:ext cx="8424936" cy="5688632"/>
          </a:xfrm>
        </p:spPr>
        <p:txBody>
          <a:bodyPr>
            <a:normAutofit/>
          </a:bodyPr>
          <a:lstStyle/>
          <a:p>
            <a:r>
              <a:rPr lang="en-US" sz="2000" dirty="0"/>
              <a:t>Ring topology is like a bus topology, but with connected ends.</a:t>
            </a:r>
          </a:p>
          <a:p>
            <a:r>
              <a:rPr lang="en-US" sz="2000" dirty="0"/>
              <a:t>The node that receives the message from the previous computer will retransmit to the next node.</a:t>
            </a:r>
          </a:p>
          <a:p>
            <a:r>
              <a:rPr lang="en-US" sz="2000" dirty="0"/>
              <a:t>The data flows in one direction, i.e., it is unidirectional.</a:t>
            </a:r>
          </a:p>
          <a:p>
            <a:r>
              <a:rPr lang="en-US" sz="2000" dirty="0"/>
              <a:t>The data flows in a single loop continuously known as an endless loop.</a:t>
            </a:r>
          </a:p>
          <a:p>
            <a:r>
              <a:rPr lang="en-US" sz="2000" dirty="0"/>
              <a:t>It has no terminated ends, i.e., each node is connected to other node and having no termination point.</a:t>
            </a:r>
          </a:p>
          <a:p>
            <a:r>
              <a:rPr lang="en-US" sz="2000" dirty="0"/>
              <a:t>The data in a ring topology flow in a clockwise direction.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861048"/>
            <a:ext cx="374441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77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lstStyle/>
          <a:p>
            <a:r>
              <a:rPr lang="en-IN" dirty="0" smtClean="0"/>
              <a:t>3.STAR TOPOLOGY:</a:t>
            </a:r>
            <a:endParaRPr lang="en-IN" dirty="0"/>
          </a:p>
        </p:txBody>
      </p:sp>
      <p:sp>
        <p:nvSpPr>
          <p:cNvPr id="3" name="Content Placeholder 2"/>
          <p:cNvSpPr>
            <a:spLocks noGrp="1"/>
          </p:cNvSpPr>
          <p:nvPr>
            <p:ph idx="1"/>
          </p:nvPr>
        </p:nvSpPr>
        <p:spPr/>
        <p:txBody>
          <a:bodyPr>
            <a:normAutofit/>
          </a:bodyPr>
          <a:lstStyle/>
          <a:p>
            <a:r>
              <a:rPr lang="en-US" sz="2000" dirty="0"/>
              <a:t>Star topology is an arrangement of the network in which every node is connected to the central hub, switch or a central computer.</a:t>
            </a:r>
          </a:p>
          <a:p>
            <a:r>
              <a:rPr lang="en-US" sz="2000" dirty="0"/>
              <a:t>The central computer is known as a </a:t>
            </a:r>
            <a:r>
              <a:rPr lang="en-US" sz="2000" b="1" dirty="0"/>
              <a:t>server</a:t>
            </a:r>
            <a:r>
              <a:rPr lang="en-US" sz="2000" dirty="0"/>
              <a:t>, and the peripheral devices attached to the server are known as </a:t>
            </a:r>
            <a:r>
              <a:rPr lang="en-US" sz="2000" b="1" dirty="0"/>
              <a:t>clients</a:t>
            </a:r>
            <a:r>
              <a:rPr lang="en-US" sz="2000" dirty="0"/>
              <a:t>.</a:t>
            </a:r>
          </a:p>
          <a:p>
            <a:r>
              <a:rPr lang="en-US" sz="2000" dirty="0"/>
              <a:t>Hubs or Switches are mainly used as connection devices in a </a:t>
            </a:r>
            <a:r>
              <a:rPr lang="en-US" sz="2000" b="1" dirty="0"/>
              <a:t>physical star topology</a:t>
            </a:r>
            <a:r>
              <a:rPr lang="en-US" sz="2000" dirty="0"/>
              <a:t>.</a:t>
            </a:r>
          </a:p>
          <a:p>
            <a:r>
              <a:rPr lang="en-US" sz="2000" dirty="0"/>
              <a:t>Star topology is the most popular topology in network implementation.</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005064"/>
            <a:ext cx="4248472"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75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IN" dirty="0" smtClean="0"/>
              <a:t>4.MESH TOPOLOGY</a:t>
            </a:r>
            <a:endParaRPr lang="en-IN" dirty="0"/>
          </a:p>
        </p:txBody>
      </p:sp>
      <p:sp>
        <p:nvSpPr>
          <p:cNvPr id="3" name="Content Placeholder 2"/>
          <p:cNvSpPr>
            <a:spLocks noGrp="1"/>
          </p:cNvSpPr>
          <p:nvPr>
            <p:ph idx="1"/>
          </p:nvPr>
        </p:nvSpPr>
        <p:spPr>
          <a:xfrm>
            <a:off x="467544" y="1124744"/>
            <a:ext cx="8229600" cy="5544616"/>
          </a:xfrm>
        </p:spPr>
        <p:txBody>
          <a:bodyPr>
            <a:normAutofit/>
          </a:bodyPr>
          <a:lstStyle/>
          <a:p>
            <a:r>
              <a:rPr lang="en-US" sz="2000" dirty="0"/>
              <a:t>Mesh technology is an arrangement of the network in which computers are interconnected with each other through various redundant connections.</a:t>
            </a:r>
          </a:p>
          <a:p>
            <a:r>
              <a:rPr lang="en-US" sz="2000" dirty="0"/>
              <a:t>There are multiple paths from one computer to another computer.</a:t>
            </a:r>
          </a:p>
          <a:p>
            <a:r>
              <a:rPr lang="en-US" sz="2000" dirty="0"/>
              <a:t>It does not contain the switch, hub or any central computer which acts as a central point of communication</a:t>
            </a:r>
            <a:r>
              <a:rPr lang="en-US" sz="2000" dirty="0" smtClean="0"/>
              <a:t>.</a:t>
            </a:r>
          </a:p>
          <a:p>
            <a:r>
              <a:rPr lang="en-US" sz="2000" dirty="0"/>
              <a:t>Mesh topology can be formed by using the formula:</a:t>
            </a:r>
            <a:br>
              <a:rPr lang="en-US" sz="2000" dirty="0"/>
            </a:br>
            <a:r>
              <a:rPr lang="en-US" sz="2000" b="1" dirty="0"/>
              <a:t>Number of cables = (n*(n-1))/2;</a:t>
            </a:r>
            <a:endParaRPr lang="en-US" sz="2000" dirty="0"/>
          </a:p>
          <a:p>
            <a:endParaRPr lang="en-US" sz="2000" dirty="0"/>
          </a:p>
          <a:p>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861048"/>
            <a:ext cx="360606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09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IN" dirty="0" smtClean="0"/>
              <a:t>5.HYBRID TOPOLOGY</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US" sz="2000" dirty="0"/>
              <a:t>The combination of various different topologies is known as </a:t>
            </a:r>
            <a:r>
              <a:rPr lang="en-US" sz="2000" b="1" dirty="0"/>
              <a:t>Hybrid topology</a:t>
            </a:r>
            <a:r>
              <a:rPr lang="en-US" sz="2000" dirty="0"/>
              <a:t>.</a:t>
            </a:r>
          </a:p>
          <a:p>
            <a:r>
              <a:rPr lang="en-US" sz="2000" dirty="0"/>
              <a:t>A Hybrid topology is a connection between different links and nodes to transfer the data.</a:t>
            </a:r>
          </a:p>
          <a:p>
            <a:r>
              <a:rPr lang="en-US" sz="2000" dirty="0"/>
              <a:t>When two or more different topologies are combined together is termed as Hybrid topology and if similar topologies are connected with each other will not result in Hybrid topology. For example, if there exist a ring topology in one branch of ICICI bank and bus topology in another branch of ICICI bank, connecting these two topologies will result in Hybrid topology</a:t>
            </a:r>
            <a:r>
              <a:rPr lang="en-US" dirty="0"/>
              <a:t>.</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077072"/>
            <a:ext cx="5943600" cy="259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94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6.TREE TOPOLOGY</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p>
            <a:r>
              <a:rPr lang="en-US" sz="2000" dirty="0"/>
              <a:t>Tree topology combines the characteristics of bus topology and star topology.</a:t>
            </a:r>
          </a:p>
          <a:p>
            <a:r>
              <a:rPr lang="en-US" sz="2000" dirty="0"/>
              <a:t>A tree topology is a type of structure in which all the computers are connected with each other in hierarchical fashion.</a:t>
            </a:r>
          </a:p>
          <a:p>
            <a:r>
              <a:rPr lang="en-US" sz="2000" dirty="0"/>
              <a:t>The top-most node in tree topology is known as a root node, and all other nodes are the descendants of the root node.</a:t>
            </a:r>
          </a:p>
          <a:p>
            <a:r>
              <a:rPr lang="en-US" sz="2000" dirty="0"/>
              <a:t>There is only one path exists between two nodes for the data transmission. Thus, it forms a parent-child hierarchy.</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742" y="3789040"/>
            <a:ext cx="3971553"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60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IN" dirty="0" smtClean="0"/>
              <a:t>DMZ(demilitarized Zone)</a:t>
            </a:r>
            <a:endParaRPr lang="en-IN" dirty="0"/>
          </a:p>
        </p:txBody>
      </p:sp>
      <p:sp>
        <p:nvSpPr>
          <p:cNvPr id="3" name="Content Placeholder 2"/>
          <p:cNvSpPr>
            <a:spLocks noGrp="1"/>
          </p:cNvSpPr>
          <p:nvPr>
            <p:ph idx="1"/>
          </p:nvPr>
        </p:nvSpPr>
        <p:spPr>
          <a:xfrm>
            <a:off x="457200" y="980728"/>
            <a:ext cx="8229600" cy="5145435"/>
          </a:xfrm>
        </p:spPr>
        <p:txBody>
          <a:bodyPr>
            <a:normAutofit/>
          </a:bodyPr>
          <a:lstStyle/>
          <a:p>
            <a:r>
              <a:rPr lang="en-US" sz="2000" dirty="0"/>
              <a:t>A </a:t>
            </a:r>
            <a:r>
              <a:rPr lang="en-US" sz="2000" b="1" dirty="0"/>
              <a:t>DMZ Network</a:t>
            </a:r>
            <a:r>
              <a:rPr lang="en-US" sz="2000" dirty="0"/>
              <a:t> is a perimeter network that protects and adds an extra layer of security to an organization’s internal local-area network from untrusted traffic. A common DMZ is a </a:t>
            </a:r>
            <a:r>
              <a:rPr lang="en-US" sz="2000" dirty="0" err="1"/>
              <a:t>subnetwork</a:t>
            </a:r>
            <a:r>
              <a:rPr lang="en-US" sz="2000" dirty="0"/>
              <a:t> that sits between the public internet and private networks</a:t>
            </a:r>
            <a:r>
              <a:rPr lang="en-US" sz="2000" dirty="0" smtClean="0"/>
              <a:t>.</a:t>
            </a:r>
          </a:p>
          <a:p>
            <a:r>
              <a:rPr lang="en-US" sz="2000" dirty="0"/>
              <a:t>The end goal of a DMZ is to allow an organization to access untrusted networks, such as the internet, while ensuring its private network or LAN remains </a:t>
            </a:r>
            <a:r>
              <a:rPr lang="en-US" sz="2000" dirty="0" smtClean="0"/>
              <a:t>secure.</a:t>
            </a:r>
            <a:r>
              <a:rPr lang="en-US" sz="2000" dirty="0"/>
              <a:t> </a:t>
            </a:r>
            <a:endParaRPr lang="en-IN" sz="2000" dirty="0"/>
          </a:p>
        </p:txBody>
      </p:sp>
    </p:spTree>
    <p:extLst>
      <p:ext uri="{BB962C8B-B14F-4D97-AF65-F5344CB8AC3E}">
        <p14:creationId xmlns:p14="http://schemas.microsoft.com/office/powerpoint/2010/main" val="297964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 DMZ work?</a:t>
            </a:r>
            <a:br>
              <a:rPr lang="en-US" b="1" dirty="0"/>
            </a:br>
            <a:endParaRPr lang="en-IN" dirty="0"/>
          </a:p>
        </p:txBody>
      </p:sp>
      <p:sp>
        <p:nvSpPr>
          <p:cNvPr id="3" name="Content Placeholder 2"/>
          <p:cNvSpPr>
            <a:spLocks noGrp="1"/>
          </p:cNvSpPr>
          <p:nvPr>
            <p:ph idx="1"/>
          </p:nvPr>
        </p:nvSpPr>
        <p:spPr>
          <a:xfrm>
            <a:off x="457200" y="1600200"/>
            <a:ext cx="8229600" cy="5141168"/>
          </a:xfrm>
        </p:spPr>
        <p:txBody>
          <a:bodyPr>
            <a:normAutofit/>
          </a:bodyPr>
          <a:lstStyle/>
          <a:p>
            <a:r>
              <a:rPr lang="en-US" sz="2000" dirty="0" smtClean="0"/>
              <a:t>. </a:t>
            </a:r>
            <a:r>
              <a:rPr lang="en-US" sz="2000" dirty="0"/>
              <a:t>The DMZ network serves as a buffer between the internet and the private network of an organization. It is isolated by a security gateway like a firewall that filters traffic between the DMZ and LAN. The default DMZ server is secured by another gateway that filters the incoming traffic from external networks. It is ideally located between two firewalls.</a:t>
            </a:r>
          </a:p>
          <a:p>
            <a:r>
              <a:rPr lang="en-US" sz="2000" dirty="0"/>
              <a:t>The DMZ firewall setup makes sure that the incoming network packets are observed by a firewall or other security tools before they reach the servers hosted in the DMZ. So, even if an attacker somehow gets past the first firewall, they will have to have access to the hardened services in the DMZ to cause any kind of serious damage to a business.</a:t>
            </a:r>
          </a:p>
          <a:p>
            <a:r>
              <a:rPr lang="en-US" sz="2000" dirty="0"/>
              <a:t>If the external firewall is penetrated by an attacker and a system in the DMZ is compromised, they will also have to </a:t>
            </a:r>
            <a:r>
              <a:rPr lang="en-US" sz="2000"/>
              <a:t>get </a:t>
            </a:r>
            <a:r>
              <a:rPr lang="en-US" sz="2000" smtClean="0"/>
              <a:t>pass </a:t>
            </a:r>
            <a:r>
              <a:rPr lang="en-US" sz="2000" dirty="0"/>
              <a:t>an internal firewall before even gaining access to all the sensitive corporate data. A highly skilled attacker may sometimes be able to breach a secure DMZ, but various alarm systems and resources are there to provide plenty of warning about the breach in progress.</a:t>
            </a:r>
            <a:endParaRPr lang="en-US" sz="2000" dirty="0" smtClean="0"/>
          </a:p>
        </p:txBody>
      </p:sp>
    </p:spTree>
    <p:extLst>
      <p:ext uri="{BB962C8B-B14F-4D97-AF65-F5344CB8AC3E}">
        <p14:creationId xmlns:p14="http://schemas.microsoft.com/office/powerpoint/2010/main" val="3322854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602</Words>
  <Application>Microsoft Office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NETWORK TOPOLOGIES:</vt:lpstr>
      <vt:lpstr>1. BUS TOPOLOGY</vt:lpstr>
      <vt:lpstr>2.RING TOPOLOGY</vt:lpstr>
      <vt:lpstr>3.STAR TOPOLOGY:</vt:lpstr>
      <vt:lpstr>4.MESH TOPOLOGY</vt:lpstr>
      <vt:lpstr>5.HYBRID TOPOLOGY</vt:lpstr>
      <vt:lpstr>6.TREE TOPOLOGY</vt:lpstr>
      <vt:lpstr>DMZ(demilitarized Zone)</vt:lpstr>
      <vt:lpstr>How does a DMZ work? </vt:lpstr>
      <vt:lpstr>PowerPoint Presentation</vt:lpstr>
      <vt:lpstr>Examples of DMZs </vt:lpstr>
      <vt:lpstr>Security Benefits of DMZ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26</cp:revision>
  <dcterms:created xsi:type="dcterms:W3CDTF">2022-08-09T09:59:37Z</dcterms:created>
  <dcterms:modified xsi:type="dcterms:W3CDTF">2022-08-17T04:19:29Z</dcterms:modified>
</cp:coreProperties>
</file>