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2" r:id="rId5"/>
    <p:sldId id="263" r:id="rId6"/>
    <p:sldId id="264" r:id="rId7"/>
    <p:sldId id="265" r:id="rId8"/>
    <p:sldId id="266" r:id="rId9"/>
    <p:sldId id="269" r:id="rId10"/>
    <p:sldId id="267" r:id="rId11"/>
    <p:sldId id="268"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2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5D14AD5-B96B-40D1-9EB9-EE258FA6619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D3AE-AA6E-479C-9E99-DE3B42A0B13D}" type="slidenum">
              <a:rPr lang="en-IN" smtClean="0"/>
              <a:t>‹#›</a:t>
            </a:fld>
            <a:endParaRPr lang="en-IN"/>
          </a:p>
        </p:txBody>
      </p:sp>
    </p:spTree>
    <p:extLst>
      <p:ext uri="{BB962C8B-B14F-4D97-AF65-F5344CB8AC3E}">
        <p14:creationId xmlns:p14="http://schemas.microsoft.com/office/powerpoint/2010/main" val="168274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D14AD5-B96B-40D1-9EB9-EE258FA6619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D3AE-AA6E-479C-9E99-DE3B42A0B13D}" type="slidenum">
              <a:rPr lang="en-IN" smtClean="0"/>
              <a:t>‹#›</a:t>
            </a:fld>
            <a:endParaRPr lang="en-IN"/>
          </a:p>
        </p:txBody>
      </p:sp>
    </p:spTree>
    <p:extLst>
      <p:ext uri="{BB962C8B-B14F-4D97-AF65-F5344CB8AC3E}">
        <p14:creationId xmlns:p14="http://schemas.microsoft.com/office/powerpoint/2010/main" val="10277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D14AD5-B96B-40D1-9EB9-EE258FA6619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D3AE-AA6E-479C-9E99-DE3B42A0B13D}" type="slidenum">
              <a:rPr lang="en-IN" smtClean="0"/>
              <a:t>‹#›</a:t>
            </a:fld>
            <a:endParaRPr lang="en-IN"/>
          </a:p>
        </p:txBody>
      </p:sp>
    </p:spTree>
    <p:extLst>
      <p:ext uri="{BB962C8B-B14F-4D97-AF65-F5344CB8AC3E}">
        <p14:creationId xmlns:p14="http://schemas.microsoft.com/office/powerpoint/2010/main" val="108729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D14AD5-B96B-40D1-9EB9-EE258FA6619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D3AE-AA6E-479C-9E99-DE3B42A0B13D}" type="slidenum">
              <a:rPr lang="en-IN" smtClean="0"/>
              <a:t>‹#›</a:t>
            </a:fld>
            <a:endParaRPr lang="en-IN"/>
          </a:p>
        </p:txBody>
      </p:sp>
    </p:spTree>
    <p:extLst>
      <p:ext uri="{BB962C8B-B14F-4D97-AF65-F5344CB8AC3E}">
        <p14:creationId xmlns:p14="http://schemas.microsoft.com/office/powerpoint/2010/main" val="369955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D14AD5-B96B-40D1-9EB9-EE258FA6619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D3AE-AA6E-479C-9E99-DE3B42A0B13D}" type="slidenum">
              <a:rPr lang="en-IN" smtClean="0"/>
              <a:t>‹#›</a:t>
            </a:fld>
            <a:endParaRPr lang="en-IN"/>
          </a:p>
        </p:txBody>
      </p:sp>
    </p:spTree>
    <p:extLst>
      <p:ext uri="{BB962C8B-B14F-4D97-AF65-F5344CB8AC3E}">
        <p14:creationId xmlns:p14="http://schemas.microsoft.com/office/powerpoint/2010/main" val="55782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D14AD5-B96B-40D1-9EB9-EE258FA66193}"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7D3AE-AA6E-479C-9E99-DE3B42A0B13D}" type="slidenum">
              <a:rPr lang="en-IN" smtClean="0"/>
              <a:t>‹#›</a:t>
            </a:fld>
            <a:endParaRPr lang="en-IN"/>
          </a:p>
        </p:txBody>
      </p:sp>
    </p:spTree>
    <p:extLst>
      <p:ext uri="{BB962C8B-B14F-4D97-AF65-F5344CB8AC3E}">
        <p14:creationId xmlns:p14="http://schemas.microsoft.com/office/powerpoint/2010/main" val="317503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5D14AD5-B96B-40D1-9EB9-EE258FA66193}"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37D3AE-AA6E-479C-9E99-DE3B42A0B13D}" type="slidenum">
              <a:rPr lang="en-IN" smtClean="0"/>
              <a:t>‹#›</a:t>
            </a:fld>
            <a:endParaRPr lang="en-IN"/>
          </a:p>
        </p:txBody>
      </p:sp>
    </p:spTree>
    <p:extLst>
      <p:ext uri="{BB962C8B-B14F-4D97-AF65-F5344CB8AC3E}">
        <p14:creationId xmlns:p14="http://schemas.microsoft.com/office/powerpoint/2010/main" val="158907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D14AD5-B96B-40D1-9EB9-EE258FA66193}"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37D3AE-AA6E-479C-9E99-DE3B42A0B13D}" type="slidenum">
              <a:rPr lang="en-IN" smtClean="0"/>
              <a:t>‹#›</a:t>
            </a:fld>
            <a:endParaRPr lang="en-IN"/>
          </a:p>
        </p:txBody>
      </p:sp>
    </p:spTree>
    <p:extLst>
      <p:ext uri="{BB962C8B-B14F-4D97-AF65-F5344CB8AC3E}">
        <p14:creationId xmlns:p14="http://schemas.microsoft.com/office/powerpoint/2010/main" val="227263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14AD5-B96B-40D1-9EB9-EE258FA66193}"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37D3AE-AA6E-479C-9E99-DE3B42A0B13D}" type="slidenum">
              <a:rPr lang="en-IN" smtClean="0"/>
              <a:t>‹#›</a:t>
            </a:fld>
            <a:endParaRPr lang="en-IN"/>
          </a:p>
        </p:txBody>
      </p:sp>
    </p:spTree>
    <p:extLst>
      <p:ext uri="{BB962C8B-B14F-4D97-AF65-F5344CB8AC3E}">
        <p14:creationId xmlns:p14="http://schemas.microsoft.com/office/powerpoint/2010/main" val="3909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D14AD5-B96B-40D1-9EB9-EE258FA66193}"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7D3AE-AA6E-479C-9E99-DE3B42A0B13D}" type="slidenum">
              <a:rPr lang="en-IN" smtClean="0"/>
              <a:t>‹#›</a:t>
            </a:fld>
            <a:endParaRPr lang="en-IN"/>
          </a:p>
        </p:txBody>
      </p:sp>
    </p:spTree>
    <p:extLst>
      <p:ext uri="{BB962C8B-B14F-4D97-AF65-F5344CB8AC3E}">
        <p14:creationId xmlns:p14="http://schemas.microsoft.com/office/powerpoint/2010/main" val="2236312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D14AD5-B96B-40D1-9EB9-EE258FA66193}"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7D3AE-AA6E-479C-9E99-DE3B42A0B13D}" type="slidenum">
              <a:rPr lang="en-IN" smtClean="0"/>
              <a:t>‹#›</a:t>
            </a:fld>
            <a:endParaRPr lang="en-IN"/>
          </a:p>
        </p:txBody>
      </p:sp>
    </p:spTree>
    <p:extLst>
      <p:ext uri="{BB962C8B-B14F-4D97-AF65-F5344CB8AC3E}">
        <p14:creationId xmlns:p14="http://schemas.microsoft.com/office/powerpoint/2010/main" val="372267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14AD5-B96B-40D1-9EB9-EE258FA66193}" type="datetimeFigureOut">
              <a:rPr lang="en-IN" smtClean="0"/>
              <a:t>08-08-2022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7D3AE-AA6E-479C-9E99-DE3B42A0B13D}" type="slidenum">
              <a:rPr lang="en-IN" smtClean="0"/>
              <a:t>‹#›</a:t>
            </a:fld>
            <a:endParaRPr lang="en-IN"/>
          </a:p>
        </p:txBody>
      </p:sp>
    </p:spTree>
    <p:extLst>
      <p:ext uri="{BB962C8B-B14F-4D97-AF65-F5344CB8AC3E}">
        <p14:creationId xmlns:p14="http://schemas.microsoft.com/office/powerpoint/2010/main" val="1496718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4705"/>
            <a:ext cx="7772400" cy="4752528"/>
          </a:xfrm>
        </p:spPr>
        <p:txBody>
          <a:bodyPr/>
          <a:lstStyle/>
          <a:p>
            <a:r>
              <a:rPr lang="en-IN" b="1" dirty="0" smtClean="0"/>
              <a:t>Server side and client side scripting</a:t>
            </a:r>
            <a:endParaRPr lang="en-IN" b="1" dirty="0"/>
          </a:p>
        </p:txBody>
      </p:sp>
    </p:spTree>
    <p:extLst>
      <p:ext uri="{BB962C8B-B14F-4D97-AF65-F5344CB8AC3E}">
        <p14:creationId xmlns:p14="http://schemas.microsoft.com/office/powerpoint/2010/main" val="2488082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864096"/>
          </a:xfrm>
        </p:spPr>
        <p:txBody>
          <a:bodyPr>
            <a:normAutofit fontScale="90000"/>
          </a:bodyPr>
          <a:lstStyle/>
          <a:p>
            <a:r>
              <a:rPr lang="en-IN" b="1" dirty="0"/>
              <a:t>Programming Languages for Client-side Programming</a:t>
            </a:r>
            <a:br>
              <a:rPr lang="en-IN" b="1" dirty="0"/>
            </a:br>
            <a:endParaRPr lang="en-IN" dirty="0"/>
          </a:p>
        </p:txBody>
      </p:sp>
      <p:sp>
        <p:nvSpPr>
          <p:cNvPr id="3" name="Content Placeholder 2"/>
          <p:cNvSpPr>
            <a:spLocks noGrp="1"/>
          </p:cNvSpPr>
          <p:nvPr>
            <p:ph idx="1"/>
          </p:nvPr>
        </p:nvSpPr>
        <p:spPr/>
        <p:txBody>
          <a:bodyPr/>
          <a:lstStyle/>
          <a:p>
            <a:pPr marL="0" indent="0">
              <a:buNone/>
            </a:pPr>
            <a:r>
              <a:rPr lang="en-US" dirty="0"/>
              <a:t>T</a:t>
            </a:r>
            <a:r>
              <a:rPr lang="en-US" dirty="0" smtClean="0">
                <a:effectLst/>
              </a:rPr>
              <a:t>here are so many languages that we can use for client-side programming but some popular ones are -</a:t>
            </a:r>
          </a:p>
          <a:p>
            <a:r>
              <a:rPr lang="en-US" dirty="0" smtClean="0">
                <a:effectLst/>
              </a:rPr>
              <a:t>HTML</a:t>
            </a:r>
          </a:p>
          <a:p>
            <a:r>
              <a:rPr lang="en-US" dirty="0" smtClean="0">
                <a:effectLst/>
              </a:rPr>
              <a:t>CSS(cascading style sheets)</a:t>
            </a:r>
          </a:p>
          <a:p>
            <a:r>
              <a:rPr lang="en-US" dirty="0" smtClean="0">
                <a:effectLst/>
              </a:rPr>
              <a:t>JavaScript</a:t>
            </a:r>
          </a:p>
          <a:p>
            <a:pPr marL="0" indent="0">
              <a:buNone/>
            </a:pPr>
            <a:endParaRPr lang="en-US" b="1" dirty="0" smtClean="0">
              <a:effectLst/>
            </a:endParaRPr>
          </a:p>
          <a:p>
            <a:endParaRPr lang="en-IN" dirty="0"/>
          </a:p>
        </p:txBody>
      </p:sp>
    </p:spTree>
    <p:extLst>
      <p:ext uri="{BB962C8B-B14F-4D97-AF65-F5344CB8AC3E}">
        <p14:creationId xmlns:p14="http://schemas.microsoft.com/office/powerpoint/2010/main" val="3977712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Examples of Client-side Programming</a:t>
            </a:r>
            <a:br>
              <a:rPr lang="en-IN" b="1" dirty="0"/>
            </a:br>
            <a:endParaRPr lang="en-IN" dirty="0"/>
          </a:p>
        </p:txBody>
      </p:sp>
      <p:sp>
        <p:nvSpPr>
          <p:cNvPr id="3" name="Content Placeholder 2"/>
          <p:cNvSpPr>
            <a:spLocks noGrp="1"/>
          </p:cNvSpPr>
          <p:nvPr>
            <p:ph idx="1"/>
          </p:nvPr>
        </p:nvSpPr>
        <p:spPr>
          <a:xfrm>
            <a:off x="457200" y="1412776"/>
            <a:ext cx="8229600" cy="4968552"/>
          </a:xfrm>
        </p:spPr>
        <p:txBody>
          <a:bodyPr>
            <a:normAutofit fontScale="85000" lnSpcReduction="10000"/>
          </a:bodyPr>
          <a:lstStyle/>
          <a:p>
            <a:r>
              <a:rPr lang="en-US" sz="3500" b="1" dirty="0">
                <a:solidFill>
                  <a:srgbClr val="C00000"/>
                </a:solidFill>
              </a:rPr>
              <a:t>Form validation </a:t>
            </a:r>
            <a:r>
              <a:rPr lang="en-US" dirty="0"/>
              <a:t>is one of the best examples of client-side programming. The data input by the user is verified before it is sent to the server</a:t>
            </a:r>
            <a:r>
              <a:rPr lang="en-US" dirty="0" smtClean="0"/>
              <a:t>.</a:t>
            </a:r>
          </a:p>
          <a:p>
            <a:pPr marL="0" indent="0">
              <a:buNone/>
            </a:pPr>
            <a:r>
              <a:rPr lang="en-US" dirty="0" smtClean="0"/>
              <a:t> </a:t>
            </a:r>
            <a:r>
              <a:rPr lang="en-US" dirty="0"/>
              <a:t>Once the data is validated on the client side, it is sent to the server for further process. </a:t>
            </a:r>
            <a:endParaRPr lang="en-US" dirty="0" smtClean="0"/>
          </a:p>
          <a:p>
            <a:r>
              <a:rPr lang="en-US" b="1" dirty="0" smtClean="0">
                <a:solidFill>
                  <a:srgbClr val="C00000"/>
                </a:solidFill>
              </a:rPr>
              <a:t>Let's </a:t>
            </a:r>
            <a:r>
              <a:rPr lang="en-US" b="1" dirty="0">
                <a:solidFill>
                  <a:srgbClr val="C00000"/>
                </a:solidFill>
              </a:rPr>
              <a:t>take the example of user sign in</a:t>
            </a:r>
            <a:r>
              <a:rPr lang="en-US" dirty="0"/>
              <a:t>, when the user enters the email address, it is first checked on the client-side itself if it is having a proper structure like "@" symbol, "." extension like .com, .org, etc</a:t>
            </a:r>
            <a:r>
              <a:rPr lang="en-US" dirty="0" smtClean="0"/>
              <a:t>.</a:t>
            </a:r>
          </a:p>
          <a:p>
            <a:pPr marL="0" indent="0">
              <a:buNone/>
            </a:pPr>
            <a:r>
              <a:rPr lang="en-US" dirty="0" smtClean="0"/>
              <a:t> </a:t>
            </a:r>
            <a:r>
              <a:rPr lang="en-US" dirty="0"/>
              <a:t>Once it is verified, then it is passed on to the server to check if the entered email actually exists or not. This helps in reducing the load on servers.</a:t>
            </a:r>
            <a:endParaRPr lang="en-IN" dirty="0"/>
          </a:p>
        </p:txBody>
      </p:sp>
    </p:spTree>
    <p:extLst>
      <p:ext uri="{BB962C8B-B14F-4D97-AF65-F5344CB8AC3E}">
        <p14:creationId xmlns:p14="http://schemas.microsoft.com/office/powerpoint/2010/main" val="571807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07035183"/>
              </p:ext>
            </p:extLst>
          </p:nvPr>
        </p:nvGraphicFramePr>
        <p:xfrm>
          <a:off x="457200" y="476671"/>
          <a:ext cx="8229600" cy="6138873"/>
        </p:xfrm>
        <a:graphic>
          <a:graphicData uri="http://schemas.openxmlformats.org/drawingml/2006/table">
            <a:tbl>
              <a:tblPr/>
              <a:tblGrid>
                <a:gridCol w="4114800"/>
                <a:gridCol w="4114800"/>
              </a:tblGrid>
              <a:tr h="549879">
                <a:tc>
                  <a:txBody>
                    <a:bodyPr/>
                    <a:lstStyle/>
                    <a:p>
                      <a:pPr algn="ctr"/>
                      <a:r>
                        <a:rPr lang="en-IN" sz="3600" b="1" dirty="0">
                          <a:effectLst/>
                        </a:rPr>
                        <a:t>Client-Side Scripting</a:t>
                      </a:r>
                      <a:endParaRPr lang="en-IN" sz="3600" dirty="0">
                        <a:effectLst/>
                      </a:endParaRPr>
                    </a:p>
                  </a:txBody>
                  <a:tcPr anchor="ctr">
                    <a:lnL>
                      <a:noFill/>
                    </a:lnL>
                    <a:lnR>
                      <a:noFill/>
                    </a:lnR>
                    <a:lnT>
                      <a:noFill/>
                    </a:lnT>
                    <a:lnB>
                      <a:noFill/>
                    </a:lnB>
                  </a:tcPr>
                </a:tc>
                <a:tc>
                  <a:txBody>
                    <a:bodyPr/>
                    <a:lstStyle/>
                    <a:p>
                      <a:pPr algn="ctr"/>
                      <a:r>
                        <a:rPr lang="en-IN" sz="3600" b="1" dirty="0">
                          <a:effectLst/>
                        </a:rPr>
                        <a:t>Server-side Scripting</a:t>
                      </a:r>
                      <a:endParaRPr lang="en-IN" sz="3600" dirty="0">
                        <a:effectLst/>
                      </a:endParaRPr>
                    </a:p>
                  </a:txBody>
                  <a:tcPr anchor="ctr">
                    <a:lnL>
                      <a:noFill/>
                    </a:lnL>
                    <a:lnR>
                      <a:noFill/>
                    </a:lnR>
                    <a:lnT>
                      <a:noFill/>
                    </a:lnT>
                    <a:lnB>
                      <a:noFill/>
                    </a:lnB>
                  </a:tcPr>
                </a:tc>
              </a:tr>
              <a:tr h="962289">
                <a:tc>
                  <a:txBody>
                    <a:bodyPr/>
                    <a:lstStyle/>
                    <a:p>
                      <a:pPr algn="ctr"/>
                      <a:r>
                        <a:rPr lang="en-US">
                          <a:effectLst/>
                        </a:rPr>
                        <a:t>It is executed on the client side i.e. Front-end.</a:t>
                      </a:r>
                    </a:p>
                  </a:txBody>
                  <a:tcPr anchor="ctr">
                    <a:lnL>
                      <a:noFill/>
                    </a:lnL>
                    <a:lnR>
                      <a:noFill/>
                    </a:lnR>
                    <a:lnT>
                      <a:noFill/>
                    </a:lnT>
                    <a:lnB>
                      <a:noFill/>
                    </a:lnB>
                  </a:tcPr>
                </a:tc>
                <a:tc>
                  <a:txBody>
                    <a:bodyPr/>
                    <a:lstStyle/>
                    <a:p>
                      <a:pPr algn="ctr"/>
                      <a:r>
                        <a:rPr lang="en-US">
                          <a:effectLst/>
                        </a:rPr>
                        <a:t>It is executed on the server side i.e. Back-end</a:t>
                      </a:r>
                    </a:p>
                  </a:txBody>
                  <a:tcPr anchor="ctr">
                    <a:lnL>
                      <a:noFill/>
                    </a:lnL>
                    <a:lnR>
                      <a:noFill/>
                    </a:lnR>
                    <a:lnT>
                      <a:noFill/>
                    </a:lnT>
                    <a:lnB>
                      <a:noFill/>
                    </a:lnB>
                  </a:tcPr>
                </a:tc>
              </a:tr>
              <a:tr h="549879">
                <a:tc>
                  <a:txBody>
                    <a:bodyPr/>
                    <a:lstStyle/>
                    <a:p>
                      <a:pPr algn="ctr"/>
                      <a:r>
                        <a:rPr lang="en-US">
                          <a:effectLst/>
                        </a:rPr>
                        <a:t>It is visible to the user</a:t>
                      </a:r>
                    </a:p>
                  </a:txBody>
                  <a:tcPr anchor="ctr">
                    <a:lnL>
                      <a:noFill/>
                    </a:lnL>
                    <a:lnR>
                      <a:noFill/>
                    </a:lnR>
                    <a:lnT>
                      <a:noFill/>
                    </a:lnT>
                    <a:lnB>
                      <a:noFill/>
                    </a:lnB>
                  </a:tcPr>
                </a:tc>
                <a:tc>
                  <a:txBody>
                    <a:bodyPr/>
                    <a:lstStyle/>
                    <a:p>
                      <a:pPr algn="ctr"/>
                      <a:r>
                        <a:rPr lang="en-US">
                          <a:effectLst/>
                        </a:rPr>
                        <a:t>It is not visible to the user</a:t>
                      </a:r>
                    </a:p>
                  </a:txBody>
                  <a:tcPr anchor="ctr">
                    <a:lnL>
                      <a:noFill/>
                    </a:lnL>
                    <a:lnR>
                      <a:noFill/>
                    </a:lnR>
                    <a:lnT>
                      <a:noFill/>
                    </a:lnT>
                    <a:lnB>
                      <a:noFill/>
                    </a:lnB>
                  </a:tcPr>
                </a:tc>
              </a:tr>
              <a:tr h="549879">
                <a:tc>
                  <a:txBody>
                    <a:bodyPr/>
                    <a:lstStyle/>
                    <a:p>
                      <a:pPr algn="ctr"/>
                      <a:r>
                        <a:rPr lang="en-US">
                          <a:effectLst/>
                        </a:rPr>
                        <a:t>Useful in various frontend Operations</a:t>
                      </a:r>
                    </a:p>
                  </a:txBody>
                  <a:tcPr anchor="ctr">
                    <a:lnL>
                      <a:noFill/>
                    </a:lnL>
                    <a:lnR>
                      <a:noFill/>
                    </a:lnR>
                    <a:lnT>
                      <a:noFill/>
                    </a:lnT>
                    <a:lnB>
                      <a:noFill/>
                    </a:lnB>
                  </a:tcPr>
                </a:tc>
                <a:tc>
                  <a:txBody>
                    <a:bodyPr/>
                    <a:lstStyle/>
                    <a:p>
                      <a:pPr algn="ctr"/>
                      <a:r>
                        <a:rPr lang="en-US">
                          <a:effectLst/>
                        </a:rPr>
                        <a:t>Useful in various backend operations</a:t>
                      </a:r>
                    </a:p>
                  </a:txBody>
                  <a:tcPr anchor="ctr">
                    <a:lnL>
                      <a:noFill/>
                    </a:lnL>
                    <a:lnR>
                      <a:noFill/>
                    </a:lnR>
                    <a:lnT>
                      <a:noFill/>
                    </a:lnT>
                    <a:lnB>
                      <a:noFill/>
                    </a:lnB>
                  </a:tcPr>
                </a:tc>
              </a:tr>
              <a:tr h="962289">
                <a:tc>
                  <a:txBody>
                    <a:bodyPr/>
                    <a:lstStyle/>
                    <a:p>
                      <a:pPr algn="ctr"/>
                      <a:r>
                        <a:rPr lang="en-US">
                          <a:effectLst/>
                        </a:rPr>
                        <a:t>It can be used to collect the input given by the user</a:t>
                      </a:r>
                    </a:p>
                  </a:txBody>
                  <a:tcPr anchor="ctr">
                    <a:lnL>
                      <a:noFill/>
                    </a:lnL>
                    <a:lnR>
                      <a:noFill/>
                    </a:lnR>
                    <a:lnT>
                      <a:noFill/>
                    </a:lnT>
                    <a:lnB>
                      <a:noFill/>
                    </a:lnB>
                  </a:tcPr>
                </a:tc>
                <a:tc>
                  <a:txBody>
                    <a:bodyPr/>
                    <a:lstStyle/>
                    <a:p>
                      <a:pPr algn="ctr"/>
                      <a:r>
                        <a:rPr lang="en-US">
                          <a:effectLst/>
                        </a:rPr>
                        <a:t>It can be used to process the input given by the user</a:t>
                      </a:r>
                    </a:p>
                  </a:txBody>
                  <a:tcPr anchor="ctr">
                    <a:lnL>
                      <a:noFill/>
                    </a:lnL>
                    <a:lnR>
                      <a:noFill/>
                    </a:lnR>
                    <a:lnT>
                      <a:noFill/>
                    </a:lnT>
                    <a:lnB>
                      <a:noFill/>
                    </a:lnB>
                  </a:tcPr>
                </a:tc>
              </a:tr>
              <a:tr h="962289">
                <a:tc>
                  <a:txBody>
                    <a:bodyPr/>
                    <a:lstStyle/>
                    <a:p>
                      <a:pPr algn="ctr"/>
                      <a:r>
                        <a:rPr lang="en-US">
                          <a:effectLst/>
                        </a:rPr>
                        <a:t>It is not preferred for performing complex computations and transactions</a:t>
                      </a:r>
                    </a:p>
                  </a:txBody>
                  <a:tcPr anchor="ctr">
                    <a:lnL>
                      <a:noFill/>
                    </a:lnL>
                    <a:lnR>
                      <a:noFill/>
                    </a:lnR>
                    <a:lnT>
                      <a:noFill/>
                    </a:lnT>
                    <a:lnB>
                      <a:noFill/>
                    </a:lnB>
                  </a:tcPr>
                </a:tc>
                <a:tc>
                  <a:txBody>
                    <a:bodyPr/>
                    <a:lstStyle/>
                    <a:p>
                      <a:pPr algn="ctr"/>
                      <a:r>
                        <a:rPr lang="en-US">
                          <a:effectLst/>
                        </a:rPr>
                        <a:t>It is preferred for performing complex computations and transactions</a:t>
                      </a:r>
                    </a:p>
                  </a:txBody>
                  <a:tcPr anchor="ctr">
                    <a:lnL>
                      <a:noFill/>
                    </a:lnL>
                    <a:lnR>
                      <a:noFill/>
                    </a:lnR>
                    <a:lnT>
                      <a:noFill/>
                    </a:lnT>
                    <a:lnB>
                      <a:noFill/>
                    </a:lnB>
                  </a:tcPr>
                </a:tc>
              </a:tr>
              <a:tr h="549879">
                <a:tc>
                  <a:txBody>
                    <a:bodyPr/>
                    <a:lstStyle/>
                    <a:p>
                      <a:pPr algn="ctr"/>
                      <a:r>
                        <a:rPr lang="en-US">
                          <a:effectLst/>
                        </a:rPr>
                        <a:t>It is generally less secure</a:t>
                      </a:r>
                    </a:p>
                  </a:txBody>
                  <a:tcPr anchor="ctr">
                    <a:lnL>
                      <a:noFill/>
                    </a:lnL>
                    <a:lnR>
                      <a:noFill/>
                    </a:lnR>
                    <a:lnT>
                      <a:noFill/>
                    </a:lnT>
                    <a:lnB>
                      <a:noFill/>
                    </a:lnB>
                  </a:tcPr>
                </a:tc>
                <a:tc>
                  <a:txBody>
                    <a:bodyPr/>
                    <a:lstStyle/>
                    <a:p>
                      <a:pPr algn="ctr"/>
                      <a:r>
                        <a:rPr lang="en-US">
                          <a:effectLst/>
                        </a:rPr>
                        <a:t>It is generally more secure</a:t>
                      </a:r>
                    </a:p>
                  </a:txBody>
                  <a:tcPr anchor="ctr">
                    <a:lnL>
                      <a:noFill/>
                    </a:lnL>
                    <a:lnR>
                      <a:noFill/>
                    </a:lnR>
                    <a:lnT>
                      <a:noFill/>
                    </a:lnT>
                    <a:lnB>
                      <a:noFill/>
                    </a:lnB>
                  </a:tcPr>
                </a:tc>
              </a:tr>
              <a:tr h="962289">
                <a:tc>
                  <a:txBody>
                    <a:bodyPr/>
                    <a:lstStyle/>
                    <a:p>
                      <a:pPr algn="ctr"/>
                      <a:r>
                        <a:rPr lang="en-US">
                          <a:effectLst/>
                        </a:rPr>
                        <a:t>HTML, CSS and JavaScript are used for Client-side programming</a:t>
                      </a:r>
                    </a:p>
                  </a:txBody>
                  <a:tcPr anchor="ctr">
                    <a:lnL>
                      <a:noFill/>
                    </a:lnL>
                    <a:lnR>
                      <a:noFill/>
                    </a:lnR>
                    <a:lnT>
                      <a:noFill/>
                    </a:lnT>
                    <a:lnB>
                      <a:noFill/>
                    </a:lnB>
                  </a:tcPr>
                </a:tc>
                <a:tc>
                  <a:txBody>
                    <a:bodyPr/>
                    <a:lstStyle/>
                    <a:p>
                      <a:pPr algn="ctr"/>
                      <a:r>
                        <a:rPr lang="en-US" dirty="0">
                          <a:effectLst/>
                        </a:rPr>
                        <a:t>Node.js, PHP, Python and Java are used for Server-side programming</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766348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280920" cy="5632311"/>
          </a:xfrm>
          <a:prstGeom prst="rect">
            <a:avLst/>
          </a:prstGeom>
        </p:spPr>
        <p:txBody>
          <a:bodyPr wrap="square">
            <a:spAutoFit/>
          </a:bodyPr>
          <a:lstStyle/>
          <a:p>
            <a:r>
              <a:rPr lang="en-US" sz="4000" b="1" dirty="0">
                <a:latin typeface="Times New Roman" pitchFamily="18" charset="0"/>
                <a:cs typeface="Times New Roman" pitchFamily="18" charset="0"/>
              </a:rPr>
              <a:t>What Is Server-side </a:t>
            </a:r>
            <a:r>
              <a:rPr lang="en-US" sz="4000" b="1" dirty="0" smtClean="0">
                <a:latin typeface="Times New Roman" pitchFamily="18" charset="0"/>
                <a:cs typeface="Times New Roman" pitchFamily="18" charset="0"/>
              </a:rPr>
              <a:t>Scripting?</a:t>
            </a:r>
          </a:p>
          <a:p>
            <a:endParaRPr lang="en-US" sz="4000" b="1" dirty="0">
              <a:latin typeface="Times New Roman" pitchFamily="18" charset="0"/>
              <a:cs typeface="Times New Roman" pitchFamily="18" charset="0"/>
            </a:endParaRPr>
          </a:p>
          <a:p>
            <a:r>
              <a:rPr lang="en-US" sz="2000" dirty="0" smtClean="0"/>
              <a:t>The </a:t>
            </a:r>
            <a:r>
              <a:rPr lang="en-US" sz="2000" dirty="0"/>
              <a:t>execution of several programs on the back-end or specifically the servers, is said to be Server-side programming or Server-side scripting</a:t>
            </a:r>
            <a:r>
              <a:rPr lang="en-US" sz="2000" dirty="0" smtClean="0"/>
              <a:t>.</a:t>
            </a:r>
          </a:p>
          <a:p>
            <a:r>
              <a:rPr lang="en-US" sz="2000" dirty="0" smtClean="0"/>
              <a:t> </a:t>
            </a:r>
            <a:r>
              <a:rPr lang="en-US" sz="2000" dirty="0"/>
              <a:t>Many functionalities are added in the web application for better user experience with the help of the programs that run on the backend</a:t>
            </a:r>
            <a:r>
              <a:rPr lang="en-US" sz="2000" dirty="0" smtClean="0"/>
              <a:t>.</a:t>
            </a:r>
          </a:p>
          <a:p>
            <a:r>
              <a:rPr lang="en-US" sz="2000" dirty="0" smtClean="0"/>
              <a:t> </a:t>
            </a:r>
          </a:p>
          <a:p>
            <a:r>
              <a:rPr lang="en-US" sz="2000" dirty="0" smtClean="0"/>
              <a:t>Hence</a:t>
            </a:r>
            <a:r>
              <a:rPr lang="en-US" sz="2000" dirty="0"/>
              <a:t>, this is also called Back-end Programming. </a:t>
            </a:r>
            <a:endParaRPr lang="en-US" sz="2000" dirty="0" smtClean="0"/>
          </a:p>
          <a:p>
            <a:endParaRPr lang="en-US" sz="2000" dirty="0" smtClean="0"/>
          </a:p>
          <a:p>
            <a:r>
              <a:rPr lang="en-US" sz="2000" dirty="0" smtClean="0"/>
              <a:t>The </a:t>
            </a:r>
            <a:r>
              <a:rPr lang="en-US" sz="2000" dirty="0"/>
              <a:t>main question is why do we need server-side or backend programming</a:t>
            </a:r>
            <a:r>
              <a:rPr lang="en-US" sz="2000" dirty="0" smtClean="0"/>
              <a:t>?</a:t>
            </a:r>
          </a:p>
          <a:p>
            <a:endParaRPr lang="en-US" sz="2000" dirty="0"/>
          </a:p>
          <a:p>
            <a:r>
              <a:rPr lang="en-US" sz="2000" dirty="0" smtClean="0"/>
              <a:t> </a:t>
            </a:r>
            <a:r>
              <a:rPr lang="en-US" sz="2000" dirty="0"/>
              <a:t>Because when we deal with huge collections of data, we need servers that have databases to store such a huge amount of data. Then server-side programs are used to perform various operations on that data. </a:t>
            </a:r>
            <a:endParaRPr lang="en-US" sz="2000" dirty="0" smtClean="0"/>
          </a:p>
          <a:p>
            <a:endParaRPr lang="en-US" sz="2000" dirty="0"/>
          </a:p>
          <a:p>
            <a:r>
              <a:rPr lang="en-US" sz="2000" dirty="0" smtClean="0"/>
              <a:t>In </a:t>
            </a:r>
            <a:r>
              <a:rPr lang="en-US" sz="2000" dirty="0"/>
              <a:t>simple words, All the backend-code is maintained on the servers</a:t>
            </a:r>
            <a:r>
              <a:rPr lang="en-US" dirty="0"/>
              <a:t>.</a:t>
            </a:r>
          </a:p>
        </p:txBody>
      </p:sp>
    </p:spTree>
    <p:extLst>
      <p:ext uri="{BB962C8B-B14F-4D97-AF65-F5344CB8AC3E}">
        <p14:creationId xmlns:p14="http://schemas.microsoft.com/office/powerpoint/2010/main" val="4179844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3" y="1556792"/>
            <a:ext cx="6408712" cy="4376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8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770984" cy="850106"/>
          </a:xfrm>
        </p:spPr>
        <p:txBody>
          <a:bodyPr/>
          <a:lstStyle/>
          <a:p>
            <a:r>
              <a:rPr lang="en-IN" b="1" dirty="0" smtClean="0"/>
              <a:t>APPLICATIONS OF SSS:</a:t>
            </a:r>
            <a:endParaRPr lang="en-IN" b="1" dirty="0"/>
          </a:p>
        </p:txBody>
      </p:sp>
      <p:sp>
        <p:nvSpPr>
          <p:cNvPr id="3" name="Content Placeholder 2"/>
          <p:cNvSpPr>
            <a:spLocks noGrp="1"/>
          </p:cNvSpPr>
          <p:nvPr>
            <p:ph idx="1"/>
          </p:nvPr>
        </p:nvSpPr>
        <p:spPr>
          <a:xfrm>
            <a:off x="179512" y="1196752"/>
            <a:ext cx="8856984" cy="5544616"/>
          </a:xfrm>
        </p:spPr>
        <p:txBody>
          <a:bodyPr>
            <a:normAutofit fontScale="85000" lnSpcReduction="10000"/>
          </a:bodyPr>
          <a:lstStyle/>
          <a:p>
            <a:pPr marL="0" indent="0">
              <a:buNone/>
            </a:pPr>
            <a:r>
              <a:rPr lang="en-US" b="1" dirty="0" smtClean="0"/>
              <a:t>1</a:t>
            </a:r>
            <a:r>
              <a:rPr lang="en-US" sz="3100" dirty="0" smtClean="0">
                <a:latin typeface="Times New Roman" pitchFamily="18" charset="0"/>
                <a:cs typeface="Times New Roman" pitchFamily="18" charset="0"/>
              </a:rPr>
              <a:t>. </a:t>
            </a:r>
            <a:r>
              <a:rPr lang="en-US" sz="3100" dirty="0">
                <a:latin typeface="Times New Roman" pitchFamily="18" charset="0"/>
                <a:cs typeface="Times New Roman" pitchFamily="18" charset="0"/>
              </a:rPr>
              <a:t>Server side scripting is used to protect the credential (username and password). When the user signs up any login web page first time, username and password are saved in the server.</a:t>
            </a:r>
          </a:p>
          <a:p>
            <a:pPr marL="0" indent="0">
              <a:buNone/>
            </a:pPr>
            <a:r>
              <a:rPr lang="en-US" sz="3100" dirty="0">
                <a:latin typeface="Times New Roman" pitchFamily="18" charset="0"/>
                <a:cs typeface="Times New Roman" pitchFamily="18" charset="0"/>
              </a:rPr>
              <a:t>Whenever a user wishes to log in, the web server verifies the credential (username and password) of the user with the username and password stored in the server. If they are matched, the user will be allowed to access the server side resources</a:t>
            </a:r>
            <a:r>
              <a:rPr lang="en-US" sz="3100" dirty="0" smtClean="0">
                <a:latin typeface="Times New Roman" pitchFamily="18" charset="0"/>
                <a:cs typeface="Times New Roman" pitchFamily="18" charset="0"/>
              </a:rPr>
              <a:t>.</a:t>
            </a:r>
          </a:p>
          <a:p>
            <a:pPr marL="0" indent="0">
              <a:buNone/>
            </a:pPr>
            <a:endParaRPr lang="en-US" sz="3100" dirty="0">
              <a:latin typeface="Times New Roman" pitchFamily="18" charset="0"/>
              <a:cs typeface="Times New Roman" pitchFamily="18" charset="0"/>
            </a:endParaRPr>
          </a:p>
          <a:p>
            <a:pPr marL="0" indent="0">
              <a:buNone/>
            </a:pPr>
            <a:r>
              <a:rPr lang="en-US" sz="3100" b="1" dirty="0">
                <a:latin typeface="Times New Roman" pitchFamily="18" charset="0"/>
                <a:cs typeface="Times New Roman" pitchFamily="18" charset="0"/>
              </a:rPr>
              <a:t>2</a:t>
            </a:r>
            <a:r>
              <a:rPr lang="en-US" sz="3100" dirty="0">
                <a:latin typeface="Times New Roman" pitchFamily="18" charset="0"/>
                <a:cs typeface="Times New Roman" pitchFamily="18" charset="0"/>
              </a:rPr>
              <a:t>. Whenever we submit an online application, the data or information entered in the form is stored in the database of the server.</a:t>
            </a:r>
          </a:p>
          <a:p>
            <a:pPr marL="0" indent="0">
              <a:buNone/>
            </a:pPr>
            <a:r>
              <a:rPr lang="en-US" sz="3100" dirty="0">
                <a:latin typeface="Times New Roman" pitchFamily="18" charset="0"/>
                <a:cs typeface="Times New Roman" pitchFamily="18" charset="0"/>
              </a:rPr>
              <a:t>Once the information is successfully submitted to the server via online forms, the information from the server can be accessed and represented in the form of report, forms, etc.</a:t>
            </a:r>
          </a:p>
          <a:p>
            <a:endParaRPr lang="en-IN" sz="3100" dirty="0">
              <a:latin typeface="Times New Roman" pitchFamily="18" charset="0"/>
              <a:cs typeface="Times New Roman" pitchFamily="18" charset="0"/>
            </a:endParaRPr>
          </a:p>
        </p:txBody>
      </p:sp>
    </p:spTree>
    <p:extLst>
      <p:ext uri="{BB962C8B-B14F-4D97-AF65-F5344CB8AC3E}">
        <p14:creationId xmlns:p14="http://schemas.microsoft.com/office/powerpoint/2010/main" val="135351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pPr marL="0" indent="0">
              <a:buNone/>
            </a:pPr>
            <a:r>
              <a:rPr lang="en-US" b="1" dirty="0" smtClean="0"/>
              <a:t>3</a:t>
            </a:r>
            <a:r>
              <a:rPr lang="en-US" dirty="0" smtClean="0"/>
              <a:t>. </a:t>
            </a:r>
            <a:r>
              <a:rPr lang="en-US" dirty="0"/>
              <a:t>It is used at backend, where the source code is not visible to the client.</a:t>
            </a:r>
          </a:p>
          <a:p>
            <a:pPr marL="0" indent="0">
              <a:buNone/>
            </a:pPr>
            <a:r>
              <a:rPr lang="en-US" b="1" dirty="0" smtClean="0"/>
              <a:t>4</a:t>
            </a:r>
            <a:r>
              <a:rPr lang="en-US" dirty="0" smtClean="0"/>
              <a:t>. </a:t>
            </a:r>
            <a:r>
              <a:rPr lang="en-US" dirty="0"/>
              <a:t>Server side script can be used for creating and applying complex business logics.</a:t>
            </a:r>
          </a:p>
          <a:p>
            <a:pPr marL="0" indent="0">
              <a:buNone/>
            </a:pPr>
            <a:r>
              <a:rPr lang="en-US" b="1" dirty="0"/>
              <a:t>5</a:t>
            </a:r>
            <a:r>
              <a:rPr lang="en-US" dirty="0" smtClean="0"/>
              <a:t>. </a:t>
            </a:r>
            <a:r>
              <a:rPr lang="en-US" dirty="0"/>
              <a:t>It can be used to customize a web page to make it more useful for individual clients.</a:t>
            </a:r>
          </a:p>
          <a:p>
            <a:pPr marL="0" indent="0">
              <a:buNone/>
            </a:pPr>
            <a:endParaRPr lang="en-IN" dirty="0"/>
          </a:p>
        </p:txBody>
      </p:sp>
    </p:spTree>
    <p:extLst>
      <p:ext uri="{BB962C8B-B14F-4D97-AF65-F5344CB8AC3E}">
        <p14:creationId xmlns:p14="http://schemas.microsoft.com/office/powerpoint/2010/main" val="1687758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8958"/>
          </a:xfrm>
        </p:spPr>
        <p:txBody>
          <a:bodyPr>
            <a:normAutofit fontScale="90000"/>
          </a:bodyPr>
          <a:lstStyle/>
          <a:p>
            <a:r>
              <a:rPr lang="en-IN" b="1" dirty="0"/>
              <a:t>Programming Languages for Server-side Programming</a:t>
            </a:r>
            <a:br>
              <a:rPr lang="en-IN" b="1" dirty="0"/>
            </a:br>
            <a:endParaRPr lang="en-IN" dirty="0"/>
          </a:p>
        </p:txBody>
      </p:sp>
      <p:sp>
        <p:nvSpPr>
          <p:cNvPr id="3" name="Content Placeholder 2"/>
          <p:cNvSpPr>
            <a:spLocks noGrp="1"/>
          </p:cNvSpPr>
          <p:nvPr>
            <p:ph idx="1"/>
          </p:nvPr>
        </p:nvSpPr>
        <p:spPr/>
        <p:txBody>
          <a:bodyPr/>
          <a:lstStyle/>
          <a:p>
            <a:pPr marL="0" indent="0">
              <a:buNone/>
            </a:pPr>
            <a:r>
              <a:rPr lang="en-US" dirty="0" smtClean="0"/>
              <a:t>There </a:t>
            </a:r>
            <a:r>
              <a:rPr lang="en-US" dirty="0"/>
              <a:t>are so many languages that we can use for server-side programming but some popular ones are -</a:t>
            </a:r>
          </a:p>
          <a:p>
            <a:r>
              <a:rPr lang="en-US" dirty="0"/>
              <a:t>PHP</a:t>
            </a:r>
          </a:p>
          <a:p>
            <a:r>
              <a:rPr lang="en-US" dirty="0"/>
              <a:t>Node.js</a:t>
            </a:r>
          </a:p>
          <a:p>
            <a:r>
              <a:rPr lang="en-US" dirty="0"/>
              <a:t>C# (read as 'C sharp')</a:t>
            </a:r>
          </a:p>
          <a:p>
            <a:r>
              <a:rPr lang="en-US" dirty="0"/>
              <a:t>Ruby</a:t>
            </a:r>
          </a:p>
          <a:p>
            <a:r>
              <a:rPr lang="en-US" dirty="0"/>
              <a:t>Python</a:t>
            </a:r>
          </a:p>
          <a:p>
            <a:endParaRPr lang="en-IN" dirty="0"/>
          </a:p>
        </p:txBody>
      </p:sp>
    </p:spTree>
    <p:extLst>
      <p:ext uri="{BB962C8B-B14F-4D97-AF65-F5344CB8AC3E}">
        <p14:creationId xmlns:p14="http://schemas.microsoft.com/office/powerpoint/2010/main" val="2431234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Examples of Server-side Programming</a:t>
            </a:r>
            <a:br>
              <a:rPr lang="en-IN" b="1" dirty="0"/>
            </a:br>
            <a:endParaRPr lang="en-IN" dirty="0"/>
          </a:p>
        </p:txBody>
      </p:sp>
      <p:sp>
        <p:nvSpPr>
          <p:cNvPr id="3" name="Content Placeholder 2"/>
          <p:cNvSpPr>
            <a:spLocks noGrp="1"/>
          </p:cNvSpPr>
          <p:nvPr>
            <p:ph idx="1"/>
          </p:nvPr>
        </p:nvSpPr>
        <p:spPr>
          <a:xfrm>
            <a:off x="457200" y="1340768"/>
            <a:ext cx="8229600" cy="4785395"/>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pPr marL="0" indent="0">
              <a:buNone/>
            </a:pPr>
            <a:r>
              <a:rPr lang="en-US" dirty="0"/>
              <a:t>Here we </a:t>
            </a:r>
            <a:r>
              <a:rPr lang="en-US" dirty="0" smtClean="0"/>
              <a:t> </a:t>
            </a:r>
            <a:r>
              <a:rPr lang="en-US" dirty="0"/>
              <a:t>have the example of </a:t>
            </a:r>
            <a:r>
              <a:rPr lang="en-US" b="1" dirty="0" err="1">
                <a:solidFill>
                  <a:srgbClr val="FF0000"/>
                </a:solidFill>
              </a:rPr>
              <a:t>google</a:t>
            </a:r>
            <a:r>
              <a:rPr lang="en-US" b="1" dirty="0">
                <a:solidFill>
                  <a:srgbClr val="FF0000"/>
                </a:solidFill>
              </a:rPr>
              <a:t>,</a:t>
            </a:r>
            <a:r>
              <a:rPr lang="en-US" dirty="0"/>
              <a:t> like as we search for something on </a:t>
            </a:r>
            <a:r>
              <a:rPr lang="en-US" b="1" dirty="0" err="1">
                <a:solidFill>
                  <a:srgbClr val="FF0000"/>
                </a:solidFill>
              </a:rPr>
              <a:t>google</a:t>
            </a:r>
            <a:r>
              <a:rPr lang="en-US" b="1" dirty="0">
                <a:solidFill>
                  <a:srgbClr val="FF0000"/>
                </a:solidFill>
              </a:rPr>
              <a:t>,</a:t>
            </a:r>
            <a:r>
              <a:rPr lang="en-US" dirty="0"/>
              <a:t> we are just requesting for some specific data, now </a:t>
            </a:r>
            <a:r>
              <a:rPr lang="en-US" b="1" dirty="0" err="1">
                <a:solidFill>
                  <a:srgbClr val="FF0000"/>
                </a:solidFill>
              </a:rPr>
              <a:t>google</a:t>
            </a:r>
            <a:r>
              <a:rPr lang="en-US" dirty="0"/>
              <a:t> performs some programming on the server-side and gives back the related found </a:t>
            </a:r>
            <a:r>
              <a:rPr lang="en-US" dirty="0" smtClean="0"/>
              <a:t>results.</a:t>
            </a:r>
          </a:p>
          <a:p>
            <a:pPr marL="0" indent="0">
              <a:buNone/>
            </a:pPr>
            <a:r>
              <a:rPr lang="en-US" dirty="0" smtClean="0"/>
              <a:t>                                          or</a:t>
            </a:r>
          </a:p>
          <a:p>
            <a:pPr marL="0" indent="0">
              <a:buNone/>
            </a:pPr>
            <a:r>
              <a:rPr lang="en-US" dirty="0"/>
              <a:t>Like </a:t>
            </a:r>
            <a:r>
              <a:rPr lang="en-US" dirty="0" err="1"/>
              <a:t>flipkart</a:t>
            </a:r>
            <a:r>
              <a:rPr lang="en-US" dirty="0"/>
              <a:t> use server-side programming to deliver the appropriate search results, product suggestions, special offers, etc. to the users based on their previous searches, etc.</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05264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Client-side </a:t>
            </a:r>
            <a:r>
              <a:rPr lang="en-IN" b="1" dirty="0" smtClean="0"/>
              <a:t>Scripting?</a:t>
            </a:r>
            <a:r>
              <a:rPr lang="en-IN" b="1" dirty="0"/>
              <a:t/>
            </a:r>
            <a:br>
              <a:rPr lang="en-IN" b="1" dirty="0"/>
            </a:br>
            <a:endParaRPr lang="en-IN" dirty="0"/>
          </a:p>
        </p:txBody>
      </p:sp>
      <p:sp>
        <p:nvSpPr>
          <p:cNvPr id="3" name="Content Placeholder 2"/>
          <p:cNvSpPr>
            <a:spLocks noGrp="1"/>
          </p:cNvSpPr>
          <p:nvPr>
            <p:ph idx="1"/>
          </p:nvPr>
        </p:nvSpPr>
        <p:spPr>
          <a:xfrm>
            <a:off x="457200" y="1196752"/>
            <a:ext cx="8229600" cy="5544616"/>
          </a:xfrm>
        </p:spPr>
        <p:txBody>
          <a:bodyPr>
            <a:normAutofit fontScale="92500"/>
          </a:bodyPr>
          <a:lstStyle/>
          <a:p>
            <a:r>
              <a:rPr lang="en-US" dirty="0"/>
              <a:t>The execution of several programs on the front-end or specifically the Client, is said to be Client-side </a:t>
            </a:r>
            <a:r>
              <a:rPr lang="en-US" dirty="0" smtClean="0"/>
              <a:t>programming.</a:t>
            </a:r>
          </a:p>
          <a:p>
            <a:r>
              <a:rPr lang="en-US" dirty="0"/>
              <a:t>Hence, this is also called Front-end Programming</a:t>
            </a:r>
            <a:r>
              <a:rPr lang="en-US" dirty="0" smtClean="0"/>
              <a:t>.</a:t>
            </a:r>
          </a:p>
          <a:p>
            <a:pPr marL="0" indent="0">
              <a:buNone/>
            </a:pPr>
            <a:r>
              <a:rPr lang="en-US" b="1" dirty="0" smtClean="0">
                <a:solidFill>
                  <a:schemeClr val="accent6">
                    <a:lumMod val="50000"/>
                  </a:schemeClr>
                </a:solidFill>
              </a:rPr>
              <a:t>But </a:t>
            </a:r>
            <a:r>
              <a:rPr lang="en-US" b="1" dirty="0">
                <a:solidFill>
                  <a:schemeClr val="accent6">
                    <a:lumMod val="50000"/>
                  </a:schemeClr>
                </a:solidFill>
              </a:rPr>
              <a:t>What is the motive of Client-side </a:t>
            </a:r>
            <a:r>
              <a:rPr lang="en-US" b="1" dirty="0" smtClean="0">
                <a:solidFill>
                  <a:schemeClr val="accent6">
                    <a:lumMod val="50000"/>
                  </a:schemeClr>
                </a:solidFill>
              </a:rPr>
              <a:t>   programming</a:t>
            </a:r>
            <a:r>
              <a:rPr lang="en-US" dirty="0"/>
              <a:t>? </a:t>
            </a:r>
            <a:endParaRPr lang="en-US" dirty="0" smtClean="0"/>
          </a:p>
          <a:p>
            <a:pPr marL="0" indent="0">
              <a:buNone/>
            </a:pPr>
            <a:r>
              <a:rPr lang="en-US" dirty="0" smtClean="0"/>
              <a:t>The </a:t>
            </a:r>
            <a:r>
              <a:rPr lang="en-US" dirty="0"/>
              <a:t>main motive of client-side programming is to create interactive and appealing web pages, utilizing the power of temporary storages such as local storage and session storage and reducing the server </a:t>
            </a:r>
            <a:r>
              <a:rPr lang="en-US" dirty="0" smtClean="0"/>
              <a:t>load.</a:t>
            </a:r>
            <a:endParaRPr lang="en-IN" dirty="0"/>
          </a:p>
        </p:txBody>
      </p:sp>
    </p:spTree>
    <p:extLst>
      <p:ext uri="{BB962C8B-B14F-4D97-AF65-F5344CB8AC3E}">
        <p14:creationId xmlns:p14="http://schemas.microsoft.com/office/powerpoint/2010/main" val="1117802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 of Client side Scripting</a:t>
            </a:r>
            <a:br>
              <a:rPr lang="en-US" b="1" dirty="0"/>
            </a:br>
            <a:endParaRPr lang="en-IN" dirty="0"/>
          </a:p>
        </p:txBody>
      </p:sp>
      <p:sp>
        <p:nvSpPr>
          <p:cNvPr id="3" name="Content Placeholder 2"/>
          <p:cNvSpPr>
            <a:spLocks noGrp="1"/>
          </p:cNvSpPr>
          <p:nvPr>
            <p:ph idx="1"/>
          </p:nvPr>
        </p:nvSpPr>
        <p:spPr>
          <a:xfrm>
            <a:off x="457200" y="1196752"/>
            <a:ext cx="8229600" cy="4929411"/>
          </a:xfrm>
        </p:spPr>
        <p:txBody>
          <a:bodyPr>
            <a:normAutofit fontScale="85000" lnSpcReduction="10000"/>
          </a:bodyPr>
          <a:lstStyle/>
          <a:p>
            <a:pPr marL="0" indent="0">
              <a:buNone/>
            </a:pPr>
            <a:r>
              <a:rPr lang="en-US" b="1" dirty="0"/>
              <a:t>Some important applications of client side scripting are listed, as below:</a:t>
            </a:r>
          </a:p>
          <a:p>
            <a:r>
              <a:rPr lang="en-US" dirty="0"/>
              <a:t>To retrieve data from web browser or user’s screen.</a:t>
            </a:r>
          </a:p>
          <a:p>
            <a:r>
              <a:rPr lang="en-US" dirty="0" smtClean="0"/>
              <a:t>Client </a:t>
            </a:r>
            <a:r>
              <a:rPr lang="en-US" dirty="0"/>
              <a:t>side scripting is used for validation purpose. If the user enters incorrect credentials on the login page, the web page displays an error message on the client machine without submitting it to the web server.</a:t>
            </a:r>
          </a:p>
          <a:p>
            <a:r>
              <a:rPr lang="en-US" dirty="0"/>
              <a:t>To create ad banners that interact with the user, rather than simply displaying graphics.</a:t>
            </a:r>
          </a:p>
          <a:p>
            <a:r>
              <a:rPr lang="en-US" dirty="0"/>
              <a:t>To create animated images that change when we move the mouse over them.</a:t>
            </a:r>
          </a:p>
          <a:p>
            <a:pPr marL="0" indent="0">
              <a:buNone/>
            </a:pPr>
            <a:endParaRPr lang="en-IN" dirty="0"/>
          </a:p>
        </p:txBody>
      </p:sp>
    </p:spTree>
    <p:extLst>
      <p:ext uri="{BB962C8B-B14F-4D97-AF65-F5344CB8AC3E}">
        <p14:creationId xmlns:p14="http://schemas.microsoft.com/office/powerpoint/2010/main" val="2159571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188</TotalTime>
  <Words>672</Words>
  <Application>Microsoft Office PowerPoint</Application>
  <PresentationFormat>On-screen Show (4:3)</PresentationFormat>
  <Paragraphs>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Server side and client side scripting</vt:lpstr>
      <vt:lpstr>PowerPoint Presentation</vt:lpstr>
      <vt:lpstr>PowerPoint Presentation</vt:lpstr>
      <vt:lpstr>APPLICATIONS OF SSS:</vt:lpstr>
      <vt:lpstr>PowerPoint Presentation</vt:lpstr>
      <vt:lpstr>Programming Languages for Server-side Programming </vt:lpstr>
      <vt:lpstr>Examples of Server-side Programming </vt:lpstr>
      <vt:lpstr>What is Client-side Scripting? </vt:lpstr>
      <vt:lpstr>Application of Client side Scripting </vt:lpstr>
      <vt:lpstr>Programming Languages for Client-side Programming </vt:lpstr>
      <vt:lpstr>Examples of Client-side Programming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16</cp:revision>
  <dcterms:created xsi:type="dcterms:W3CDTF">2022-08-07T09:43:59Z</dcterms:created>
  <dcterms:modified xsi:type="dcterms:W3CDTF">2022-08-08T05:33:08Z</dcterms:modified>
</cp:coreProperties>
</file>